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0" r:id="rId1"/>
  </p:sldMasterIdLst>
  <p:notesMasterIdLst>
    <p:notesMasterId r:id="rId26"/>
  </p:notesMasterIdLst>
  <p:sldIdLst>
    <p:sldId id="2398" r:id="rId2"/>
    <p:sldId id="2562" r:id="rId3"/>
    <p:sldId id="2418" r:id="rId4"/>
    <p:sldId id="2561" r:id="rId5"/>
    <p:sldId id="628" r:id="rId6"/>
    <p:sldId id="2460" r:id="rId7"/>
    <p:sldId id="358" r:id="rId8"/>
    <p:sldId id="2432" r:id="rId9"/>
    <p:sldId id="2559" r:id="rId10"/>
    <p:sldId id="271" r:id="rId11"/>
    <p:sldId id="275" r:id="rId12"/>
    <p:sldId id="2442" r:id="rId13"/>
    <p:sldId id="2487" r:id="rId14"/>
    <p:sldId id="2415" r:id="rId15"/>
    <p:sldId id="2449" r:id="rId16"/>
    <p:sldId id="2443" r:id="rId17"/>
    <p:sldId id="2426" r:id="rId18"/>
    <p:sldId id="2427" r:id="rId19"/>
    <p:sldId id="2560" r:id="rId20"/>
    <p:sldId id="2563" r:id="rId21"/>
    <p:sldId id="2469" r:id="rId22"/>
    <p:sldId id="2470" r:id="rId23"/>
    <p:sldId id="2430" r:id="rId24"/>
    <p:sldId id="244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2511528-1175-2D3B-82C3-2489BDA12813}" name="Onikoyi Falil" initials="OF" userId="S::Falil.Onikoyi@slough.gov.uk::ddf7ebb9-7c9b-49f8-88f8-1cf0da95fd1b" providerId="AD"/>
  <p188:author id="{6AB98E2B-704C-8341-7CB0-A900706AEDC5}" name="Jasmine Tamer" initials="JT" userId="S::jasmine.tamer@peopletoo.co.uk::69652018-7a79-4354-9aed-275c63f1e082" providerId="AD"/>
  <p188:author id="{D110A02B-F509-1A0B-A5B8-7C369F118F69}" name="Rosie Thomas-Easton" initials="RTE" userId="S::rosie.thomas-easton@peopletoo.co.uk::5ccfa33d-6d61-4205-b64d-71baf4bd256a" providerId="AD"/>
  <p188:author id="{73CEF763-A037-1E5A-5C1F-520396EE1E56}" name="Fiona McMahon" initials="FM" userId="S::fiona.mcmahon@peopletoo.co.uk::d77fa3a1-d951-4217-8a2a-a130134e1ab8" providerId="AD"/>
  <p188:author id="{4B5B5974-888C-5C2D-A0EC-4E0A46DC1776}" name="Lynda Gates" initials="LG" userId="S::lynda.gates@peopletoo.co.uk::11457b08-60cc-4618-8250-106f208956ff" providerId="AD"/>
  <p188:author id="{2A879BCA-B5DA-0E63-22A3-F810DA92734C}" name="James Kimber" initials="JK" userId="S::james.kimber@peopletoo.co.uk::bea1b740-7b1c-4705-bbda-9ba0ce3d263a" providerId="AD"/>
  <p188:author id="{BB91CBD7-0A55-86B5-AB43-10318A31258A}" name="Madi Turpin" initials="MT" userId="S::madi.turpin@peopletoo.co.uk::2e16b13e-78d7-41fd-b3a9-82bf255923b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3" autoAdjust="0"/>
    <p:restoredTop sz="86449" autoAdjust="0"/>
  </p:normalViewPr>
  <p:slideViewPr>
    <p:cSldViewPr snapToGrid="0">
      <p:cViewPr varScale="1">
        <p:scale>
          <a:sx n="103" d="100"/>
          <a:sy n="103" d="100"/>
        </p:scale>
        <p:origin x="114" y="22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https://peopletoo-my.sharepoint.com/personal/jasmine_tamer_peopletoo_co_uk/Documents/Documents/slough%20annex%20a%20part%202.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peopletoo-my.sharepoint.com/personal/jasmine_tamer_peopletoo_co_uk/Documents/Documents/slough%20annex%20a%20part%20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peopletoo-my.sharepoint.com/personal/jasmine_tamer_peopletoo_co_uk/Documents/Documents/slough%20annex%20a%20part%202.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rgbClr val="000000"/>
                </a:solidFill>
                <a:latin typeface="+mn-lt"/>
                <a:ea typeface="+mn-ea"/>
                <a:cs typeface="+mn-cs"/>
              </a:defRPr>
            </a:pPr>
            <a:r>
              <a:rPr lang="en-GB"/>
              <a:t>Bed Split Represented in Returns 21-22</a:t>
            </a:r>
          </a:p>
        </c:rich>
      </c:tx>
      <c:overlay val="0"/>
      <c:spPr>
        <a:noFill/>
        <a:ln>
          <a:noFill/>
        </a:ln>
        <a:effectLst/>
      </c:spPr>
      <c:txPr>
        <a:bodyPr rot="0" spcFirstLastPara="1" vertOverflow="ellipsis" vert="horz" wrap="square" anchor="ctr" anchorCtr="1"/>
        <a:lstStyle/>
        <a:p>
          <a:pPr>
            <a:defRPr sz="1440" b="0" i="0" u="none" strike="noStrike" kern="1200" spc="0" baseline="0">
              <a:solidFill>
                <a:srgbClr val="000000"/>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1A0-4F4B-B910-0F4A6AF548F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E1A0-4F4B-B910-0F4A6AF548F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E1A0-4F4B-B910-0F4A6AF548F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E1A0-4F4B-B910-0F4A6AF548FB}"/>
              </c:ext>
            </c:extLst>
          </c:dPt>
          <c:dLbls>
            <c:spPr>
              <a:noFill/>
              <a:ln>
                <a:noFill/>
              </a:ln>
              <a:effectLst/>
            </c:spPr>
            <c:txPr>
              <a:bodyPr rot="0" spcFirstLastPara="1" vertOverflow="ellipsis" vert="horz" wrap="square" anchor="ctr" anchorCtr="1"/>
              <a:lstStyle/>
              <a:p>
                <a:pPr>
                  <a:defRPr sz="1200" b="0" i="0" u="none" strike="noStrike" kern="1200" baseline="0">
                    <a:solidFill>
                      <a:srgbClr val="000000"/>
                    </a:solidFill>
                    <a:latin typeface="+mn-lt"/>
                    <a:ea typeface="+mn-ea"/>
                    <a:cs typeface="+mn-cs"/>
                  </a:defRPr>
                </a:pPr>
                <a:endParaRPr lang="en-US"/>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'Bed split'!$A$1:$D$1</c:f>
              <c:strCache>
                <c:ptCount val="4"/>
                <c:pt idx="0">
                  <c:v>Care Home occupied beds without nursing</c:v>
                </c:pt>
                <c:pt idx="1">
                  <c:v>Care Home occupied beds without nursing, with dementia</c:v>
                </c:pt>
                <c:pt idx="2">
                  <c:v>Care Home occupied beds with nursing</c:v>
                </c:pt>
                <c:pt idx="3">
                  <c:v>Care Home occupied beds with nursing, dementia</c:v>
                </c:pt>
              </c:strCache>
            </c:strRef>
          </c:cat>
          <c:val>
            <c:numRef>
              <c:f>'Bed split'!$A$5:$D$5</c:f>
              <c:numCache>
                <c:formatCode>General</c:formatCode>
                <c:ptCount val="4"/>
                <c:pt idx="0">
                  <c:v>5</c:v>
                </c:pt>
                <c:pt idx="1">
                  <c:v>7</c:v>
                </c:pt>
                <c:pt idx="2">
                  <c:v>47</c:v>
                </c:pt>
                <c:pt idx="3">
                  <c:v>58</c:v>
                </c:pt>
              </c:numCache>
            </c:numRef>
          </c:val>
          <c:extLst>
            <c:ext xmlns:c16="http://schemas.microsoft.com/office/drawing/2014/chart" uri="{C3380CC4-5D6E-409C-BE32-E72D297353CC}">
              <c16:uniqueId val="{00000008-E1A0-4F4B-B910-0F4A6AF548FB}"/>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rgbClr val="000000"/>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solidFill>
            <a:srgbClr val="000000"/>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rgbClr val="000000"/>
                </a:solidFill>
                <a:latin typeface="+mn-lt"/>
                <a:ea typeface="+mn-ea"/>
                <a:cs typeface="+mn-cs"/>
              </a:defRPr>
            </a:pPr>
            <a:r>
              <a:rPr lang="en-US"/>
              <a:t>ROO % listed in provider returns</a:t>
            </a:r>
          </a:p>
        </c:rich>
      </c:tx>
      <c:overlay val="0"/>
      <c:spPr>
        <a:noFill/>
        <a:ln>
          <a:noFill/>
        </a:ln>
        <a:effectLst/>
      </c:spPr>
      <c:txPr>
        <a:bodyPr rot="0" spcFirstLastPara="1" vertOverflow="ellipsis" vert="horz" wrap="square" anchor="ctr" anchorCtr="1"/>
        <a:lstStyle/>
        <a:p>
          <a:pPr>
            <a:defRPr sz="1680" b="0" i="0" u="none" strike="noStrike" kern="1200" spc="0" baseline="0">
              <a:solidFill>
                <a:srgbClr val="000000"/>
              </a:solidFill>
              <a:latin typeface="+mn-lt"/>
              <a:ea typeface="+mn-ea"/>
              <a:cs typeface="+mn-cs"/>
            </a:defRPr>
          </a:pPr>
          <a:endParaRPr lang="en-US"/>
        </a:p>
      </c:txPr>
    </c:title>
    <c:autoTitleDeleted val="0"/>
    <c:plotArea>
      <c:layout/>
      <c:barChart>
        <c:barDir val="col"/>
        <c:grouping val="clustered"/>
        <c:varyColors val="0"/>
        <c:ser>
          <c:idx val="0"/>
          <c:order val="0"/>
          <c:tx>
            <c:strRef>
              <c:f>'ROO &amp; ROC'!$A$1</c:f>
              <c:strCache>
                <c:ptCount val="1"/>
                <c:pt idx="0">
                  <c:v>FCOC_Property_ROO</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rgbClr val="00000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'ROO &amp; ROC'!$A$2:$A$4</c:f>
              <c:numCache>
                <c:formatCode>General</c:formatCode>
                <c:ptCount val="3"/>
                <c:pt idx="0">
                  <c:v>29.5</c:v>
                </c:pt>
                <c:pt idx="1">
                  <c:v>28.5</c:v>
                </c:pt>
                <c:pt idx="2">
                  <c:v>10</c:v>
                </c:pt>
              </c:numCache>
            </c:numRef>
          </c:val>
          <c:extLst>
            <c:ext xmlns:c16="http://schemas.microsoft.com/office/drawing/2014/chart" uri="{C3380CC4-5D6E-409C-BE32-E72D297353CC}">
              <c16:uniqueId val="{00000000-9A9C-41FD-907A-E1BDB5D401EF}"/>
            </c:ext>
          </c:extLst>
        </c:ser>
        <c:dLbls>
          <c:dLblPos val="outEnd"/>
          <c:showLegendKey val="0"/>
          <c:showVal val="1"/>
          <c:showCatName val="0"/>
          <c:showSerName val="0"/>
          <c:showPercent val="0"/>
          <c:showBubbleSize val="0"/>
        </c:dLbls>
        <c:gapWidth val="219"/>
        <c:overlap val="-27"/>
        <c:axId val="1333887791"/>
        <c:axId val="1333881135"/>
      </c:barChart>
      <c:catAx>
        <c:axId val="1333887791"/>
        <c:scaling>
          <c:orientation val="minMax"/>
        </c:scaling>
        <c:delete val="0"/>
        <c:axPos val="b"/>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rgbClr val="000000"/>
                </a:solidFill>
                <a:latin typeface="+mn-lt"/>
                <a:ea typeface="+mn-ea"/>
                <a:cs typeface="+mn-cs"/>
              </a:defRPr>
            </a:pPr>
            <a:endParaRPr lang="en-US"/>
          </a:p>
        </c:txPr>
        <c:crossAx val="1333881135"/>
        <c:crosses val="autoZero"/>
        <c:auto val="1"/>
        <c:lblAlgn val="ctr"/>
        <c:lblOffset val="100"/>
        <c:noMultiLvlLbl val="0"/>
      </c:catAx>
      <c:valAx>
        <c:axId val="133388113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rgbClr val="000000"/>
                </a:solidFill>
                <a:latin typeface="+mn-lt"/>
                <a:ea typeface="+mn-ea"/>
                <a:cs typeface="+mn-cs"/>
              </a:defRPr>
            </a:pPr>
            <a:endParaRPr lang="en-US"/>
          </a:p>
        </c:txPr>
        <c:crossAx val="133388779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rgbClr val="000000"/>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r">
              <a:defRPr sz="1680" b="0" i="0" u="none" strike="noStrike" kern="1200" spc="0" baseline="0">
                <a:solidFill>
                  <a:srgbClr val="000000"/>
                </a:solidFill>
                <a:latin typeface="+mn-lt"/>
                <a:ea typeface="+mn-ea"/>
                <a:cs typeface="+mn-cs"/>
              </a:defRPr>
            </a:pPr>
            <a:r>
              <a:rPr lang="en-US"/>
              <a:t>ROC % listed in returns</a:t>
            </a:r>
          </a:p>
        </c:rich>
      </c:tx>
      <c:overlay val="0"/>
      <c:spPr>
        <a:noFill/>
        <a:ln>
          <a:noFill/>
        </a:ln>
        <a:effectLst/>
      </c:spPr>
      <c:txPr>
        <a:bodyPr rot="0" spcFirstLastPara="1" vertOverflow="ellipsis" vert="horz" wrap="square" anchor="ctr" anchorCtr="1"/>
        <a:lstStyle/>
        <a:p>
          <a:pPr algn="r">
            <a:defRPr sz="1680" b="0" i="0" u="none" strike="noStrike" kern="1200" spc="0" baseline="0">
              <a:solidFill>
                <a:srgbClr val="000000"/>
              </a:solidFill>
              <a:latin typeface="+mn-lt"/>
              <a:ea typeface="+mn-ea"/>
              <a:cs typeface="+mn-cs"/>
            </a:defRPr>
          </a:pPr>
          <a:endParaRPr lang="en-US"/>
        </a:p>
      </c:txPr>
    </c:title>
    <c:autoTitleDeleted val="0"/>
    <c:plotArea>
      <c:layout/>
      <c:barChart>
        <c:barDir val="col"/>
        <c:grouping val="clustered"/>
        <c:varyColors val="0"/>
        <c:ser>
          <c:idx val="0"/>
          <c:order val="0"/>
          <c:tx>
            <c:strRef>
              <c:f>'ROO &amp; ROC'!$B$1</c:f>
              <c:strCache>
                <c:ptCount val="1"/>
                <c:pt idx="0">
                  <c:v>FCOC_Property_ROC</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rgbClr val="00000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'ROO &amp; ROC'!$B$2:$B$3</c:f>
              <c:numCache>
                <c:formatCode>General</c:formatCode>
                <c:ptCount val="2"/>
                <c:pt idx="0">
                  <c:v>10.6</c:v>
                </c:pt>
                <c:pt idx="1">
                  <c:v>8.6999999999999993</c:v>
                </c:pt>
              </c:numCache>
            </c:numRef>
          </c:val>
          <c:extLst>
            <c:ext xmlns:c16="http://schemas.microsoft.com/office/drawing/2014/chart" uri="{C3380CC4-5D6E-409C-BE32-E72D297353CC}">
              <c16:uniqueId val="{00000000-2913-4CC1-B730-99FF84CDF354}"/>
            </c:ext>
          </c:extLst>
        </c:ser>
        <c:dLbls>
          <c:dLblPos val="outEnd"/>
          <c:showLegendKey val="0"/>
          <c:showVal val="1"/>
          <c:showCatName val="0"/>
          <c:showSerName val="0"/>
          <c:showPercent val="0"/>
          <c:showBubbleSize val="0"/>
        </c:dLbls>
        <c:gapWidth val="219"/>
        <c:overlap val="-27"/>
        <c:axId val="1333887791"/>
        <c:axId val="1333881135"/>
      </c:barChart>
      <c:catAx>
        <c:axId val="1333887791"/>
        <c:scaling>
          <c:orientation val="minMax"/>
        </c:scaling>
        <c:delete val="0"/>
        <c:axPos val="b"/>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rgbClr val="000000"/>
                </a:solidFill>
                <a:latin typeface="+mn-lt"/>
                <a:ea typeface="+mn-ea"/>
                <a:cs typeface="+mn-cs"/>
              </a:defRPr>
            </a:pPr>
            <a:endParaRPr lang="en-US"/>
          </a:p>
        </c:txPr>
        <c:crossAx val="1333881135"/>
        <c:crosses val="autoZero"/>
        <c:auto val="1"/>
        <c:lblAlgn val="ctr"/>
        <c:lblOffset val="100"/>
        <c:noMultiLvlLbl val="0"/>
      </c:catAx>
      <c:valAx>
        <c:axId val="133388113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rgbClr val="000000"/>
                </a:solidFill>
                <a:latin typeface="+mn-lt"/>
                <a:ea typeface="+mn-ea"/>
                <a:cs typeface="+mn-cs"/>
              </a:defRPr>
            </a:pPr>
            <a:endParaRPr lang="en-US"/>
          </a:p>
        </c:txPr>
        <c:crossAx val="133388779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rgbClr val="000000"/>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662B42-A7F6-4A9C-8349-542B01058C19}"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en-GB"/>
        </a:p>
      </dgm:t>
    </dgm:pt>
    <dgm:pt modelId="{993AFECF-8D7F-4A93-92EC-51263C6796FA}">
      <dgm:prSet phldrT="[Text]" custT="1"/>
      <dgm:spPr/>
      <dgm:t>
        <a:bodyPr/>
        <a:lstStyle/>
        <a:p>
          <a:r>
            <a:rPr lang="en-US" sz="1400" b="1" dirty="0">
              <a:solidFill>
                <a:srgbClr val="000000"/>
              </a:solidFill>
              <a:latin typeface="+mj-lt"/>
            </a:rPr>
            <a:t>People have choice, control and support to live independent lives</a:t>
          </a:r>
          <a:endParaRPr lang="en-GB" sz="1400" b="1" dirty="0">
            <a:latin typeface="+mj-lt"/>
          </a:endParaRPr>
        </a:p>
      </dgm:t>
      <dgm:extLst>
        <a:ext uri="{E40237B7-FDA0-4F09-8148-C483321AD2D9}">
          <dgm14:cNvPr xmlns:dgm14="http://schemas.microsoft.com/office/drawing/2010/diagram" id="0" name="" descr="Image highlights the 6 key objectives which are:&#10;1. People have choice, control and support to live independent lives&#10;2. People can access outstanding quality and tailored care and support&#10;3. People find social care fair and accessible&#10;4. Helping the adult social care workforce to feel recognised and to have opportunities to develop their careers&#10;5. Supporting unpaid carers to achieve their own life goals &#10;6. For social care to be on a stable financial footing"/>
        </a:ext>
      </dgm:extLst>
    </dgm:pt>
    <dgm:pt modelId="{2BB98BD5-D386-42EE-AB93-CA2C31D867A9}" type="parTrans" cxnId="{44501641-0D95-43CD-A2AA-09DE8B6B21B8}">
      <dgm:prSet/>
      <dgm:spPr/>
      <dgm:t>
        <a:bodyPr/>
        <a:lstStyle/>
        <a:p>
          <a:endParaRPr lang="en-GB" sz="1400" b="1">
            <a:latin typeface="+mj-lt"/>
          </a:endParaRPr>
        </a:p>
      </dgm:t>
    </dgm:pt>
    <dgm:pt modelId="{125B4B74-8A7F-455B-8E0B-1CD643953FC2}" type="sibTrans" cxnId="{44501641-0D95-43CD-A2AA-09DE8B6B21B8}">
      <dgm:prSet/>
      <dgm:spPr/>
      <dgm:t>
        <a:bodyPr/>
        <a:lstStyle/>
        <a:p>
          <a:endParaRPr lang="en-GB" sz="1400" b="1">
            <a:latin typeface="+mj-lt"/>
          </a:endParaRPr>
        </a:p>
      </dgm:t>
    </dgm:pt>
    <dgm:pt modelId="{17C2CFB7-4D5F-49C9-8A30-1AFF745CE133}">
      <dgm:prSet phldrT="[Text]" custT="1"/>
      <dgm:spPr/>
      <dgm:t>
        <a:bodyPr/>
        <a:lstStyle/>
        <a:p>
          <a:r>
            <a:rPr lang="en-US" sz="1400" b="1" dirty="0">
              <a:solidFill>
                <a:srgbClr val="000000"/>
              </a:solidFill>
              <a:latin typeface="+mj-lt"/>
            </a:rPr>
            <a:t>People can access outstanding quality and tailored care and support</a:t>
          </a:r>
          <a:endParaRPr lang="en-GB" sz="1400" b="1" dirty="0">
            <a:latin typeface="+mj-lt"/>
          </a:endParaRPr>
        </a:p>
      </dgm:t>
      <dgm:extLst>
        <a:ext uri="{E40237B7-FDA0-4F09-8148-C483321AD2D9}">
          <dgm14:cNvPr xmlns:dgm14="http://schemas.microsoft.com/office/drawing/2010/diagram" id="0" name="" descr="Image highlights the 6 key objectives which are:&#10;1. People have choice, control and support to live independent lives&#10;2. People can access outstanding quality and tailored care and support&#10;3. People find social care fair and accessible&#10;4. Helping the adult social care workforce to feel recognised and to have opportunities to develop their careers&#10;5. Supporting unpaid carers to achieve their own life goals &#10;6. For social care to be on a stable financial footing"/>
        </a:ext>
      </dgm:extLst>
    </dgm:pt>
    <dgm:pt modelId="{B5EA8A05-EDA4-4ADF-9830-71D54E48DA51}" type="parTrans" cxnId="{387D8B9E-C6F1-4654-A8DA-53994D3ADB1E}">
      <dgm:prSet/>
      <dgm:spPr/>
      <dgm:t>
        <a:bodyPr/>
        <a:lstStyle/>
        <a:p>
          <a:endParaRPr lang="en-GB" sz="1400" b="1">
            <a:latin typeface="+mj-lt"/>
          </a:endParaRPr>
        </a:p>
      </dgm:t>
    </dgm:pt>
    <dgm:pt modelId="{7EF52788-9C5E-4074-B422-82D86E1A4825}" type="sibTrans" cxnId="{387D8B9E-C6F1-4654-A8DA-53994D3ADB1E}">
      <dgm:prSet/>
      <dgm:spPr/>
      <dgm:t>
        <a:bodyPr/>
        <a:lstStyle/>
        <a:p>
          <a:endParaRPr lang="en-GB" sz="1400" b="1">
            <a:latin typeface="+mj-lt"/>
          </a:endParaRPr>
        </a:p>
      </dgm:t>
    </dgm:pt>
    <dgm:pt modelId="{B75C2D51-7DE7-42E6-B708-AB11F83ACE43}">
      <dgm:prSet phldrT="[Text]" custT="1"/>
      <dgm:spPr/>
      <dgm:t>
        <a:bodyPr/>
        <a:lstStyle/>
        <a:p>
          <a:r>
            <a:rPr lang="en-US" sz="1400" b="1" dirty="0">
              <a:solidFill>
                <a:srgbClr val="000000"/>
              </a:solidFill>
              <a:latin typeface="+mj-lt"/>
            </a:rPr>
            <a:t>People find social care fair and accessible</a:t>
          </a:r>
          <a:endParaRPr lang="en-GB" sz="1400" b="1" dirty="0">
            <a:latin typeface="+mj-lt"/>
          </a:endParaRPr>
        </a:p>
      </dgm:t>
      <dgm:extLst>
        <a:ext uri="{E40237B7-FDA0-4F09-8148-C483321AD2D9}">
          <dgm14:cNvPr xmlns:dgm14="http://schemas.microsoft.com/office/drawing/2010/diagram" id="0" name="" descr="Image highlights the 6 key objectives which are:&#10;1. People have choice, control and support to live independent lives&#10;2. People can access outstanding quality and tailored care and support&#10;3. People find social care fair and accessible&#10;4. Helping the adult social care workforce to feel recognised and to have opportunities to develop their careers&#10;5. Supporting unpaid carers to achieve their own life goals &#10;6. For social care to be on a stable financial footing"/>
        </a:ext>
      </dgm:extLst>
    </dgm:pt>
    <dgm:pt modelId="{8BF8781D-9DB5-4FA6-8241-F02E5DA95380}" type="parTrans" cxnId="{BE29212D-ABBA-4C04-8AE2-D03958E3C6D8}">
      <dgm:prSet/>
      <dgm:spPr/>
      <dgm:t>
        <a:bodyPr/>
        <a:lstStyle/>
        <a:p>
          <a:endParaRPr lang="en-GB" sz="1400" b="1">
            <a:latin typeface="+mj-lt"/>
          </a:endParaRPr>
        </a:p>
      </dgm:t>
    </dgm:pt>
    <dgm:pt modelId="{F7579E52-7ADE-42EE-89E9-3377C6397676}" type="sibTrans" cxnId="{BE29212D-ABBA-4C04-8AE2-D03958E3C6D8}">
      <dgm:prSet/>
      <dgm:spPr/>
      <dgm:t>
        <a:bodyPr/>
        <a:lstStyle/>
        <a:p>
          <a:endParaRPr lang="en-GB" sz="1400" b="1">
            <a:latin typeface="+mj-lt"/>
          </a:endParaRPr>
        </a:p>
      </dgm:t>
    </dgm:pt>
    <dgm:pt modelId="{76F263E9-EC07-4104-97BE-1C0434E21C68}">
      <dgm:prSet custT="1"/>
      <dgm:spPr/>
      <dgm:t>
        <a:bodyPr/>
        <a:lstStyle/>
        <a:p>
          <a:r>
            <a:rPr lang="en-US" sz="1400" b="1">
              <a:solidFill>
                <a:srgbClr val="000000"/>
              </a:solidFill>
              <a:latin typeface="+mj-lt"/>
            </a:rPr>
            <a:t>Supporting unpaid carers to achieve their own life goals </a:t>
          </a:r>
        </a:p>
      </dgm:t>
      <dgm:extLst>
        <a:ext uri="{E40237B7-FDA0-4F09-8148-C483321AD2D9}">
          <dgm14:cNvPr xmlns:dgm14="http://schemas.microsoft.com/office/drawing/2010/diagram" id="0" name="" descr="Image highlights the 6 key objectives which are:&#10;1. People have choice, control and support to live independent lives&#10;2. People can access outstanding quality and tailored care and support&#10;3. People find social care fair and accessible&#10;4. Helping the adult social care workforce to feel recognised and to have opportunities to develop their careers&#10;5. Supporting unpaid carers to achieve their own life goals &#10;6. For social care to be on a stable financial footing"/>
        </a:ext>
      </dgm:extLst>
    </dgm:pt>
    <dgm:pt modelId="{1E4847B1-BAD0-4747-972C-D55AD4EDBA74}" type="parTrans" cxnId="{5B5D4D6D-F628-4BA8-9D26-C66C0C06BDAE}">
      <dgm:prSet/>
      <dgm:spPr/>
      <dgm:t>
        <a:bodyPr/>
        <a:lstStyle/>
        <a:p>
          <a:endParaRPr lang="en-GB" sz="1400" b="1">
            <a:latin typeface="+mj-lt"/>
          </a:endParaRPr>
        </a:p>
      </dgm:t>
    </dgm:pt>
    <dgm:pt modelId="{A8552188-5B86-425C-870C-34886EA31E88}" type="sibTrans" cxnId="{5B5D4D6D-F628-4BA8-9D26-C66C0C06BDAE}">
      <dgm:prSet/>
      <dgm:spPr/>
      <dgm:t>
        <a:bodyPr/>
        <a:lstStyle/>
        <a:p>
          <a:endParaRPr lang="en-GB" sz="1400" b="1">
            <a:latin typeface="+mj-lt"/>
          </a:endParaRPr>
        </a:p>
      </dgm:t>
    </dgm:pt>
    <dgm:pt modelId="{B38C1C97-3874-424C-99EA-A1366D948BF5}">
      <dgm:prSet custT="1"/>
      <dgm:spPr/>
      <dgm:t>
        <a:bodyPr/>
        <a:lstStyle/>
        <a:p>
          <a:r>
            <a:rPr lang="en-US" sz="1400" b="1" dirty="0">
              <a:solidFill>
                <a:srgbClr val="000000"/>
              </a:solidFill>
              <a:latin typeface="+mj-lt"/>
            </a:rPr>
            <a:t>Helping the adult social care workforce to feel </a:t>
          </a:r>
          <a:r>
            <a:rPr lang="en-US" sz="1400" b="1" dirty="0" err="1">
              <a:solidFill>
                <a:srgbClr val="000000"/>
              </a:solidFill>
              <a:latin typeface="+mj-lt"/>
            </a:rPr>
            <a:t>recognised</a:t>
          </a:r>
          <a:r>
            <a:rPr lang="en-US" sz="1400" b="1" dirty="0">
              <a:solidFill>
                <a:srgbClr val="000000"/>
              </a:solidFill>
              <a:latin typeface="+mj-lt"/>
            </a:rPr>
            <a:t> and to have opportunities to develop their careers</a:t>
          </a:r>
        </a:p>
      </dgm:t>
      <dgm:extLst>
        <a:ext uri="{E40237B7-FDA0-4F09-8148-C483321AD2D9}">
          <dgm14:cNvPr xmlns:dgm14="http://schemas.microsoft.com/office/drawing/2010/diagram" id="0" name="" descr="Image highlights the 6 key objectives which are:&#10;1. People have choice, control and support to live independent lives&#10;2. People can access outstanding quality and tailored care and support&#10;3. People find social care fair and accessible&#10;4. Helping the adult social care workforce to feel recognised and to have opportunities to develop their careers&#10;5. Supporting unpaid carers to achieve their own life goals &#10;6. For social care to be on a stable financial footing"/>
        </a:ext>
      </dgm:extLst>
    </dgm:pt>
    <dgm:pt modelId="{A00C8498-FB41-4469-9038-3EC7507ACCE6}" type="parTrans" cxnId="{31B236BC-5E50-418D-B304-806CB88B1016}">
      <dgm:prSet/>
      <dgm:spPr/>
      <dgm:t>
        <a:bodyPr/>
        <a:lstStyle/>
        <a:p>
          <a:endParaRPr lang="en-GB" sz="1400" b="1">
            <a:latin typeface="+mj-lt"/>
          </a:endParaRPr>
        </a:p>
      </dgm:t>
    </dgm:pt>
    <dgm:pt modelId="{DD58148B-0DA5-41A5-A734-1273206499CE}" type="sibTrans" cxnId="{31B236BC-5E50-418D-B304-806CB88B1016}">
      <dgm:prSet/>
      <dgm:spPr/>
      <dgm:t>
        <a:bodyPr/>
        <a:lstStyle/>
        <a:p>
          <a:endParaRPr lang="en-GB" sz="1400" b="1">
            <a:latin typeface="+mj-lt"/>
          </a:endParaRPr>
        </a:p>
      </dgm:t>
    </dgm:pt>
    <dgm:pt modelId="{B112571C-13AA-4D19-96B6-01DD0DD8B9F7}">
      <dgm:prSet custT="1"/>
      <dgm:spPr/>
      <dgm:t>
        <a:bodyPr/>
        <a:lstStyle/>
        <a:p>
          <a:r>
            <a:rPr lang="en-US" sz="1400" b="1" dirty="0">
              <a:solidFill>
                <a:srgbClr val="000000"/>
              </a:solidFill>
              <a:latin typeface="+mj-lt"/>
            </a:rPr>
            <a:t>For social care to be on a stable financial footing</a:t>
          </a:r>
        </a:p>
      </dgm:t>
      <dgm:extLst>
        <a:ext uri="{E40237B7-FDA0-4F09-8148-C483321AD2D9}">
          <dgm14:cNvPr xmlns:dgm14="http://schemas.microsoft.com/office/drawing/2010/diagram" id="0" name="" descr="Image highlights the 6 key objectives which are:&#10;1. People have choice, control and support to live independent lives&#10;2. People can access outstanding quality and tailored care and support&#10;3. People find social care fair and accessible&#10;4. Helping the adult social care workforce to feel recognised and to have opportunities to develop their careers&#10;5. Supporting unpaid carers to achieve their own life goals &#10;6. For social care to be on a stable financial footing"/>
        </a:ext>
      </dgm:extLst>
    </dgm:pt>
    <dgm:pt modelId="{6EE272FB-7F80-4D02-AE8D-A4E8AF5424DF}" type="parTrans" cxnId="{179DC9D9-D127-41EA-AC72-191D17E041FA}">
      <dgm:prSet/>
      <dgm:spPr/>
      <dgm:t>
        <a:bodyPr/>
        <a:lstStyle/>
        <a:p>
          <a:endParaRPr lang="en-GB" sz="1400" b="1">
            <a:latin typeface="+mj-lt"/>
          </a:endParaRPr>
        </a:p>
      </dgm:t>
    </dgm:pt>
    <dgm:pt modelId="{14620AA0-7AB7-4C78-86A1-3C4332065098}" type="sibTrans" cxnId="{179DC9D9-D127-41EA-AC72-191D17E041FA}">
      <dgm:prSet/>
      <dgm:spPr/>
      <dgm:t>
        <a:bodyPr/>
        <a:lstStyle/>
        <a:p>
          <a:endParaRPr lang="en-GB" sz="1400" b="1">
            <a:latin typeface="+mj-lt"/>
          </a:endParaRPr>
        </a:p>
      </dgm:t>
    </dgm:pt>
    <dgm:pt modelId="{33815089-1CA6-42E9-9C87-3F66BC80EC5B}" type="pres">
      <dgm:prSet presAssocID="{B2662B42-A7F6-4A9C-8349-542B01058C19}" presName="linearFlow" presStyleCnt="0">
        <dgm:presLayoutVars>
          <dgm:dir/>
          <dgm:resizeHandles val="exact"/>
        </dgm:presLayoutVars>
      </dgm:prSet>
      <dgm:spPr/>
    </dgm:pt>
    <dgm:pt modelId="{856CCE13-A926-4BE1-80CE-E16C1E27C98D}" type="pres">
      <dgm:prSet presAssocID="{993AFECF-8D7F-4A93-92EC-51263C6796FA}" presName="composite" presStyleCnt="0"/>
      <dgm:spPr/>
    </dgm:pt>
    <dgm:pt modelId="{BD5C8A5B-075F-403F-8E7F-1868E6A70798}" type="pres">
      <dgm:prSet presAssocID="{993AFECF-8D7F-4A93-92EC-51263C6796FA}" presName="imgShp" presStyleLbl="fgImgPlac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Badge 1 with solid fill"/>
        </a:ext>
      </dgm:extLst>
    </dgm:pt>
    <dgm:pt modelId="{A92392BD-249A-4770-9B1C-0D58F53C9F6D}" type="pres">
      <dgm:prSet presAssocID="{993AFECF-8D7F-4A93-92EC-51263C6796FA}" presName="txShp" presStyleLbl="node1" presStyleIdx="0" presStyleCnt="6">
        <dgm:presLayoutVars>
          <dgm:bulletEnabled val="1"/>
        </dgm:presLayoutVars>
      </dgm:prSet>
      <dgm:spPr/>
    </dgm:pt>
    <dgm:pt modelId="{C3DB12DB-B4A6-4DEA-9DB2-BDF0B7DB2082}" type="pres">
      <dgm:prSet presAssocID="{125B4B74-8A7F-455B-8E0B-1CD643953FC2}" presName="spacing" presStyleCnt="0"/>
      <dgm:spPr/>
    </dgm:pt>
    <dgm:pt modelId="{3F563B3C-7296-4440-9042-BE4972B97524}" type="pres">
      <dgm:prSet presAssocID="{17C2CFB7-4D5F-49C9-8A30-1AFF745CE133}" presName="composite" presStyleCnt="0"/>
      <dgm:spPr/>
    </dgm:pt>
    <dgm:pt modelId="{FB1E10C0-7751-4B50-975B-A2F82AEC3AAF}" type="pres">
      <dgm:prSet presAssocID="{17C2CFB7-4D5F-49C9-8A30-1AFF745CE133}" presName="imgShp" presStyleLbl="fgImgPlac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Badge with solid fill"/>
        </a:ext>
      </dgm:extLst>
    </dgm:pt>
    <dgm:pt modelId="{5A49EB51-EFCD-45CC-B090-7AD925198EDA}" type="pres">
      <dgm:prSet presAssocID="{17C2CFB7-4D5F-49C9-8A30-1AFF745CE133}" presName="txShp" presStyleLbl="node1" presStyleIdx="1" presStyleCnt="6">
        <dgm:presLayoutVars>
          <dgm:bulletEnabled val="1"/>
        </dgm:presLayoutVars>
      </dgm:prSet>
      <dgm:spPr/>
    </dgm:pt>
    <dgm:pt modelId="{D4A41159-CF80-43CA-9505-B3B769D68E7A}" type="pres">
      <dgm:prSet presAssocID="{7EF52788-9C5E-4074-B422-82D86E1A4825}" presName="spacing" presStyleCnt="0"/>
      <dgm:spPr/>
    </dgm:pt>
    <dgm:pt modelId="{7E0B7D70-83B0-4D73-BE87-E423FF735DB1}" type="pres">
      <dgm:prSet presAssocID="{B75C2D51-7DE7-42E6-B708-AB11F83ACE43}" presName="composite" presStyleCnt="0"/>
      <dgm:spPr/>
    </dgm:pt>
    <dgm:pt modelId="{25C70A2A-C63B-46FA-B3C6-58B7FC402B68}" type="pres">
      <dgm:prSet presAssocID="{B75C2D51-7DE7-42E6-B708-AB11F83ACE43}" presName="imgShp" presStyleLbl="fgImgPlac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Badge 3 with solid fill"/>
        </a:ext>
      </dgm:extLst>
    </dgm:pt>
    <dgm:pt modelId="{9D717307-E17B-429C-8BE2-DCEBEA2509AD}" type="pres">
      <dgm:prSet presAssocID="{B75C2D51-7DE7-42E6-B708-AB11F83ACE43}" presName="txShp" presStyleLbl="node1" presStyleIdx="2" presStyleCnt="6">
        <dgm:presLayoutVars>
          <dgm:bulletEnabled val="1"/>
        </dgm:presLayoutVars>
      </dgm:prSet>
      <dgm:spPr/>
    </dgm:pt>
    <dgm:pt modelId="{3683B9C0-ED9F-4AC9-B959-7B42F5BDC14E}" type="pres">
      <dgm:prSet presAssocID="{F7579E52-7ADE-42EE-89E9-3377C6397676}" presName="spacing" presStyleCnt="0"/>
      <dgm:spPr/>
    </dgm:pt>
    <dgm:pt modelId="{ECDAD622-8697-455E-99A1-B074B7A406AE}" type="pres">
      <dgm:prSet presAssocID="{B38C1C97-3874-424C-99EA-A1366D948BF5}" presName="composite" presStyleCnt="0"/>
      <dgm:spPr/>
    </dgm:pt>
    <dgm:pt modelId="{ECF7D4E7-F3CF-4D76-A22D-CCEA461558CB}" type="pres">
      <dgm:prSet presAssocID="{B38C1C97-3874-424C-99EA-A1366D948BF5}" presName="imgShp" presStyleLbl="fgImgPlac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Badge 4 with solid fill"/>
        </a:ext>
      </dgm:extLst>
    </dgm:pt>
    <dgm:pt modelId="{28094FED-C7BE-4EE4-896B-9C595459872C}" type="pres">
      <dgm:prSet presAssocID="{B38C1C97-3874-424C-99EA-A1366D948BF5}" presName="txShp" presStyleLbl="node1" presStyleIdx="3" presStyleCnt="6">
        <dgm:presLayoutVars>
          <dgm:bulletEnabled val="1"/>
        </dgm:presLayoutVars>
      </dgm:prSet>
      <dgm:spPr/>
    </dgm:pt>
    <dgm:pt modelId="{1284A409-988D-4849-9EEC-EBCD776FE12C}" type="pres">
      <dgm:prSet presAssocID="{DD58148B-0DA5-41A5-A734-1273206499CE}" presName="spacing" presStyleCnt="0"/>
      <dgm:spPr/>
    </dgm:pt>
    <dgm:pt modelId="{224C59FA-D22C-4F16-95B9-8D7DE9E5856C}" type="pres">
      <dgm:prSet presAssocID="{76F263E9-EC07-4104-97BE-1C0434E21C68}" presName="composite" presStyleCnt="0"/>
      <dgm:spPr/>
    </dgm:pt>
    <dgm:pt modelId="{8921895D-B234-4D23-B9F7-E14B8F790993}" type="pres">
      <dgm:prSet presAssocID="{76F263E9-EC07-4104-97BE-1C0434E21C68}" presName="imgShp" presStyleLbl="fgImgPlac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Badge 5 with solid fill"/>
        </a:ext>
      </dgm:extLst>
    </dgm:pt>
    <dgm:pt modelId="{D9C33ADE-6EDC-4E38-87F4-CAB41974654E}" type="pres">
      <dgm:prSet presAssocID="{76F263E9-EC07-4104-97BE-1C0434E21C68}" presName="txShp" presStyleLbl="node1" presStyleIdx="4" presStyleCnt="6">
        <dgm:presLayoutVars>
          <dgm:bulletEnabled val="1"/>
        </dgm:presLayoutVars>
      </dgm:prSet>
      <dgm:spPr/>
    </dgm:pt>
    <dgm:pt modelId="{E08A8251-4328-4DB8-AB51-80BE05C93302}" type="pres">
      <dgm:prSet presAssocID="{A8552188-5B86-425C-870C-34886EA31E88}" presName="spacing" presStyleCnt="0"/>
      <dgm:spPr/>
    </dgm:pt>
    <dgm:pt modelId="{BF4755E4-1CFE-415E-A744-F79F89D4537E}" type="pres">
      <dgm:prSet presAssocID="{B112571C-13AA-4D19-96B6-01DD0DD8B9F7}" presName="composite" presStyleCnt="0"/>
      <dgm:spPr/>
    </dgm:pt>
    <dgm:pt modelId="{EBF8A772-C0C6-4C2F-A068-16DEA10CE233}" type="pres">
      <dgm:prSet presAssocID="{B112571C-13AA-4D19-96B6-01DD0DD8B9F7}" presName="imgShp" presStyleLbl="fgImgPlac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dgm:spPr>
      <dgm:extLst>
        <a:ext uri="{E40237B7-FDA0-4F09-8148-C483321AD2D9}">
          <dgm14:cNvPr xmlns:dgm14="http://schemas.microsoft.com/office/drawing/2010/diagram" id="0" name="" descr="Badge 6 with solid fill"/>
        </a:ext>
      </dgm:extLst>
    </dgm:pt>
    <dgm:pt modelId="{0E445267-71AF-451B-ADA1-1A8409D6B413}" type="pres">
      <dgm:prSet presAssocID="{B112571C-13AA-4D19-96B6-01DD0DD8B9F7}" presName="txShp" presStyleLbl="node1" presStyleIdx="5" presStyleCnt="6">
        <dgm:presLayoutVars>
          <dgm:bulletEnabled val="1"/>
        </dgm:presLayoutVars>
      </dgm:prSet>
      <dgm:spPr/>
    </dgm:pt>
  </dgm:ptLst>
  <dgm:cxnLst>
    <dgm:cxn modelId="{BE29212D-ABBA-4C04-8AE2-D03958E3C6D8}" srcId="{B2662B42-A7F6-4A9C-8349-542B01058C19}" destId="{B75C2D51-7DE7-42E6-B708-AB11F83ACE43}" srcOrd="2" destOrd="0" parTransId="{8BF8781D-9DB5-4FA6-8241-F02E5DA95380}" sibTransId="{F7579E52-7ADE-42EE-89E9-3377C6397676}"/>
    <dgm:cxn modelId="{D7E6922D-C90C-4AF8-BBF2-5429B2634F49}" type="presOf" srcId="{B38C1C97-3874-424C-99EA-A1366D948BF5}" destId="{28094FED-C7BE-4EE4-896B-9C595459872C}" srcOrd="0" destOrd="0" presId="urn:microsoft.com/office/officeart/2005/8/layout/vList3"/>
    <dgm:cxn modelId="{C39D333A-E741-4116-BDE8-82FACEB02F5D}" type="presOf" srcId="{993AFECF-8D7F-4A93-92EC-51263C6796FA}" destId="{A92392BD-249A-4770-9B1C-0D58F53C9F6D}" srcOrd="0" destOrd="0" presId="urn:microsoft.com/office/officeart/2005/8/layout/vList3"/>
    <dgm:cxn modelId="{5573713C-0980-4BF9-B5C5-FB4F56956215}" type="presOf" srcId="{B112571C-13AA-4D19-96B6-01DD0DD8B9F7}" destId="{0E445267-71AF-451B-ADA1-1A8409D6B413}" srcOrd="0" destOrd="0" presId="urn:microsoft.com/office/officeart/2005/8/layout/vList3"/>
    <dgm:cxn modelId="{44501641-0D95-43CD-A2AA-09DE8B6B21B8}" srcId="{B2662B42-A7F6-4A9C-8349-542B01058C19}" destId="{993AFECF-8D7F-4A93-92EC-51263C6796FA}" srcOrd="0" destOrd="0" parTransId="{2BB98BD5-D386-42EE-AB93-CA2C31D867A9}" sibTransId="{125B4B74-8A7F-455B-8E0B-1CD643953FC2}"/>
    <dgm:cxn modelId="{5B5D4D6D-F628-4BA8-9D26-C66C0C06BDAE}" srcId="{B2662B42-A7F6-4A9C-8349-542B01058C19}" destId="{76F263E9-EC07-4104-97BE-1C0434E21C68}" srcOrd="4" destOrd="0" parTransId="{1E4847B1-BAD0-4747-972C-D55AD4EDBA74}" sibTransId="{A8552188-5B86-425C-870C-34886EA31E88}"/>
    <dgm:cxn modelId="{3B5AB470-DDA8-48E1-8754-9220B9D33AA3}" type="presOf" srcId="{B2662B42-A7F6-4A9C-8349-542B01058C19}" destId="{33815089-1CA6-42E9-9C87-3F66BC80EC5B}" srcOrd="0" destOrd="0" presId="urn:microsoft.com/office/officeart/2005/8/layout/vList3"/>
    <dgm:cxn modelId="{387D8B9E-C6F1-4654-A8DA-53994D3ADB1E}" srcId="{B2662B42-A7F6-4A9C-8349-542B01058C19}" destId="{17C2CFB7-4D5F-49C9-8A30-1AFF745CE133}" srcOrd="1" destOrd="0" parTransId="{B5EA8A05-EDA4-4ADF-9830-71D54E48DA51}" sibTransId="{7EF52788-9C5E-4074-B422-82D86E1A4825}"/>
    <dgm:cxn modelId="{DFC8309F-BE46-44B2-BD87-D0D34D277691}" type="presOf" srcId="{B75C2D51-7DE7-42E6-B708-AB11F83ACE43}" destId="{9D717307-E17B-429C-8BE2-DCEBEA2509AD}" srcOrd="0" destOrd="0" presId="urn:microsoft.com/office/officeart/2005/8/layout/vList3"/>
    <dgm:cxn modelId="{FEE277B2-3AC7-42C7-9540-3DD37AB27F7D}" type="presOf" srcId="{76F263E9-EC07-4104-97BE-1C0434E21C68}" destId="{D9C33ADE-6EDC-4E38-87F4-CAB41974654E}" srcOrd="0" destOrd="0" presId="urn:microsoft.com/office/officeart/2005/8/layout/vList3"/>
    <dgm:cxn modelId="{31B236BC-5E50-418D-B304-806CB88B1016}" srcId="{B2662B42-A7F6-4A9C-8349-542B01058C19}" destId="{B38C1C97-3874-424C-99EA-A1366D948BF5}" srcOrd="3" destOrd="0" parTransId="{A00C8498-FB41-4469-9038-3EC7507ACCE6}" sibTransId="{DD58148B-0DA5-41A5-A734-1273206499CE}"/>
    <dgm:cxn modelId="{110F9BD2-CBE0-4C4D-8A6B-CA061067A245}" type="presOf" srcId="{17C2CFB7-4D5F-49C9-8A30-1AFF745CE133}" destId="{5A49EB51-EFCD-45CC-B090-7AD925198EDA}" srcOrd="0" destOrd="0" presId="urn:microsoft.com/office/officeart/2005/8/layout/vList3"/>
    <dgm:cxn modelId="{179DC9D9-D127-41EA-AC72-191D17E041FA}" srcId="{B2662B42-A7F6-4A9C-8349-542B01058C19}" destId="{B112571C-13AA-4D19-96B6-01DD0DD8B9F7}" srcOrd="5" destOrd="0" parTransId="{6EE272FB-7F80-4D02-AE8D-A4E8AF5424DF}" sibTransId="{14620AA0-7AB7-4C78-86A1-3C4332065098}"/>
    <dgm:cxn modelId="{30746C29-FC01-461C-92DF-64A2076DD719}" type="presParOf" srcId="{33815089-1CA6-42E9-9C87-3F66BC80EC5B}" destId="{856CCE13-A926-4BE1-80CE-E16C1E27C98D}" srcOrd="0" destOrd="0" presId="urn:microsoft.com/office/officeart/2005/8/layout/vList3"/>
    <dgm:cxn modelId="{46E6F2AB-F856-4340-9D05-555D676F140A}" type="presParOf" srcId="{856CCE13-A926-4BE1-80CE-E16C1E27C98D}" destId="{BD5C8A5B-075F-403F-8E7F-1868E6A70798}" srcOrd="0" destOrd="0" presId="urn:microsoft.com/office/officeart/2005/8/layout/vList3"/>
    <dgm:cxn modelId="{E35C9041-7806-479E-93B3-077B4D2215D4}" type="presParOf" srcId="{856CCE13-A926-4BE1-80CE-E16C1E27C98D}" destId="{A92392BD-249A-4770-9B1C-0D58F53C9F6D}" srcOrd="1" destOrd="0" presId="urn:microsoft.com/office/officeart/2005/8/layout/vList3"/>
    <dgm:cxn modelId="{98B87B7F-F5CF-4898-9C26-F0F73F694BC8}" type="presParOf" srcId="{33815089-1CA6-42E9-9C87-3F66BC80EC5B}" destId="{C3DB12DB-B4A6-4DEA-9DB2-BDF0B7DB2082}" srcOrd="1" destOrd="0" presId="urn:microsoft.com/office/officeart/2005/8/layout/vList3"/>
    <dgm:cxn modelId="{600E2748-2483-481A-98AA-9663831305A8}" type="presParOf" srcId="{33815089-1CA6-42E9-9C87-3F66BC80EC5B}" destId="{3F563B3C-7296-4440-9042-BE4972B97524}" srcOrd="2" destOrd="0" presId="urn:microsoft.com/office/officeart/2005/8/layout/vList3"/>
    <dgm:cxn modelId="{B33BB4F8-E921-4E03-A74C-C0158E5049D4}" type="presParOf" srcId="{3F563B3C-7296-4440-9042-BE4972B97524}" destId="{FB1E10C0-7751-4B50-975B-A2F82AEC3AAF}" srcOrd="0" destOrd="0" presId="urn:microsoft.com/office/officeart/2005/8/layout/vList3"/>
    <dgm:cxn modelId="{50302166-CE3B-4ED9-A6FE-75B4FB735BCB}" type="presParOf" srcId="{3F563B3C-7296-4440-9042-BE4972B97524}" destId="{5A49EB51-EFCD-45CC-B090-7AD925198EDA}" srcOrd="1" destOrd="0" presId="urn:microsoft.com/office/officeart/2005/8/layout/vList3"/>
    <dgm:cxn modelId="{2AFBABB8-2211-43D9-8F93-10C6356C66CE}" type="presParOf" srcId="{33815089-1CA6-42E9-9C87-3F66BC80EC5B}" destId="{D4A41159-CF80-43CA-9505-B3B769D68E7A}" srcOrd="3" destOrd="0" presId="urn:microsoft.com/office/officeart/2005/8/layout/vList3"/>
    <dgm:cxn modelId="{78CD6E57-7622-411B-BA1C-AD83942ECC49}" type="presParOf" srcId="{33815089-1CA6-42E9-9C87-3F66BC80EC5B}" destId="{7E0B7D70-83B0-4D73-BE87-E423FF735DB1}" srcOrd="4" destOrd="0" presId="urn:microsoft.com/office/officeart/2005/8/layout/vList3"/>
    <dgm:cxn modelId="{3A57DF3A-46BF-4FFD-B4D1-0E554BA78CD0}" type="presParOf" srcId="{7E0B7D70-83B0-4D73-BE87-E423FF735DB1}" destId="{25C70A2A-C63B-46FA-B3C6-58B7FC402B68}" srcOrd="0" destOrd="0" presId="urn:microsoft.com/office/officeart/2005/8/layout/vList3"/>
    <dgm:cxn modelId="{F0817D49-60D6-41FD-888C-840C4B80E97F}" type="presParOf" srcId="{7E0B7D70-83B0-4D73-BE87-E423FF735DB1}" destId="{9D717307-E17B-429C-8BE2-DCEBEA2509AD}" srcOrd="1" destOrd="0" presId="urn:microsoft.com/office/officeart/2005/8/layout/vList3"/>
    <dgm:cxn modelId="{4858C0A7-806F-4CC7-8F4A-8BCFAA1A9CF0}" type="presParOf" srcId="{33815089-1CA6-42E9-9C87-3F66BC80EC5B}" destId="{3683B9C0-ED9F-4AC9-B959-7B42F5BDC14E}" srcOrd="5" destOrd="0" presId="urn:microsoft.com/office/officeart/2005/8/layout/vList3"/>
    <dgm:cxn modelId="{A1F415BB-81A1-4433-8B43-70D0E8CAFBA8}" type="presParOf" srcId="{33815089-1CA6-42E9-9C87-3F66BC80EC5B}" destId="{ECDAD622-8697-455E-99A1-B074B7A406AE}" srcOrd="6" destOrd="0" presId="urn:microsoft.com/office/officeart/2005/8/layout/vList3"/>
    <dgm:cxn modelId="{AC2B9219-CD22-4518-92F2-A8EA5BD2E1B3}" type="presParOf" srcId="{ECDAD622-8697-455E-99A1-B074B7A406AE}" destId="{ECF7D4E7-F3CF-4D76-A22D-CCEA461558CB}" srcOrd="0" destOrd="0" presId="urn:microsoft.com/office/officeart/2005/8/layout/vList3"/>
    <dgm:cxn modelId="{F705BD3E-71BC-4BA7-80D6-F2654121EFE3}" type="presParOf" srcId="{ECDAD622-8697-455E-99A1-B074B7A406AE}" destId="{28094FED-C7BE-4EE4-896B-9C595459872C}" srcOrd="1" destOrd="0" presId="urn:microsoft.com/office/officeart/2005/8/layout/vList3"/>
    <dgm:cxn modelId="{C90C62EC-3815-48C0-A56F-D0DE71E3194F}" type="presParOf" srcId="{33815089-1CA6-42E9-9C87-3F66BC80EC5B}" destId="{1284A409-988D-4849-9EEC-EBCD776FE12C}" srcOrd="7" destOrd="0" presId="urn:microsoft.com/office/officeart/2005/8/layout/vList3"/>
    <dgm:cxn modelId="{681D47D4-4DE5-4C85-AFE9-624D8F0D12E2}" type="presParOf" srcId="{33815089-1CA6-42E9-9C87-3F66BC80EC5B}" destId="{224C59FA-D22C-4F16-95B9-8D7DE9E5856C}" srcOrd="8" destOrd="0" presId="urn:microsoft.com/office/officeart/2005/8/layout/vList3"/>
    <dgm:cxn modelId="{6D128119-EEBF-4C28-AB56-5C90B72CA66B}" type="presParOf" srcId="{224C59FA-D22C-4F16-95B9-8D7DE9E5856C}" destId="{8921895D-B234-4D23-B9F7-E14B8F790993}" srcOrd="0" destOrd="0" presId="urn:microsoft.com/office/officeart/2005/8/layout/vList3"/>
    <dgm:cxn modelId="{DB2DC327-BFED-452F-83E6-D7468AA1DEC8}" type="presParOf" srcId="{224C59FA-D22C-4F16-95B9-8D7DE9E5856C}" destId="{D9C33ADE-6EDC-4E38-87F4-CAB41974654E}" srcOrd="1" destOrd="0" presId="urn:microsoft.com/office/officeart/2005/8/layout/vList3"/>
    <dgm:cxn modelId="{6B9E28A6-2D2E-4BBA-9338-4F4DB7B262B9}" type="presParOf" srcId="{33815089-1CA6-42E9-9C87-3F66BC80EC5B}" destId="{E08A8251-4328-4DB8-AB51-80BE05C93302}" srcOrd="9" destOrd="0" presId="urn:microsoft.com/office/officeart/2005/8/layout/vList3"/>
    <dgm:cxn modelId="{0791C324-D257-4B3A-8B3F-019CF2A0E284}" type="presParOf" srcId="{33815089-1CA6-42E9-9C87-3F66BC80EC5B}" destId="{BF4755E4-1CFE-415E-A744-F79F89D4537E}" srcOrd="10" destOrd="0" presId="urn:microsoft.com/office/officeart/2005/8/layout/vList3"/>
    <dgm:cxn modelId="{889E3DBE-1F20-48CB-8875-3A416E5F11C5}" type="presParOf" srcId="{BF4755E4-1CFE-415E-A744-F79F89D4537E}" destId="{EBF8A772-C0C6-4C2F-A068-16DEA10CE233}" srcOrd="0" destOrd="0" presId="urn:microsoft.com/office/officeart/2005/8/layout/vList3"/>
    <dgm:cxn modelId="{7F6F59AD-6F02-42B3-A4A0-282FC9A1CCFF}" type="presParOf" srcId="{BF4755E4-1CFE-415E-A744-F79F89D4537E}" destId="{0E445267-71AF-451B-ADA1-1A8409D6B413}"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7C0CC6C-D9C6-40EB-A6C6-62331751FCD5}"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GB"/>
        </a:p>
      </dgm:t>
    </dgm:pt>
    <dgm:pt modelId="{A05AC2B7-62E6-4641-AC11-8F9262C97FEF}">
      <dgm:prSet phldrT="[Text]" custT="1"/>
      <dgm:spPr/>
      <dgm:t>
        <a:bodyPr/>
        <a:lstStyle/>
        <a:p>
          <a:r>
            <a:rPr lang="en-US" sz="1400" b="1" dirty="0">
              <a:solidFill>
                <a:srgbClr val="000000"/>
              </a:solidFill>
            </a:rPr>
            <a:t>Highlight Blanks </a:t>
          </a:r>
          <a:r>
            <a:rPr lang="en-US" sz="1400" dirty="0">
              <a:solidFill>
                <a:srgbClr val="000000"/>
              </a:solidFill>
            </a:rPr>
            <a:t>submissions where key fields are blank</a:t>
          </a:r>
          <a:endParaRPr lang="en-GB" sz="1400" dirty="0">
            <a:solidFill>
              <a:srgbClr val="000000"/>
            </a:solidFill>
          </a:endParaRPr>
        </a:p>
      </dgm:t>
    </dgm:pt>
    <dgm:pt modelId="{FCAD173B-8E88-487E-AB90-C391F535E1A4}" type="parTrans" cxnId="{230C98EC-4159-47A1-B00D-5DFDDFEA545B}">
      <dgm:prSet/>
      <dgm:spPr/>
      <dgm:t>
        <a:bodyPr/>
        <a:lstStyle/>
        <a:p>
          <a:endParaRPr lang="en-GB" sz="1400"/>
        </a:p>
      </dgm:t>
    </dgm:pt>
    <dgm:pt modelId="{6AB98C89-CC3F-4FA1-9011-C33CF7177863}" type="sibTrans" cxnId="{230C98EC-4159-47A1-B00D-5DFDDFEA545B}">
      <dgm:prSet custT="1"/>
      <dgm:spPr/>
      <dgm:t>
        <a:bodyPr/>
        <a:lstStyle/>
        <a:p>
          <a:endParaRPr lang="en-GB" sz="1400"/>
        </a:p>
      </dgm:t>
    </dgm:pt>
    <dgm:pt modelId="{94678C61-26E7-44CF-8F8C-648359908D08}">
      <dgm:prSet phldrT="[Text]" custT="1"/>
      <dgm:spPr/>
      <dgm:t>
        <a:bodyPr/>
        <a:lstStyle/>
        <a:p>
          <a:r>
            <a:rPr lang="en-US" sz="1400" b="1" dirty="0">
              <a:solidFill>
                <a:srgbClr val="000000"/>
              </a:solidFill>
            </a:rPr>
            <a:t>Develop Benchmarks </a:t>
          </a:r>
          <a:r>
            <a:rPr lang="en-US" sz="1400" dirty="0">
              <a:solidFill>
                <a:srgbClr val="000000"/>
              </a:solidFill>
            </a:rPr>
            <a:t>for medians at cost line from submissions data</a:t>
          </a:r>
          <a:endParaRPr lang="en-GB" sz="1400" dirty="0">
            <a:solidFill>
              <a:srgbClr val="000000"/>
            </a:solidFill>
          </a:endParaRPr>
        </a:p>
      </dgm:t>
    </dgm:pt>
    <dgm:pt modelId="{5508AF7A-4CCF-4F8C-A89E-F6927FBC5D23}" type="parTrans" cxnId="{2A95D0B4-A9B1-424B-B2AB-B0A0ADF410EA}">
      <dgm:prSet/>
      <dgm:spPr/>
      <dgm:t>
        <a:bodyPr/>
        <a:lstStyle/>
        <a:p>
          <a:endParaRPr lang="en-GB" sz="1400"/>
        </a:p>
      </dgm:t>
    </dgm:pt>
    <dgm:pt modelId="{EFD17A89-059C-4BDF-BB0E-819E40475EAD}" type="sibTrans" cxnId="{2A95D0B4-A9B1-424B-B2AB-B0A0ADF410EA}">
      <dgm:prSet custT="1"/>
      <dgm:spPr/>
      <dgm:t>
        <a:bodyPr/>
        <a:lstStyle/>
        <a:p>
          <a:endParaRPr lang="en-GB" sz="1400"/>
        </a:p>
      </dgm:t>
    </dgm:pt>
    <dgm:pt modelId="{05F52DCA-8B4E-4EAB-BB54-83DDCB241D92}">
      <dgm:prSet phldrT="[Text]" custT="1"/>
      <dgm:spPr/>
      <dgm:t>
        <a:bodyPr/>
        <a:lstStyle/>
        <a:p>
          <a:r>
            <a:rPr lang="en-US" sz="1400" b="1" dirty="0">
              <a:solidFill>
                <a:srgbClr val="000000"/>
              </a:solidFill>
            </a:rPr>
            <a:t>Highlight Outliers </a:t>
          </a:r>
          <a:r>
            <a:rPr lang="en-US" sz="1400" dirty="0">
              <a:solidFill>
                <a:srgbClr val="000000"/>
              </a:solidFill>
            </a:rPr>
            <a:t>where per bed per week/ per hour costings were  proportionally out from medians</a:t>
          </a:r>
          <a:endParaRPr lang="en-GB" sz="1400" dirty="0">
            <a:solidFill>
              <a:srgbClr val="000000"/>
            </a:solidFill>
          </a:endParaRPr>
        </a:p>
      </dgm:t>
    </dgm:pt>
    <dgm:pt modelId="{6110154C-1EBF-49DB-B1DF-C3249E1617EE}" type="parTrans" cxnId="{CBD2F87E-A471-4AB6-B342-CA626BA90E10}">
      <dgm:prSet/>
      <dgm:spPr/>
      <dgm:t>
        <a:bodyPr/>
        <a:lstStyle/>
        <a:p>
          <a:endParaRPr lang="en-GB" sz="1400"/>
        </a:p>
      </dgm:t>
    </dgm:pt>
    <dgm:pt modelId="{9C94D654-08DC-4FC6-94AE-FABC6A4BCEE9}" type="sibTrans" cxnId="{CBD2F87E-A471-4AB6-B342-CA626BA90E10}">
      <dgm:prSet custT="1"/>
      <dgm:spPr/>
      <dgm:t>
        <a:bodyPr/>
        <a:lstStyle/>
        <a:p>
          <a:endParaRPr lang="en-GB" sz="1400"/>
        </a:p>
      </dgm:t>
    </dgm:pt>
    <dgm:pt modelId="{4C774952-A8D2-4F53-855E-F2C25D075C4A}">
      <dgm:prSet phldrT="[Text]" custT="1"/>
      <dgm:spPr/>
      <dgm:t>
        <a:bodyPr/>
        <a:lstStyle/>
        <a:p>
          <a:r>
            <a:rPr lang="en-US" sz="1400" b="1" dirty="0">
              <a:solidFill>
                <a:srgbClr val="000000"/>
              </a:solidFill>
            </a:rPr>
            <a:t>Identify Line Level Anomalies </a:t>
          </a:r>
          <a:r>
            <a:rPr lang="en-US" sz="1400" dirty="0">
              <a:solidFill>
                <a:srgbClr val="000000"/>
              </a:solidFill>
            </a:rPr>
            <a:t>driving outlier costings</a:t>
          </a:r>
          <a:endParaRPr lang="en-GB" sz="1400" dirty="0">
            <a:solidFill>
              <a:srgbClr val="000000"/>
            </a:solidFill>
          </a:endParaRPr>
        </a:p>
      </dgm:t>
    </dgm:pt>
    <dgm:pt modelId="{33C67912-F9C3-4243-8CC5-BD0933A74D36}" type="parTrans" cxnId="{8C01E128-D791-4A3A-8AFB-85E92150E206}">
      <dgm:prSet/>
      <dgm:spPr/>
      <dgm:t>
        <a:bodyPr/>
        <a:lstStyle/>
        <a:p>
          <a:endParaRPr lang="en-GB" sz="1400"/>
        </a:p>
      </dgm:t>
    </dgm:pt>
    <dgm:pt modelId="{2F62596A-12A9-48B2-9AF1-B80F9E95060F}" type="sibTrans" cxnId="{8C01E128-D791-4A3A-8AFB-85E92150E206}">
      <dgm:prSet custT="1"/>
      <dgm:spPr/>
      <dgm:t>
        <a:bodyPr/>
        <a:lstStyle/>
        <a:p>
          <a:endParaRPr lang="en-GB" sz="1400"/>
        </a:p>
      </dgm:t>
    </dgm:pt>
    <dgm:pt modelId="{EE5E5834-616E-4922-AF24-4A354EDDFFBB}">
      <dgm:prSet phldrT="[Text]" custT="1"/>
      <dgm:spPr/>
      <dgm:t>
        <a:bodyPr/>
        <a:lstStyle/>
        <a:p>
          <a:r>
            <a:rPr lang="en-US" sz="1400" b="1" dirty="0">
              <a:solidFill>
                <a:srgbClr val="000000"/>
              </a:solidFill>
            </a:rPr>
            <a:t>Email providers </a:t>
          </a:r>
          <a:r>
            <a:rPr lang="en-US" sz="1400" dirty="0">
              <a:solidFill>
                <a:srgbClr val="000000"/>
              </a:solidFill>
            </a:rPr>
            <a:t>to notify of queries to be raised and reviewed</a:t>
          </a:r>
          <a:endParaRPr lang="en-GB" sz="1400" dirty="0">
            <a:solidFill>
              <a:srgbClr val="000000"/>
            </a:solidFill>
          </a:endParaRPr>
        </a:p>
      </dgm:t>
    </dgm:pt>
    <dgm:pt modelId="{183D03FD-A800-4BCA-82FF-074E4B70F63A}" type="parTrans" cxnId="{5B157E9A-506E-47C7-8161-CE0CB8FACA43}">
      <dgm:prSet/>
      <dgm:spPr/>
      <dgm:t>
        <a:bodyPr/>
        <a:lstStyle/>
        <a:p>
          <a:endParaRPr lang="en-GB" sz="1400"/>
        </a:p>
      </dgm:t>
    </dgm:pt>
    <dgm:pt modelId="{85579FEA-5452-4AFE-8A79-523759A00533}" type="sibTrans" cxnId="{5B157E9A-506E-47C7-8161-CE0CB8FACA43}">
      <dgm:prSet custT="1"/>
      <dgm:spPr/>
      <dgm:t>
        <a:bodyPr/>
        <a:lstStyle/>
        <a:p>
          <a:endParaRPr lang="en-GB" sz="1400"/>
        </a:p>
      </dgm:t>
    </dgm:pt>
    <dgm:pt modelId="{EEC70F0E-BDDF-4BC9-8F5E-880260DB5792}">
      <dgm:prSet phldrT="[Text]" custT="1"/>
      <dgm:spPr/>
      <dgm:t>
        <a:bodyPr/>
        <a:lstStyle/>
        <a:p>
          <a:r>
            <a:rPr lang="en-US" sz="1400" b="1" dirty="0">
              <a:solidFill>
                <a:srgbClr val="000000"/>
              </a:solidFill>
            </a:rPr>
            <a:t>Put into query </a:t>
          </a:r>
          <a:r>
            <a:rPr lang="en-US" sz="1400" dirty="0">
              <a:solidFill>
                <a:srgbClr val="000000"/>
              </a:solidFill>
            </a:rPr>
            <a:t>with provider (+</a:t>
          </a:r>
          <a:r>
            <a:rPr lang="en-US" sz="1400" b="0" dirty="0">
              <a:solidFill>
                <a:srgbClr val="000000"/>
              </a:solidFill>
            </a:rPr>
            <a:t>add line level comments on IESE platform)</a:t>
          </a:r>
          <a:endParaRPr lang="en-GB" sz="1400" dirty="0">
            <a:solidFill>
              <a:srgbClr val="000000"/>
            </a:solidFill>
          </a:endParaRPr>
        </a:p>
      </dgm:t>
    </dgm:pt>
    <dgm:pt modelId="{C0D83FB0-D6F2-4A1B-88DA-7662325C4A51}" type="parTrans" cxnId="{4CA3537F-7051-4C04-B1B7-4F06BE1AEC4E}">
      <dgm:prSet/>
      <dgm:spPr/>
      <dgm:t>
        <a:bodyPr/>
        <a:lstStyle/>
        <a:p>
          <a:endParaRPr lang="en-GB" sz="1400"/>
        </a:p>
      </dgm:t>
    </dgm:pt>
    <dgm:pt modelId="{C76AAA29-96CC-4747-9092-BD66388D3073}" type="sibTrans" cxnId="{4CA3537F-7051-4C04-B1B7-4F06BE1AEC4E}">
      <dgm:prSet custT="1"/>
      <dgm:spPr/>
      <dgm:t>
        <a:bodyPr/>
        <a:lstStyle/>
        <a:p>
          <a:endParaRPr lang="en-GB" sz="1400"/>
        </a:p>
      </dgm:t>
    </dgm:pt>
    <dgm:pt modelId="{4E4D34BA-42A3-4BB4-B553-BE67A1069A49}">
      <dgm:prSet phldrT="[Text]" custT="1"/>
      <dgm:spPr/>
      <dgm:t>
        <a:bodyPr/>
        <a:lstStyle/>
        <a:p>
          <a:r>
            <a:rPr lang="en-US" sz="1400" b="1" dirty="0">
              <a:solidFill>
                <a:srgbClr val="000000"/>
              </a:solidFill>
            </a:rPr>
            <a:t>Provider to resubmit </a:t>
          </a:r>
          <a:r>
            <a:rPr lang="en-US" sz="1400" dirty="0">
              <a:solidFill>
                <a:srgbClr val="000000"/>
              </a:solidFill>
            </a:rPr>
            <a:t>with comments</a:t>
          </a:r>
          <a:endParaRPr lang="en-GB" sz="1400" dirty="0">
            <a:solidFill>
              <a:srgbClr val="000000"/>
            </a:solidFill>
          </a:endParaRPr>
        </a:p>
      </dgm:t>
    </dgm:pt>
    <dgm:pt modelId="{CA91DAA7-9288-4CA3-B07A-EACB1D618E35}" type="parTrans" cxnId="{F269920B-0D91-4383-8A5D-F97C6FD8C193}">
      <dgm:prSet/>
      <dgm:spPr/>
      <dgm:t>
        <a:bodyPr/>
        <a:lstStyle/>
        <a:p>
          <a:endParaRPr lang="en-GB" sz="1400"/>
        </a:p>
      </dgm:t>
    </dgm:pt>
    <dgm:pt modelId="{7ED41030-1703-419E-815D-5FA7A98245CC}" type="sibTrans" cxnId="{F269920B-0D91-4383-8A5D-F97C6FD8C193}">
      <dgm:prSet custT="1"/>
      <dgm:spPr/>
      <dgm:t>
        <a:bodyPr/>
        <a:lstStyle/>
        <a:p>
          <a:endParaRPr lang="en-GB" sz="1400"/>
        </a:p>
      </dgm:t>
    </dgm:pt>
    <dgm:pt modelId="{36ABE3BD-2C81-4641-9A64-FCD9F75661A5}">
      <dgm:prSet phldrT="[Text]" custT="1"/>
      <dgm:spPr/>
      <dgm:t>
        <a:bodyPr/>
        <a:lstStyle/>
        <a:p>
          <a:r>
            <a:rPr lang="en-US" sz="1400" b="1" dirty="0">
              <a:solidFill>
                <a:srgbClr val="000000"/>
              </a:solidFill>
            </a:rPr>
            <a:t>Update tool </a:t>
          </a:r>
          <a:r>
            <a:rPr lang="en-US" sz="1400" dirty="0">
              <a:solidFill>
                <a:srgbClr val="000000"/>
              </a:solidFill>
            </a:rPr>
            <a:t>with revised submission</a:t>
          </a:r>
          <a:endParaRPr lang="en-GB" sz="1400" dirty="0">
            <a:solidFill>
              <a:srgbClr val="000000"/>
            </a:solidFill>
          </a:endParaRPr>
        </a:p>
      </dgm:t>
    </dgm:pt>
    <dgm:pt modelId="{9705E355-3051-4A03-93BE-C91E4D64F554}" type="parTrans" cxnId="{182E5BD7-8A29-40E0-8767-26C39096BBDC}">
      <dgm:prSet/>
      <dgm:spPr/>
      <dgm:t>
        <a:bodyPr/>
        <a:lstStyle/>
        <a:p>
          <a:endParaRPr lang="en-GB" sz="1400"/>
        </a:p>
      </dgm:t>
    </dgm:pt>
    <dgm:pt modelId="{50921CB8-196B-45A0-9DDA-4F313EBED3A5}" type="sibTrans" cxnId="{182E5BD7-8A29-40E0-8767-26C39096BBDC}">
      <dgm:prSet custT="1"/>
      <dgm:spPr/>
      <dgm:t>
        <a:bodyPr/>
        <a:lstStyle/>
        <a:p>
          <a:endParaRPr lang="en-GB" sz="1400"/>
        </a:p>
      </dgm:t>
    </dgm:pt>
    <dgm:pt modelId="{247F8480-2FE2-4E91-9917-F281DCB9E7D9}">
      <dgm:prSet phldrT="[Text]" custT="1"/>
      <dgm:spPr/>
      <dgm:t>
        <a:bodyPr/>
        <a:lstStyle/>
        <a:p>
          <a:r>
            <a:rPr lang="en-US" sz="1400" b="1" dirty="0">
              <a:solidFill>
                <a:srgbClr val="000000"/>
              </a:solidFill>
            </a:rPr>
            <a:t>Repeat process</a:t>
          </a:r>
          <a:r>
            <a:rPr lang="en-US" sz="1400" b="0" dirty="0">
              <a:solidFill>
                <a:srgbClr val="000000"/>
              </a:solidFill>
            </a:rPr>
            <a:t> to identify new outliers</a:t>
          </a:r>
          <a:endParaRPr lang="en-GB" sz="1400" b="1" dirty="0">
            <a:solidFill>
              <a:srgbClr val="000000"/>
            </a:solidFill>
          </a:endParaRPr>
        </a:p>
      </dgm:t>
    </dgm:pt>
    <dgm:pt modelId="{D89A74CF-6F36-4C4D-8A96-D5F82C013C78}" type="parTrans" cxnId="{63D04F03-7AD4-4E8B-88CE-312DC3B3BD8F}">
      <dgm:prSet/>
      <dgm:spPr/>
      <dgm:t>
        <a:bodyPr/>
        <a:lstStyle/>
        <a:p>
          <a:endParaRPr lang="en-GB" sz="1400"/>
        </a:p>
      </dgm:t>
    </dgm:pt>
    <dgm:pt modelId="{35C74F36-44DD-4DF0-9ADD-3931675C2154}" type="sibTrans" cxnId="{63D04F03-7AD4-4E8B-88CE-312DC3B3BD8F}">
      <dgm:prSet/>
      <dgm:spPr/>
      <dgm:t>
        <a:bodyPr/>
        <a:lstStyle/>
        <a:p>
          <a:endParaRPr lang="en-GB" sz="1400"/>
        </a:p>
      </dgm:t>
    </dgm:pt>
    <dgm:pt modelId="{BE9A9FEF-D9C0-41B3-9D3C-10EA88D129FB}">
      <dgm:prSet phldrT="[Text]" custT="1"/>
      <dgm:spPr/>
      <dgm:t>
        <a:bodyPr/>
        <a:lstStyle/>
        <a:p>
          <a:r>
            <a:rPr lang="en-US" sz="1400" dirty="0">
              <a:solidFill>
                <a:srgbClr val="000000"/>
              </a:solidFill>
            </a:rPr>
            <a:t>Benchmarks automatically updated within tool</a:t>
          </a:r>
          <a:endParaRPr lang="en-GB" sz="1400" dirty="0">
            <a:solidFill>
              <a:srgbClr val="000000"/>
            </a:solidFill>
          </a:endParaRPr>
        </a:p>
      </dgm:t>
    </dgm:pt>
    <dgm:pt modelId="{A82D58F1-7719-4CEF-A25B-59F2A55C8EE3}" type="parTrans" cxnId="{A3A511D7-5514-4427-9FC0-1EFDFA20728F}">
      <dgm:prSet/>
      <dgm:spPr/>
      <dgm:t>
        <a:bodyPr/>
        <a:lstStyle/>
        <a:p>
          <a:endParaRPr lang="en-GB" sz="1400"/>
        </a:p>
      </dgm:t>
    </dgm:pt>
    <dgm:pt modelId="{FE688743-6126-4656-8127-8EB73C293E3C}" type="sibTrans" cxnId="{A3A511D7-5514-4427-9FC0-1EFDFA20728F}">
      <dgm:prSet custT="1"/>
      <dgm:spPr/>
      <dgm:t>
        <a:bodyPr/>
        <a:lstStyle/>
        <a:p>
          <a:endParaRPr lang="en-GB" sz="1400"/>
        </a:p>
      </dgm:t>
    </dgm:pt>
    <dgm:pt modelId="{5C9FE8EB-01A2-4532-A867-961D59F62EFD}" type="pres">
      <dgm:prSet presAssocID="{67C0CC6C-D9C6-40EB-A6C6-62331751FCD5}" presName="Name0" presStyleCnt="0">
        <dgm:presLayoutVars>
          <dgm:dir/>
          <dgm:resizeHandles val="exact"/>
        </dgm:presLayoutVars>
      </dgm:prSet>
      <dgm:spPr/>
    </dgm:pt>
    <dgm:pt modelId="{4C187282-7F2D-454E-8F27-0F04092F2442}" type="pres">
      <dgm:prSet presAssocID="{A05AC2B7-62E6-4641-AC11-8F9262C97FEF}" presName="node" presStyleLbl="node1" presStyleIdx="0" presStyleCnt="10">
        <dgm:presLayoutVars>
          <dgm:bulletEnabled val="1"/>
        </dgm:presLayoutVars>
      </dgm:prSet>
      <dgm:spPr/>
    </dgm:pt>
    <dgm:pt modelId="{B3D72CBE-CB77-4BA4-8ED9-CE4FF354A72D}" type="pres">
      <dgm:prSet presAssocID="{6AB98C89-CC3F-4FA1-9011-C33CF7177863}" presName="sibTrans" presStyleLbl="sibTrans1D1" presStyleIdx="0" presStyleCnt="9"/>
      <dgm:spPr/>
    </dgm:pt>
    <dgm:pt modelId="{6DBAF51D-0613-41B9-B32E-4EA612FBEF35}" type="pres">
      <dgm:prSet presAssocID="{6AB98C89-CC3F-4FA1-9011-C33CF7177863}" presName="connectorText" presStyleLbl="sibTrans1D1" presStyleIdx="0" presStyleCnt="9"/>
      <dgm:spPr/>
    </dgm:pt>
    <dgm:pt modelId="{47BE024D-0373-4D76-95AA-43DB64148874}" type="pres">
      <dgm:prSet presAssocID="{94678C61-26E7-44CF-8F8C-648359908D08}" presName="node" presStyleLbl="node1" presStyleIdx="1" presStyleCnt="10">
        <dgm:presLayoutVars>
          <dgm:bulletEnabled val="1"/>
        </dgm:presLayoutVars>
      </dgm:prSet>
      <dgm:spPr/>
    </dgm:pt>
    <dgm:pt modelId="{9F638F72-FDFE-4837-80D5-22FD779F7913}" type="pres">
      <dgm:prSet presAssocID="{EFD17A89-059C-4BDF-BB0E-819E40475EAD}" presName="sibTrans" presStyleLbl="sibTrans1D1" presStyleIdx="1" presStyleCnt="9"/>
      <dgm:spPr/>
    </dgm:pt>
    <dgm:pt modelId="{6CC063E5-3E86-4D18-8EF6-B81F5342CB43}" type="pres">
      <dgm:prSet presAssocID="{EFD17A89-059C-4BDF-BB0E-819E40475EAD}" presName="connectorText" presStyleLbl="sibTrans1D1" presStyleIdx="1" presStyleCnt="9"/>
      <dgm:spPr/>
    </dgm:pt>
    <dgm:pt modelId="{83EA9D1A-F1AE-4161-8766-532533574CDB}" type="pres">
      <dgm:prSet presAssocID="{05F52DCA-8B4E-4EAB-BB54-83DDCB241D92}" presName="node" presStyleLbl="node1" presStyleIdx="2" presStyleCnt="10">
        <dgm:presLayoutVars>
          <dgm:bulletEnabled val="1"/>
        </dgm:presLayoutVars>
      </dgm:prSet>
      <dgm:spPr/>
    </dgm:pt>
    <dgm:pt modelId="{64A37CBF-5F92-42A1-84E6-7581C4AD9155}" type="pres">
      <dgm:prSet presAssocID="{9C94D654-08DC-4FC6-94AE-FABC6A4BCEE9}" presName="sibTrans" presStyleLbl="sibTrans1D1" presStyleIdx="2" presStyleCnt="9"/>
      <dgm:spPr/>
    </dgm:pt>
    <dgm:pt modelId="{121CD52C-34B5-4245-824E-E389705FCDD1}" type="pres">
      <dgm:prSet presAssocID="{9C94D654-08DC-4FC6-94AE-FABC6A4BCEE9}" presName="connectorText" presStyleLbl="sibTrans1D1" presStyleIdx="2" presStyleCnt="9"/>
      <dgm:spPr/>
    </dgm:pt>
    <dgm:pt modelId="{DA36EAB4-8D53-41B5-AE63-E6486A637A8C}" type="pres">
      <dgm:prSet presAssocID="{4C774952-A8D2-4F53-855E-F2C25D075C4A}" presName="node" presStyleLbl="node1" presStyleIdx="3" presStyleCnt="10">
        <dgm:presLayoutVars>
          <dgm:bulletEnabled val="1"/>
        </dgm:presLayoutVars>
      </dgm:prSet>
      <dgm:spPr/>
    </dgm:pt>
    <dgm:pt modelId="{45A81373-24CB-4CAE-B73E-1A576A7D67DD}" type="pres">
      <dgm:prSet presAssocID="{2F62596A-12A9-48B2-9AF1-B80F9E95060F}" presName="sibTrans" presStyleLbl="sibTrans1D1" presStyleIdx="3" presStyleCnt="9"/>
      <dgm:spPr/>
    </dgm:pt>
    <dgm:pt modelId="{4C809D21-16BB-42A8-9C49-0AFB799DDAAC}" type="pres">
      <dgm:prSet presAssocID="{2F62596A-12A9-48B2-9AF1-B80F9E95060F}" presName="connectorText" presStyleLbl="sibTrans1D1" presStyleIdx="3" presStyleCnt="9"/>
      <dgm:spPr/>
    </dgm:pt>
    <dgm:pt modelId="{80ACF448-F212-4319-BAF5-6E19A111C271}" type="pres">
      <dgm:prSet presAssocID="{EE5E5834-616E-4922-AF24-4A354EDDFFBB}" presName="node" presStyleLbl="node1" presStyleIdx="4" presStyleCnt="10">
        <dgm:presLayoutVars>
          <dgm:bulletEnabled val="1"/>
        </dgm:presLayoutVars>
      </dgm:prSet>
      <dgm:spPr/>
    </dgm:pt>
    <dgm:pt modelId="{15E44FA5-2A6F-45A6-B819-26750C875278}" type="pres">
      <dgm:prSet presAssocID="{85579FEA-5452-4AFE-8A79-523759A00533}" presName="sibTrans" presStyleLbl="sibTrans1D1" presStyleIdx="4" presStyleCnt="9"/>
      <dgm:spPr/>
    </dgm:pt>
    <dgm:pt modelId="{E2943835-F9E7-4948-8237-5F6C630EEB57}" type="pres">
      <dgm:prSet presAssocID="{85579FEA-5452-4AFE-8A79-523759A00533}" presName="connectorText" presStyleLbl="sibTrans1D1" presStyleIdx="4" presStyleCnt="9"/>
      <dgm:spPr/>
    </dgm:pt>
    <dgm:pt modelId="{829358F4-5065-49AF-87AF-6E7401B275E7}" type="pres">
      <dgm:prSet presAssocID="{EEC70F0E-BDDF-4BC9-8F5E-880260DB5792}" presName="node" presStyleLbl="node1" presStyleIdx="5" presStyleCnt="10">
        <dgm:presLayoutVars>
          <dgm:bulletEnabled val="1"/>
        </dgm:presLayoutVars>
      </dgm:prSet>
      <dgm:spPr/>
    </dgm:pt>
    <dgm:pt modelId="{C827BB62-7012-4A2D-BBE3-8DAC78AEF605}" type="pres">
      <dgm:prSet presAssocID="{C76AAA29-96CC-4747-9092-BD66388D3073}" presName="sibTrans" presStyleLbl="sibTrans1D1" presStyleIdx="5" presStyleCnt="9"/>
      <dgm:spPr/>
    </dgm:pt>
    <dgm:pt modelId="{08EE13B9-6BF6-4663-8DB8-D40FBC3FAFAA}" type="pres">
      <dgm:prSet presAssocID="{C76AAA29-96CC-4747-9092-BD66388D3073}" presName="connectorText" presStyleLbl="sibTrans1D1" presStyleIdx="5" presStyleCnt="9"/>
      <dgm:spPr/>
    </dgm:pt>
    <dgm:pt modelId="{DB547AC7-D0A9-4273-AB68-67BA993DE8EC}" type="pres">
      <dgm:prSet presAssocID="{4E4D34BA-42A3-4BB4-B553-BE67A1069A49}" presName="node" presStyleLbl="node1" presStyleIdx="6" presStyleCnt="10">
        <dgm:presLayoutVars>
          <dgm:bulletEnabled val="1"/>
        </dgm:presLayoutVars>
      </dgm:prSet>
      <dgm:spPr/>
    </dgm:pt>
    <dgm:pt modelId="{9BAB74DB-8D69-4DD6-8128-9C9E7FAB0D48}" type="pres">
      <dgm:prSet presAssocID="{7ED41030-1703-419E-815D-5FA7A98245CC}" presName="sibTrans" presStyleLbl="sibTrans1D1" presStyleIdx="6" presStyleCnt="9"/>
      <dgm:spPr/>
    </dgm:pt>
    <dgm:pt modelId="{EAFDDD66-36BD-4ACE-ABF0-3E318F00978D}" type="pres">
      <dgm:prSet presAssocID="{7ED41030-1703-419E-815D-5FA7A98245CC}" presName="connectorText" presStyleLbl="sibTrans1D1" presStyleIdx="6" presStyleCnt="9"/>
      <dgm:spPr/>
    </dgm:pt>
    <dgm:pt modelId="{A4D18E0D-7677-4B4D-B33C-4CB8C7613B04}" type="pres">
      <dgm:prSet presAssocID="{36ABE3BD-2C81-4641-9A64-FCD9F75661A5}" presName="node" presStyleLbl="node1" presStyleIdx="7" presStyleCnt="10">
        <dgm:presLayoutVars>
          <dgm:bulletEnabled val="1"/>
        </dgm:presLayoutVars>
      </dgm:prSet>
      <dgm:spPr/>
    </dgm:pt>
    <dgm:pt modelId="{C8DA78EC-A5CB-4316-9AF6-1B01EF3E5E9D}" type="pres">
      <dgm:prSet presAssocID="{50921CB8-196B-45A0-9DDA-4F313EBED3A5}" presName="sibTrans" presStyleLbl="sibTrans1D1" presStyleIdx="7" presStyleCnt="9"/>
      <dgm:spPr/>
    </dgm:pt>
    <dgm:pt modelId="{1A2FEF18-2896-40DD-A269-D343DABA3C03}" type="pres">
      <dgm:prSet presAssocID="{50921CB8-196B-45A0-9DDA-4F313EBED3A5}" presName="connectorText" presStyleLbl="sibTrans1D1" presStyleIdx="7" presStyleCnt="9"/>
      <dgm:spPr/>
    </dgm:pt>
    <dgm:pt modelId="{F69CA40A-7900-4A20-830D-ED19E01253F0}" type="pres">
      <dgm:prSet presAssocID="{BE9A9FEF-D9C0-41B3-9D3C-10EA88D129FB}" presName="node" presStyleLbl="node1" presStyleIdx="8" presStyleCnt="10">
        <dgm:presLayoutVars>
          <dgm:bulletEnabled val="1"/>
        </dgm:presLayoutVars>
      </dgm:prSet>
      <dgm:spPr/>
    </dgm:pt>
    <dgm:pt modelId="{40E2683A-176A-4765-B26F-4A5CAECC006E}" type="pres">
      <dgm:prSet presAssocID="{FE688743-6126-4656-8127-8EB73C293E3C}" presName="sibTrans" presStyleLbl="sibTrans1D1" presStyleIdx="8" presStyleCnt="9"/>
      <dgm:spPr/>
    </dgm:pt>
    <dgm:pt modelId="{4006F5F7-50AC-43D9-933B-7D8D85F06D4C}" type="pres">
      <dgm:prSet presAssocID="{FE688743-6126-4656-8127-8EB73C293E3C}" presName="connectorText" presStyleLbl="sibTrans1D1" presStyleIdx="8" presStyleCnt="9"/>
      <dgm:spPr/>
    </dgm:pt>
    <dgm:pt modelId="{95EE2831-24A5-459A-A179-48D2C55C3D66}" type="pres">
      <dgm:prSet presAssocID="{247F8480-2FE2-4E91-9917-F281DCB9E7D9}" presName="node" presStyleLbl="node1" presStyleIdx="9" presStyleCnt="10">
        <dgm:presLayoutVars>
          <dgm:bulletEnabled val="1"/>
        </dgm:presLayoutVars>
      </dgm:prSet>
      <dgm:spPr/>
    </dgm:pt>
  </dgm:ptLst>
  <dgm:cxnLst>
    <dgm:cxn modelId="{63D04F03-7AD4-4E8B-88CE-312DC3B3BD8F}" srcId="{67C0CC6C-D9C6-40EB-A6C6-62331751FCD5}" destId="{247F8480-2FE2-4E91-9917-F281DCB9E7D9}" srcOrd="9" destOrd="0" parTransId="{D89A74CF-6F36-4C4D-8A96-D5F82C013C78}" sibTransId="{35C74F36-44DD-4DF0-9ADD-3931675C2154}"/>
    <dgm:cxn modelId="{ADBEBB04-6E00-4376-92E4-197FA4839AFC}" type="presOf" srcId="{2F62596A-12A9-48B2-9AF1-B80F9E95060F}" destId="{45A81373-24CB-4CAE-B73E-1A576A7D67DD}" srcOrd="0" destOrd="0" presId="urn:microsoft.com/office/officeart/2005/8/layout/bProcess3"/>
    <dgm:cxn modelId="{F269920B-0D91-4383-8A5D-F97C6FD8C193}" srcId="{67C0CC6C-D9C6-40EB-A6C6-62331751FCD5}" destId="{4E4D34BA-42A3-4BB4-B553-BE67A1069A49}" srcOrd="6" destOrd="0" parTransId="{CA91DAA7-9288-4CA3-B07A-EACB1D618E35}" sibTransId="{7ED41030-1703-419E-815D-5FA7A98245CC}"/>
    <dgm:cxn modelId="{3BEE670E-76BE-4551-9414-C4AFDA144176}" type="presOf" srcId="{67C0CC6C-D9C6-40EB-A6C6-62331751FCD5}" destId="{5C9FE8EB-01A2-4532-A867-961D59F62EFD}" srcOrd="0" destOrd="0" presId="urn:microsoft.com/office/officeart/2005/8/layout/bProcess3"/>
    <dgm:cxn modelId="{F9DCD317-B937-40A9-845D-11A1FD2C5173}" type="presOf" srcId="{C76AAA29-96CC-4747-9092-BD66388D3073}" destId="{08EE13B9-6BF6-4663-8DB8-D40FBC3FAFAA}" srcOrd="1" destOrd="0" presId="urn:microsoft.com/office/officeart/2005/8/layout/bProcess3"/>
    <dgm:cxn modelId="{8C01E128-D791-4A3A-8AFB-85E92150E206}" srcId="{67C0CC6C-D9C6-40EB-A6C6-62331751FCD5}" destId="{4C774952-A8D2-4F53-855E-F2C25D075C4A}" srcOrd="3" destOrd="0" parTransId="{33C67912-F9C3-4243-8CC5-BD0933A74D36}" sibTransId="{2F62596A-12A9-48B2-9AF1-B80F9E95060F}"/>
    <dgm:cxn modelId="{A77DA22E-15D0-43BE-9AD7-1A18304AF86C}" type="presOf" srcId="{6AB98C89-CC3F-4FA1-9011-C33CF7177863}" destId="{6DBAF51D-0613-41B9-B32E-4EA612FBEF35}" srcOrd="1" destOrd="0" presId="urn:microsoft.com/office/officeart/2005/8/layout/bProcess3"/>
    <dgm:cxn modelId="{70659B61-4313-40D9-A848-82D3525F7805}" type="presOf" srcId="{50921CB8-196B-45A0-9DDA-4F313EBED3A5}" destId="{1A2FEF18-2896-40DD-A269-D343DABA3C03}" srcOrd="1" destOrd="0" presId="urn:microsoft.com/office/officeart/2005/8/layout/bProcess3"/>
    <dgm:cxn modelId="{1EE02164-8686-4A07-89E9-3E061F5F2E5F}" type="presOf" srcId="{36ABE3BD-2C81-4641-9A64-FCD9F75661A5}" destId="{A4D18E0D-7677-4B4D-B33C-4CB8C7613B04}" srcOrd="0" destOrd="0" presId="urn:microsoft.com/office/officeart/2005/8/layout/bProcess3"/>
    <dgm:cxn modelId="{19205F46-784D-4F53-B5C3-CF5A838A61DB}" type="presOf" srcId="{9C94D654-08DC-4FC6-94AE-FABC6A4BCEE9}" destId="{64A37CBF-5F92-42A1-84E6-7581C4AD9155}" srcOrd="0" destOrd="0" presId="urn:microsoft.com/office/officeart/2005/8/layout/bProcess3"/>
    <dgm:cxn modelId="{02FE6951-B5D6-4963-89A4-ED4C3DF05727}" type="presOf" srcId="{EEC70F0E-BDDF-4BC9-8F5E-880260DB5792}" destId="{829358F4-5065-49AF-87AF-6E7401B275E7}" srcOrd="0" destOrd="0" presId="urn:microsoft.com/office/officeart/2005/8/layout/bProcess3"/>
    <dgm:cxn modelId="{DD8CE575-6E5A-4704-BA14-1808C3FCC607}" type="presOf" srcId="{EFD17A89-059C-4BDF-BB0E-819E40475EAD}" destId="{6CC063E5-3E86-4D18-8EF6-B81F5342CB43}" srcOrd="1" destOrd="0" presId="urn:microsoft.com/office/officeart/2005/8/layout/bProcess3"/>
    <dgm:cxn modelId="{CBD2F87E-A471-4AB6-B342-CA626BA90E10}" srcId="{67C0CC6C-D9C6-40EB-A6C6-62331751FCD5}" destId="{05F52DCA-8B4E-4EAB-BB54-83DDCB241D92}" srcOrd="2" destOrd="0" parTransId="{6110154C-1EBF-49DB-B1DF-C3249E1617EE}" sibTransId="{9C94D654-08DC-4FC6-94AE-FABC6A4BCEE9}"/>
    <dgm:cxn modelId="{4CA3537F-7051-4C04-B1B7-4F06BE1AEC4E}" srcId="{67C0CC6C-D9C6-40EB-A6C6-62331751FCD5}" destId="{EEC70F0E-BDDF-4BC9-8F5E-880260DB5792}" srcOrd="5" destOrd="0" parTransId="{C0D83FB0-D6F2-4A1B-88DA-7662325C4A51}" sibTransId="{C76AAA29-96CC-4747-9092-BD66388D3073}"/>
    <dgm:cxn modelId="{A464F27F-32C7-4A21-B20E-86385C8931E2}" type="presOf" srcId="{6AB98C89-CC3F-4FA1-9011-C33CF7177863}" destId="{B3D72CBE-CB77-4BA4-8ED9-CE4FF354A72D}" srcOrd="0" destOrd="0" presId="urn:microsoft.com/office/officeart/2005/8/layout/bProcess3"/>
    <dgm:cxn modelId="{D0DE138D-5EFC-4315-A949-3DD778BEBA92}" type="presOf" srcId="{FE688743-6126-4656-8127-8EB73C293E3C}" destId="{40E2683A-176A-4765-B26F-4A5CAECC006E}" srcOrd="0" destOrd="0" presId="urn:microsoft.com/office/officeart/2005/8/layout/bProcess3"/>
    <dgm:cxn modelId="{5B157E9A-506E-47C7-8161-CE0CB8FACA43}" srcId="{67C0CC6C-D9C6-40EB-A6C6-62331751FCD5}" destId="{EE5E5834-616E-4922-AF24-4A354EDDFFBB}" srcOrd="4" destOrd="0" parTransId="{183D03FD-A800-4BCA-82FF-074E4B70F63A}" sibTransId="{85579FEA-5452-4AFE-8A79-523759A00533}"/>
    <dgm:cxn modelId="{BDEC3DA4-3D9E-45AF-B9FA-F0EDA3302350}" type="presOf" srcId="{FE688743-6126-4656-8127-8EB73C293E3C}" destId="{4006F5F7-50AC-43D9-933B-7D8D85F06D4C}" srcOrd="1" destOrd="0" presId="urn:microsoft.com/office/officeart/2005/8/layout/bProcess3"/>
    <dgm:cxn modelId="{91087DA9-E165-4E24-A995-B725EDCF2187}" type="presOf" srcId="{4C774952-A8D2-4F53-855E-F2C25D075C4A}" destId="{DA36EAB4-8D53-41B5-AE63-E6486A637A8C}" srcOrd="0" destOrd="0" presId="urn:microsoft.com/office/officeart/2005/8/layout/bProcess3"/>
    <dgm:cxn modelId="{6C80CDAA-6025-4197-A309-4CF2F6390B11}" type="presOf" srcId="{50921CB8-196B-45A0-9DDA-4F313EBED3A5}" destId="{C8DA78EC-A5CB-4316-9AF6-1B01EF3E5E9D}" srcOrd="0" destOrd="0" presId="urn:microsoft.com/office/officeart/2005/8/layout/bProcess3"/>
    <dgm:cxn modelId="{1B9CDEB1-93E3-41F2-B208-6B5DC9960A10}" type="presOf" srcId="{85579FEA-5452-4AFE-8A79-523759A00533}" destId="{E2943835-F9E7-4948-8237-5F6C630EEB57}" srcOrd="1" destOrd="0" presId="urn:microsoft.com/office/officeart/2005/8/layout/bProcess3"/>
    <dgm:cxn modelId="{2A95D0B4-A9B1-424B-B2AB-B0A0ADF410EA}" srcId="{67C0CC6C-D9C6-40EB-A6C6-62331751FCD5}" destId="{94678C61-26E7-44CF-8F8C-648359908D08}" srcOrd="1" destOrd="0" parTransId="{5508AF7A-4CCF-4F8C-A89E-F6927FBC5D23}" sibTransId="{EFD17A89-059C-4BDF-BB0E-819E40475EAD}"/>
    <dgm:cxn modelId="{CCBEEAB7-3F42-4E5A-93C1-5D3B9F871604}" type="presOf" srcId="{A05AC2B7-62E6-4641-AC11-8F9262C97FEF}" destId="{4C187282-7F2D-454E-8F27-0F04092F2442}" srcOrd="0" destOrd="0" presId="urn:microsoft.com/office/officeart/2005/8/layout/bProcess3"/>
    <dgm:cxn modelId="{0EE546B8-32BC-45DB-9187-C810D61E88AD}" type="presOf" srcId="{7ED41030-1703-419E-815D-5FA7A98245CC}" destId="{9BAB74DB-8D69-4DD6-8128-9C9E7FAB0D48}" srcOrd="0" destOrd="0" presId="urn:microsoft.com/office/officeart/2005/8/layout/bProcess3"/>
    <dgm:cxn modelId="{F21A69B9-1E79-4320-A386-90B8757552FC}" type="presOf" srcId="{9C94D654-08DC-4FC6-94AE-FABC6A4BCEE9}" destId="{121CD52C-34B5-4245-824E-E389705FCDD1}" srcOrd="1" destOrd="0" presId="urn:microsoft.com/office/officeart/2005/8/layout/bProcess3"/>
    <dgm:cxn modelId="{15DB10CB-C120-4519-99A8-484C61EDE6D9}" type="presOf" srcId="{EE5E5834-616E-4922-AF24-4A354EDDFFBB}" destId="{80ACF448-F212-4319-BAF5-6E19A111C271}" srcOrd="0" destOrd="0" presId="urn:microsoft.com/office/officeart/2005/8/layout/bProcess3"/>
    <dgm:cxn modelId="{5CCD69D1-97BD-4D3E-8AAD-7243247A405E}" type="presOf" srcId="{2F62596A-12A9-48B2-9AF1-B80F9E95060F}" destId="{4C809D21-16BB-42A8-9C49-0AFB799DDAAC}" srcOrd="1" destOrd="0" presId="urn:microsoft.com/office/officeart/2005/8/layout/bProcess3"/>
    <dgm:cxn modelId="{B75C9FD3-236E-4AA2-A82F-D932CDCE70F7}" type="presOf" srcId="{94678C61-26E7-44CF-8F8C-648359908D08}" destId="{47BE024D-0373-4D76-95AA-43DB64148874}" srcOrd="0" destOrd="0" presId="urn:microsoft.com/office/officeart/2005/8/layout/bProcess3"/>
    <dgm:cxn modelId="{5EA59ED6-9D1D-49BE-8B77-D6727D4E1961}" type="presOf" srcId="{85579FEA-5452-4AFE-8A79-523759A00533}" destId="{15E44FA5-2A6F-45A6-B819-26750C875278}" srcOrd="0" destOrd="0" presId="urn:microsoft.com/office/officeart/2005/8/layout/bProcess3"/>
    <dgm:cxn modelId="{A3A511D7-5514-4427-9FC0-1EFDFA20728F}" srcId="{67C0CC6C-D9C6-40EB-A6C6-62331751FCD5}" destId="{BE9A9FEF-D9C0-41B3-9D3C-10EA88D129FB}" srcOrd="8" destOrd="0" parTransId="{A82D58F1-7719-4CEF-A25B-59F2A55C8EE3}" sibTransId="{FE688743-6126-4656-8127-8EB73C293E3C}"/>
    <dgm:cxn modelId="{182E5BD7-8A29-40E0-8767-26C39096BBDC}" srcId="{67C0CC6C-D9C6-40EB-A6C6-62331751FCD5}" destId="{36ABE3BD-2C81-4641-9A64-FCD9F75661A5}" srcOrd="7" destOrd="0" parTransId="{9705E355-3051-4A03-93BE-C91E4D64F554}" sibTransId="{50921CB8-196B-45A0-9DDA-4F313EBED3A5}"/>
    <dgm:cxn modelId="{25D5B6DA-8C8E-47E4-9BFC-3E31F65BE389}" type="presOf" srcId="{7ED41030-1703-419E-815D-5FA7A98245CC}" destId="{EAFDDD66-36BD-4ACE-ABF0-3E318F00978D}" srcOrd="1" destOrd="0" presId="urn:microsoft.com/office/officeart/2005/8/layout/bProcess3"/>
    <dgm:cxn modelId="{9F24E9DF-DFFC-4DF0-A564-9FE97E0D7701}" type="presOf" srcId="{4E4D34BA-42A3-4BB4-B553-BE67A1069A49}" destId="{DB547AC7-D0A9-4273-AB68-67BA993DE8EC}" srcOrd="0" destOrd="0" presId="urn:microsoft.com/office/officeart/2005/8/layout/bProcess3"/>
    <dgm:cxn modelId="{230C98EC-4159-47A1-B00D-5DFDDFEA545B}" srcId="{67C0CC6C-D9C6-40EB-A6C6-62331751FCD5}" destId="{A05AC2B7-62E6-4641-AC11-8F9262C97FEF}" srcOrd="0" destOrd="0" parTransId="{FCAD173B-8E88-487E-AB90-C391F535E1A4}" sibTransId="{6AB98C89-CC3F-4FA1-9011-C33CF7177863}"/>
    <dgm:cxn modelId="{AAAF62ED-8D33-443E-A081-6224C9F169A7}" type="presOf" srcId="{EFD17A89-059C-4BDF-BB0E-819E40475EAD}" destId="{9F638F72-FDFE-4837-80D5-22FD779F7913}" srcOrd="0" destOrd="0" presId="urn:microsoft.com/office/officeart/2005/8/layout/bProcess3"/>
    <dgm:cxn modelId="{94422BF7-7717-499F-941D-074C061D502C}" type="presOf" srcId="{BE9A9FEF-D9C0-41B3-9D3C-10EA88D129FB}" destId="{F69CA40A-7900-4A20-830D-ED19E01253F0}" srcOrd="0" destOrd="0" presId="urn:microsoft.com/office/officeart/2005/8/layout/bProcess3"/>
    <dgm:cxn modelId="{3BD9DEFB-07AB-4D3D-A6D8-768A717B537F}" type="presOf" srcId="{05F52DCA-8B4E-4EAB-BB54-83DDCB241D92}" destId="{83EA9D1A-F1AE-4161-8766-532533574CDB}" srcOrd="0" destOrd="0" presId="urn:microsoft.com/office/officeart/2005/8/layout/bProcess3"/>
    <dgm:cxn modelId="{EE9E53FD-7CE1-4F25-A4EC-BD0D5C7ACA61}" type="presOf" srcId="{247F8480-2FE2-4E91-9917-F281DCB9E7D9}" destId="{95EE2831-24A5-459A-A179-48D2C55C3D66}" srcOrd="0" destOrd="0" presId="urn:microsoft.com/office/officeart/2005/8/layout/bProcess3"/>
    <dgm:cxn modelId="{DC4DE9FD-BF4A-4196-AC23-08F6D06B43D1}" type="presOf" srcId="{C76AAA29-96CC-4747-9092-BD66388D3073}" destId="{C827BB62-7012-4A2D-BBE3-8DAC78AEF605}" srcOrd="0" destOrd="0" presId="urn:microsoft.com/office/officeart/2005/8/layout/bProcess3"/>
    <dgm:cxn modelId="{83CED76A-5A64-439B-A788-51A1222E0721}" type="presParOf" srcId="{5C9FE8EB-01A2-4532-A867-961D59F62EFD}" destId="{4C187282-7F2D-454E-8F27-0F04092F2442}" srcOrd="0" destOrd="0" presId="urn:microsoft.com/office/officeart/2005/8/layout/bProcess3"/>
    <dgm:cxn modelId="{8C8A7774-458F-45B9-B42E-1C6A8036E94E}" type="presParOf" srcId="{5C9FE8EB-01A2-4532-A867-961D59F62EFD}" destId="{B3D72CBE-CB77-4BA4-8ED9-CE4FF354A72D}" srcOrd="1" destOrd="0" presId="urn:microsoft.com/office/officeart/2005/8/layout/bProcess3"/>
    <dgm:cxn modelId="{32A97B5E-5B17-4D63-A1AC-DE44756F6EFA}" type="presParOf" srcId="{B3D72CBE-CB77-4BA4-8ED9-CE4FF354A72D}" destId="{6DBAF51D-0613-41B9-B32E-4EA612FBEF35}" srcOrd="0" destOrd="0" presId="urn:microsoft.com/office/officeart/2005/8/layout/bProcess3"/>
    <dgm:cxn modelId="{0665DCA4-ECE8-4504-8088-E78FDF0703E4}" type="presParOf" srcId="{5C9FE8EB-01A2-4532-A867-961D59F62EFD}" destId="{47BE024D-0373-4D76-95AA-43DB64148874}" srcOrd="2" destOrd="0" presId="urn:microsoft.com/office/officeart/2005/8/layout/bProcess3"/>
    <dgm:cxn modelId="{B5FDE940-DCE4-42C2-B3A6-51E78FF348A7}" type="presParOf" srcId="{5C9FE8EB-01A2-4532-A867-961D59F62EFD}" destId="{9F638F72-FDFE-4837-80D5-22FD779F7913}" srcOrd="3" destOrd="0" presId="urn:microsoft.com/office/officeart/2005/8/layout/bProcess3"/>
    <dgm:cxn modelId="{983CEB63-4718-442C-A788-A608F89B244E}" type="presParOf" srcId="{9F638F72-FDFE-4837-80D5-22FD779F7913}" destId="{6CC063E5-3E86-4D18-8EF6-B81F5342CB43}" srcOrd="0" destOrd="0" presId="urn:microsoft.com/office/officeart/2005/8/layout/bProcess3"/>
    <dgm:cxn modelId="{57766490-0BB9-4B2D-ADFF-91643D4BB125}" type="presParOf" srcId="{5C9FE8EB-01A2-4532-A867-961D59F62EFD}" destId="{83EA9D1A-F1AE-4161-8766-532533574CDB}" srcOrd="4" destOrd="0" presId="urn:microsoft.com/office/officeart/2005/8/layout/bProcess3"/>
    <dgm:cxn modelId="{26390428-D6A6-49C1-9BC6-D6CA4A5A30A0}" type="presParOf" srcId="{5C9FE8EB-01A2-4532-A867-961D59F62EFD}" destId="{64A37CBF-5F92-42A1-84E6-7581C4AD9155}" srcOrd="5" destOrd="0" presId="urn:microsoft.com/office/officeart/2005/8/layout/bProcess3"/>
    <dgm:cxn modelId="{EB48F2BD-63FB-4880-B68B-65BDF8719CBD}" type="presParOf" srcId="{64A37CBF-5F92-42A1-84E6-7581C4AD9155}" destId="{121CD52C-34B5-4245-824E-E389705FCDD1}" srcOrd="0" destOrd="0" presId="urn:microsoft.com/office/officeart/2005/8/layout/bProcess3"/>
    <dgm:cxn modelId="{977839F8-DC3B-400D-9C08-2F7F8D816978}" type="presParOf" srcId="{5C9FE8EB-01A2-4532-A867-961D59F62EFD}" destId="{DA36EAB4-8D53-41B5-AE63-E6486A637A8C}" srcOrd="6" destOrd="0" presId="urn:microsoft.com/office/officeart/2005/8/layout/bProcess3"/>
    <dgm:cxn modelId="{595B198F-C14B-4E93-A60C-1E90E2576961}" type="presParOf" srcId="{5C9FE8EB-01A2-4532-A867-961D59F62EFD}" destId="{45A81373-24CB-4CAE-B73E-1A576A7D67DD}" srcOrd="7" destOrd="0" presId="urn:microsoft.com/office/officeart/2005/8/layout/bProcess3"/>
    <dgm:cxn modelId="{07F2F9E4-DECD-4734-82C2-B0E20050130B}" type="presParOf" srcId="{45A81373-24CB-4CAE-B73E-1A576A7D67DD}" destId="{4C809D21-16BB-42A8-9C49-0AFB799DDAAC}" srcOrd="0" destOrd="0" presId="urn:microsoft.com/office/officeart/2005/8/layout/bProcess3"/>
    <dgm:cxn modelId="{4E8AFF2C-3AEB-4DAC-94D9-CFBBA6245DE2}" type="presParOf" srcId="{5C9FE8EB-01A2-4532-A867-961D59F62EFD}" destId="{80ACF448-F212-4319-BAF5-6E19A111C271}" srcOrd="8" destOrd="0" presId="urn:microsoft.com/office/officeart/2005/8/layout/bProcess3"/>
    <dgm:cxn modelId="{D27A802D-174C-403D-A631-E2B7F5265FA2}" type="presParOf" srcId="{5C9FE8EB-01A2-4532-A867-961D59F62EFD}" destId="{15E44FA5-2A6F-45A6-B819-26750C875278}" srcOrd="9" destOrd="0" presId="urn:microsoft.com/office/officeart/2005/8/layout/bProcess3"/>
    <dgm:cxn modelId="{956F8D60-8B23-489B-920D-629DD95EEF96}" type="presParOf" srcId="{15E44FA5-2A6F-45A6-B819-26750C875278}" destId="{E2943835-F9E7-4948-8237-5F6C630EEB57}" srcOrd="0" destOrd="0" presId="urn:microsoft.com/office/officeart/2005/8/layout/bProcess3"/>
    <dgm:cxn modelId="{9A34ABFE-62D9-4AC5-AD58-BE558EE499DE}" type="presParOf" srcId="{5C9FE8EB-01A2-4532-A867-961D59F62EFD}" destId="{829358F4-5065-49AF-87AF-6E7401B275E7}" srcOrd="10" destOrd="0" presId="urn:microsoft.com/office/officeart/2005/8/layout/bProcess3"/>
    <dgm:cxn modelId="{472A3AD1-18BC-49F5-9E1E-797CFCE45878}" type="presParOf" srcId="{5C9FE8EB-01A2-4532-A867-961D59F62EFD}" destId="{C827BB62-7012-4A2D-BBE3-8DAC78AEF605}" srcOrd="11" destOrd="0" presId="urn:microsoft.com/office/officeart/2005/8/layout/bProcess3"/>
    <dgm:cxn modelId="{EC61D660-3444-4E0D-A33E-838F89AC03D5}" type="presParOf" srcId="{C827BB62-7012-4A2D-BBE3-8DAC78AEF605}" destId="{08EE13B9-6BF6-4663-8DB8-D40FBC3FAFAA}" srcOrd="0" destOrd="0" presId="urn:microsoft.com/office/officeart/2005/8/layout/bProcess3"/>
    <dgm:cxn modelId="{3FE5B797-EAC5-40DF-BBFD-74C2982EE6FC}" type="presParOf" srcId="{5C9FE8EB-01A2-4532-A867-961D59F62EFD}" destId="{DB547AC7-D0A9-4273-AB68-67BA993DE8EC}" srcOrd="12" destOrd="0" presId="urn:microsoft.com/office/officeart/2005/8/layout/bProcess3"/>
    <dgm:cxn modelId="{3C08DA4C-9D5B-46AD-83C1-30B4982C75FE}" type="presParOf" srcId="{5C9FE8EB-01A2-4532-A867-961D59F62EFD}" destId="{9BAB74DB-8D69-4DD6-8128-9C9E7FAB0D48}" srcOrd="13" destOrd="0" presId="urn:microsoft.com/office/officeart/2005/8/layout/bProcess3"/>
    <dgm:cxn modelId="{F580A1EA-0E85-4753-847A-8FAF56BDFCB9}" type="presParOf" srcId="{9BAB74DB-8D69-4DD6-8128-9C9E7FAB0D48}" destId="{EAFDDD66-36BD-4ACE-ABF0-3E318F00978D}" srcOrd="0" destOrd="0" presId="urn:microsoft.com/office/officeart/2005/8/layout/bProcess3"/>
    <dgm:cxn modelId="{375064CA-48FA-41F3-B60A-449C8462218B}" type="presParOf" srcId="{5C9FE8EB-01A2-4532-A867-961D59F62EFD}" destId="{A4D18E0D-7677-4B4D-B33C-4CB8C7613B04}" srcOrd="14" destOrd="0" presId="urn:microsoft.com/office/officeart/2005/8/layout/bProcess3"/>
    <dgm:cxn modelId="{F3881D7F-0DD5-4AAF-A54F-71B30615B47F}" type="presParOf" srcId="{5C9FE8EB-01A2-4532-A867-961D59F62EFD}" destId="{C8DA78EC-A5CB-4316-9AF6-1B01EF3E5E9D}" srcOrd="15" destOrd="0" presId="urn:microsoft.com/office/officeart/2005/8/layout/bProcess3"/>
    <dgm:cxn modelId="{BDF6092C-7CA6-4BD2-A933-83B929CFB226}" type="presParOf" srcId="{C8DA78EC-A5CB-4316-9AF6-1B01EF3E5E9D}" destId="{1A2FEF18-2896-40DD-A269-D343DABA3C03}" srcOrd="0" destOrd="0" presId="urn:microsoft.com/office/officeart/2005/8/layout/bProcess3"/>
    <dgm:cxn modelId="{2E029CA5-7775-4DED-ACB7-06F25C9D7EA2}" type="presParOf" srcId="{5C9FE8EB-01A2-4532-A867-961D59F62EFD}" destId="{F69CA40A-7900-4A20-830D-ED19E01253F0}" srcOrd="16" destOrd="0" presId="urn:microsoft.com/office/officeart/2005/8/layout/bProcess3"/>
    <dgm:cxn modelId="{078A0099-DECF-4652-902F-FF21CC51D37E}" type="presParOf" srcId="{5C9FE8EB-01A2-4532-A867-961D59F62EFD}" destId="{40E2683A-176A-4765-B26F-4A5CAECC006E}" srcOrd="17" destOrd="0" presId="urn:microsoft.com/office/officeart/2005/8/layout/bProcess3"/>
    <dgm:cxn modelId="{F263F9B0-A6D8-40C6-8C3C-289689A657C5}" type="presParOf" srcId="{40E2683A-176A-4765-B26F-4A5CAECC006E}" destId="{4006F5F7-50AC-43D9-933B-7D8D85F06D4C}" srcOrd="0" destOrd="0" presId="urn:microsoft.com/office/officeart/2005/8/layout/bProcess3"/>
    <dgm:cxn modelId="{FC70255E-8F36-4612-B3D7-31365DDD4FA8}" type="presParOf" srcId="{5C9FE8EB-01A2-4532-A867-961D59F62EFD}" destId="{95EE2831-24A5-459A-A179-48D2C55C3D66}" srcOrd="18"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C7692BD-22FE-41CA-988B-8B5352B8475B}"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GB"/>
        </a:p>
      </dgm:t>
    </dgm:pt>
    <dgm:pt modelId="{243C6E58-B44A-433D-947C-157BB3B73E74}">
      <dgm:prSet phldrT="[Text]"/>
      <dgm:spPr/>
      <dgm:t>
        <a:bodyPr/>
        <a:lstStyle/>
        <a:p>
          <a:r>
            <a:rPr lang="en-US" dirty="0">
              <a:solidFill>
                <a:srgbClr val="000000"/>
              </a:solidFill>
            </a:rPr>
            <a:t>Put submissions into query on </a:t>
          </a:r>
          <a:r>
            <a:rPr lang="en-US" dirty="0" err="1">
              <a:solidFill>
                <a:srgbClr val="000000"/>
              </a:solidFill>
            </a:rPr>
            <a:t>Iese</a:t>
          </a:r>
          <a:r>
            <a:rPr lang="en-US" dirty="0">
              <a:solidFill>
                <a:srgbClr val="000000"/>
              </a:solidFill>
            </a:rPr>
            <a:t> tool / Email provider with queries</a:t>
          </a:r>
          <a:endParaRPr lang="en-GB" dirty="0">
            <a:solidFill>
              <a:srgbClr val="000000"/>
            </a:solidFill>
          </a:endParaRPr>
        </a:p>
      </dgm:t>
    </dgm:pt>
    <dgm:pt modelId="{7247A0CD-3F41-40F4-A12E-5B603AE93375}" type="parTrans" cxnId="{6D6300BB-35E8-41E0-B52D-40F012790EFC}">
      <dgm:prSet/>
      <dgm:spPr/>
      <dgm:t>
        <a:bodyPr/>
        <a:lstStyle/>
        <a:p>
          <a:endParaRPr lang="en-GB"/>
        </a:p>
      </dgm:t>
    </dgm:pt>
    <dgm:pt modelId="{3B2DAF8C-D8A2-40B7-833D-44BA38F599A9}" type="sibTrans" cxnId="{6D6300BB-35E8-41E0-B52D-40F012790EFC}">
      <dgm:prSet/>
      <dgm:spPr/>
      <dgm:t>
        <a:bodyPr/>
        <a:lstStyle/>
        <a:p>
          <a:endParaRPr lang="en-GB"/>
        </a:p>
      </dgm:t>
    </dgm:pt>
    <dgm:pt modelId="{79E0C391-B1F7-4134-B2B1-B2814855AA83}">
      <dgm:prSet phldrT="[Text]"/>
      <dgm:spPr/>
      <dgm:t>
        <a:bodyPr/>
        <a:lstStyle/>
        <a:p>
          <a:r>
            <a:rPr lang="en-US" dirty="0">
              <a:solidFill>
                <a:srgbClr val="000000"/>
              </a:solidFill>
            </a:rPr>
            <a:t>Chase provider if no response by specified deadline</a:t>
          </a:r>
          <a:endParaRPr lang="en-GB" dirty="0">
            <a:solidFill>
              <a:srgbClr val="000000"/>
            </a:solidFill>
          </a:endParaRPr>
        </a:p>
      </dgm:t>
    </dgm:pt>
    <dgm:pt modelId="{87174A20-8B75-416A-8A20-354E762BA849}" type="parTrans" cxnId="{25915A94-B014-4BAC-AED6-467DEFF490B7}">
      <dgm:prSet/>
      <dgm:spPr/>
      <dgm:t>
        <a:bodyPr/>
        <a:lstStyle/>
        <a:p>
          <a:endParaRPr lang="en-GB"/>
        </a:p>
      </dgm:t>
    </dgm:pt>
    <dgm:pt modelId="{8A574387-4F5C-4020-9698-35D3EE51202E}" type="sibTrans" cxnId="{25915A94-B014-4BAC-AED6-467DEFF490B7}">
      <dgm:prSet/>
      <dgm:spPr/>
      <dgm:t>
        <a:bodyPr/>
        <a:lstStyle/>
        <a:p>
          <a:endParaRPr lang="en-GB"/>
        </a:p>
      </dgm:t>
    </dgm:pt>
    <dgm:pt modelId="{AC26BDDC-8E31-41DD-8F58-E888CC9BF2A1}">
      <dgm:prSet phldrT="[Text]"/>
      <dgm:spPr/>
      <dgm:t>
        <a:bodyPr/>
        <a:lstStyle/>
        <a:p>
          <a:r>
            <a:rPr lang="en-US" dirty="0">
              <a:solidFill>
                <a:srgbClr val="000000"/>
              </a:solidFill>
            </a:rPr>
            <a:t>Discuss outliers with LA </a:t>
          </a:r>
          <a:br>
            <a:rPr lang="en-US" dirty="0">
              <a:solidFill>
                <a:srgbClr val="000000"/>
              </a:solidFill>
            </a:rPr>
          </a:br>
          <a:r>
            <a:rPr lang="en-US" dirty="0">
              <a:solidFill>
                <a:srgbClr val="000000"/>
              </a:solidFill>
            </a:rPr>
            <a:t>(If still no response)</a:t>
          </a:r>
          <a:endParaRPr lang="en-GB" dirty="0">
            <a:solidFill>
              <a:srgbClr val="000000"/>
            </a:solidFill>
          </a:endParaRPr>
        </a:p>
      </dgm:t>
    </dgm:pt>
    <dgm:pt modelId="{F7937AF9-D422-4060-A39F-A184AAB30044}" type="parTrans" cxnId="{AD3ECDE0-66E9-43E2-9E97-DF2A13D5BDEE}">
      <dgm:prSet/>
      <dgm:spPr/>
      <dgm:t>
        <a:bodyPr/>
        <a:lstStyle/>
        <a:p>
          <a:endParaRPr lang="en-GB"/>
        </a:p>
      </dgm:t>
    </dgm:pt>
    <dgm:pt modelId="{315375D3-94B6-42A7-AACB-32475DCB7410}" type="sibTrans" cxnId="{AD3ECDE0-66E9-43E2-9E97-DF2A13D5BDEE}">
      <dgm:prSet/>
      <dgm:spPr/>
      <dgm:t>
        <a:bodyPr/>
        <a:lstStyle/>
        <a:p>
          <a:endParaRPr lang="en-GB"/>
        </a:p>
      </dgm:t>
    </dgm:pt>
    <dgm:pt modelId="{34A6C591-7B2B-4C7D-A63B-A9662B998266}">
      <dgm:prSet phldrT="[Text]"/>
      <dgm:spPr/>
      <dgm:t>
        <a:bodyPr/>
        <a:lstStyle/>
        <a:p>
          <a:r>
            <a:rPr lang="en-US" dirty="0">
              <a:solidFill>
                <a:srgbClr val="000000"/>
              </a:solidFill>
            </a:rPr>
            <a:t>Confirm how to treat outliers for Annex A calculations</a:t>
          </a:r>
          <a:endParaRPr lang="en-GB" dirty="0">
            <a:solidFill>
              <a:srgbClr val="000000"/>
            </a:solidFill>
          </a:endParaRPr>
        </a:p>
      </dgm:t>
    </dgm:pt>
    <dgm:pt modelId="{BFB1967E-5B59-4E19-A02B-2674016C97D0}" type="parTrans" cxnId="{3065B575-17DE-4037-86B8-FBDE0351B391}">
      <dgm:prSet/>
      <dgm:spPr/>
      <dgm:t>
        <a:bodyPr/>
        <a:lstStyle/>
        <a:p>
          <a:endParaRPr lang="en-GB"/>
        </a:p>
      </dgm:t>
    </dgm:pt>
    <dgm:pt modelId="{ACC9F78C-B835-4131-A5DB-1049617CB568}" type="sibTrans" cxnId="{3065B575-17DE-4037-86B8-FBDE0351B391}">
      <dgm:prSet/>
      <dgm:spPr/>
      <dgm:t>
        <a:bodyPr/>
        <a:lstStyle/>
        <a:p>
          <a:endParaRPr lang="en-GB"/>
        </a:p>
      </dgm:t>
    </dgm:pt>
    <dgm:pt modelId="{D201F51B-2A95-4808-91B7-25BB5E2520AB}">
      <dgm:prSet phldrT="[Text]"/>
      <dgm:spPr/>
      <dgm:t>
        <a:bodyPr/>
        <a:lstStyle/>
        <a:p>
          <a:r>
            <a:rPr lang="en-US" dirty="0">
              <a:solidFill>
                <a:srgbClr val="000000"/>
              </a:solidFill>
            </a:rPr>
            <a:t>Document rationale RE outliers</a:t>
          </a:r>
          <a:endParaRPr lang="en-GB" dirty="0">
            <a:solidFill>
              <a:srgbClr val="000000"/>
            </a:solidFill>
          </a:endParaRPr>
        </a:p>
      </dgm:t>
    </dgm:pt>
    <dgm:pt modelId="{0CF0ECDF-2666-40F3-8689-B53A46784C7F}" type="parTrans" cxnId="{0042F10D-E720-401E-B802-99E5CF61F3EB}">
      <dgm:prSet/>
      <dgm:spPr/>
      <dgm:t>
        <a:bodyPr/>
        <a:lstStyle/>
        <a:p>
          <a:endParaRPr lang="en-GB"/>
        </a:p>
      </dgm:t>
    </dgm:pt>
    <dgm:pt modelId="{100B979F-DE20-445D-9D48-4B94E7B15BD0}" type="sibTrans" cxnId="{0042F10D-E720-401E-B802-99E5CF61F3EB}">
      <dgm:prSet/>
      <dgm:spPr/>
      <dgm:t>
        <a:bodyPr/>
        <a:lstStyle/>
        <a:p>
          <a:endParaRPr lang="en-GB"/>
        </a:p>
      </dgm:t>
    </dgm:pt>
    <dgm:pt modelId="{E76E795D-EFED-453D-928F-5D9B1C33FA21}" type="pres">
      <dgm:prSet presAssocID="{0C7692BD-22FE-41CA-988B-8B5352B8475B}" presName="Name0" presStyleCnt="0">
        <dgm:presLayoutVars>
          <dgm:dir/>
          <dgm:resizeHandles val="exact"/>
        </dgm:presLayoutVars>
      </dgm:prSet>
      <dgm:spPr/>
    </dgm:pt>
    <dgm:pt modelId="{A10F69B7-41AC-4CCF-8231-B3309D5F10E5}" type="pres">
      <dgm:prSet presAssocID="{243C6E58-B44A-433D-947C-157BB3B73E74}" presName="node" presStyleLbl="node1" presStyleIdx="0" presStyleCnt="5">
        <dgm:presLayoutVars>
          <dgm:bulletEnabled val="1"/>
        </dgm:presLayoutVars>
      </dgm:prSet>
      <dgm:spPr/>
    </dgm:pt>
    <dgm:pt modelId="{902DFAE8-95B5-4643-AB6C-AB75767F7EE5}" type="pres">
      <dgm:prSet presAssocID="{3B2DAF8C-D8A2-40B7-833D-44BA38F599A9}" presName="sibTrans" presStyleLbl="sibTrans2D1" presStyleIdx="0" presStyleCnt="4"/>
      <dgm:spPr/>
    </dgm:pt>
    <dgm:pt modelId="{19571FC1-A283-4568-8417-99F7447444BE}" type="pres">
      <dgm:prSet presAssocID="{3B2DAF8C-D8A2-40B7-833D-44BA38F599A9}" presName="connectorText" presStyleLbl="sibTrans2D1" presStyleIdx="0" presStyleCnt="4"/>
      <dgm:spPr/>
    </dgm:pt>
    <dgm:pt modelId="{2B712C9A-6CC3-48E2-B045-2455D40C75B6}" type="pres">
      <dgm:prSet presAssocID="{79E0C391-B1F7-4134-B2B1-B2814855AA83}" presName="node" presStyleLbl="node1" presStyleIdx="1" presStyleCnt="5">
        <dgm:presLayoutVars>
          <dgm:bulletEnabled val="1"/>
        </dgm:presLayoutVars>
      </dgm:prSet>
      <dgm:spPr/>
    </dgm:pt>
    <dgm:pt modelId="{BBFC4CE5-6C24-4B3B-B1AC-7F9434F9FF60}" type="pres">
      <dgm:prSet presAssocID="{8A574387-4F5C-4020-9698-35D3EE51202E}" presName="sibTrans" presStyleLbl="sibTrans2D1" presStyleIdx="1" presStyleCnt="4"/>
      <dgm:spPr/>
    </dgm:pt>
    <dgm:pt modelId="{88D75289-A16E-4413-B2C7-6348056DD0FB}" type="pres">
      <dgm:prSet presAssocID="{8A574387-4F5C-4020-9698-35D3EE51202E}" presName="connectorText" presStyleLbl="sibTrans2D1" presStyleIdx="1" presStyleCnt="4"/>
      <dgm:spPr/>
    </dgm:pt>
    <dgm:pt modelId="{FB9D6048-3EB9-445A-B64E-894E34337873}" type="pres">
      <dgm:prSet presAssocID="{AC26BDDC-8E31-41DD-8F58-E888CC9BF2A1}" presName="node" presStyleLbl="node1" presStyleIdx="2" presStyleCnt="5">
        <dgm:presLayoutVars>
          <dgm:bulletEnabled val="1"/>
        </dgm:presLayoutVars>
      </dgm:prSet>
      <dgm:spPr/>
    </dgm:pt>
    <dgm:pt modelId="{BBE4FF93-E837-4E1D-86AE-00BB380AFBA7}" type="pres">
      <dgm:prSet presAssocID="{315375D3-94B6-42A7-AACB-32475DCB7410}" presName="sibTrans" presStyleLbl="sibTrans2D1" presStyleIdx="2" presStyleCnt="4"/>
      <dgm:spPr/>
    </dgm:pt>
    <dgm:pt modelId="{C02C5B0D-FC8A-4284-B287-416CBA4E4F79}" type="pres">
      <dgm:prSet presAssocID="{315375D3-94B6-42A7-AACB-32475DCB7410}" presName="connectorText" presStyleLbl="sibTrans2D1" presStyleIdx="2" presStyleCnt="4"/>
      <dgm:spPr/>
    </dgm:pt>
    <dgm:pt modelId="{48E98E93-9EF6-43CF-B37D-BCB9EF57DB17}" type="pres">
      <dgm:prSet presAssocID="{34A6C591-7B2B-4C7D-A63B-A9662B998266}" presName="node" presStyleLbl="node1" presStyleIdx="3" presStyleCnt="5">
        <dgm:presLayoutVars>
          <dgm:bulletEnabled val="1"/>
        </dgm:presLayoutVars>
      </dgm:prSet>
      <dgm:spPr/>
    </dgm:pt>
    <dgm:pt modelId="{12760B33-B721-481F-8EDE-25985C376BF2}" type="pres">
      <dgm:prSet presAssocID="{ACC9F78C-B835-4131-A5DB-1049617CB568}" presName="sibTrans" presStyleLbl="sibTrans2D1" presStyleIdx="3" presStyleCnt="4"/>
      <dgm:spPr/>
    </dgm:pt>
    <dgm:pt modelId="{AE5DC5E8-ADC2-4361-92E3-11B0897478D9}" type="pres">
      <dgm:prSet presAssocID="{ACC9F78C-B835-4131-A5DB-1049617CB568}" presName="connectorText" presStyleLbl="sibTrans2D1" presStyleIdx="3" presStyleCnt="4"/>
      <dgm:spPr/>
    </dgm:pt>
    <dgm:pt modelId="{BC05B5D9-F822-4AA2-B02A-F42AE2DA79FF}" type="pres">
      <dgm:prSet presAssocID="{D201F51B-2A95-4808-91B7-25BB5E2520AB}" presName="node" presStyleLbl="node1" presStyleIdx="4" presStyleCnt="5">
        <dgm:presLayoutVars>
          <dgm:bulletEnabled val="1"/>
        </dgm:presLayoutVars>
      </dgm:prSet>
      <dgm:spPr/>
    </dgm:pt>
  </dgm:ptLst>
  <dgm:cxnLst>
    <dgm:cxn modelId="{DF3EFF0C-6ADC-46BC-A18E-DC31C34BF41F}" type="presOf" srcId="{3B2DAF8C-D8A2-40B7-833D-44BA38F599A9}" destId="{19571FC1-A283-4568-8417-99F7447444BE}" srcOrd="1" destOrd="0" presId="urn:microsoft.com/office/officeart/2005/8/layout/process1"/>
    <dgm:cxn modelId="{0042F10D-E720-401E-B802-99E5CF61F3EB}" srcId="{0C7692BD-22FE-41CA-988B-8B5352B8475B}" destId="{D201F51B-2A95-4808-91B7-25BB5E2520AB}" srcOrd="4" destOrd="0" parTransId="{0CF0ECDF-2666-40F3-8689-B53A46784C7F}" sibTransId="{100B979F-DE20-445D-9D48-4B94E7B15BD0}"/>
    <dgm:cxn modelId="{CCCF910E-DFB9-4230-AF8E-8BDF22DA227E}" type="presOf" srcId="{0C7692BD-22FE-41CA-988B-8B5352B8475B}" destId="{E76E795D-EFED-453D-928F-5D9B1C33FA21}" srcOrd="0" destOrd="0" presId="urn:microsoft.com/office/officeart/2005/8/layout/process1"/>
    <dgm:cxn modelId="{DA322F1E-AD6F-4B0B-AB69-BB3963EA13CD}" type="presOf" srcId="{8A574387-4F5C-4020-9698-35D3EE51202E}" destId="{88D75289-A16E-4413-B2C7-6348056DD0FB}" srcOrd="1" destOrd="0" presId="urn:microsoft.com/office/officeart/2005/8/layout/process1"/>
    <dgm:cxn modelId="{866C7428-31A6-4B20-90BC-99DA436AF1C8}" type="presOf" srcId="{34A6C591-7B2B-4C7D-A63B-A9662B998266}" destId="{48E98E93-9EF6-43CF-B37D-BCB9EF57DB17}" srcOrd="0" destOrd="0" presId="urn:microsoft.com/office/officeart/2005/8/layout/process1"/>
    <dgm:cxn modelId="{7CB87429-4CCB-48AC-9EB1-F72C39F70E80}" type="presOf" srcId="{315375D3-94B6-42A7-AACB-32475DCB7410}" destId="{C02C5B0D-FC8A-4284-B287-416CBA4E4F79}" srcOrd="1" destOrd="0" presId="urn:microsoft.com/office/officeart/2005/8/layout/process1"/>
    <dgm:cxn modelId="{1212E536-3FC7-4A03-AA97-D17BA9FE64D7}" type="presOf" srcId="{8A574387-4F5C-4020-9698-35D3EE51202E}" destId="{BBFC4CE5-6C24-4B3B-B1AC-7F9434F9FF60}" srcOrd="0" destOrd="0" presId="urn:microsoft.com/office/officeart/2005/8/layout/process1"/>
    <dgm:cxn modelId="{7BE9326C-7100-49DD-B517-3970CD3CC86D}" type="presOf" srcId="{79E0C391-B1F7-4134-B2B1-B2814855AA83}" destId="{2B712C9A-6CC3-48E2-B045-2455D40C75B6}" srcOrd="0" destOrd="0" presId="urn:microsoft.com/office/officeart/2005/8/layout/process1"/>
    <dgm:cxn modelId="{3A6A334C-DBDD-4F30-9C74-0032E9D92338}" type="presOf" srcId="{315375D3-94B6-42A7-AACB-32475DCB7410}" destId="{BBE4FF93-E837-4E1D-86AE-00BB380AFBA7}" srcOrd="0" destOrd="0" presId="urn:microsoft.com/office/officeart/2005/8/layout/process1"/>
    <dgm:cxn modelId="{2201DA71-CD13-44A3-8876-916756BC9CD4}" type="presOf" srcId="{243C6E58-B44A-433D-947C-157BB3B73E74}" destId="{A10F69B7-41AC-4CCF-8231-B3309D5F10E5}" srcOrd="0" destOrd="0" presId="urn:microsoft.com/office/officeart/2005/8/layout/process1"/>
    <dgm:cxn modelId="{3065B575-17DE-4037-86B8-FBDE0351B391}" srcId="{0C7692BD-22FE-41CA-988B-8B5352B8475B}" destId="{34A6C591-7B2B-4C7D-A63B-A9662B998266}" srcOrd="3" destOrd="0" parTransId="{BFB1967E-5B59-4E19-A02B-2674016C97D0}" sibTransId="{ACC9F78C-B835-4131-A5DB-1049617CB568}"/>
    <dgm:cxn modelId="{B2D3BA77-4494-4E5E-B0D3-7403E1618F64}" type="presOf" srcId="{ACC9F78C-B835-4131-A5DB-1049617CB568}" destId="{12760B33-B721-481F-8EDE-25985C376BF2}" srcOrd="0" destOrd="0" presId="urn:microsoft.com/office/officeart/2005/8/layout/process1"/>
    <dgm:cxn modelId="{E85C965A-A75A-407C-8CC1-ED0188D9DE66}" type="presOf" srcId="{ACC9F78C-B835-4131-A5DB-1049617CB568}" destId="{AE5DC5E8-ADC2-4361-92E3-11B0897478D9}" srcOrd="1" destOrd="0" presId="urn:microsoft.com/office/officeart/2005/8/layout/process1"/>
    <dgm:cxn modelId="{25915A94-B014-4BAC-AED6-467DEFF490B7}" srcId="{0C7692BD-22FE-41CA-988B-8B5352B8475B}" destId="{79E0C391-B1F7-4134-B2B1-B2814855AA83}" srcOrd="1" destOrd="0" parTransId="{87174A20-8B75-416A-8A20-354E762BA849}" sibTransId="{8A574387-4F5C-4020-9698-35D3EE51202E}"/>
    <dgm:cxn modelId="{C3E884A4-F9CB-4ECA-B531-9AB59310ED6C}" type="presOf" srcId="{D201F51B-2A95-4808-91B7-25BB5E2520AB}" destId="{BC05B5D9-F822-4AA2-B02A-F42AE2DA79FF}" srcOrd="0" destOrd="0" presId="urn:microsoft.com/office/officeart/2005/8/layout/process1"/>
    <dgm:cxn modelId="{6633F3AC-53E8-4CC7-A2C9-732DD4EBB978}" type="presOf" srcId="{3B2DAF8C-D8A2-40B7-833D-44BA38F599A9}" destId="{902DFAE8-95B5-4643-AB6C-AB75767F7EE5}" srcOrd="0" destOrd="0" presId="urn:microsoft.com/office/officeart/2005/8/layout/process1"/>
    <dgm:cxn modelId="{6D6300BB-35E8-41E0-B52D-40F012790EFC}" srcId="{0C7692BD-22FE-41CA-988B-8B5352B8475B}" destId="{243C6E58-B44A-433D-947C-157BB3B73E74}" srcOrd="0" destOrd="0" parTransId="{7247A0CD-3F41-40F4-A12E-5B603AE93375}" sibTransId="{3B2DAF8C-D8A2-40B7-833D-44BA38F599A9}"/>
    <dgm:cxn modelId="{2EB519C9-1620-4840-913D-2B5ECB201E28}" type="presOf" srcId="{AC26BDDC-8E31-41DD-8F58-E888CC9BF2A1}" destId="{FB9D6048-3EB9-445A-B64E-894E34337873}" srcOrd="0" destOrd="0" presId="urn:microsoft.com/office/officeart/2005/8/layout/process1"/>
    <dgm:cxn modelId="{AD3ECDE0-66E9-43E2-9E97-DF2A13D5BDEE}" srcId="{0C7692BD-22FE-41CA-988B-8B5352B8475B}" destId="{AC26BDDC-8E31-41DD-8F58-E888CC9BF2A1}" srcOrd="2" destOrd="0" parTransId="{F7937AF9-D422-4060-A39F-A184AAB30044}" sibTransId="{315375D3-94B6-42A7-AACB-32475DCB7410}"/>
    <dgm:cxn modelId="{946F1EC3-D339-43B1-B133-C9542CF2F330}" type="presParOf" srcId="{E76E795D-EFED-453D-928F-5D9B1C33FA21}" destId="{A10F69B7-41AC-4CCF-8231-B3309D5F10E5}" srcOrd="0" destOrd="0" presId="urn:microsoft.com/office/officeart/2005/8/layout/process1"/>
    <dgm:cxn modelId="{363170B7-23DE-4B04-82DD-14269A9CA476}" type="presParOf" srcId="{E76E795D-EFED-453D-928F-5D9B1C33FA21}" destId="{902DFAE8-95B5-4643-AB6C-AB75767F7EE5}" srcOrd="1" destOrd="0" presId="urn:microsoft.com/office/officeart/2005/8/layout/process1"/>
    <dgm:cxn modelId="{9048CFFE-9AB8-45DA-B34E-7E5DB03BAFB1}" type="presParOf" srcId="{902DFAE8-95B5-4643-AB6C-AB75767F7EE5}" destId="{19571FC1-A283-4568-8417-99F7447444BE}" srcOrd="0" destOrd="0" presId="urn:microsoft.com/office/officeart/2005/8/layout/process1"/>
    <dgm:cxn modelId="{58D56887-C69F-4229-923C-C27B0CB3F4A5}" type="presParOf" srcId="{E76E795D-EFED-453D-928F-5D9B1C33FA21}" destId="{2B712C9A-6CC3-48E2-B045-2455D40C75B6}" srcOrd="2" destOrd="0" presId="urn:microsoft.com/office/officeart/2005/8/layout/process1"/>
    <dgm:cxn modelId="{424B3826-7F15-4573-BBE1-736ADCCDA41F}" type="presParOf" srcId="{E76E795D-EFED-453D-928F-5D9B1C33FA21}" destId="{BBFC4CE5-6C24-4B3B-B1AC-7F9434F9FF60}" srcOrd="3" destOrd="0" presId="urn:microsoft.com/office/officeart/2005/8/layout/process1"/>
    <dgm:cxn modelId="{75622C06-B17A-4E23-AB37-B34FAB3E1DE9}" type="presParOf" srcId="{BBFC4CE5-6C24-4B3B-B1AC-7F9434F9FF60}" destId="{88D75289-A16E-4413-B2C7-6348056DD0FB}" srcOrd="0" destOrd="0" presId="urn:microsoft.com/office/officeart/2005/8/layout/process1"/>
    <dgm:cxn modelId="{C1852123-E947-49DE-B3C3-AE52A6CCAAED}" type="presParOf" srcId="{E76E795D-EFED-453D-928F-5D9B1C33FA21}" destId="{FB9D6048-3EB9-445A-B64E-894E34337873}" srcOrd="4" destOrd="0" presId="urn:microsoft.com/office/officeart/2005/8/layout/process1"/>
    <dgm:cxn modelId="{9FB96420-7EB9-4989-9579-D130A3192F52}" type="presParOf" srcId="{E76E795D-EFED-453D-928F-5D9B1C33FA21}" destId="{BBE4FF93-E837-4E1D-86AE-00BB380AFBA7}" srcOrd="5" destOrd="0" presId="urn:microsoft.com/office/officeart/2005/8/layout/process1"/>
    <dgm:cxn modelId="{4672AD4E-EF0D-4FE2-BE8D-2AFDA71D5D98}" type="presParOf" srcId="{BBE4FF93-E837-4E1D-86AE-00BB380AFBA7}" destId="{C02C5B0D-FC8A-4284-B287-416CBA4E4F79}" srcOrd="0" destOrd="0" presId="urn:microsoft.com/office/officeart/2005/8/layout/process1"/>
    <dgm:cxn modelId="{3E6A461E-9C8D-4FF1-8953-ABE04600FB74}" type="presParOf" srcId="{E76E795D-EFED-453D-928F-5D9B1C33FA21}" destId="{48E98E93-9EF6-43CF-B37D-BCB9EF57DB17}" srcOrd="6" destOrd="0" presId="urn:microsoft.com/office/officeart/2005/8/layout/process1"/>
    <dgm:cxn modelId="{64D507A0-8A6C-4640-AB39-82F01E94A4BD}" type="presParOf" srcId="{E76E795D-EFED-453D-928F-5D9B1C33FA21}" destId="{12760B33-B721-481F-8EDE-25985C376BF2}" srcOrd="7" destOrd="0" presId="urn:microsoft.com/office/officeart/2005/8/layout/process1"/>
    <dgm:cxn modelId="{434457D0-F6C8-43A2-BA30-B8F99F597039}" type="presParOf" srcId="{12760B33-B721-481F-8EDE-25985C376BF2}" destId="{AE5DC5E8-ADC2-4361-92E3-11B0897478D9}" srcOrd="0" destOrd="0" presId="urn:microsoft.com/office/officeart/2005/8/layout/process1"/>
    <dgm:cxn modelId="{5CC5DBD7-140A-4CB9-A513-45A9C9B6DA83}" type="presParOf" srcId="{E76E795D-EFED-453D-928F-5D9B1C33FA21}" destId="{BC05B5D9-F822-4AA2-B02A-F42AE2DA79FF}"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2392BD-249A-4770-9B1C-0D58F53C9F6D}">
      <dsp:nvSpPr>
        <dsp:cNvPr id="0" name=""/>
        <dsp:cNvSpPr/>
      </dsp:nvSpPr>
      <dsp:spPr>
        <a:xfrm rot="10800000">
          <a:off x="1567854" y="245"/>
          <a:ext cx="5542614" cy="687129"/>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3005" tIns="53340" rIns="99568"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latin typeface="+mj-lt"/>
            </a:rPr>
            <a:t>People have choice, control and support to live independent lives</a:t>
          </a:r>
          <a:endParaRPr lang="en-GB" sz="1400" b="1" kern="1200" dirty="0">
            <a:latin typeface="+mj-lt"/>
          </a:endParaRPr>
        </a:p>
      </dsp:txBody>
      <dsp:txXfrm rot="10800000">
        <a:off x="1739636" y="245"/>
        <a:ext cx="5370832" cy="687129"/>
      </dsp:txXfrm>
    </dsp:sp>
    <dsp:sp modelId="{BD5C8A5B-075F-403F-8E7F-1868E6A70798}">
      <dsp:nvSpPr>
        <dsp:cNvPr id="0" name=""/>
        <dsp:cNvSpPr/>
      </dsp:nvSpPr>
      <dsp:spPr>
        <a:xfrm>
          <a:off x="1224289" y="245"/>
          <a:ext cx="687129" cy="687129"/>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A49EB51-EFCD-45CC-B090-7AD925198EDA}">
      <dsp:nvSpPr>
        <dsp:cNvPr id="0" name=""/>
        <dsp:cNvSpPr/>
      </dsp:nvSpPr>
      <dsp:spPr>
        <a:xfrm rot="10800000">
          <a:off x="1567854" y="892487"/>
          <a:ext cx="5542614" cy="687129"/>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3005" tIns="53340" rIns="99568"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latin typeface="+mj-lt"/>
            </a:rPr>
            <a:t>People can access outstanding quality and tailored care and support</a:t>
          </a:r>
          <a:endParaRPr lang="en-GB" sz="1400" b="1" kern="1200" dirty="0">
            <a:latin typeface="+mj-lt"/>
          </a:endParaRPr>
        </a:p>
      </dsp:txBody>
      <dsp:txXfrm rot="10800000">
        <a:off x="1739636" y="892487"/>
        <a:ext cx="5370832" cy="687129"/>
      </dsp:txXfrm>
    </dsp:sp>
    <dsp:sp modelId="{FB1E10C0-7751-4B50-975B-A2F82AEC3AAF}">
      <dsp:nvSpPr>
        <dsp:cNvPr id="0" name=""/>
        <dsp:cNvSpPr/>
      </dsp:nvSpPr>
      <dsp:spPr>
        <a:xfrm>
          <a:off x="1224289" y="892487"/>
          <a:ext cx="687129" cy="687129"/>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D717307-E17B-429C-8BE2-DCEBEA2509AD}">
      <dsp:nvSpPr>
        <dsp:cNvPr id="0" name=""/>
        <dsp:cNvSpPr/>
      </dsp:nvSpPr>
      <dsp:spPr>
        <a:xfrm rot="10800000">
          <a:off x="1567854" y="1784730"/>
          <a:ext cx="5542614" cy="687129"/>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3005" tIns="53340" rIns="99568"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latin typeface="+mj-lt"/>
            </a:rPr>
            <a:t>People find social care fair and accessible</a:t>
          </a:r>
          <a:endParaRPr lang="en-GB" sz="1400" b="1" kern="1200" dirty="0">
            <a:latin typeface="+mj-lt"/>
          </a:endParaRPr>
        </a:p>
      </dsp:txBody>
      <dsp:txXfrm rot="10800000">
        <a:off x="1739636" y="1784730"/>
        <a:ext cx="5370832" cy="687129"/>
      </dsp:txXfrm>
    </dsp:sp>
    <dsp:sp modelId="{25C70A2A-C63B-46FA-B3C6-58B7FC402B68}">
      <dsp:nvSpPr>
        <dsp:cNvPr id="0" name=""/>
        <dsp:cNvSpPr/>
      </dsp:nvSpPr>
      <dsp:spPr>
        <a:xfrm>
          <a:off x="1224289" y="1784730"/>
          <a:ext cx="687129" cy="687129"/>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8094FED-C7BE-4EE4-896B-9C595459872C}">
      <dsp:nvSpPr>
        <dsp:cNvPr id="0" name=""/>
        <dsp:cNvSpPr/>
      </dsp:nvSpPr>
      <dsp:spPr>
        <a:xfrm rot="10800000">
          <a:off x="1567854" y="2676972"/>
          <a:ext cx="5542614" cy="687129"/>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3005" tIns="53340" rIns="99568"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latin typeface="+mj-lt"/>
            </a:rPr>
            <a:t>Helping the adult social care workforce to feel </a:t>
          </a:r>
          <a:r>
            <a:rPr lang="en-US" sz="1400" b="1" kern="1200" dirty="0" err="1">
              <a:solidFill>
                <a:srgbClr val="000000"/>
              </a:solidFill>
              <a:latin typeface="+mj-lt"/>
            </a:rPr>
            <a:t>recognised</a:t>
          </a:r>
          <a:r>
            <a:rPr lang="en-US" sz="1400" b="1" kern="1200" dirty="0">
              <a:solidFill>
                <a:srgbClr val="000000"/>
              </a:solidFill>
              <a:latin typeface="+mj-lt"/>
            </a:rPr>
            <a:t> and to have opportunities to develop their careers</a:t>
          </a:r>
        </a:p>
      </dsp:txBody>
      <dsp:txXfrm rot="10800000">
        <a:off x="1739636" y="2676972"/>
        <a:ext cx="5370832" cy="687129"/>
      </dsp:txXfrm>
    </dsp:sp>
    <dsp:sp modelId="{ECF7D4E7-F3CF-4D76-A22D-CCEA461558CB}">
      <dsp:nvSpPr>
        <dsp:cNvPr id="0" name=""/>
        <dsp:cNvSpPr/>
      </dsp:nvSpPr>
      <dsp:spPr>
        <a:xfrm>
          <a:off x="1224289" y="2676972"/>
          <a:ext cx="687129" cy="687129"/>
        </a:xfrm>
        <a:prstGeom prst="ellipse">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9C33ADE-6EDC-4E38-87F4-CAB41974654E}">
      <dsp:nvSpPr>
        <dsp:cNvPr id="0" name=""/>
        <dsp:cNvSpPr/>
      </dsp:nvSpPr>
      <dsp:spPr>
        <a:xfrm rot="10800000">
          <a:off x="1567854" y="3569215"/>
          <a:ext cx="5542614" cy="687129"/>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3005" tIns="53340" rIns="99568" bIns="53340" numCol="1" spcCol="1270" anchor="ctr" anchorCtr="0">
          <a:noAutofit/>
        </a:bodyPr>
        <a:lstStyle/>
        <a:p>
          <a:pPr marL="0" lvl="0" indent="0" algn="ctr" defTabSz="622300">
            <a:lnSpc>
              <a:spcPct val="90000"/>
            </a:lnSpc>
            <a:spcBef>
              <a:spcPct val="0"/>
            </a:spcBef>
            <a:spcAft>
              <a:spcPct val="35000"/>
            </a:spcAft>
            <a:buNone/>
          </a:pPr>
          <a:r>
            <a:rPr lang="en-US" sz="1400" b="1" kern="1200">
              <a:solidFill>
                <a:srgbClr val="000000"/>
              </a:solidFill>
              <a:latin typeface="+mj-lt"/>
            </a:rPr>
            <a:t>Supporting unpaid carers to achieve their own life goals </a:t>
          </a:r>
        </a:p>
      </dsp:txBody>
      <dsp:txXfrm rot="10800000">
        <a:off x="1739636" y="3569215"/>
        <a:ext cx="5370832" cy="687129"/>
      </dsp:txXfrm>
    </dsp:sp>
    <dsp:sp modelId="{8921895D-B234-4D23-B9F7-E14B8F790993}">
      <dsp:nvSpPr>
        <dsp:cNvPr id="0" name=""/>
        <dsp:cNvSpPr/>
      </dsp:nvSpPr>
      <dsp:spPr>
        <a:xfrm>
          <a:off x="1224289" y="3569215"/>
          <a:ext cx="687129" cy="687129"/>
        </a:xfrm>
        <a:prstGeom prst="ellipse">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E445267-71AF-451B-ADA1-1A8409D6B413}">
      <dsp:nvSpPr>
        <dsp:cNvPr id="0" name=""/>
        <dsp:cNvSpPr/>
      </dsp:nvSpPr>
      <dsp:spPr>
        <a:xfrm rot="10800000">
          <a:off x="1567854" y="4461457"/>
          <a:ext cx="5542614" cy="687129"/>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3005" tIns="53340" rIns="99568"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latin typeface="+mj-lt"/>
            </a:rPr>
            <a:t>For social care to be on a stable financial footing</a:t>
          </a:r>
        </a:p>
      </dsp:txBody>
      <dsp:txXfrm rot="10800000">
        <a:off x="1739636" y="4461457"/>
        <a:ext cx="5370832" cy="687129"/>
      </dsp:txXfrm>
    </dsp:sp>
    <dsp:sp modelId="{EBF8A772-C0C6-4C2F-A068-16DEA10CE233}">
      <dsp:nvSpPr>
        <dsp:cNvPr id="0" name=""/>
        <dsp:cNvSpPr/>
      </dsp:nvSpPr>
      <dsp:spPr>
        <a:xfrm>
          <a:off x="1224289" y="4461457"/>
          <a:ext cx="687129" cy="687129"/>
        </a:xfrm>
        <a:prstGeom prst="ellipse">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D72CBE-CB77-4BA4-8ED9-CE4FF354A72D}">
      <dsp:nvSpPr>
        <dsp:cNvPr id="0" name=""/>
        <dsp:cNvSpPr/>
      </dsp:nvSpPr>
      <dsp:spPr>
        <a:xfrm>
          <a:off x="2647261" y="578632"/>
          <a:ext cx="447672" cy="91440"/>
        </a:xfrm>
        <a:custGeom>
          <a:avLst/>
          <a:gdLst/>
          <a:ahLst/>
          <a:cxnLst/>
          <a:rect l="0" t="0" r="0" b="0"/>
          <a:pathLst>
            <a:path>
              <a:moveTo>
                <a:pt x="0" y="45720"/>
              </a:moveTo>
              <a:lnTo>
                <a:pt x="44767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2859141" y="621961"/>
        <a:ext cx="23913" cy="4782"/>
      </dsp:txXfrm>
    </dsp:sp>
    <dsp:sp modelId="{4C187282-7F2D-454E-8F27-0F04092F2442}">
      <dsp:nvSpPr>
        <dsp:cNvPr id="0" name=""/>
        <dsp:cNvSpPr/>
      </dsp:nvSpPr>
      <dsp:spPr>
        <a:xfrm>
          <a:off x="569614" y="518"/>
          <a:ext cx="2079447" cy="12476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rPr>
            <a:t>Highlight Blanks </a:t>
          </a:r>
          <a:r>
            <a:rPr lang="en-US" sz="1400" kern="1200" dirty="0">
              <a:solidFill>
                <a:srgbClr val="000000"/>
              </a:solidFill>
            </a:rPr>
            <a:t>submissions where key fields are blank</a:t>
          </a:r>
          <a:endParaRPr lang="en-GB" sz="1400" kern="1200" dirty="0">
            <a:solidFill>
              <a:srgbClr val="000000"/>
            </a:solidFill>
          </a:endParaRPr>
        </a:p>
      </dsp:txBody>
      <dsp:txXfrm>
        <a:off x="569614" y="518"/>
        <a:ext cx="2079447" cy="1247668"/>
      </dsp:txXfrm>
    </dsp:sp>
    <dsp:sp modelId="{9F638F72-FDFE-4837-80D5-22FD779F7913}">
      <dsp:nvSpPr>
        <dsp:cNvPr id="0" name=""/>
        <dsp:cNvSpPr/>
      </dsp:nvSpPr>
      <dsp:spPr>
        <a:xfrm>
          <a:off x="5204982" y="578632"/>
          <a:ext cx="447672" cy="91440"/>
        </a:xfrm>
        <a:custGeom>
          <a:avLst/>
          <a:gdLst/>
          <a:ahLst/>
          <a:cxnLst/>
          <a:rect l="0" t="0" r="0" b="0"/>
          <a:pathLst>
            <a:path>
              <a:moveTo>
                <a:pt x="0" y="45720"/>
              </a:moveTo>
              <a:lnTo>
                <a:pt x="44767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5416862" y="621961"/>
        <a:ext cx="23913" cy="4782"/>
      </dsp:txXfrm>
    </dsp:sp>
    <dsp:sp modelId="{47BE024D-0373-4D76-95AA-43DB64148874}">
      <dsp:nvSpPr>
        <dsp:cNvPr id="0" name=""/>
        <dsp:cNvSpPr/>
      </dsp:nvSpPr>
      <dsp:spPr>
        <a:xfrm>
          <a:off x="3127334" y="518"/>
          <a:ext cx="2079447" cy="12476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rPr>
            <a:t>Develop Benchmarks </a:t>
          </a:r>
          <a:r>
            <a:rPr lang="en-US" sz="1400" kern="1200" dirty="0">
              <a:solidFill>
                <a:srgbClr val="000000"/>
              </a:solidFill>
            </a:rPr>
            <a:t>for medians at cost line from submissions data</a:t>
          </a:r>
          <a:endParaRPr lang="en-GB" sz="1400" kern="1200" dirty="0">
            <a:solidFill>
              <a:srgbClr val="000000"/>
            </a:solidFill>
          </a:endParaRPr>
        </a:p>
      </dsp:txBody>
      <dsp:txXfrm>
        <a:off x="3127334" y="518"/>
        <a:ext cx="2079447" cy="1247668"/>
      </dsp:txXfrm>
    </dsp:sp>
    <dsp:sp modelId="{64A37CBF-5F92-42A1-84E6-7581C4AD9155}">
      <dsp:nvSpPr>
        <dsp:cNvPr id="0" name=""/>
        <dsp:cNvSpPr/>
      </dsp:nvSpPr>
      <dsp:spPr>
        <a:xfrm>
          <a:off x="7762703" y="578632"/>
          <a:ext cx="447672" cy="91440"/>
        </a:xfrm>
        <a:custGeom>
          <a:avLst/>
          <a:gdLst/>
          <a:ahLst/>
          <a:cxnLst/>
          <a:rect l="0" t="0" r="0" b="0"/>
          <a:pathLst>
            <a:path>
              <a:moveTo>
                <a:pt x="0" y="45720"/>
              </a:moveTo>
              <a:lnTo>
                <a:pt x="44767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7974582" y="621961"/>
        <a:ext cx="23913" cy="4782"/>
      </dsp:txXfrm>
    </dsp:sp>
    <dsp:sp modelId="{83EA9D1A-F1AE-4161-8766-532533574CDB}">
      <dsp:nvSpPr>
        <dsp:cNvPr id="0" name=""/>
        <dsp:cNvSpPr/>
      </dsp:nvSpPr>
      <dsp:spPr>
        <a:xfrm>
          <a:off x="5685055" y="518"/>
          <a:ext cx="2079447" cy="12476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rPr>
            <a:t>Highlight Outliers </a:t>
          </a:r>
          <a:r>
            <a:rPr lang="en-US" sz="1400" kern="1200" dirty="0">
              <a:solidFill>
                <a:srgbClr val="000000"/>
              </a:solidFill>
            </a:rPr>
            <a:t>where per bed per week/ per hour costings were  proportionally out from medians</a:t>
          </a:r>
          <a:endParaRPr lang="en-GB" sz="1400" kern="1200" dirty="0">
            <a:solidFill>
              <a:srgbClr val="000000"/>
            </a:solidFill>
          </a:endParaRPr>
        </a:p>
      </dsp:txBody>
      <dsp:txXfrm>
        <a:off x="5685055" y="518"/>
        <a:ext cx="2079447" cy="1247668"/>
      </dsp:txXfrm>
    </dsp:sp>
    <dsp:sp modelId="{45A81373-24CB-4CAE-B73E-1A576A7D67DD}">
      <dsp:nvSpPr>
        <dsp:cNvPr id="0" name=""/>
        <dsp:cNvSpPr/>
      </dsp:nvSpPr>
      <dsp:spPr>
        <a:xfrm>
          <a:off x="1609338" y="1246386"/>
          <a:ext cx="7673161" cy="447672"/>
        </a:xfrm>
        <a:custGeom>
          <a:avLst/>
          <a:gdLst/>
          <a:ahLst/>
          <a:cxnLst/>
          <a:rect l="0" t="0" r="0" b="0"/>
          <a:pathLst>
            <a:path>
              <a:moveTo>
                <a:pt x="7673161" y="0"/>
              </a:moveTo>
              <a:lnTo>
                <a:pt x="7673161" y="240936"/>
              </a:lnTo>
              <a:lnTo>
                <a:pt x="0" y="240936"/>
              </a:lnTo>
              <a:lnTo>
                <a:pt x="0" y="447672"/>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5253717" y="1467831"/>
        <a:ext cx="384402" cy="4782"/>
      </dsp:txXfrm>
    </dsp:sp>
    <dsp:sp modelId="{DA36EAB4-8D53-41B5-AE63-E6486A637A8C}">
      <dsp:nvSpPr>
        <dsp:cNvPr id="0" name=""/>
        <dsp:cNvSpPr/>
      </dsp:nvSpPr>
      <dsp:spPr>
        <a:xfrm>
          <a:off x="8242776" y="518"/>
          <a:ext cx="2079447" cy="12476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rPr>
            <a:t>Identify Line Level Anomalies </a:t>
          </a:r>
          <a:r>
            <a:rPr lang="en-US" sz="1400" kern="1200" dirty="0">
              <a:solidFill>
                <a:srgbClr val="000000"/>
              </a:solidFill>
            </a:rPr>
            <a:t>driving outlier costings</a:t>
          </a:r>
          <a:endParaRPr lang="en-GB" sz="1400" kern="1200" dirty="0">
            <a:solidFill>
              <a:srgbClr val="000000"/>
            </a:solidFill>
          </a:endParaRPr>
        </a:p>
      </dsp:txBody>
      <dsp:txXfrm>
        <a:off x="8242776" y="518"/>
        <a:ext cx="2079447" cy="1247668"/>
      </dsp:txXfrm>
    </dsp:sp>
    <dsp:sp modelId="{15E44FA5-2A6F-45A6-B819-26750C875278}">
      <dsp:nvSpPr>
        <dsp:cNvPr id="0" name=""/>
        <dsp:cNvSpPr/>
      </dsp:nvSpPr>
      <dsp:spPr>
        <a:xfrm>
          <a:off x="2647261" y="2304574"/>
          <a:ext cx="447672" cy="91440"/>
        </a:xfrm>
        <a:custGeom>
          <a:avLst/>
          <a:gdLst/>
          <a:ahLst/>
          <a:cxnLst/>
          <a:rect l="0" t="0" r="0" b="0"/>
          <a:pathLst>
            <a:path>
              <a:moveTo>
                <a:pt x="0" y="45720"/>
              </a:moveTo>
              <a:lnTo>
                <a:pt x="44767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2859141" y="2347902"/>
        <a:ext cx="23913" cy="4782"/>
      </dsp:txXfrm>
    </dsp:sp>
    <dsp:sp modelId="{80ACF448-F212-4319-BAF5-6E19A111C271}">
      <dsp:nvSpPr>
        <dsp:cNvPr id="0" name=""/>
        <dsp:cNvSpPr/>
      </dsp:nvSpPr>
      <dsp:spPr>
        <a:xfrm>
          <a:off x="569614" y="1726459"/>
          <a:ext cx="2079447" cy="12476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rPr>
            <a:t>Email providers </a:t>
          </a:r>
          <a:r>
            <a:rPr lang="en-US" sz="1400" kern="1200" dirty="0">
              <a:solidFill>
                <a:srgbClr val="000000"/>
              </a:solidFill>
            </a:rPr>
            <a:t>to notify of queries to be raised and reviewed</a:t>
          </a:r>
          <a:endParaRPr lang="en-GB" sz="1400" kern="1200" dirty="0">
            <a:solidFill>
              <a:srgbClr val="000000"/>
            </a:solidFill>
          </a:endParaRPr>
        </a:p>
      </dsp:txBody>
      <dsp:txXfrm>
        <a:off x="569614" y="1726459"/>
        <a:ext cx="2079447" cy="1247668"/>
      </dsp:txXfrm>
    </dsp:sp>
    <dsp:sp modelId="{C827BB62-7012-4A2D-BBE3-8DAC78AEF605}">
      <dsp:nvSpPr>
        <dsp:cNvPr id="0" name=""/>
        <dsp:cNvSpPr/>
      </dsp:nvSpPr>
      <dsp:spPr>
        <a:xfrm>
          <a:off x="5204982" y="2304574"/>
          <a:ext cx="447672" cy="91440"/>
        </a:xfrm>
        <a:custGeom>
          <a:avLst/>
          <a:gdLst/>
          <a:ahLst/>
          <a:cxnLst/>
          <a:rect l="0" t="0" r="0" b="0"/>
          <a:pathLst>
            <a:path>
              <a:moveTo>
                <a:pt x="0" y="45720"/>
              </a:moveTo>
              <a:lnTo>
                <a:pt x="44767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5416862" y="2347902"/>
        <a:ext cx="23913" cy="4782"/>
      </dsp:txXfrm>
    </dsp:sp>
    <dsp:sp modelId="{829358F4-5065-49AF-87AF-6E7401B275E7}">
      <dsp:nvSpPr>
        <dsp:cNvPr id="0" name=""/>
        <dsp:cNvSpPr/>
      </dsp:nvSpPr>
      <dsp:spPr>
        <a:xfrm>
          <a:off x="3127334" y="1726459"/>
          <a:ext cx="2079447" cy="12476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rPr>
            <a:t>Put into query </a:t>
          </a:r>
          <a:r>
            <a:rPr lang="en-US" sz="1400" kern="1200" dirty="0">
              <a:solidFill>
                <a:srgbClr val="000000"/>
              </a:solidFill>
            </a:rPr>
            <a:t>with provider (+</a:t>
          </a:r>
          <a:r>
            <a:rPr lang="en-US" sz="1400" b="0" kern="1200" dirty="0">
              <a:solidFill>
                <a:srgbClr val="000000"/>
              </a:solidFill>
            </a:rPr>
            <a:t>add line level comments on IESE platform)</a:t>
          </a:r>
          <a:endParaRPr lang="en-GB" sz="1400" kern="1200" dirty="0">
            <a:solidFill>
              <a:srgbClr val="000000"/>
            </a:solidFill>
          </a:endParaRPr>
        </a:p>
      </dsp:txBody>
      <dsp:txXfrm>
        <a:off x="3127334" y="1726459"/>
        <a:ext cx="2079447" cy="1247668"/>
      </dsp:txXfrm>
    </dsp:sp>
    <dsp:sp modelId="{9BAB74DB-8D69-4DD6-8128-9C9E7FAB0D48}">
      <dsp:nvSpPr>
        <dsp:cNvPr id="0" name=""/>
        <dsp:cNvSpPr/>
      </dsp:nvSpPr>
      <dsp:spPr>
        <a:xfrm>
          <a:off x="7762703" y="2304574"/>
          <a:ext cx="447672" cy="91440"/>
        </a:xfrm>
        <a:custGeom>
          <a:avLst/>
          <a:gdLst/>
          <a:ahLst/>
          <a:cxnLst/>
          <a:rect l="0" t="0" r="0" b="0"/>
          <a:pathLst>
            <a:path>
              <a:moveTo>
                <a:pt x="0" y="45720"/>
              </a:moveTo>
              <a:lnTo>
                <a:pt x="44767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7974582" y="2347902"/>
        <a:ext cx="23913" cy="4782"/>
      </dsp:txXfrm>
    </dsp:sp>
    <dsp:sp modelId="{DB547AC7-D0A9-4273-AB68-67BA993DE8EC}">
      <dsp:nvSpPr>
        <dsp:cNvPr id="0" name=""/>
        <dsp:cNvSpPr/>
      </dsp:nvSpPr>
      <dsp:spPr>
        <a:xfrm>
          <a:off x="5685055" y="1726459"/>
          <a:ext cx="2079447" cy="12476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rPr>
            <a:t>Provider to resubmit </a:t>
          </a:r>
          <a:r>
            <a:rPr lang="en-US" sz="1400" kern="1200" dirty="0">
              <a:solidFill>
                <a:srgbClr val="000000"/>
              </a:solidFill>
            </a:rPr>
            <a:t>with comments</a:t>
          </a:r>
          <a:endParaRPr lang="en-GB" sz="1400" kern="1200" dirty="0">
            <a:solidFill>
              <a:srgbClr val="000000"/>
            </a:solidFill>
          </a:endParaRPr>
        </a:p>
      </dsp:txBody>
      <dsp:txXfrm>
        <a:off x="5685055" y="1726459"/>
        <a:ext cx="2079447" cy="1247668"/>
      </dsp:txXfrm>
    </dsp:sp>
    <dsp:sp modelId="{C8DA78EC-A5CB-4316-9AF6-1B01EF3E5E9D}">
      <dsp:nvSpPr>
        <dsp:cNvPr id="0" name=""/>
        <dsp:cNvSpPr/>
      </dsp:nvSpPr>
      <dsp:spPr>
        <a:xfrm>
          <a:off x="1609338" y="2972328"/>
          <a:ext cx="7673161" cy="447672"/>
        </a:xfrm>
        <a:custGeom>
          <a:avLst/>
          <a:gdLst/>
          <a:ahLst/>
          <a:cxnLst/>
          <a:rect l="0" t="0" r="0" b="0"/>
          <a:pathLst>
            <a:path>
              <a:moveTo>
                <a:pt x="7673161" y="0"/>
              </a:moveTo>
              <a:lnTo>
                <a:pt x="7673161" y="240936"/>
              </a:lnTo>
              <a:lnTo>
                <a:pt x="0" y="240936"/>
              </a:lnTo>
              <a:lnTo>
                <a:pt x="0" y="447672"/>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5253717" y="3193773"/>
        <a:ext cx="384402" cy="4782"/>
      </dsp:txXfrm>
    </dsp:sp>
    <dsp:sp modelId="{A4D18E0D-7677-4B4D-B33C-4CB8C7613B04}">
      <dsp:nvSpPr>
        <dsp:cNvPr id="0" name=""/>
        <dsp:cNvSpPr/>
      </dsp:nvSpPr>
      <dsp:spPr>
        <a:xfrm>
          <a:off x="8242776" y="1726459"/>
          <a:ext cx="2079447" cy="12476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rPr>
            <a:t>Update tool </a:t>
          </a:r>
          <a:r>
            <a:rPr lang="en-US" sz="1400" kern="1200" dirty="0">
              <a:solidFill>
                <a:srgbClr val="000000"/>
              </a:solidFill>
            </a:rPr>
            <a:t>with revised submission</a:t>
          </a:r>
          <a:endParaRPr lang="en-GB" sz="1400" kern="1200" dirty="0">
            <a:solidFill>
              <a:srgbClr val="000000"/>
            </a:solidFill>
          </a:endParaRPr>
        </a:p>
      </dsp:txBody>
      <dsp:txXfrm>
        <a:off x="8242776" y="1726459"/>
        <a:ext cx="2079447" cy="1247668"/>
      </dsp:txXfrm>
    </dsp:sp>
    <dsp:sp modelId="{40E2683A-176A-4765-B26F-4A5CAECC006E}">
      <dsp:nvSpPr>
        <dsp:cNvPr id="0" name=""/>
        <dsp:cNvSpPr/>
      </dsp:nvSpPr>
      <dsp:spPr>
        <a:xfrm>
          <a:off x="2647261" y="4030515"/>
          <a:ext cx="447672" cy="91440"/>
        </a:xfrm>
        <a:custGeom>
          <a:avLst/>
          <a:gdLst/>
          <a:ahLst/>
          <a:cxnLst/>
          <a:rect l="0" t="0" r="0" b="0"/>
          <a:pathLst>
            <a:path>
              <a:moveTo>
                <a:pt x="0" y="45720"/>
              </a:moveTo>
              <a:lnTo>
                <a:pt x="447672"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2859141" y="4073844"/>
        <a:ext cx="23913" cy="4782"/>
      </dsp:txXfrm>
    </dsp:sp>
    <dsp:sp modelId="{F69CA40A-7900-4A20-830D-ED19E01253F0}">
      <dsp:nvSpPr>
        <dsp:cNvPr id="0" name=""/>
        <dsp:cNvSpPr/>
      </dsp:nvSpPr>
      <dsp:spPr>
        <a:xfrm>
          <a:off x="569614" y="3452401"/>
          <a:ext cx="2079447" cy="12476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kern="1200" dirty="0">
              <a:solidFill>
                <a:srgbClr val="000000"/>
              </a:solidFill>
            </a:rPr>
            <a:t>Benchmarks automatically updated within tool</a:t>
          </a:r>
          <a:endParaRPr lang="en-GB" sz="1400" kern="1200" dirty="0">
            <a:solidFill>
              <a:srgbClr val="000000"/>
            </a:solidFill>
          </a:endParaRPr>
        </a:p>
      </dsp:txBody>
      <dsp:txXfrm>
        <a:off x="569614" y="3452401"/>
        <a:ext cx="2079447" cy="1247668"/>
      </dsp:txXfrm>
    </dsp:sp>
    <dsp:sp modelId="{95EE2831-24A5-459A-A179-48D2C55C3D66}">
      <dsp:nvSpPr>
        <dsp:cNvPr id="0" name=""/>
        <dsp:cNvSpPr/>
      </dsp:nvSpPr>
      <dsp:spPr>
        <a:xfrm>
          <a:off x="3127334" y="3452401"/>
          <a:ext cx="2079447" cy="124766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rgbClr val="000000"/>
              </a:solidFill>
            </a:rPr>
            <a:t>Repeat process</a:t>
          </a:r>
          <a:r>
            <a:rPr lang="en-US" sz="1400" b="0" kern="1200" dirty="0">
              <a:solidFill>
                <a:srgbClr val="000000"/>
              </a:solidFill>
            </a:rPr>
            <a:t> to identify new outliers</a:t>
          </a:r>
          <a:endParaRPr lang="en-GB" sz="1400" b="1" kern="1200" dirty="0">
            <a:solidFill>
              <a:srgbClr val="000000"/>
            </a:solidFill>
          </a:endParaRPr>
        </a:p>
      </dsp:txBody>
      <dsp:txXfrm>
        <a:off x="3127334" y="3452401"/>
        <a:ext cx="2079447" cy="12476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0F69B7-41AC-4CCF-8231-B3309D5F10E5}">
      <dsp:nvSpPr>
        <dsp:cNvPr id="0" name=""/>
        <dsp:cNvSpPr/>
      </dsp:nvSpPr>
      <dsp:spPr>
        <a:xfrm>
          <a:off x="5318" y="1461559"/>
          <a:ext cx="1648666" cy="177746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000000"/>
              </a:solidFill>
            </a:rPr>
            <a:t>Put submissions into query on </a:t>
          </a:r>
          <a:r>
            <a:rPr lang="en-US" sz="1800" kern="1200" dirty="0" err="1">
              <a:solidFill>
                <a:srgbClr val="000000"/>
              </a:solidFill>
            </a:rPr>
            <a:t>Iese</a:t>
          </a:r>
          <a:r>
            <a:rPr lang="en-US" sz="1800" kern="1200" dirty="0">
              <a:solidFill>
                <a:srgbClr val="000000"/>
              </a:solidFill>
            </a:rPr>
            <a:t> tool / Email provider with queries</a:t>
          </a:r>
          <a:endParaRPr lang="en-GB" sz="1800" kern="1200" dirty="0">
            <a:solidFill>
              <a:srgbClr val="000000"/>
            </a:solidFill>
          </a:endParaRPr>
        </a:p>
      </dsp:txBody>
      <dsp:txXfrm>
        <a:off x="53606" y="1509847"/>
        <a:ext cx="1552090" cy="1680892"/>
      </dsp:txXfrm>
    </dsp:sp>
    <dsp:sp modelId="{902DFAE8-95B5-4643-AB6C-AB75767F7EE5}">
      <dsp:nvSpPr>
        <dsp:cNvPr id="0" name=""/>
        <dsp:cNvSpPr/>
      </dsp:nvSpPr>
      <dsp:spPr>
        <a:xfrm>
          <a:off x="1818851" y="2145859"/>
          <a:ext cx="349517" cy="408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1818851" y="2227633"/>
        <a:ext cx="244662" cy="245321"/>
      </dsp:txXfrm>
    </dsp:sp>
    <dsp:sp modelId="{2B712C9A-6CC3-48E2-B045-2455D40C75B6}">
      <dsp:nvSpPr>
        <dsp:cNvPr id="0" name=""/>
        <dsp:cNvSpPr/>
      </dsp:nvSpPr>
      <dsp:spPr>
        <a:xfrm>
          <a:off x="2313451" y="1461559"/>
          <a:ext cx="1648666" cy="177746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000000"/>
              </a:solidFill>
            </a:rPr>
            <a:t>Chase provider if no response by specified deadline</a:t>
          </a:r>
          <a:endParaRPr lang="en-GB" sz="1800" kern="1200" dirty="0">
            <a:solidFill>
              <a:srgbClr val="000000"/>
            </a:solidFill>
          </a:endParaRPr>
        </a:p>
      </dsp:txBody>
      <dsp:txXfrm>
        <a:off x="2361739" y="1509847"/>
        <a:ext cx="1552090" cy="1680892"/>
      </dsp:txXfrm>
    </dsp:sp>
    <dsp:sp modelId="{BBFC4CE5-6C24-4B3B-B1AC-7F9434F9FF60}">
      <dsp:nvSpPr>
        <dsp:cNvPr id="0" name=""/>
        <dsp:cNvSpPr/>
      </dsp:nvSpPr>
      <dsp:spPr>
        <a:xfrm>
          <a:off x="4126985" y="2145859"/>
          <a:ext cx="349517" cy="408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4126985" y="2227633"/>
        <a:ext cx="244662" cy="245321"/>
      </dsp:txXfrm>
    </dsp:sp>
    <dsp:sp modelId="{FB9D6048-3EB9-445A-B64E-894E34337873}">
      <dsp:nvSpPr>
        <dsp:cNvPr id="0" name=""/>
        <dsp:cNvSpPr/>
      </dsp:nvSpPr>
      <dsp:spPr>
        <a:xfrm>
          <a:off x="4621585" y="1461559"/>
          <a:ext cx="1648666" cy="177746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000000"/>
              </a:solidFill>
            </a:rPr>
            <a:t>Discuss outliers with LA </a:t>
          </a:r>
          <a:br>
            <a:rPr lang="en-US" sz="1800" kern="1200" dirty="0">
              <a:solidFill>
                <a:srgbClr val="000000"/>
              </a:solidFill>
            </a:rPr>
          </a:br>
          <a:r>
            <a:rPr lang="en-US" sz="1800" kern="1200" dirty="0">
              <a:solidFill>
                <a:srgbClr val="000000"/>
              </a:solidFill>
            </a:rPr>
            <a:t>(If still no response)</a:t>
          </a:r>
          <a:endParaRPr lang="en-GB" sz="1800" kern="1200" dirty="0">
            <a:solidFill>
              <a:srgbClr val="000000"/>
            </a:solidFill>
          </a:endParaRPr>
        </a:p>
      </dsp:txBody>
      <dsp:txXfrm>
        <a:off x="4669873" y="1509847"/>
        <a:ext cx="1552090" cy="1680892"/>
      </dsp:txXfrm>
    </dsp:sp>
    <dsp:sp modelId="{BBE4FF93-E837-4E1D-86AE-00BB380AFBA7}">
      <dsp:nvSpPr>
        <dsp:cNvPr id="0" name=""/>
        <dsp:cNvSpPr/>
      </dsp:nvSpPr>
      <dsp:spPr>
        <a:xfrm>
          <a:off x="6435119" y="2145859"/>
          <a:ext cx="349517" cy="408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6435119" y="2227633"/>
        <a:ext cx="244662" cy="245321"/>
      </dsp:txXfrm>
    </dsp:sp>
    <dsp:sp modelId="{48E98E93-9EF6-43CF-B37D-BCB9EF57DB17}">
      <dsp:nvSpPr>
        <dsp:cNvPr id="0" name=""/>
        <dsp:cNvSpPr/>
      </dsp:nvSpPr>
      <dsp:spPr>
        <a:xfrm>
          <a:off x="6929719" y="1461559"/>
          <a:ext cx="1648666" cy="177746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000000"/>
              </a:solidFill>
            </a:rPr>
            <a:t>Confirm how to treat outliers for Annex A calculations</a:t>
          </a:r>
          <a:endParaRPr lang="en-GB" sz="1800" kern="1200" dirty="0">
            <a:solidFill>
              <a:srgbClr val="000000"/>
            </a:solidFill>
          </a:endParaRPr>
        </a:p>
      </dsp:txBody>
      <dsp:txXfrm>
        <a:off x="6978007" y="1509847"/>
        <a:ext cx="1552090" cy="1680892"/>
      </dsp:txXfrm>
    </dsp:sp>
    <dsp:sp modelId="{12760B33-B721-481F-8EDE-25985C376BF2}">
      <dsp:nvSpPr>
        <dsp:cNvPr id="0" name=""/>
        <dsp:cNvSpPr/>
      </dsp:nvSpPr>
      <dsp:spPr>
        <a:xfrm>
          <a:off x="8743252" y="2145859"/>
          <a:ext cx="349517" cy="40886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8743252" y="2227633"/>
        <a:ext cx="244662" cy="245321"/>
      </dsp:txXfrm>
    </dsp:sp>
    <dsp:sp modelId="{BC05B5D9-F822-4AA2-B02A-F42AE2DA79FF}">
      <dsp:nvSpPr>
        <dsp:cNvPr id="0" name=""/>
        <dsp:cNvSpPr/>
      </dsp:nvSpPr>
      <dsp:spPr>
        <a:xfrm>
          <a:off x="9237852" y="1461559"/>
          <a:ext cx="1648666" cy="177746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solidFill>
                <a:srgbClr val="000000"/>
              </a:solidFill>
            </a:rPr>
            <a:t>Document rationale RE outliers</a:t>
          </a:r>
          <a:endParaRPr lang="en-GB" sz="1800" kern="1200" dirty="0">
            <a:solidFill>
              <a:srgbClr val="000000"/>
            </a:solidFill>
          </a:endParaRPr>
        </a:p>
      </dsp:txBody>
      <dsp:txXfrm>
        <a:off x="9286140" y="1509847"/>
        <a:ext cx="1552090" cy="1680892"/>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B93963-C02C-4EAE-A6F5-F2971C6E8CD4}" type="datetimeFigureOut">
              <a:rPr lang="en-GB" smtClean="0"/>
              <a:t>04/04/2023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E66F5A-0364-4D06-B2D4-9B26D23EE094}" type="slidenum">
              <a:rPr lang="en-GB" smtClean="0"/>
              <a:t>‹#›</a:t>
            </a:fld>
            <a:endParaRPr lang="en-GB"/>
          </a:p>
        </p:txBody>
      </p:sp>
    </p:spTree>
    <p:extLst>
      <p:ext uri="{BB962C8B-B14F-4D97-AF65-F5344CB8AC3E}">
        <p14:creationId xmlns:p14="http://schemas.microsoft.com/office/powerpoint/2010/main" val="27482921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07138EAA-1E3D-62EF-150A-09304E8349E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7AE4C23D-3E9A-4655-EF6C-590A77CC784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GB" altLang="en-US"/>
          </a:p>
        </p:txBody>
      </p:sp>
      <p:sp>
        <p:nvSpPr>
          <p:cNvPr id="37892" name="Slide Number Placeholder 3">
            <a:extLst>
              <a:ext uri="{FF2B5EF4-FFF2-40B4-BE49-F238E27FC236}">
                <a16:creationId xmlns:a16="http://schemas.microsoft.com/office/drawing/2014/main" id="{14507BE4-2798-20CC-2C13-A339F0F72D5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3D79EF2B-21F8-45CA-98A6-44B14FC59C3D}" type="slidenum">
              <a:rPr lang="en-GB" altLang="en-US"/>
              <a:pPr/>
              <a:t>6</a:t>
            </a:fld>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A2D21D1-52E2-420B-B491-CFF6D7BB79FB}" type="slidenum">
              <a:rPr lang="en-US" smtClean="0"/>
              <a:pPr/>
              <a:t>7</a:t>
            </a:fld>
            <a:endParaRPr lang="en-US"/>
          </a:p>
        </p:txBody>
      </p:sp>
    </p:spTree>
    <p:extLst>
      <p:ext uri="{BB962C8B-B14F-4D97-AF65-F5344CB8AC3E}">
        <p14:creationId xmlns:p14="http://schemas.microsoft.com/office/powerpoint/2010/main" val="25944315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4E66F5A-0364-4D06-B2D4-9B26D23EE094}" type="slidenum">
              <a:rPr lang="en-GB" smtClean="0"/>
              <a:t>23</a:t>
            </a:fld>
            <a:endParaRPr lang="en-GB"/>
          </a:p>
        </p:txBody>
      </p:sp>
    </p:spTree>
    <p:extLst>
      <p:ext uri="{BB962C8B-B14F-4D97-AF65-F5344CB8AC3E}">
        <p14:creationId xmlns:p14="http://schemas.microsoft.com/office/powerpoint/2010/main" val="34951705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246D63D-E191-4D37-90CF-F54650C5FE68}"/>
              </a:ext>
            </a:extLst>
          </p:cNvPr>
          <p:cNvSpPr/>
          <p:nvPr/>
        </p:nvSpPr>
        <p:spPr>
          <a:xfrm>
            <a:off x="8149902" y="5141625"/>
            <a:ext cx="3572406" cy="949730"/>
          </a:xfrm>
          <a:prstGeom prst="rect">
            <a:avLst/>
          </a:prstGeom>
          <a:no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b="1">
              <a:solidFill>
                <a:schemeClr val="accent4"/>
              </a:solidFill>
            </a:endParaRPr>
          </a:p>
        </p:txBody>
      </p:sp>
      <p:sp>
        <p:nvSpPr>
          <p:cNvPr id="13" name="Picture Placeholder 13">
            <a:extLst>
              <a:ext uri="{FF2B5EF4-FFF2-40B4-BE49-F238E27FC236}">
                <a16:creationId xmlns:a16="http://schemas.microsoft.com/office/drawing/2014/main" id="{AED331BC-2B8A-4FD5-B162-DD80F7A4B895}"/>
              </a:ext>
            </a:extLst>
          </p:cNvPr>
          <p:cNvSpPr>
            <a:spLocks noGrp="1"/>
          </p:cNvSpPr>
          <p:nvPr>
            <p:ph type="pic" sz="quarter" idx="10" hasCustomPrompt="1"/>
          </p:nvPr>
        </p:nvSpPr>
        <p:spPr>
          <a:xfrm>
            <a:off x="8105775" y="5070475"/>
            <a:ext cx="3465513" cy="1177925"/>
          </a:xfrm>
          <a:prstGeom prst="rect">
            <a:avLst/>
          </a:prstGeom>
        </p:spPr>
        <p:txBody>
          <a:bodyPr anchor="ctr">
            <a:normAutofit/>
          </a:bodyPr>
          <a:lstStyle>
            <a:lvl1pPr marL="0" indent="0" algn="ctr">
              <a:buNone/>
              <a:defRPr sz="1200"/>
            </a:lvl1pPr>
          </a:lstStyle>
          <a:p>
            <a:r>
              <a:rPr lang="en-GB"/>
              <a:t>INSERT COUNCIL LOGO HERE</a:t>
            </a:r>
          </a:p>
          <a:p>
            <a:endParaRPr lang="en-GB"/>
          </a:p>
        </p:txBody>
      </p:sp>
      <p:sp>
        <p:nvSpPr>
          <p:cNvPr id="14" name="Text Placeholder 19">
            <a:extLst>
              <a:ext uri="{FF2B5EF4-FFF2-40B4-BE49-F238E27FC236}">
                <a16:creationId xmlns:a16="http://schemas.microsoft.com/office/drawing/2014/main" id="{2254F5D3-A828-4E2C-81C9-A7B5E7A5A6DC}"/>
              </a:ext>
            </a:extLst>
          </p:cNvPr>
          <p:cNvSpPr>
            <a:spLocks noGrp="1"/>
          </p:cNvSpPr>
          <p:nvPr>
            <p:ph type="body" sz="quarter" idx="11" hasCustomPrompt="1"/>
          </p:nvPr>
        </p:nvSpPr>
        <p:spPr>
          <a:xfrm>
            <a:off x="1438275" y="2266950"/>
            <a:ext cx="6210300" cy="1455738"/>
          </a:xfrm>
          <a:prstGeom prst="rect">
            <a:avLst/>
          </a:prstGeom>
        </p:spPr>
        <p:txBody>
          <a:bodyPr anchor="b">
            <a:normAutofit/>
          </a:bodyPr>
          <a:lstStyle>
            <a:lvl1pPr marL="0" indent="0" algn="l" defTabSz="913800" rtl="0" eaLnBrk="1" fontAlgn="base" latinLnBrk="0" hangingPunct="1">
              <a:spcBef>
                <a:spcPct val="0"/>
              </a:spcBef>
              <a:spcAft>
                <a:spcPct val="0"/>
              </a:spcAft>
              <a:buNone/>
              <a:tabLst>
                <a:tab pos="275436" algn="l"/>
              </a:tabLst>
              <a:defRPr lang="en-US" sz="3200" b="0" kern="0" baseline="0" noProof="0" dirty="0" smtClean="0">
                <a:solidFill>
                  <a:schemeClr val="tx1">
                    <a:lumMod val="50000"/>
                  </a:schemeClr>
                </a:solidFill>
                <a:latin typeface="+mj-lt"/>
                <a:ea typeface="Open Sans" panose="020B0606030504020204" pitchFamily="34" charset="0"/>
                <a:cs typeface="Open Sans" panose="020B0606030504020204" pitchFamily="34" charset="0"/>
              </a:defRPr>
            </a:lvl1pPr>
          </a:lstStyle>
          <a:p>
            <a:r>
              <a:rPr lang="en-GB" b="0">
                <a:solidFill>
                  <a:schemeClr val="bg1"/>
                </a:solidFill>
                <a:ea typeface="Open Sans" panose="020B0606030504020204" pitchFamily="34" charset="0"/>
                <a:cs typeface="Open Sans" panose="020B0606030504020204" pitchFamily="34" charset="0"/>
              </a:rPr>
              <a:t>ADD HEADER HERE FOR THE DOCUMENT TITLE</a:t>
            </a:r>
          </a:p>
        </p:txBody>
      </p:sp>
      <p:sp>
        <p:nvSpPr>
          <p:cNvPr id="15" name="Text Placeholder 19">
            <a:extLst>
              <a:ext uri="{FF2B5EF4-FFF2-40B4-BE49-F238E27FC236}">
                <a16:creationId xmlns:a16="http://schemas.microsoft.com/office/drawing/2014/main" id="{C9109DA6-9FE7-43CC-AC82-F2FBC55E6359}"/>
              </a:ext>
            </a:extLst>
          </p:cNvPr>
          <p:cNvSpPr>
            <a:spLocks noGrp="1"/>
          </p:cNvSpPr>
          <p:nvPr>
            <p:ph type="body" sz="quarter" idx="12" hasCustomPrompt="1"/>
          </p:nvPr>
        </p:nvSpPr>
        <p:spPr>
          <a:xfrm>
            <a:off x="1438275" y="4032352"/>
            <a:ext cx="6210300" cy="949730"/>
          </a:xfrm>
          <a:prstGeom prst="rect">
            <a:avLst/>
          </a:prstGeom>
        </p:spPr>
        <p:txBody>
          <a:bodyPr anchor="t">
            <a:normAutofit/>
          </a:bodyPr>
          <a:lstStyle>
            <a:lvl1pPr marL="0" indent="0" algn="l" defTabSz="913800" rtl="0" eaLnBrk="1" fontAlgn="base" latinLnBrk="0" hangingPunct="1">
              <a:spcBef>
                <a:spcPct val="0"/>
              </a:spcBef>
              <a:spcAft>
                <a:spcPct val="0"/>
              </a:spcAft>
              <a:buNone/>
              <a:tabLst>
                <a:tab pos="275436" algn="l"/>
              </a:tabLst>
              <a:defRPr lang="en-US" sz="1600" b="0" kern="0" baseline="0" noProof="0" dirty="0" smtClean="0">
                <a:solidFill>
                  <a:schemeClr val="tx1">
                    <a:lumMod val="50000"/>
                  </a:schemeClr>
                </a:solidFill>
                <a:latin typeface="+mj-lt"/>
                <a:ea typeface="Open Sans" panose="020B0606030504020204" pitchFamily="34" charset="0"/>
                <a:cs typeface="Open Sans" panose="020B0606030504020204" pitchFamily="34" charset="0"/>
              </a:defRPr>
            </a:lvl1pPr>
          </a:lstStyle>
          <a:p>
            <a:r>
              <a:rPr lang="en-GB" kern="0">
                <a:solidFill>
                  <a:schemeClr val="bg1"/>
                </a:solidFill>
                <a:latin typeface="+mj-lt"/>
              </a:rPr>
              <a:t>Subtitle | Date</a:t>
            </a:r>
          </a:p>
        </p:txBody>
      </p:sp>
    </p:spTree>
    <p:extLst>
      <p:ext uri="{BB962C8B-B14F-4D97-AF65-F5344CB8AC3E}">
        <p14:creationId xmlns:p14="http://schemas.microsoft.com/office/powerpoint/2010/main" val="2086229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1" y="374901"/>
            <a:ext cx="7777571" cy="711081"/>
          </a:xfrm>
        </p:spPr>
        <p:txBody>
          <a:bodyPr>
            <a:noAutofit/>
          </a:bodyPr>
          <a:lstStyle>
            <a:lvl1pPr>
              <a:defRPr sz="3200" b="1">
                <a:solidFill>
                  <a:schemeClr val="tx1">
                    <a:lumMod val="50000"/>
                  </a:schemeClr>
                </a:solidFill>
                <a:latin typeface="+mj-lt"/>
                <a:ea typeface="Century Gothic" charset="0"/>
                <a:cs typeface="Century Gothic" charset="0"/>
              </a:defRPr>
            </a:lvl1pPr>
          </a:lstStyle>
          <a:p>
            <a:r>
              <a:rPr lang="en-US"/>
              <a:t>Click to edit Master title style</a:t>
            </a:r>
          </a:p>
        </p:txBody>
      </p:sp>
      <p:sp>
        <p:nvSpPr>
          <p:cNvPr id="3" name="Date Placeholder 2"/>
          <p:cNvSpPr>
            <a:spLocks noGrp="1"/>
          </p:cNvSpPr>
          <p:nvPr>
            <p:ph type="dt" sz="half" idx="10"/>
          </p:nvPr>
        </p:nvSpPr>
        <p:spPr/>
        <p:txBody>
          <a:bodyPr/>
          <a:lstStyle>
            <a:lvl1pPr>
              <a:defRPr>
                <a:solidFill>
                  <a:schemeClr val="tx1">
                    <a:lumMod val="50000"/>
                  </a:schemeClr>
                </a:solidFill>
              </a:defRPr>
            </a:lvl1pPr>
          </a:lstStyle>
          <a:p>
            <a:fld id="{425404F2-BE9A-4460-8815-8F645183555F}" type="datetimeFigureOut">
              <a:rPr lang="en-US" smtClean="0"/>
              <a:pPr/>
              <a:t>4/4/2023</a:t>
            </a:fld>
            <a:endParaRPr lang="en-US"/>
          </a:p>
        </p:txBody>
      </p:sp>
      <p:sp>
        <p:nvSpPr>
          <p:cNvPr id="4" name="Footer Placeholder 3"/>
          <p:cNvSpPr>
            <a:spLocks noGrp="1"/>
          </p:cNvSpPr>
          <p:nvPr>
            <p:ph type="ftr" sz="quarter" idx="11"/>
          </p:nvPr>
        </p:nvSpPr>
        <p:spPr/>
        <p:txBody>
          <a:bodyPr/>
          <a:lstStyle>
            <a:lvl1pPr>
              <a:defRPr>
                <a:solidFill>
                  <a:schemeClr val="tx1">
                    <a:lumMod val="50000"/>
                  </a:schemeClr>
                </a:solidFill>
              </a:defRPr>
            </a:lvl1pPr>
          </a:lstStyle>
          <a:p>
            <a:endParaRPr lang="en-US"/>
          </a:p>
        </p:txBody>
      </p:sp>
      <p:sp>
        <p:nvSpPr>
          <p:cNvPr id="5" name="Slide Number Placeholder 4"/>
          <p:cNvSpPr>
            <a:spLocks noGrp="1"/>
          </p:cNvSpPr>
          <p:nvPr>
            <p:ph type="sldNum" sz="quarter" idx="12"/>
          </p:nvPr>
        </p:nvSpPr>
        <p:spPr/>
        <p:txBody>
          <a:bodyPr/>
          <a:lstStyle>
            <a:lvl1pPr>
              <a:defRPr>
                <a:solidFill>
                  <a:schemeClr val="tx1">
                    <a:lumMod val="50000"/>
                  </a:schemeClr>
                </a:solidFill>
              </a:defRPr>
            </a:lvl1pPr>
          </a:lstStyle>
          <a:p>
            <a:fld id="{96E69268-9C8B-4EBF-A9EE-DC5DC2D48DC3}" type="slidenum">
              <a:rPr lang="en-US" smtClean="0"/>
              <a:pPr/>
              <a:t>‹#›</a:t>
            </a:fld>
            <a:endParaRPr lang="en-US"/>
          </a:p>
        </p:txBody>
      </p:sp>
      <p:sp>
        <p:nvSpPr>
          <p:cNvPr id="10" name="Text Placeholder 9"/>
          <p:cNvSpPr>
            <a:spLocks noGrp="1"/>
          </p:cNvSpPr>
          <p:nvPr>
            <p:ph type="body" sz="quarter" idx="13" hasCustomPrompt="1"/>
          </p:nvPr>
        </p:nvSpPr>
        <p:spPr>
          <a:xfrm>
            <a:off x="609760" y="1085671"/>
            <a:ext cx="3958793" cy="510870"/>
          </a:xfrm>
        </p:spPr>
        <p:txBody>
          <a:bodyPr>
            <a:normAutofit/>
          </a:bodyPr>
          <a:lstStyle>
            <a:lvl1pPr marL="457120" marR="0" indent="-457120" algn="l" defTabSz="1218987" rtl="0" eaLnBrk="1" fontAlgn="auto" latinLnBrk="0" hangingPunct="1">
              <a:lnSpc>
                <a:spcPct val="100000"/>
              </a:lnSpc>
              <a:spcBef>
                <a:spcPct val="20000"/>
              </a:spcBef>
              <a:spcAft>
                <a:spcPts val="0"/>
              </a:spcAft>
              <a:buClrTx/>
              <a:buSzTx/>
              <a:buNone/>
              <a:tabLst/>
              <a:defRPr sz="2000" baseline="0">
                <a:solidFill>
                  <a:schemeClr val="tx1">
                    <a:lumMod val="50000"/>
                  </a:schemeClr>
                </a:solidFill>
                <a:latin typeface="Open Sans" panose="020B0606030504020204" pitchFamily="34" charset="0"/>
                <a:ea typeface="Open Sans" panose="020B0606030504020204" pitchFamily="34" charset="0"/>
                <a:cs typeface="Open Sans" panose="020B0606030504020204" pitchFamily="34" charset="0"/>
              </a:defRPr>
            </a:lvl1pPr>
          </a:lstStyle>
          <a:p>
            <a:pPr marL="457120" marR="0" lvl="0" indent="-457120" algn="l" defTabSz="1218987" rtl="0" eaLnBrk="1" fontAlgn="auto" latinLnBrk="0" hangingPunct="1">
              <a:lnSpc>
                <a:spcPct val="100000"/>
              </a:lnSpc>
              <a:spcBef>
                <a:spcPct val="20000"/>
              </a:spcBef>
              <a:spcAft>
                <a:spcPts val="0"/>
              </a:spcAft>
              <a:buClrTx/>
              <a:buSzTx/>
              <a:tabLst/>
              <a:defRPr/>
            </a:pPr>
            <a:r>
              <a:rPr lang="en-US"/>
              <a:t>Edit this presentation title</a:t>
            </a:r>
          </a:p>
        </p:txBody>
      </p:sp>
    </p:spTree>
    <p:extLst>
      <p:ext uri="{BB962C8B-B14F-4D97-AF65-F5344CB8AC3E}">
        <p14:creationId xmlns:p14="http://schemas.microsoft.com/office/powerpoint/2010/main" val="855007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_Agenda and Contents">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985FC19B-9349-46AE-B172-3DB01D4EAC2F}"/>
              </a:ext>
            </a:extLst>
          </p:cNvPr>
          <p:cNvSpPr>
            <a:spLocks noGrp="1"/>
          </p:cNvSpPr>
          <p:nvPr>
            <p:ph type="title" hasCustomPrompt="1"/>
          </p:nvPr>
        </p:nvSpPr>
        <p:spPr>
          <a:xfrm>
            <a:off x="987425" y="614728"/>
            <a:ext cx="7060466" cy="899410"/>
          </a:xfrm>
          <a:prstGeom prst="rect">
            <a:avLst/>
          </a:prstGeom>
        </p:spPr>
        <p:txBody>
          <a:bodyPr anchor="ctr">
            <a:normAutofit/>
          </a:bodyPr>
          <a:lstStyle>
            <a:lvl1pPr marL="0" algn="l" defTabSz="914400" rtl="0" eaLnBrk="0" fontAlgn="base" latinLnBrk="0" hangingPunct="0">
              <a:spcBef>
                <a:spcPct val="0"/>
              </a:spcBef>
              <a:spcAft>
                <a:spcPct val="0"/>
              </a:spcAft>
              <a:defRPr lang="en-US" sz="3200" b="0" kern="0" dirty="0">
                <a:solidFill>
                  <a:schemeClr val="tx1">
                    <a:lumMod val="50000"/>
                  </a:schemeClr>
                </a:solidFill>
                <a:latin typeface="+mj-lt"/>
                <a:ea typeface="+mj-ea"/>
                <a:cs typeface="Arial" panose="020B0604020202020204" pitchFamily="34" charset="0"/>
              </a:defRPr>
            </a:lvl1pPr>
          </a:lstStyle>
          <a:p>
            <a:r>
              <a:rPr lang="en-GB"/>
              <a:t>CONTENTS</a:t>
            </a:r>
            <a:endParaRPr lang="en-US"/>
          </a:p>
        </p:txBody>
      </p:sp>
      <p:sp>
        <p:nvSpPr>
          <p:cNvPr id="19" name="Text Placeholder 5">
            <a:extLst>
              <a:ext uri="{FF2B5EF4-FFF2-40B4-BE49-F238E27FC236}">
                <a16:creationId xmlns:a16="http://schemas.microsoft.com/office/drawing/2014/main" id="{1756DA8B-A721-4F95-B878-4A88A3C3FDEE}"/>
              </a:ext>
            </a:extLst>
          </p:cNvPr>
          <p:cNvSpPr>
            <a:spLocks noGrp="1"/>
          </p:cNvSpPr>
          <p:nvPr>
            <p:ph type="body" sz="quarter" idx="17" hasCustomPrompt="1"/>
          </p:nvPr>
        </p:nvSpPr>
        <p:spPr>
          <a:xfrm>
            <a:off x="1111250" y="1622996"/>
            <a:ext cx="6936647" cy="4357475"/>
          </a:xfrm>
          <a:prstGeom prst="rect">
            <a:avLst/>
          </a:prstGeom>
        </p:spPr>
        <p:txBody>
          <a:bodyPr anchor="t"/>
          <a:lstStyle>
            <a:lvl1pPr marL="228600" indent="-228600">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a:defRPr/>
            </a:lvl2pPr>
            <a:lvl3pPr>
              <a:defRPr/>
            </a:lvl3pPr>
            <a:lvl4pPr>
              <a:defRPr/>
            </a:lvl4pPr>
            <a:lvl5pPr>
              <a:defRPr/>
            </a:lvl5pPr>
          </a:lstStyle>
          <a:p>
            <a:pPr marL="0" lvl="0" indent="0" algn="l" defTabSz="914400" rtl="0" eaLnBrk="1" latinLnBrk="0" hangingPunct="1">
              <a:lnSpc>
                <a:spcPct val="90000"/>
              </a:lnSpc>
              <a:spcBef>
                <a:spcPts val="1000"/>
              </a:spcBef>
              <a:buClr>
                <a:srgbClr val="55BE47"/>
              </a:buClr>
              <a:buFont typeface="Wingdings" panose="05000000000000000000" pitchFamily="2" charset="2"/>
              <a:buNone/>
            </a:pPr>
            <a:r>
              <a:rPr lang="en-US"/>
              <a:t>Section 1</a:t>
            </a:r>
          </a:p>
        </p:txBody>
      </p:sp>
      <p:sp>
        <p:nvSpPr>
          <p:cNvPr id="29" name="Picture Placeholder 13">
            <a:extLst>
              <a:ext uri="{FF2B5EF4-FFF2-40B4-BE49-F238E27FC236}">
                <a16:creationId xmlns:a16="http://schemas.microsoft.com/office/drawing/2014/main" id="{9828639B-1249-49DD-A0BE-A85A38DA2121}"/>
              </a:ext>
            </a:extLst>
          </p:cNvPr>
          <p:cNvSpPr>
            <a:spLocks noGrp="1"/>
          </p:cNvSpPr>
          <p:nvPr>
            <p:ph type="pic" sz="quarter" idx="10" hasCustomPrompt="1"/>
          </p:nvPr>
        </p:nvSpPr>
        <p:spPr>
          <a:xfrm>
            <a:off x="8105775" y="5070475"/>
            <a:ext cx="3465513" cy="1177925"/>
          </a:xfrm>
          <a:prstGeom prst="rect">
            <a:avLst/>
          </a:prstGeom>
        </p:spPr>
        <p:txBody>
          <a:bodyPr anchor="ctr">
            <a:normAutofit/>
          </a:bodyPr>
          <a:lstStyle>
            <a:lvl1pPr marL="0" indent="0" algn="ctr">
              <a:buNone/>
              <a:defRPr sz="1200"/>
            </a:lvl1pPr>
          </a:lstStyle>
          <a:p>
            <a:r>
              <a:rPr lang="en-GB"/>
              <a:t>INSERT COUNCIL LOGO HERE</a:t>
            </a:r>
          </a:p>
          <a:p>
            <a:endParaRPr lang="en-GB"/>
          </a:p>
        </p:txBody>
      </p:sp>
      <p:sp>
        <p:nvSpPr>
          <p:cNvPr id="27" name="Footer Placeholder 4">
            <a:extLst>
              <a:ext uri="{FF2B5EF4-FFF2-40B4-BE49-F238E27FC236}">
                <a16:creationId xmlns:a16="http://schemas.microsoft.com/office/drawing/2014/main" id="{3F3DCD13-0AEB-4B14-A142-90E2CCEA665C}"/>
              </a:ext>
            </a:extLst>
          </p:cNvPr>
          <p:cNvSpPr>
            <a:spLocks noGrp="1"/>
          </p:cNvSpPr>
          <p:nvPr>
            <p:ph type="ftr" sz="quarter" idx="13"/>
          </p:nvPr>
        </p:nvSpPr>
        <p:spPr>
          <a:xfrm>
            <a:off x="6096000" y="6386944"/>
            <a:ext cx="0" cy="0"/>
          </a:xfrm>
        </p:spPr>
        <p:txBody>
          <a:bodyPr/>
          <a:lstStyle>
            <a:lvl1pPr algn="ctr">
              <a:defRPr/>
            </a:lvl1pPr>
          </a:lstStyle>
          <a:p>
            <a:endParaRPr lang="en-GB"/>
          </a:p>
        </p:txBody>
      </p:sp>
      <p:sp>
        <p:nvSpPr>
          <p:cNvPr id="32" name="Slide Number Placeholder 5">
            <a:extLst>
              <a:ext uri="{FF2B5EF4-FFF2-40B4-BE49-F238E27FC236}">
                <a16:creationId xmlns:a16="http://schemas.microsoft.com/office/drawing/2014/main" id="{8379A5CA-B0C7-4F0E-9103-9394702A93FD}"/>
              </a:ext>
            </a:extLst>
          </p:cNvPr>
          <p:cNvSpPr>
            <a:spLocks noGrp="1"/>
          </p:cNvSpPr>
          <p:nvPr>
            <p:ph type="sldNum" sz="quarter" idx="14"/>
          </p:nvPr>
        </p:nvSpPr>
        <p:spPr>
          <a:xfrm>
            <a:off x="11730184" y="6386944"/>
            <a:ext cx="0" cy="0"/>
          </a:xfrm>
        </p:spPr>
        <p:txBody>
          <a:bodyPr/>
          <a:lstStyle>
            <a:lvl1pPr algn="r">
              <a:defRPr/>
            </a:lvl1pPr>
          </a:lstStyle>
          <a:p>
            <a:fld id="{6980CC64-0A06-4CF8-9611-56931FA17E94}" type="slidenum">
              <a:rPr lang="en-GB" smtClean="0"/>
              <a:pPr/>
              <a:t>‹#›</a:t>
            </a:fld>
            <a:endParaRPr lang="en-GB"/>
          </a:p>
        </p:txBody>
      </p:sp>
    </p:spTree>
    <p:extLst>
      <p:ext uri="{BB962C8B-B14F-4D97-AF65-F5344CB8AC3E}">
        <p14:creationId xmlns:p14="http://schemas.microsoft.com/office/powerpoint/2010/main" val="1212397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3_Section Title">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60031445-B272-4433-BA5F-E78C6DDB903E}"/>
              </a:ext>
            </a:extLst>
          </p:cNvPr>
          <p:cNvSpPr/>
          <p:nvPr/>
        </p:nvSpPr>
        <p:spPr>
          <a:xfrm>
            <a:off x="0" y="0"/>
            <a:ext cx="121920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itle 1">
            <a:extLst>
              <a:ext uri="{FF2B5EF4-FFF2-40B4-BE49-F238E27FC236}">
                <a16:creationId xmlns:a16="http://schemas.microsoft.com/office/drawing/2014/main" id="{985FC19B-9349-46AE-B172-3DB01D4EAC2F}"/>
              </a:ext>
            </a:extLst>
          </p:cNvPr>
          <p:cNvSpPr>
            <a:spLocks noGrp="1"/>
          </p:cNvSpPr>
          <p:nvPr>
            <p:ph type="title" hasCustomPrompt="1"/>
          </p:nvPr>
        </p:nvSpPr>
        <p:spPr>
          <a:xfrm>
            <a:off x="987425" y="2388170"/>
            <a:ext cx="7060466" cy="899410"/>
          </a:xfrm>
          <a:prstGeom prst="rect">
            <a:avLst/>
          </a:prstGeom>
        </p:spPr>
        <p:txBody>
          <a:bodyPr bIns="0" anchor="b">
            <a:normAutofit/>
          </a:bodyPr>
          <a:lstStyle>
            <a:lvl1pPr marL="0" algn="l" defTabSz="914400" rtl="0" eaLnBrk="0" fontAlgn="base" latinLnBrk="0" hangingPunct="0">
              <a:spcBef>
                <a:spcPct val="0"/>
              </a:spcBef>
              <a:spcAft>
                <a:spcPct val="0"/>
              </a:spcAft>
              <a:defRPr lang="en-US" sz="3200" b="0" kern="0" dirty="0">
                <a:solidFill>
                  <a:schemeClr val="tx1">
                    <a:lumMod val="50000"/>
                  </a:schemeClr>
                </a:solidFill>
                <a:latin typeface="+mj-lt"/>
                <a:ea typeface="+mj-ea"/>
                <a:cs typeface="Arial" panose="020B0604020202020204" pitchFamily="34" charset="0"/>
              </a:defRPr>
            </a:lvl1pPr>
          </a:lstStyle>
          <a:p>
            <a:r>
              <a:rPr lang="en-GB"/>
              <a:t>Section Title</a:t>
            </a:r>
            <a:endParaRPr lang="en-US"/>
          </a:p>
        </p:txBody>
      </p:sp>
      <p:sp>
        <p:nvSpPr>
          <p:cNvPr id="29" name="Picture Placeholder 13">
            <a:extLst>
              <a:ext uri="{FF2B5EF4-FFF2-40B4-BE49-F238E27FC236}">
                <a16:creationId xmlns:a16="http://schemas.microsoft.com/office/drawing/2014/main" id="{9828639B-1249-49DD-A0BE-A85A38DA2121}"/>
              </a:ext>
            </a:extLst>
          </p:cNvPr>
          <p:cNvSpPr>
            <a:spLocks noGrp="1"/>
          </p:cNvSpPr>
          <p:nvPr>
            <p:ph type="pic" sz="quarter" idx="10" hasCustomPrompt="1"/>
          </p:nvPr>
        </p:nvSpPr>
        <p:spPr>
          <a:xfrm>
            <a:off x="8105775" y="5070475"/>
            <a:ext cx="3465513" cy="1177925"/>
          </a:xfrm>
          <a:prstGeom prst="rect">
            <a:avLst/>
          </a:prstGeom>
        </p:spPr>
        <p:txBody>
          <a:bodyPr anchor="ctr">
            <a:normAutofit/>
          </a:bodyPr>
          <a:lstStyle>
            <a:lvl1pPr marL="0" indent="0" algn="ctr">
              <a:buNone/>
              <a:defRPr sz="1200"/>
            </a:lvl1pPr>
          </a:lstStyle>
          <a:p>
            <a:r>
              <a:rPr lang="en-GB"/>
              <a:t>INSERT COUNCIL LOGO HERE</a:t>
            </a:r>
          </a:p>
          <a:p>
            <a:endParaRPr lang="en-GB"/>
          </a:p>
        </p:txBody>
      </p:sp>
      <p:sp>
        <p:nvSpPr>
          <p:cNvPr id="32" name="Slide Number Placeholder 5">
            <a:extLst>
              <a:ext uri="{FF2B5EF4-FFF2-40B4-BE49-F238E27FC236}">
                <a16:creationId xmlns:a16="http://schemas.microsoft.com/office/drawing/2014/main" id="{8379A5CA-B0C7-4F0E-9103-9394702A93FD}"/>
              </a:ext>
            </a:extLst>
          </p:cNvPr>
          <p:cNvSpPr>
            <a:spLocks noGrp="1"/>
          </p:cNvSpPr>
          <p:nvPr>
            <p:ph type="sldNum" sz="quarter" idx="14"/>
          </p:nvPr>
        </p:nvSpPr>
        <p:spPr>
          <a:xfrm>
            <a:off x="11730184" y="6386944"/>
            <a:ext cx="0" cy="0"/>
          </a:xfrm>
        </p:spPr>
        <p:txBody>
          <a:bodyPr/>
          <a:lstStyle>
            <a:lvl1pPr algn="r">
              <a:defRPr/>
            </a:lvl1pPr>
          </a:lstStyle>
          <a:p>
            <a:fld id="{6980CC64-0A06-4CF8-9611-56931FA17E94}" type="slidenum">
              <a:rPr lang="en-GB" smtClean="0"/>
              <a:pPr/>
              <a:t>‹#›</a:t>
            </a:fld>
            <a:endParaRPr lang="en-GB"/>
          </a:p>
        </p:txBody>
      </p:sp>
      <p:sp>
        <p:nvSpPr>
          <p:cNvPr id="3" name="Text Placeholder 2">
            <a:extLst>
              <a:ext uri="{FF2B5EF4-FFF2-40B4-BE49-F238E27FC236}">
                <a16:creationId xmlns:a16="http://schemas.microsoft.com/office/drawing/2014/main" id="{08940DED-5A13-4A3A-89E9-69EF3F82B570}"/>
              </a:ext>
            </a:extLst>
          </p:cNvPr>
          <p:cNvSpPr>
            <a:spLocks noGrp="1"/>
          </p:cNvSpPr>
          <p:nvPr>
            <p:ph type="body" sz="quarter" idx="15" hasCustomPrompt="1"/>
          </p:nvPr>
        </p:nvSpPr>
        <p:spPr>
          <a:xfrm>
            <a:off x="987426" y="3318169"/>
            <a:ext cx="7060466" cy="899410"/>
          </a:xfrm>
          <a:prstGeom prst="rect">
            <a:avLst/>
          </a:prstGeom>
        </p:spPr>
        <p:txBody>
          <a:bodyPr tIns="0"/>
          <a:lstStyle>
            <a:lvl1pPr marL="0" indent="0">
              <a:buNone/>
              <a:defRPr sz="2400">
                <a:solidFill>
                  <a:schemeClr val="tx1">
                    <a:lumMod val="50000"/>
                  </a:schemeClr>
                </a:solidFill>
                <a:latin typeface="+mj-lt"/>
              </a:defRPr>
            </a:lvl1pPr>
          </a:lstStyle>
          <a:p>
            <a:pPr lvl="0"/>
            <a:r>
              <a:rPr lang="en-GB"/>
              <a:t>Section Subtitle</a:t>
            </a:r>
          </a:p>
        </p:txBody>
      </p:sp>
    </p:spTree>
    <p:extLst>
      <p:ext uri="{BB962C8B-B14F-4D97-AF65-F5344CB8AC3E}">
        <p14:creationId xmlns:p14="http://schemas.microsoft.com/office/powerpoint/2010/main" val="212594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Content">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B76B6793-A817-4955-8190-D4A266AD5205}"/>
              </a:ext>
            </a:extLst>
          </p:cNvPr>
          <p:cNvSpPr>
            <a:spLocks noGrp="1"/>
          </p:cNvSpPr>
          <p:nvPr>
            <p:ph idx="1"/>
          </p:nvPr>
        </p:nvSpPr>
        <p:spPr>
          <a:xfrm>
            <a:off x="802754" y="1622995"/>
            <a:ext cx="10892641" cy="4699983"/>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chemeClr val="tx1">
                    <a:lumMod val="50000"/>
                  </a:schemeClr>
                </a:solidFill>
                <a:latin typeface="+mj-lt"/>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itle 1">
            <a:extLst>
              <a:ext uri="{FF2B5EF4-FFF2-40B4-BE49-F238E27FC236}">
                <a16:creationId xmlns:a16="http://schemas.microsoft.com/office/drawing/2014/main" id="{985FC19B-9349-46AE-B172-3DB01D4EAC2F}"/>
              </a:ext>
            </a:extLst>
          </p:cNvPr>
          <p:cNvSpPr>
            <a:spLocks noGrp="1"/>
          </p:cNvSpPr>
          <p:nvPr>
            <p:ph type="title"/>
          </p:nvPr>
        </p:nvSpPr>
        <p:spPr>
          <a:xfrm>
            <a:off x="802755" y="361794"/>
            <a:ext cx="8334760" cy="899410"/>
          </a:xfrm>
          <a:prstGeom prst="rect">
            <a:avLst/>
          </a:prstGeom>
        </p:spPr>
        <p:txBody>
          <a:bodyPr>
            <a:normAutofit/>
          </a:bodyPr>
          <a:lstStyle>
            <a:lvl1pPr marL="0" algn="l" defTabSz="914400" rtl="0" eaLnBrk="0" fontAlgn="base" latinLnBrk="0" hangingPunct="0">
              <a:spcBef>
                <a:spcPct val="0"/>
              </a:spcBef>
              <a:spcAft>
                <a:spcPct val="0"/>
              </a:spcAft>
              <a:defRPr lang="en-US" sz="2800" b="1" kern="0" dirty="0">
                <a:solidFill>
                  <a:schemeClr val="tx1">
                    <a:lumMod val="50000"/>
                  </a:schemeClr>
                </a:solidFill>
                <a:latin typeface="+mj-lt"/>
                <a:ea typeface="+mj-ea"/>
                <a:cs typeface="Arial" panose="020B0604020202020204" pitchFamily="34" charset="0"/>
              </a:defRPr>
            </a:lvl1pPr>
          </a:lstStyle>
          <a:p>
            <a:r>
              <a:rPr lang="en-US"/>
              <a:t>Click to edit Master title style</a:t>
            </a:r>
          </a:p>
        </p:txBody>
      </p:sp>
      <p:sp>
        <p:nvSpPr>
          <p:cNvPr id="6" name="Footer Placeholder 4">
            <a:extLst>
              <a:ext uri="{FF2B5EF4-FFF2-40B4-BE49-F238E27FC236}">
                <a16:creationId xmlns:a16="http://schemas.microsoft.com/office/drawing/2014/main" id="{B7611286-A5AF-40E4-8D69-760FACBD4D43}"/>
              </a:ext>
            </a:extLst>
          </p:cNvPr>
          <p:cNvSpPr>
            <a:spLocks noGrp="1"/>
          </p:cNvSpPr>
          <p:nvPr>
            <p:ph type="ftr" sz="quarter" idx="13"/>
          </p:nvPr>
        </p:nvSpPr>
        <p:spPr>
          <a:xfrm>
            <a:off x="6096000" y="6386944"/>
            <a:ext cx="0" cy="0"/>
          </a:xfrm>
        </p:spPr>
        <p:txBody>
          <a:bodyPr/>
          <a:lstStyle>
            <a:lvl1pPr algn="ctr">
              <a:defRPr/>
            </a:lvl1pPr>
          </a:lstStyle>
          <a:p>
            <a:endParaRPr lang="en-GB"/>
          </a:p>
        </p:txBody>
      </p:sp>
      <p:sp>
        <p:nvSpPr>
          <p:cNvPr id="7" name="Slide Number Placeholder 5">
            <a:extLst>
              <a:ext uri="{FF2B5EF4-FFF2-40B4-BE49-F238E27FC236}">
                <a16:creationId xmlns:a16="http://schemas.microsoft.com/office/drawing/2014/main" id="{95C626F4-0317-4015-A39A-08A6245F050E}"/>
              </a:ext>
            </a:extLst>
          </p:cNvPr>
          <p:cNvSpPr>
            <a:spLocks noGrp="1"/>
          </p:cNvSpPr>
          <p:nvPr>
            <p:ph type="sldNum" sz="quarter" idx="14"/>
          </p:nvPr>
        </p:nvSpPr>
        <p:spPr>
          <a:xfrm>
            <a:off x="11730184" y="6386944"/>
            <a:ext cx="0" cy="0"/>
          </a:xfrm>
        </p:spPr>
        <p:txBody>
          <a:bodyPr/>
          <a:lstStyle>
            <a:lvl1pPr algn="r">
              <a:defRPr/>
            </a:lvl1pPr>
          </a:lstStyle>
          <a:p>
            <a:fld id="{6980CC64-0A06-4CF8-9611-56931FA17E94}" type="slidenum">
              <a:rPr lang="en-GB" smtClean="0"/>
              <a:pPr/>
              <a:t>‹#›</a:t>
            </a:fld>
            <a:endParaRPr lang="en-GB"/>
          </a:p>
        </p:txBody>
      </p:sp>
    </p:spTree>
    <p:extLst>
      <p:ext uri="{BB962C8B-B14F-4D97-AF65-F5344CB8AC3E}">
        <p14:creationId xmlns:p14="http://schemas.microsoft.com/office/powerpoint/2010/main" val="3250705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5_Content Ticks">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B76B6793-A817-4955-8190-D4A266AD5205}"/>
              </a:ext>
            </a:extLst>
          </p:cNvPr>
          <p:cNvSpPr>
            <a:spLocks noGrp="1"/>
          </p:cNvSpPr>
          <p:nvPr>
            <p:ph idx="1"/>
          </p:nvPr>
        </p:nvSpPr>
        <p:spPr>
          <a:xfrm>
            <a:off x="802754" y="1622995"/>
            <a:ext cx="10892641" cy="4699983"/>
          </a:xfrm>
          <a:prstGeom prst="rect">
            <a:avLst/>
          </a:prstGeom>
        </p:spPr>
        <p:txBody>
          <a:bodyPr>
            <a:normAutofit/>
          </a:bodyPr>
          <a:lstStyle>
            <a:lvl1pPr marL="228600" indent="-342900" algn="l" defTabSz="914400" rtl="0" eaLnBrk="1" latinLnBrk="0" hangingPunct="1">
              <a:buClr>
                <a:srgbClr val="55BE47"/>
              </a:buClr>
              <a:buFont typeface="Wingdings" panose="05000000000000000000" pitchFamily="2" charset="2"/>
              <a:buChar char="ü"/>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Wingdings" panose="05000000000000000000" pitchFamily="2" charset="2"/>
              <a:buChar char="ü"/>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Wingdings" panose="05000000000000000000" pitchFamily="2" charset="2"/>
              <a:buChar char="ü"/>
              <a:defRPr lang="en-GB" sz="2400" kern="1200" dirty="0">
                <a:solidFill>
                  <a:schemeClr val="tx1">
                    <a:lumMod val="50000"/>
                  </a:schemeClr>
                </a:solidFill>
                <a:latin typeface="+mj-lt"/>
                <a:ea typeface="+mn-ea"/>
                <a:cs typeface="Arial" panose="020B0604020202020204" pitchFamily="34" charset="0"/>
              </a:defRPr>
            </a:lvl3pPr>
            <a:lvl4pPr marL="1600200" indent="-342900" algn="l" defTabSz="914400" rtl="0" eaLnBrk="1" latinLnBrk="0" hangingPunct="1">
              <a:buClr>
                <a:srgbClr val="55BE47"/>
              </a:buClr>
              <a:buFont typeface="Wingdings" panose="05000000000000000000" pitchFamily="2" charset="2"/>
              <a:buChar char="ü"/>
              <a:defRPr lang="en-GB" sz="2400" kern="1200" dirty="0">
                <a:solidFill>
                  <a:schemeClr val="tx1">
                    <a:lumMod val="50000"/>
                  </a:schemeClr>
                </a:solidFill>
                <a:latin typeface="+mj-lt"/>
                <a:ea typeface="+mn-ea"/>
                <a:cs typeface="Arial" panose="020B0604020202020204" pitchFamily="34" charset="0"/>
              </a:defRPr>
            </a:lvl4pPr>
            <a:lvl5pPr marL="2057400" indent="-342900" algn="l" defTabSz="914400" rtl="0" eaLnBrk="1" latinLnBrk="0" hangingPunct="1">
              <a:buClr>
                <a:srgbClr val="55BE47"/>
              </a:buClr>
              <a:buFont typeface="Wingdings" panose="05000000000000000000" pitchFamily="2" charset="2"/>
              <a:buChar char="ü"/>
              <a:defRPr lang="en-US" sz="2400" kern="1200" dirty="0">
                <a:solidFill>
                  <a:schemeClr val="tx1">
                    <a:lumMod val="50000"/>
                  </a:schemeClr>
                </a:solidFill>
                <a:latin typeface="+mj-lt"/>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itle 1">
            <a:extLst>
              <a:ext uri="{FF2B5EF4-FFF2-40B4-BE49-F238E27FC236}">
                <a16:creationId xmlns:a16="http://schemas.microsoft.com/office/drawing/2014/main" id="{985FC19B-9349-46AE-B172-3DB01D4EAC2F}"/>
              </a:ext>
            </a:extLst>
          </p:cNvPr>
          <p:cNvSpPr>
            <a:spLocks noGrp="1"/>
          </p:cNvSpPr>
          <p:nvPr>
            <p:ph type="title"/>
          </p:nvPr>
        </p:nvSpPr>
        <p:spPr>
          <a:xfrm>
            <a:off x="802755" y="361794"/>
            <a:ext cx="8334760" cy="899410"/>
          </a:xfrm>
          <a:prstGeom prst="rect">
            <a:avLst/>
          </a:prstGeom>
        </p:spPr>
        <p:txBody>
          <a:bodyPr>
            <a:normAutofit/>
          </a:bodyPr>
          <a:lstStyle>
            <a:lvl1pPr marL="0" algn="l" defTabSz="914400" rtl="0" eaLnBrk="0" fontAlgn="base" latinLnBrk="0" hangingPunct="0">
              <a:spcBef>
                <a:spcPct val="0"/>
              </a:spcBef>
              <a:spcAft>
                <a:spcPct val="0"/>
              </a:spcAft>
              <a:defRPr lang="en-US" sz="2800" b="1" kern="0" dirty="0">
                <a:solidFill>
                  <a:schemeClr val="tx1">
                    <a:lumMod val="50000"/>
                  </a:schemeClr>
                </a:solidFill>
                <a:latin typeface="+mj-lt"/>
                <a:ea typeface="+mj-ea"/>
                <a:cs typeface="Arial" panose="020B0604020202020204" pitchFamily="34" charset="0"/>
              </a:defRPr>
            </a:lvl1pPr>
          </a:lstStyle>
          <a:p>
            <a:r>
              <a:rPr lang="en-US"/>
              <a:t>Click to edit Master title style</a:t>
            </a:r>
          </a:p>
        </p:txBody>
      </p:sp>
      <p:sp>
        <p:nvSpPr>
          <p:cNvPr id="6" name="Footer Placeholder 4">
            <a:extLst>
              <a:ext uri="{FF2B5EF4-FFF2-40B4-BE49-F238E27FC236}">
                <a16:creationId xmlns:a16="http://schemas.microsoft.com/office/drawing/2014/main" id="{1A562D82-E46F-423A-A562-C12FC518B6B3}"/>
              </a:ext>
            </a:extLst>
          </p:cNvPr>
          <p:cNvSpPr>
            <a:spLocks noGrp="1"/>
          </p:cNvSpPr>
          <p:nvPr>
            <p:ph type="ftr" sz="quarter" idx="13"/>
          </p:nvPr>
        </p:nvSpPr>
        <p:spPr>
          <a:xfrm>
            <a:off x="6096000" y="6386944"/>
            <a:ext cx="0" cy="0"/>
          </a:xfrm>
        </p:spPr>
        <p:txBody>
          <a:bodyPr/>
          <a:lstStyle>
            <a:lvl1pPr algn="ctr">
              <a:defRPr/>
            </a:lvl1pPr>
          </a:lstStyle>
          <a:p>
            <a:endParaRPr lang="en-GB"/>
          </a:p>
        </p:txBody>
      </p:sp>
      <p:sp>
        <p:nvSpPr>
          <p:cNvPr id="7" name="Slide Number Placeholder 5">
            <a:extLst>
              <a:ext uri="{FF2B5EF4-FFF2-40B4-BE49-F238E27FC236}">
                <a16:creationId xmlns:a16="http://schemas.microsoft.com/office/drawing/2014/main" id="{BB68618B-2ECB-4D53-A81C-C81DAFC50534}"/>
              </a:ext>
            </a:extLst>
          </p:cNvPr>
          <p:cNvSpPr>
            <a:spLocks noGrp="1"/>
          </p:cNvSpPr>
          <p:nvPr>
            <p:ph type="sldNum" sz="quarter" idx="14"/>
          </p:nvPr>
        </p:nvSpPr>
        <p:spPr>
          <a:xfrm>
            <a:off x="11730184" y="6386944"/>
            <a:ext cx="0" cy="0"/>
          </a:xfrm>
        </p:spPr>
        <p:txBody>
          <a:bodyPr/>
          <a:lstStyle>
            <a:lvl1pPr algn="r">
              <a:defRPr/>
            </a:lvl1pPr>
          </a:lstStyle>
          <a:p>
            <a:fld id="{6980CC64-0A06-4CF8-9611-56931FA17E94}" type="slidenum">
              <a:rPr lang="en-GB" smtClean="0"/>
              <a:pPr/>
              <a:t>‹#›</a:t>
            </a:fld>
            <a:endParaRPr lang="en-GB"/>
          </a:p>
        </p:txBody>
      </p:sp>
    </p:spTree>
    <p:extLst>
      <p:ext uri="{BB962C8B-B14F-4D97-AF65-F5344CB8AC3E}">
        <p14:creationId xmlns:p14="http://schemas.microsoft.com/office/powerpoint/2010/main" val="2013727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6_Two Content">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B76B6793-A817-4955-8190-D4A266AD5205}"/>
              </a:ext>
            </a:extLst>
          </p:cNvPr>
          <p:cNvSpPr>
            <a:spLocks noGrp="1"/>
          </p:cNvSpPr>
          <p:nvPr>
            <p:ph idx="1"/>
          </p:nvPr>
        </p:nvSpPr>
        <p:spPr>
          <a:xfrm>
            <a:off x="802754" y="1622995"/>
            <a:ext cx="5214869" cy="4699983"/>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chemeClr val="tx1">
                    <a:lumMod val="50000"/>
                  </a:schemeClr>
                </a:solidFill>
                <a:latin typeface="+mj-lt"/>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itle 1">
            <a:extLst>
              <a:ext uri="{FF2B5EF4-FFF2-40B4-BE49-F238E27FC236}">
                <a16:creationId xmlns:a16="http://schemas.microsoft.com/office/drawing/2014/main" id="{985FC19B-9349-46AE-B172-3DB01D4EAC2F}"/>
              </a:ext>
            </a:extLst>
          </p:cNvPr>
          <p:cNvSpPr>
            <a:spLocks noGrp="1"/>
          </p:cNvSpPr>
          <p:nvPr>
            <p:ph type="title"/>
          </p:nvPr>
        </p:nvSpPr>
        <p:spPr>
          <a:xfrm>
            <a:off x="802755" y="361794"/>
            <a:ext cx="8334760" cy="899410"/>
          </a:xfrm>
          <a:prstGeom prst="rect">
            <a:avLst/>
          </a:prstGeom>
        </p:spPr>
        <p:txBody>
          <a:bodyPr>
            <a:normAutofit/>
          </a:bodyPr>
          <a:lstStyle>
            <a:lvl1pPr marL="0" algn="l" defTabSz="914400" rtl="0" eaLnBrk="0" fontAlgn="base" latinLnBrk="0" hangingPunct="0">
              <a:spcBef>
                <a:spcPct val="0"/>
              </a:spcBef>
              <a:spcAft>
                <a:spcPct val="0"/>
              </a:spcAft>
              <a:defRPr lang="en-US" sz="2800" b="1" kern="0" dirty="0">
                <a:solidFill>
                  <a:schemeClr val="tx1">
                    <a:lumMod val="50000"/>
                  </a:schemeClr>
                </a:solidFill>
                <a:latin typeface="+mj-lt"/>
                <a:ea typeface="+mj-ea"/>
                <a:cs typeface="Arial" panose="020B0604020202020204" pitchFamily="34" charset="0"/>
              </a:defRPr>
            </a:lvl1pPr>
          </a:lstStyle>
          <a:p>
            <a:r>
              <a:rPr lang="en-US"/>
              <a:t>Click to edit Master title style</a:t>
            </a:r>
          </a:p>
        </p:txBody>
      </p:sp>
      <p:sp>
        <p:nvSpPr>
          <p:cNvPr id="6" name="Content Placeholder 2">
            <a:extLst>
              <a:ext uri="{FF2B5EF4-FFF2-40B4-BE49-F238E27FC236}">
                <a16:creationId xmlns:a16="http://schemas.microsoft.com/office/drawing/2014/main" id="{63078C3E-1512-438A-A9F2-F9BE1CECE145}"/>
              </a:ext>
            </a:extLst>
          </p:cNvPr>
          <p:cNvSpPr>
            <a:spLocks noGrp="1"/>
          </p:cNvSpPr>
          <p:nvPr>
            <p:ph idx="10"/>
          </p:nvPr>
        </p:nvSpPr>
        <p:spPr>
          <a:xfrm>
            <a:off x="6480526" y="1622994"/>
            <a:ext cx="5214869" cy="4699983"/>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chemeClr val="tx1">
                    <a:lumMod val="50000"/>
                  </a:schemeClr>
                </a:solidFill>
                <a:latin typeface="+mj-lt"/>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Footer Placeholder 4">
            <a:extLst>
              <a:ext uri="{FF2B5EF4-FFF2-40B4-BE49-F238E27FC236}">
                <a16:creationId xmlns:a16="http://schemas.microsoft.com/office/drawing/2014/main" id="{F28649D3-A1AF-4A88-AFAC-A4657E0AFE09}"/>
              </a:ext>
            </a:extLst>
          </p:cNvPr>
          <p:cNvSpPr>
            <a:spLocks noGrp="1"/>
          </p:cNvSpPr>
          <p:nvPr>
            <p:ph type="ftr" sz="quarter" idx="13"/>
          </p:nvPr>
        </p:nvSpPr>
        <p:spPr>
          <a:xfrm>
            <a:off x="6096000" y="6386944"/>
            <a:ext cx="0" cy="0"/>
          </a:xfrm>
        </p:spPr>
        <p:txBody>
          <a:bodyPr/>
          <a:lstStyle>
            <a:lvl1pPr algn="ctr">
              <a:defRPr/>
            </a:lvl1pPr>
          </a:lstStyle>
          <a:p>
            <a:endParaRPr lang="en-GB"/>
          </a:p>
        </p:txBody>
      </p:sp>
      <p:sp>
        <p:nvSpPr>
          <p:cNvPr id="13" name="Slide Number Placeholder 5">
            <a:extLst>
              <a:ext uri="{FF2B5EF4-FFF2-40B4-BE49-F238E27FC236}">
                <a16:creationId xmlns:a16="http://schemas.microsoft.com/office/drawing/2014/main" id="{76AA047F-E567-40A0-BB3B-DF64EBF59E29}"/>
              </a:ext>
            </a:extLst>
          </p:cNvPr>
          <p:cNvSpPr>
            <a:spLocks noGrp="1"/>
          </p:cNvSpPr>
          <p:nvPr>
            <p:ph type="sldNum" sz="quarter" idx="14"/>
          </p:nvPr>
        </p:nvSpPr>
        <p:spPr>
          <a:xfrm>
            <a:off x="11730184" y="6386944"/>
            <a:ext cx="0" cy="0"/>
          </a:xfrm>
        </p:spPr>
        <p:txBody>
          <a:bodyPr/>
          <a:lstStyle>
            <a:lvl1pPr algn="r">
              <a:defRPr/>
            </a:lvl1pPr>
          </a:lstStyle>
          <a:p>
            <a:fld id="{6980CC64-0A06-4CF8-9611-56931FA17E94}" type="slidenum">
              <a:rPr lang="en-GB" smtClean="0"/>
              <a:pPr/>
              <a:t>‹#›</a:t>
            </a:fld>
            <a:endParaRPr lang="en-GB"/>
          </a:p>
        </p:txBody>
      </p:sp>
    </p:spTree>
    <p:extLst>
      <p:ext uri="{BB962C8B-B14F-4D97-AF65-F5344CB8AC3E}">
        <p14:creationId xmlns:p14="http://schemas.microsoft.com/office/powerpoint/2010/main" val="2944628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7_Four Content">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B76B6793-A817-4955-8190-D4A266AD5205}"/>
              </a:ext>
            </a:extLst>
          </p:cNvPr>
          <p:cNvSpPr>
            <a:spLocks noGrp="1"/>
          </p:cNvSpPr>
          <p:nvPr>
            <p:ph idx="1"/>
          </p:nvPr>
        </p:nvSpPr>
        <p:spPr>
          <a:xfrm>
            <a:off x="802754" y="1622996"/>
            <a:ext cx="5214869" cy="3462812"/>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chemeClr val="tx1">
                    <a:lumMod val="50000"/>
                  </a:schemeClr>
                </a:solidFill>
                <a:latin typeface="+mj-lt"/>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itle 1">
            <a:extLst>
              <a:ext uri="{FF2B5EF4-FFF2-40B4-BE49-F238E27FC236}">
                <a16:creationId xmlns:a16="http://schemas.microsoft.com/office/drawing/2014/main" id="{985FC19B-9349-46AE-B172-3DB01D4EAC2F}"/>
              </a:ext>
            </a:extLst>
          </p:cNvPr>
          <p:cNvSpPr>
            <a:spLocks noGrp="1"/>
          </p:cNvSpPr>
          <p:nvPr>
            <p:ph type="title"/>
          </p:nvPr>
        </p:nvSpPr>
        <p:spPr>
          <a:xfrm>
            <a:off x="802755" y="361794"/>
            <a:ext cx="8334760" cy="899410"/>
          </a:xfrm>
          <a:prstGeom prst="rect">
            <a:avLst/>
          </a:prstGeom>
        </p:spPr>
        <p:txBody>
          <a:bodyPr>
            <a:normAutofit/>
          </a:bodyPr>
          <a:lstStyle>
            <a:lvl1pPr marL="0" algn="l" defTabSz="914400" rtl="0" eaLnBrk="0" fontAlgn="base" latinLnBrk="0" hangingPunct="0">
              <a:spcBef>
                <a:spcPct val="0"/>
              </a:spcBef>
              <a:spcAft>
                <a:spcPct val="0"/>
              </a:spcAft>
              <a:defRPr lang="en-US" sz="2800" b="1" kern="0" dirty="0">
                <a:solidFill>
                  <a:schemeClr val="tx1">
                    <a:lumMod val="50000"/>
                  </a:schemeClr>
                </a:solidFill>
                <a:latin typeface="+mj-lt"/>
                <a:ea typeface="+mj-ea"/>
                <a:cs typeface="Arial" panose="020B0604020202020204" pitchFamily="34" charset="0"/>
              </a:defRPr>
            </a:lvl1pPr>
          </a:lstStyle>
          <a:p>
            <a:r>
              <a:rPr lang="en-US"/>
              <a:t>Click to edit Master title style</a:t>
            </a:r>
          </a:p>
        </p:txBody>
      </p:sp>
      <p:sp>
        <p:nvSpPr>
          <p:cNvPr id="6" name="Content Placeholder 2">
            <a:extLst>
              <a:ext uri="{FF2B5EF4-FFF2-40B4-BE49-F238E27FC236}">
                <a16:creationId xmlns:a16="http://schemas.microsoft.com/office/drawing/2014/main" id="{63078C3E-1512-438A-A9F2-F9BE1CECE145}"/>
              </a:ext>
            </a:extLst>
          </p:cNvPr>
          <p:cNvSpPr>
            <a:spLocks noGrp="1"/>
          </p:cNvSpPr>
          <p:nvPr>
            <p:ph idx="10"/>
          </p:nvPr>
        </p:nvSpPr>
        <p:spPr>
          <a:xfrm>
            <a:off x="6472099" y="1622994"/>
            <a:ext cx="5214869" cy="3462812"/>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chemeClr val="tx1">
                    <a:lumMod val="50000"/>
                  </a:schemeClr>
                </a:solidFill>
                <a:latin typeface="+mj-lt"/>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Content Placeholder 2">
            <a:extLst>
              <a:ext uri="{FF2B5EF4-FFF2-40B4-BE49-F238E27FC236}">
                <a16:creationId xmlns:a16="http://schemas.microsoft.com/office/drawing/2014/main" id="{E1294A3B-63AF-4E09-B4B3-F8E4F90DF991}"/>
              </a:ext>
            </a:extLst>
          </p:cNvPr>
          <p:cNvSpPr>
            <a:spLocks noGrp="1"/>
          </p:cNvSpPr>
          <p:nvPr>
            <p:ph idx="11"/>
          </p:nvPr>
        </p:nvSpPr>
        <p:spPr>
          <a:xfrm>
            <a:off x="802754" y="5225144"/>
            <a:ext cx="5214869" cy="1097836"/>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rgbClr val="95999D"/>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rgbClr val="95999D"/>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rgbClr val="95999D"/>
                </a:solidFill>
                <a:latin typeface="+mj-lt"/>
                <a:ea typeface="+mn-ea"/>
                <a:cs typeface="Arial" panose="020B0604020202020204" pitchFamily="34" charset="0"/>
              </a:defRPr>
            </a:lvl5pPr>
          </a:lstStyle>
          <a:p>
            <a:pPr lvl="0"/>
            <a:r>
              <a:rPr lang="en-US"/>
              <a:t>Click to edit Master text styles</a:t>
            </a:r>
          </a:p>
          <a:p>
            <a:pPr lvl="1"/>
            <a:r>
              <a:rPr lang="en-US"/>
              <a:t>Second level</a:t>
            </a:r>
          </a:p>
        </p:txBody>
      </p:sp>
      <p:sp>
        <p:nvSpPr>
          <p:cNvPr id="8" name="Content Placeholder 2">
            <a:extLst>
              <a:ext uri="{FF2B5EF4-FFF2-40B4-BE49-F238E27FC236}">
                <a16:creationId xmlns:a16="http://schemas.microsoft.com/office/drawing/2014/main" id="{D68B3CBF-37A0-4041-8F8D-2D6CDB8CB13D}"/>
              </a:ext>
            </a:extLst>
          </p:cNvPr>
          <p:cNvSpPr>
            <a:spLocks noGrp="1"/>
          </p:cNvSpPr>
          <p:nvPr>
            <p:ph idx="12"/>
          </p:nvPr>
        </p:nvSpPr>
        <p:spPr>
          <a:xfrm>
            <a:off x="6472099" y="5225142"/>
            <a:ext cx="5214869" cy="1097836"/>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rgbClr val="95999D"/>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rgbClr val="95999D"/>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rgbClr val="95999D"/>
                </a:solidFill>
                <a:latin typeface="+mj-lt"/>
                <a:ea typeface="+mn-ea"/>
                <a:cs typeface="Arial" panose="020B0604020202020204" pitchFamily="34" charset="0"/>
              </a:defRPr>
            </a:lvl5pPr>
          </a:lstStyle>
          <a:p>
            <a:pPr lvl="0"/>
            <a:r>
              <a:rPr lang="en-US"/>
              <a:t>Click to edit Master text styles</a:t>
            </a:r>
          </a:p>
          <a:p>
            <a:pPr lvl="1"/>
            <a:r>
              <a:rPr lang="en-US"/>
              <a:t>Second level</a:t>
            </a:r>
          </a:p>
        </p:txBody>
      </p:sp>
      <p:sp>
        <p:nvSpPr>
          <p:cNvPr id="16" name="Footer Placeholder 4">
            <a:extLst>
              <a:ext uri="{FF2B5EF4-FFF2-40B4-BE49-F238E27FC236}">
                <a16:creationId xmlns:a16="http://schemas.microsoft.com/office/drawing/2014/main" id="{E2A56E23-E2BE-4CAF-B22F-6BCF214F1935}"/>
              </a:ext>
            </a:extLst>
          </p:cNvPr>
          <p:cNvSpPr>
            <a:spLocks noGrp="1"/>
          </p:cNvSpPr>
          <p:nvPr>
            <p:ph type="ftr" sz="quarter" idx="13"/>
          </p:nvPr>
        </p:nvSpPr>
        <p:spPr>
          <a:xfrm>
            <a:off x="6096000" y="6386944"/>
            <a:ext cx="0" cy="0"/>
          </a:xfrm>
        </p:spPr>
        <p:txBody>
          <a:bodyPr/>
          <a:lstStyle>
            <a:lvl1pPr algn="ctr">
              <a:defRPr/>
            </a:lvl1pPr>
          </a:lstStyle>
          <a:p>
            <a:endParaRPr lang="en-GB"/>
          </a:p>
        </p:txBody>
      </p:sp>
      <p:sp>
        <p:nvSpPr>
          <p:cNvPr id="17" name="Slide Number Placeholder 5">
            <a:extLst>
              <a:ext uri="{FF2B5EF4-FFF2-40B4-BE49-F238E27FC236}">
                <a16:creationId xmlns:a16="http://schemas.microsoft.com/office/drawing/2014/main" id="{856EF57B-878D-45CE-B579-9B46B7503B14}"/>
              </a:ext>
            </a:extLst>
          </p:cNvPr>
          <p:cNvSpPr>
            <a:spLocks noGrp="1"/>
          </p:cNvSpPr>
          <p:nvPr>
            <p:ph type="sldNum" sz="quarter" idx="14"/>
          </p:nvPr>
        </p:nvSpPr>
        <p:spPr>
          <a:xfrm>
            <a:off x="11730184" y="6386944"/>
            <a:ext cx="0" cy="0"/>
          </a:xfrm>
        </p:spPr>
        <p:txBody>
          <a:bodyPr/>
          <a:lstStyle>
            <a:lvl1pPr algn="r">
              <a:defRPr/>
            </a:lvl1pPr>
          </a:lstStyle>
          <a:p>
            <a:fld id="{6980CC64-0A06-4CF8-9611-56931FA17E94}" type="slidenum">
              <a:rPr lang="en-GB" smtClean="0"/>
              <a:pPr/>
              <a:t>‹#›</a:t>
            </a:fld>
            <a:endParaRPr lang="en-GB"/>
          </a:p>
        </p:txBody>
      </p:sp>
    </p:spTree>
    <p:extLst>
      <p:ext uri="{BB962C8B-B14F-4D97-AF65-F5344CB8AC3E}">
        <p14:creationId xmlns:p14="http://schemas.microsoft.com/office/powerpoint/2010/main" val="1730709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9_Blank">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985FC19B-9349-46AE-B172-3DB01D4EAC2F}"/>
              </a:ext>
            </a:extLst>
          </p:cNvPr>
          <p:cNvSpPr>
            <a:spLocks noGrp="1"/>
          </p:cNvSpPr>
          <p:nvPr>
            <p:ph type="title"/>
          </p:nvPr>
        </p:nvSpPr>
        <p:spPr>
          <a:xfrm>
            <a:off x="802755" y="361794"/>
            <a:ext cx="8334760" cy="899410"/>
          </a:xfrm>
          <a:prstGeom prst="rect">
            <a:avLst/>
          </a:prstGeom>
        </p:spPr>
        <p:txBody>
          <a:bodyPr>
            <a:normAutofit/>
          </a:bodyPr>
          <a:lstStyle>
            <a:lvl1pPr marL="0" algn="l" defTabSz="914400" rtl="0" eaLnBrk="0" fontAlgn="base" latinLnBrk="0" hangingPunct="0">
              <a:spcBef>
                <a:spcPct val="0"/>
              </a:spcBef>
              <a:spcAft>
                <a:spcPct val="0"/>
              </a:spcAft>
              <a:defRPr lang="en-US" sz="2800" b="1" kern="0" dirty="0">
                <a:solidFill>
                  <a:schemeClr val="tx1">
                    <a:lumMod val="50000"/>
                  </a:schemeClr>
                </a:solidFill>
                <a:latin typeface="+mj-lt"/>
                <a:ea typeface="+mj-ea"/>
                <a:cs typeface="Arial" panose="020B0604020202020204" pitchFamily="34" charset="0"/>
              </a:defRPr>
            </a:lvl1pPr>
          </a:lstStyle>
          <a:p>
            <a:r>
              <a:rPr lang="en-US"/>
              <a:t>Click to edit Master title style</a:t>
            </a:r>
          </a:p>
        </p:txBody>
      </p:sp>
      <p:sp>
        <p:nvSpPr>
          <p:cNvPr id="7" name="Footer Placeholder 4">
            <a:extLst>
              <a:ext uri="{FF2B5EF4-FFF2-40B4-BE49-F238E27FC236}">
                <a16:creationId xmlns:a16="http://schemas.microsoft.com/office/drawing/2014/main" id="{2E665F1A-1C41-4EA0-8741-07136EFA83F1}"/>
              </a:ext>
            </a:extLst>
          </p:cNvPr>
          <p:cNvSpPr>
            <a:spLocks noGrp="1"/>
          </p:cNvSpPr>
          <p:nvPr>
            <p:ph type="ftr" sz="quarter" idx="13"/>
          </p:nvPr>
        </p:nvSpPr>
        <p:spPr>
          <a:xfrm>
            <a:off x="6096000" y="6386944"/>
            <a:ext cx="0" cy="0"/>
          </a:xfrm>
        </p:spPr>
        <p:txBody>
          <a:bodyPr/>
          <a:lstStyle>
            <a:lvl1pPr algn="ctr">
              <a:defRPr/>
            </a:lvl1pPr>
          </a:lstStyle>
          <a:p>
            <a:endParaRPr lang="en-GB"/>
          </a:p>
        </p:txBody>
      </p:sp>
      <p:sp>
        <p:nvSpPr>
          <p:cNvPr id="8" name="Slide Number Placeholder 5">
            <a:extLst>
              <a:ext uri="{FF2B5EF4-FFF2-40B4-BE49-F238E27FC236}">
                <a16:creationId xmlns:a16="http://schemas.microsoft.com/office/drawing/2014/main" id="{F11A33E4-0588-43F0-85FE-84637EFB3492}"/>
              </a:ext>
            </a:extLst>
          </p:cNvPr>
          <p:cNvSpPr>
            <a:spLocks noGrp="1"/>
          </p:cNvSpPr>
          <p:nvPr>
            <p:ph type="sldNum" sz="quarter" idx="14"/>
          </p:nvPr>
        </p:nvSpPr>
        <p:spPr>
          <a:xfrm>
            <a:off x="11730184" y="6386944"/>
            <a:ext cx="0" cy="0"/>
          </a:xfrm>
        </p:spPr>
        <p:txBody>
          <a:bodyPr/>
          <a:lstStyle>
            <a:lvl1pPr algn="r">
              <a:defRPr/>
            </a:lvl1pPr>
          </a:lstStyle>
          <a:p>
            <a:fld id="{6980CC64-0A06-4CF8-9611-56931FA17E94}" type="slidenum">
              <a:rPr lang="en-GB" smtClean="0"/>
              <a:pPr/>
              <a:t>‹#›</a:t>
            </a:fld>
            <a:endParaRPr lang="en-GB"/>
          </a:p>
        </p:txBody>
      </p:sp>
    </p:spTree>
    <p:extLst>
      <p:ext uri="{BB962C8B-B14F-4D97-AF65-F5344CB8AC3E}">
        <p14:creationId xmlns:p14="http://schemas.microsoft.com/office/powerpoint/2010/main" val="1974822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4_Title and Content">
    <p:spTree>
      <p:nvGrpSpPr>
        <p:cNvPr id="1" name=""/>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B76B6793-A817-4955-8190-D4A266AD5205}"/>
              </a:ext>
            </a:extLst>
          </p:cNvPr>
          <p:cNvSpPr>
            <a:spLocks noGrp="1"/>
          </p:cNvSpPr>
          <p:nvPr>
            <p:ph idx="1"/>
          </p:nvPr>
        </p:nvSpPr>
        <p:spPr>
          <a:xfrm>
            <a:off x="802754" y="1622996"/>
            <a:ext cx="5214869" cy="3462812"/>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chemeClr val="tx1">
                    <a:lumMod val="50000"/>
                  </a:schemeClr>
                </a:solidFill>
                <a:latin typeface="+mj-lt"/>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itle 1">
            <a:extLst>
              <a:ext uri="{FF2B5EF4-FFF2-40B4-BE49-F238E27FC236}">
                <a16:creationId xmlns:a16="http://schemas.microsoft.com/office/drawing/2014/main" id="{985FC19B-9349-46AE-B172-3DB01D4EAC2F}"/>
              </a:ext>
            </a:extLst>
          </p:cNvPr>
          <p:cNvSpPr>
            <a:spLocks noGrp="1"/>
          </p:cNvSpPr>
          <p:nvPr>
            <p:ph type="title"/>
          </p:nvPr>
        </p:nvSpPr>
        <p:spPr>
          <a:xfrm>
            <a:off x="802755" y="361794"/>
            <a:ext cx="8334760" cy="899410"/>
          </a:xfrm>
          <a:prstGeom prst="rect">
            <a:avLst/>
          </a:prstGeom>
        </p:spPr>
        <p:txBody>
          <a:bodyPr>
            <a:normAutofit/>
          </a:bodyPr>
          <a:lstStyle>
            <a:lvl1pPr marL="0" algn="l" defTabSz="914400" rtl="0" eaLnBrk="0" fontAlgn="base" latinLnBrk="0" hangingPunct="0">
              <a:spcBef>
                <a:spcPct val="0"/>
              </a:spcBef>
              <a:spcAft>
                <a:spcPct val="0"/>
              </a:spcAft>
              <a:defRPr lang="en-US" sz="2800" b="1" kern="0" dirty="0">
                <a:solidFill>
                  <a:schemeClr val="tx1">
                    <a:lumMod val="50000"/>
                  </a:schemeClr>
                </a:solidFill>
                <a:latin typeface="+mj-lt"/>
                <a:ea typeface="+mj-ea"/>
                <a:cs typeface="Arial" panose="020B0604020202020204" pitchFamily="34" charset="0"/>
              </a:defRPr>
            </a:lvl1pPr>
          </a:lstStyle>
          <a:p>
            <a:r>
              <a:rPr lang="en-US"/>
              <a:t>Click to edit Master title style</a:t>
            </a:r>
          </a:p>
        </p:txBody>
      </p:sp>
      <p:sp>
        <p:nvSpPr>
          <p:cNvPr id="6" name="Content Placeholder 2">
            <a:extLst>
              <a:ext uri="{FF2B5EF4-FFF2-40B4-BE49-F238E27FC236}">
                <a16:creationId xmlns:a16="http://schemas.microsoft.com/office/drawing/2014/main" id="{63078C3E-1512-438A-A9F2-F9BE1CECE145}"/>
              </a:ext>
            </a:extLst>
          </p:cNvPr>
          <p:cNvSpPr>
            <a:spLocks noGrp="1"/>
          </p:cNvSpPr>
          <p:nvPr>
            <p:ph idx="10"/>
          </p:nvPr>
        </p:nvSpPr>
        <p:spPr>
          <a:xfrm>
            <a:off x="6183089" y="1622995"/>
            <a:ext cx="5214869" cy="3462812"/>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chemeClr val="tx1">
                    <a:lumMod val="50000"/>
                  </a:schemeClr>
                </a:solidFill>
                <a:latin typeface="+mj-lt"/>
                <a:ea typeface="+mn-ea"/>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Content Placeholder 2">
            <a:extLst>
              <a:ext uri="{FF2B5EF4-FFF2-40B4-BE49-F238E27FC236}">
                <a16:creationId xmlns:a16="http://schemas.microsoft.com/office/drawing/2014/main" id="{E1294A3B-63AF-4E09-B4B3-F8E4F90DF991}"/>
              </a:ext>
            </a:extLst>
          </p:cNvPr>
          <p:cNvSpPr>
            <a:spLocks noGrp="1"/>
          </p:cNvSpPr>
          <p:nvPr>
            <p:ph idx="11"/>
          </p:nvPr>
        </p:nvSpPr>
        <p:spPr>
          <a:xfrm>
            <a:off x="802754" y="5225144"/>
            <a:ext cx="5214869" cy="870856"/>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rgbClr val="95999D"/>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rgbClr val="95999D"/>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rgbClr val="95999D"/>
                </a:solidFill>
                <a:latin typeface="+mj-lt"/>
                <a:ea typeface="+mn-ea"/>
                <a:cs typeface="Arial" panose="020B0604020202020204" pitchFamily="34" charset="0"/>
              </a:defRPr>
            </a:lvl5pPr>
          </a:lstStyle>
          <a:p>
            <a:pPr lvl="0"/>
            <a:r>
              <a:rPr lang="en-US"/>
              <a:t>Click to edit Master text styles</a:t>
            </a:r>
          </a:p>
          <a:p>
            <a:pPr lvl="1"/>
            <a:r>
              <a:rPr lang="en-US"/>
              <a:t>Second level</a:t>
            </a:r>
          </a:p>
        </p:txBody>
      </p:sp>
      <p:sp>
        <p:nvSpPr>
          <p:cNvPr id="8" name="Content Placeholder 2">
            <a:extLst>
              <a:ext uri="{FF2B5EF4-FFF2-40B4-BE49-F238E27FC236}">
                <a16:creationId xmlns:a16="http://schemas.microsoft.com/office/drawing/2014/main" id="{D68B3CBF-37A0-4041-8F8D-2D6CDB8CB13D}"/>
              </a:ext>
            </a:extLst>
          </p:cNvPr>
          <p:cNvSpPr>
            <a:spLocks noGrp="1"/>
          </p:cNvSpPr>
          <p:nvPr>
            <p:ph idx="12"/>
          </p:nvPr>
        </p:nvSpPr>
        <p:spPr>
          <a:xfrm>
            <a:off x="6183089" y="5225143"/>
            <a:ext cx="5214869" cy="870856"/>
          </a:xfrm>
          <a:prstGeom prst="rect">
            <a:avLst/>
          </a:prstGeom>
        </p:spPr>
        <p:txBody>
          <a:bodyPr>
            <a:normAutofit/>
          </a:bodyPr>
          <a:lstStyle>
            <a:lvl1pPr marL="2286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1pPr>
            <a:lvl2pPr marL="685800" indent="-342900" algn="l" defTabSz="914400" rtl="0" eaLnBrk="1" latinLnBrk="0" hangingPunct="1">
              <a:buClr>
                <a:srgbClr val="55BE47"/>
              </a:buClr>
              <a:buFont typeface="Arial" panose="020B0604020202020204" pitchFamily="34" charset="0"/>
              <a:buChar char="•"/>
              <a:defRPr lang="en-GB" sz="2400" kern="1200" dirty="0">
                <a:solidFill>
                  <a:schemeClr val="tx1">
                    <a:lumMod val="50000"/>
                  </a:schemeClr>
                </a:solidFill>
                <a:latin typeface="+mj-lt"/>
                <a:ea typeface="+mn-ea"/>
                <a:cs typeface="Arial" panose="020B0604020202020204" pitchFamily="34" charset="0"/>
              </a:defRPr>
            </a:lvl2pPr>
            <a:lvl3pPr marL="1143000" indent="-342900" algn="l" defTabSz="914400" rtl="0" eaLnBrk="1" latinLnBrk="0" hangingPunct="1">
              <a:buClr>
                <a:srgbClr val="55BE47"/>
              </a:buClr>
              <a:buFont typeface="Arial" panose="020B0604020202020204" pitchFamily="34" charset="0"/>
              <a:buChar char="•"/>
              <a:defRPr lang="en-GB" sz="2400" kern="1200" dirty="0">
                <a:solidFill>
                  <a:srgbClr val="95999D"/>
                </a:solidFill>
                <a:latin typeface="+mj-lt"/>
                <a:ea typeface="+mn-ea"/>
                <a:cs typeface="Arial" panose="020B0604020202020204" pitchFamily="34" charset="0"/>
              </a:defRPr>
            </a:lvl3pPr>
            <a:lvl4pPr marL="1600200" indent="-342900" algn="l" defTabSz="914400" rtl="0" eaLnBrk="1" latinLnBrk="0" hangingPunct="1">
              <a:buClr>
                <a:srgbClr val="55BE47"/>
              </a:buClr>
              <a:buFont typeface="Arial" panose="020B0604020202020204" pitchFamily="34" charset="0"/>
              <a:buChar char="•"/>
              <a:defRPr lang="en-GB" sz="2400" kern="1200" dirty="0">
                <a:solidFill>
                  <a:srgbClr val="95999D"/>
                </a:solidFill>
                <a:latin typeface="+mj-lt"/>
                <a:ea typeface="+mn-ea"/>
                <a:cs typeface="Arial" panose="020B0604020202020204" pitchFamily="34" charset="0"/>
              </a:defRPr>
            </a:lvl4pPr>
            <a:lvl5pPr marL="2057400" indent="-342900" algn="l" defTabSz="914400" rtl="0" eaLnBrk="1" latinLnBrk="0" hangingPunct="1">
              <a:buClr>
                <a:srgbClr val="55BE47"/>
              </a:buClr>
              <a:buFont typeface="Arial" panose="020B0604020202020204" pitchFamily="34" charset="0"/>
              <a:buChar char="•"/>
              <a:defRPr lang="en-US" sz="2400" kern="1200" dirty="0">
                <a:solidFill>
                  <a:srgbClr val="95999D"/>
                </a:solidFill>
                <a:latin typeface="+mj-lt"/>
                <a:ea typeface="+mn-ea"/>
                <a:cs typeface="Arial" panose="020B0604020202020204" pitchFamily="34" charset="0"/>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468025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7401202"/>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81" r:id="rId8"/>
    <p:sldLayoutId id="2147483684" r:id="rId9"/>
    <p:sldLayoutId id="2147483695"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jpeg"/><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8" Type="http://schemas.openxmlformats.org/officeDocument/2006/relationships/image" Target="../media/image20.svg"/><Relationship Id="rId13" Type="http://schemas.openxmlformats.org/officeDocument/2006/relationships/image" Target="../media/image25.png"/><Relationship Id="rId3" Type="http://schemas.openxmlformats.org/officeDocument/2006/relationships/diagramLayout" Target="../diagrams/layout3.xml"/><Relationship Id="rId7" Type="http://schemas.openxmlformats.org/officeDocument/2006/relationships/image" Target="../media/image19.png"/><Relationship Id="rId12" Type="http://schemas.openxmlformats.org/officeDocument/2006/relationships/image" Target="../media/image24.svg"/><Relationship Id="rId17" Type="http://schemas.openxmlformats.org/officeDocument/2006/relationships/image" Target="../media/image1.jpeg"/><Relationship Id="rId2" Type="http://schemas.openxmlformats.org/officeDocument/2006/relationships/diagramData" Target="../diagrams/data3.xml"/><Relationship Id="rId16" Type="http://schemas.openxmlformats.org/officeDocument/2006/relationships/image" Target="../media/image28.svg"/><Relationship Id="rId1" Type="http://schemas.openxmlformats.org/officeDocument/2006/relationships/slideLayout" Target="../slideLayouts/slideLayout4.xml"/><Relationship Id="rId6" Type="http://schemas.microsoft.com/office/2007/relationships/diagramDrawing" Target="../diagrams/drawing3.xml"/><Relationship Id="rId11" Type="http://schemas.openxmlformats.org/officeDocument/2006/relationships/image" Target="../media/image23.png"/><Relationship Id="rId5" Type="http://schemas.openxmlformats.org/officeDocument/2006/relationships/diagramColors" Target="../diagrams/colors3.xml"/><Relationship Id="rId15" Type="http://schemas.openxmlformats.org/officeDocument/2006/relationships/image" Target="../media/image27.png"/><Relationship Id="rId10" Type="http://schemas.openxmlformats.org/officeDocument/2006/relationships/image" Target="../media/image22.svg"/><Relationship Id="rId4" Type="http://schemas.openxmlformats.org/officeDocument/2006/relationships/diagramQuickStyle" Target="../diagrams/quickStyle3.xml"/><Relationship Id="rId9" Type="http://schemas.openxmlformats.org/officeDocument/2006/relationships/image" Target="../media/image21.png"/><Relationship Id="rId14" Type="http://schemas.openxmlformats.org/officeDocument/2006/relationships/image" Target="../media/image26.svg"/></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image" Target="../media/image31.svg"/><Relationship Id="rId7" Type="http://schemas.openxmlformats.org/officeDocument/2006/relationships/image" Target="../media/image35.svg"/><Relationship Id="rId12" Type="http://schemas.openxmlformats.org/officeDocument/2006/relationships/image" Target="../media/image1.jpeg"/><Relationship Id="rId2" Type="http://schemas.openxmlformats.org/officeDocument/2006/relationships/image" Target="../media/image30.png"/><Relationship Id="rId1" Type="http://schemas.openxmlformats.org/officeDocument/2006/relationships/slideLayout" Target="../slideLayouts/slideLayout4.xml"/><Relationship Id="rId6" Type="http://schemas.openxmlformats.org/officeDocument/2006/relationships/image" Target="../media/image34.png"/><Relationship Id="rId11" Type="http://schemas.openxmlformats.org/officeDocument/2006/relationships/image" Target="../media/image39.svg"/><Relationship Id="rId5" Type="http://schemas.openxmlformats.org/officeDocument/2006/relationships/image" Target="../media/image33.svg"/><Relationship Id="rId10" Type="http://schemas.openxmlformats.org/officeDocument/2006/relationships/image" Target="../media/image38.png"/><Relationship Id="rId4" Type="http://schemas.openxmlformats.org/officeDocument/2006/relationships/image" Target="../media/image32.png"/><Relationship Id="rId9" Type="http://schemas.openxmlformats.org/officeDocument/2006/relationships/image" Target="../media/image37.svg"/></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ov.uk/government/publications/market-sustainability-and-fair-cost-of-care-fund-2022-to-2023"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4.png"/><Relationship Id="rId7" Type="http://schemas.openxmlformats.org/officeDocument/2006/relationships/image" Target="cid:image001.png@01D8B181.B726CAE0" TargetMode="External"/><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 Id="rId9" Type="http://schemas.openxmlformats.org/officeDocument/2006/relationships/image" Target="cid:image002.png@01D8B181.B726CAE0"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13CE73F-5274-4F21-9440-D5478F52967D}"/>
              </a:ext>
            </a:extLst>
          </p:cNvPr>
          <p:cNvSpPr>
            <a:spLocks noGrp="1"/>
          </p:cNvSpPr>
          <p:nvPr>
            <p:ph type="body" sz="quarter" idx="11"/>
          </p:nvPr>
        </p:nvSpPr>
        <p:spPr/>
        <p:txBody>
          <a:bodyPr lIns="91440" tIns="45720" rIns="91440" bIns="45720" anchor="b">
            <a:normAutofit/>
          </a:bodyPr>
          <a:lstStyle/>
          <a:p>
            <a:r>
              <a:rPr lang="en-GB" dirty="0">
                <a:ea typeface="Open Sans"/>
                <a:cs typeface="Open Sans"/>
              </a:rPr>
              <a:t>Cost of Care Report</a:t>
            </a:r>
          </a:p>
          <a:p>
            <a:r>
              <a:rPr lang="en-GB" dirty="0">
                <a:ea typeface="Open Sans"/>
                <a:cs typeface="Open Sans"/>
              </a:rPr>
              <a:t>Care Homes</a:t>
            </a:r>
          </a:p>
        </p:txBody>
      </p:sp>
      <p:sp>
        <p:nvSpPr>
          <p:cNvPr id="4" name="Text Placeholder 3">
            <a:extLst>
              <a:ext uri="{FF2B5EF4-FFF2-40B4-BE49-F238E27FC236}">
                <a16:creationId xmlns:a16="http://schemas.microsoft.com/office/drawing/2014/main" id="{1C280C87-FA9E-4058-9C8F-7C99843DB5F8}"/>
              </a:ext>
            </a:extLst>
          </p:cNvPr>
          <p:cNvSpPr>
            <a:spLocks noGrp="1"/>
          </p:cNvSpPr>
          <p:nvPr>
            <p:ph type="title" idx="4294967295"/>
          </p:nvPr>
        </p:nvSpPr>
        <p:spPr>
          <a:xfrm>
            <a:off x="1438275" y="4032352"/>
            <a:ext cx="6210300" cy="9497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3800" rtl="0" eaLnBrk="1" fontAlgn="base" latinLnBrk="0" hangingPunct="1">
              <a:lnSpc>
                <a:spcPct val="90000"/>
              </a:lnSpc>
              <a:spcBef>
                <a:spcPct val="0"/>
              </a:spcBef>
              <a:spcAft>
                <a:spcPct val="0"/>
              </a:spcAft>
              <a:buClrTx/>
              <a:buSzTx/>
              <a:buFont typeface="Arial" panose="020B0604020202020204" pitchFamily="34" charset="0"/>
              <a:buNone/>
              <a:tabLst>
                <a:tab pos="275436" algn="l"/>
              </a:tabLst>
              <a:defRPr/>
            </a:pPr>
            <a:r>
              <a:rPr kumimoji="0" lang="en-GB" sz="1600" b="0" i="0" u="none" strike="noStrike" kern="0" cap="none" spc="0" normalizeH="0" baseline="0" noProof="0" dirty="0">
                <a:ln>
                  <a:noFill/>
                </a:ln>
                <a:solidFill>
                  <a:schemeClr val="tx1">
                    <a:lumMod val="50000"/>
                  </a:schemeClr>
                </a:solidFill>
                <a:effectLst/>
                <a:uLnTx/>
                <a:uFillTx/>
                <a:latin typeface="+mj-lt"/>
                <a:ea typeface="Open Sans"/>
                <a:cs typeface="Open Sans"/>
              </a:rPr>
              <a:t>Slough Borough Council</a:t>
            </a:r>
            <a:endParaRPr kumimoji="0" lang="en-GB" sz="1600" b="0" i="0" u="none" strike="noStrike" kern="0" cap="none" spc="0" normalizeH="0" baseline="0" noProof="0" dirty="0">
              <a:ln>
                <a:noFill/>
              </a:ln>
              <a:solidFill>
                <a:schemeClr val="tx1">
                  <a:lumMod val="50000"/>
                </a:schemeClr>
              </a:solidFill>
              <a:effectLst/>
              <a:uLnTx/>
              <a:uFillTx/>
              <a:latin typeface="+mj-lt"/>
              <a:ea typeface="Open Sans" panose="020B0606030504020204" pitchFamily="34" charset="0"/>
              <a:cs typeface="Open Sans" panose="020B0606030504020204" pitchFamily="34" charset="0"/>
            </a:endParaRPr>
          </a:p>
          <a:p>
            <a:pPr marL="0" marR="0" lvl="0" indent="0" algn="l" defTabSz="913800" rtl="0" eaLnBrk="1" fontAlgn="base" latinLnBrk="0" hangingPunct="1">
              <a:lnSpc>
                <a:spcPct val="90000"/>
              </a:lnSpc>
              <a:spcBef>
                <a:spcPct val="0"/>
              </a:spcBef>
              <a:spcAft>
                <a:spcPct val="0"/>
              </a:spcAft>
              <a:buClrTx/>
              <a:buSzTx/>
              <a:buFont typeface="Arial" panose="020B0604020202020204" pitchFamily="34" charset="0"/>
              <a:buNone/>
              <a:tabLst>
                <a:tab pos="275436" algn="l"/>
              </a:tabLst>
              <a:defRPr/>
            </a:pPr>
            <a:r>
              <a:rPr kumimoji="0" lang="en-GB" sz="1600" b="0" i="0" u="none" strike="noStrike" kern="0" cap="none" spc="0" normalizeH="0" baseline="0" noProof="0" dirty="0">
                <a:ln>
                  <a:noFill/>
                </a:ln>
                <a:solidFill>
                  <a:schemeClr val="tx1">
                    <a:lumMod val="50000"/>
                  </a:schemeClr>
                </a:solidFill>
                <a:effectLst/>
                <a:uLnTx/>
                <a:uFillTx/>
                <a:latin typeface="+mj-lt"/>
                <a:ea typeface="Open Sans"/>
                <a:cs typeface="Open Sans"/>
              </a:rPr>
              <a:t>October 2022</a:t>
            </a:r>
            <a:endParaRPr kumimoji="0" lang="en-GB" sz="1600" b="0" i="0" u="none" strike="noStrike" kern="0" cap="none" spc="0" normalizeH="0" baseline="0" noProof="0" dirty="0">
              <a:ln>
                <a:noFill/>
              </a:ln>
              <a:solidFill>
                <a:schemeClr val="tx1">
                  <a:lumMod val="50000"/>
                </a:schemeClr>
              </a:solidFill>
              <a:effectLst/>
              <a:uLnTx/>
              <a:uFillTx/>
              <a:latin typeface="+mj-lt"/>
              <a:ea typeface="Open Sans" panose="020B0606030504020204" pitchFamily="34" charset="0"/>
              <a:cs typeface="Open Sans" panose="020B0606030504020204" pitchFamily="34" charset="0"/>
            </a:endParaRPr>
          </a:p>
        </p:txBody>
      </p:sp>
      <p:sp>
        <p:nvSpPr>
          <p:cNvPr id="2" name="TextBox 1">
            <a:extLst>
              <a:ext uri="{FF2B5EF4-FFF2-40B4-BE49-F238E27FC236}">
                <a16:creationId xmlns:a16="http://schemas.microsoft.com/office/drawing/2014/main" id="{270169AC-E806-94C0-09E8-8947A63208FC}"/>
              </a:ext>
              <a:ext uri="{C183D7F6-B498-43B3-948B-1728B52AA6E4}">
                <adec:decorative xmlns:adec="http://schemas.microsoft.com/office/drawing/2017/decorative" val="1"/>
              </a:ext>
            </a:extLst>
          </p:cNvPr>
          <p:cNvSpPr txBox="1"/>
          <p:nvPr/>
        </p:nvSpPr>
        <p:spPr>
          <a:xfrm>
            <a:off x="8059615" y="976922"/>
            <a:ext cx="3350846" cy="123092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5" name="Picture 7">
            <a:extLst>
              <a:ext uri="{FF2B5EF4-FFF2-40B4-BE49-F238E27FC236}">
                <a16:creationId xmlns:a16="http://schemas.microsoft.com/office/drawing/2014/main" id="{A085F84C-8116-DC70-3FAC-AEC3963C950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8205786" y="942242"/>
            <a:ext cx="2970580" cy="1319823"/>
          </a:xfrm>
          <a:prstGeom prst="rect">
            <a:avLst/>
          </a:prstGeom>
        </p:spPr>
      </p:pic>
      <p:sp>
        <p:nvSpPr>
          <p:cNvPr id="8" name="Slide Number Placeholder 12">
            <a:extLst>
              <a:ext uri="{FF2B5EF4-FFF2-40B4-BE49-F238E27FC236}">
                <a16:creationId xmlns:a16="http://schemas.microsoft.com/office/drawing/2014/main" id="{6207CC71-7584-373D-A7F8-7AA124435674}"/>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9" name="Footer Placeholder 17">
            <a:extLst>
              <a:ext uri="{FF2B5EF4-FFF2-40B4-BE49-F238E27FC236}">
                <a16:creationId xmlns:a16="http://schemas.microsoft.com/office/drawing/2014/main" id="{43B6C5AB-213F-9C60-690D-2CF68C631F86}"/>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ea typeface="+mn-ea"/>
              <a:cs typeface="Calibri Light" panose="020F0302020204030204" pitchFamily="34" charset="0"/>
            </a:endParaRPr>
          </a:p>
        </p:txBody>
      </p:sp>
    </p:spTree>
    <p:extLst>
      <p:ext uri="{BB962C8B-B14F-4D97-AF65-F5344CB8AC3E}">
        <p14:creationId xmlns:p14="http://schemas.microsoft.com/office/powerpoint/2010/main" val="42486268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F18935E-8809-A3C6-6B58-A79F961F114E}"/>
              </a:ext>
            </a:extLst>
          </p:cNvPr>
          <p:cNvSpPr>
            <a:spLocks noGrp="1"/>
          </p:cNvSpPr>
          <p:nvPr>
            <p:ph type="title"/>
          </p:nvPr>
        </p:nvSpPr>
        <p:spPr>
          <a:xfrm>
            <a:off x="802755" y="342744"/>
            <a:ext cx="8334760" cy="899410"/>
          </a:xfrm>
        </p:spPr>
        <p:txBody>
          <a:bodyPr anchor="ctr"/>
          <a:lstStyle/>
          <a:p>
            <a:r>
              <a:rPr lang="en-US" dirty="0"/>
              <a:t>Validation Process</a:t>
            </a:r>
            <a:endParaRPr lang="en-GB" dirty="0"/>
          </a:p>
        </p:txBody>
      </p:sp>
      <p:graphicFrame>
        <p:nvGraphicFramePr>
          <p:cNvPr id="6" name="Content Placeholder 5" descr="Validation process">
            <a:extLst>
              <a:ext uri="{FF2B5EF4-FFF2-40B4-BE49-F238E27FC236}">
                <a16:creationId xmlns:a16="http://schemas.microsoft.com/office/drawing/2014/main" id="{F500E9D8-DB2C-17FF-70FC-93197004C1E0}"/>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3974087291"/>
              </p:ext>
            </p:extLst>
          </p:nvPr>
        </p:nvGraphicFramePr>
        <p:xfrm>
          <a:off x="803275" y="1622425"/>
          <a:ext cx="10891838" cy="47005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4" name="TextBox 63">
            <a:extLst>
              <a:ext uri="{FF2B5EF4-FFF2-40B4-BE49-F238E27FC236}">
                <a16:creationId xmlns:a16="http://schemas.microsoft.com/office/drawing/2014/main" id="{D0BD3E15-C3F3-2D3C-D693-BF781B983865}"/>
              </a:ext>
              <a:ext uri="{C183D7F6-B498-43B3-948B-1728B52AA6E4}">
                <adec:decorative xmlns:adec="http://schemas.microsoft.com/office/drawing/2017/decorative" val="1"/>
              </a:ext>
            </a:extLst>
          </p:cNvPr>
          <p:cNvSpPr txBox="1"/>
          <p:nvPr/>
        </p:nvSpPr>
        <p:spPr>
          <a:xfrm>
            <a:off x="9280768" y="381000"/>
            <a:ext cx="2647461" cy="92807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2" name="Picture 5">
            <a:extLst>
              <a:ext uri="{FF2B5EF4-FFF2-40B4-BE49-F238E27FC236}">
                <a16:creationId xmlns:a16="http://schemas.microsoft.com/office/drawing/2014/main" id="{ABBD9D56-46EA-61EC-73C0-4E2296D9C335}"/>
              </a:ex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9241325" y="150935"/>
            <a:ext cx="2638425" cy="1104900"/>
          </a:xfrm>
          <a:prstGeom prst="rect">
            <a:avLst/>
          </a:prstGeom>
        </p:spPr>
      </p:pic>
      <p:sp>
        <p:nvSpPr>
          <p:cNvPr id="4" name="Slide Number Placeholder 12">
            <a:extLst>
              <a:ext uri="{FF2B5EF4-FFF2-40B4-BE49-F238E27FC236}">
                <a16:creationId xmlns:a16="http://schemas.microsoft.com/office/drawing/2014/main" id="{111F7255-B629-3948-BA39-8B4FD8A6BA88}"/>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5" name="Footer Placeholder 17">
            <a:extLst>
              <a:ext uri="{FF2B5EF4-FFF2-40B4-BE49-F238E27FC236}">
                <a16:creationId xmlns:a16="http://schemas.microsoft.com/office/drawing/2014/main" id="{B4C7304F-3742-CFE8-CD43-0BC282A356F1}"/>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709028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0B7F99E-DB66-D1CA-136C-DFBBF6E6B671}"/>
              </a:ext>
            </a:extLst>
          </p:cNvPr>
          <p:cNvSpPr>
            <a:spLocks noGrp="1"/>
          </p:cNvSpPr>
          <p:nvPr>
            <p:ph type="title"/>
          </p:nvPr>
        </p:nvSpPr>
        <p:spPr/>
        <p:txBody>
          <a:bodyPr/>
          <a:lstStyle/>
          <a:p>
            <a:r>
              <a:rPr lang="en-US" dirty="0"/>
              <a:t>Process for Outliers</a:t>
            </a:r>
            <a:endParaRPr lang="en-GB" dirty="0"/>
          </a:p>
        </p:txBody>
      </p:sp>
      <p:graphicFrame>
        <p:nvGraphicFramePr>
          <p:cNvPr id="4" name="Content Placeholder 3" descr="Process for outliers">
            <a:extLst>
              <a:ext uri="{FF2B5EF4-FFF2-40B4-BE49-F238E27FC236}">
                <a16:creationId xmlns:a16="http://schemas.microsoft.com/office/drawing/2014/main" id="{EF5CD7C7-6FC3-EFF5-3F14-1865EC4EB5D7}"/>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3253079162"/>
              </p:ext>
            </p:extLst>
          </p:nvPr>
        </p:nvGraphicFramePr>
        <p:xfrm>
          <a:off x="802755" y="1091837"/>
          <a:ext cx="10891838" cy="47005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Graphic 5" descr="Question mark symbol - Put submissions into query on Iese tool / Email provider with queries">
            <a:extLst>
              <a:ext uri="{FF2B5EF4-FFF2-40B4-BE49-F238E27FC236}">
                <a16:creationId xmlns:a16="http://schemas.microsoft.com/office/drawing/2014/main" id="{93ABBAE3-BD65-7BCF-AE89-B2C9C59CAA9C}"/>
              </a:ext>
              <a:ext uri="{C183D7F6-B498-43B3-948B-1728B52AA6E4}">
                <adec:decorative xmlns:adec="http://schemas.microsoft.com/office/drawing/2017/decorative" val="0"/>
              </a:ext>
            </a:extLst>
          </p:cNvPr>
          <p:cNvPicPr>
            <a:picLocks noChangeAspect="1"/>
          </p:cNvPicPr>
          <p:nvPr/>
        </p:nvPicPr>
        <p:blipFill>
          <a:blip r:embed="rId7" cstate="hq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201409" y="4670425"/>
            <a:ext cx="720000" cy="720000"/>
          </a:xfrm>
          <a:prstGeom prst="rect">
            <a:avLst/>
          </a:prstGeom>
        </p:spPr>
      </p:pic>
      <p:pic>
        <p:nvPicPr>
          <p:cNvPr id="8" name="Graphic 7" descr="Telephone symbol - Chase provider if no response by specified deadline">
            <a:extLst>
              <a:ext uri="{FF2B5EF4-FFF2-40B4-BE49-F238E27FC236}">
                <a16:creationId xmlns:a16="http://schemas.microsoft.com/office/drawing/2014/main" id="{C8316496-2B51-249F-AF2B-7C0C15309C6A}"/>
              </a:ext>
              <a:ext uri="{C183D7F6-B498-43B3-948B-1728B52AA6E4}">
                <adec:decorative xmlns:adec="http://schemas.microsoft.com/office/drawing/2017/decorative" val="0"/>
              </a:ext>
            </a:extLst>
          </p:cNvPr>
          <p:cNvPicPr>
            <a:picLocks noChangeAspect="1"/>
          </p:cNvPicPr>
          <p:nvPr/>
        </p:nvPicPr>
        <p:blipFill>
          <a:blip r:embed="rId9" cstate="hq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609838" y="4651375"/>
            <a:ext cx="720000" cy="720000"/>
          </a:xfrm>
          <a:prstGeom prst="rect">
            <a:avLst/>
          </a:prstGeom>
        </p:spPr>
      </p:pic>
      <p:pic>
        <p:nvPicPr>
          <p:cNvPr id="10" name="Graphic 9" descr="Graphic of people at a table -Discuss outliers with LA &#10;(If still no response)">
            <a:extLst>
              <a:ext uri="{FF2B5EF4-FFF2-40B4-BE49-F238E27FC236}">
                <a16:creationId xmlns:a16="http://schemas.microsoft.com/office/drawing/2014/main" id="{6556F5D2-2F15-09CC-48C2-9A74AB149302}"/>
              </a:ext>
              <a:ext uri="{C183D7F6-B498-43B3-948B-1728B52AA6E4}">
                <adec:decorative xmlns:adec="http://schemas.microsoft.com/office/drawing/2017/decorative" val="0"/>
              </a:ext>
            </a:extLst>
          </p:cNvPr>
          <p:cNvPicPr>
            <a:picLocks noChangeAspect="1"/>
          </p:cNvPicPr>
          <p:nvPr/>
        </p:nvPicPr>
        <p:blipFill>
          <a:blip r:embed="rId11" cstate="hq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943874" y="4670425"/>
            <a:ext cx="720000" cy="720000"/>
          </a:xfrm>
          <a:prstGeom prst="rect">
            <a:avLst/>
          </a:prstGeom>
        </p:spPr>
      </p:pic>
      <p:pic>
        <p:nvPicPr>
          <p:cNvPr id="12" name="Graphic 11" descr="Tick symbol - Confirm how to treat outliers for Annex A calculations">
            <a:extLst>
              <a:ext uri="{FF2B5EF4-FFF2-40B4-BE49-F238E27FC236}">
                <a16:creationId xmlns:a16="http://schemas.microsoft.com/office/drawing/2014/main" id="{D305B44C-0B7B-BAD1-D8EE-1E3ED7CA22A1}"/>
              </a:ext>
              <a:ext uri="{C183D7F6-B498-43B3-948B-1728B52AA6E4}">
                <adec:decorative xmlns:adec="http://schemas.microsoft.com/office/drawing/2017/decorative" val="0"/>
              </a:ext>
            </a:extLst>
          </p:cNvPr>
          <p:cNvPicPr>
            <a:picLocks noChangeAspect="1"/>
          </p:cNvPicPr>
          <p:nvPr/>
        </p:nvPicPr>
        <p:blipFill>
          <a:blip r:embed="rId13" cstate="hq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8268248" y="4689475"/>
            <a:ext cx="720000" cy="720000"/>
          </a:xfrm>
          <a:prstGeom prst="rect">
            <a:avLst/>
          </a:prstGeom>
        </p:spPr>
      </p:pic>
      <p:pic>
        <p:nvPicPr>
          <p:cNvPr id="14" name="Graphic 13" descr="Document symbol - Document rationale RE outliers">
            <a:extLst>
              <a:ext uri="{FF2B5EF4-FFF2-40B4-BE49-F238E27FC236}">
                <a16:creationId xmlns:a16="http://schemas.microsoft.com/office/drawing/2014/main" id="{C21211B2-BF51-8488-18B6-4A8CA21247AB}"/>
              </a:ext>
              <a:ext uri="{C183D7F6-B498-43B3-948B-1728B52AA6E4}">
                <adec:decorative xmlns:adec="http://schemas.microsoft.com/office/drawing/2017/decorative" val="0"/>
              </a:ext>
            </a:extLst>
          </p:cNvPr>
          <p:cNvPicPr>
            <a:picLocks noChangeAspect="1"/>
          </p:cNvPicPr>
          <p:nvPr/>
        </p:nvPicPr>
        <p:blipFill>
          <a:blip r:embed="rId15" cstate="hqprint">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0579100" y="4676775"/>
            <a:ext cx="720000" cy="720000"/>
          </a:xfrm>
          <a:prstGeom prst="rect">
            <a:avLst/>
          </a:prstGeom>
        </p:spPr>
      </p:pic>
      <p:sp>
        <p:nvSpPr>
          <p:cNvPr id="29" name="TextBox 28">
            <a:extLst>
              <a:ext uri="{FF2B5EF4-FFF2-40B4-BE49-F238E27FC236}">
                <a16:creationId xmlns:a16="http://schemas.microsoft.com/office/drawing/2014/main" id="{C4F9BF7F-3044-3502-2EEF-E3CD9905068C}"/>
              </a:ext>
              <a:ext uri="{C183D7F6-B498-43B3-948B-1728B52AA6E4}">
                <adec:decorative xmlns:adec="http://schemas.microsoft.com/office/drawing/2017/decorative" val="1"/>
              </a:ext>
            </a:extLst>
          </p:cNvPr>
          <p:cNvSpPr txBox="1"/>
          <p:nvPr/>
        </p:nvSpPr>
        <p:spPr>
          <a:xfrm>
            <a:off x="9231923" y="341923"/>
            <a:ext cx="2764692" cy="93784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2" name="Picture 5">
            <a:extLst>
              <a:ext uri="{FF2B5EF4-FFF2-40B4-BE49-F238E27FC236}">
                <a16:creationId xmlns:a16="http://schemas.microsoft.com/office/drawing/2014/main" id="{57DAE862-BA9A-4C85-657F-124D708410AA}"/>
              </a:ext>
              <a:ext uri="{C183D7F6-B498-43B3-948B-1728B52AA6E4}">
                <adec:decorative xmlns:adec="http://schemas.microsoft.com/office/drawing/2017/decorative" val="1"/>
              </a:ext>
            </a:extLst>
          </p:cNvPr>
          <p:cNvPicPr>
            <a:picLocks noChangeAspect="1"/>
          </p:cNvPicPr>
          <p:nvPr/>
        </p:nvPicPr>
        <p:blipFill>
          <a:blip r:embed="rId17"/>
          <a:stretch>
            <a:fillRect/>
          </a:stretch>
        </p:blipFill>
        <p:spPr>
          <a:xfrm>
            <a:off x="9241325" y="150935"/>
            <a:ext cx="2638425" cy="1104900"/>
          </a:xfrm>
          <a:prstGeom prst="rect">
            <a:avLst/>
          </a:prstGeom>
        </p:spPr>
      </p:pic>
      <p:sp>
        <p:nvSpPr>
          <p:cNvPr id="5" name="Slide Number Placeholder 12">
            <a:extLst>
              <a:ext uri="{FF2B5EF4-FFF2-40B4-BE49-F238E27FC236}">
                <a16:creationId xmlns:a16="http://schemas.microsoft.com/office/drawing/2014/main" id="{4B5046B5-B60D-5024-D91F-FD968AF694BE}"/>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7" name="Footer Placeholder 17">
            <a:extLst>
              <a:ext uri="{FF2B5EF4-FFF2-40B4-BE49-F238E27FC236}">
                <a16:creationId xmlns:a16="http://schemas.microsoft.com/office/drawing/2014/main" id="{9369CB12-5AE1-B3EF-C2DE-229C48F70AD7}"/>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35276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607873E-02EE-57BE-3F06-68A2E6073FCE}"/>
              </a:ext>
            </a:extLst>
          </p:cNvPr>
          <p:cNvSpPr>
            <a:spLocks noGrp="1"/>
          </p:cNvSpPr>
          <p:nvPr>
            <p:ph type="title"/>
          </p:nvPr>
        </p:nvSpPr>
        <p:spPr/>
        <p:txBody>
          <a:bodyPr anchor="ctr"/>
          <a:lstStyle/>
          <a:p>
            <a:r>
              <a:rPr lang="en-US" dirty="0"/>
              <a:t>Treatment of Outliers </a:t>
            </a:r>
            <a:endParaRPr lang="en-GB" dirty="0">
              <a:solidFill>
                <a:srgbClr val="FF0000"/>
              </a:solidFill>
            </a:endParaRPr>
          </a:p>
        </p:txBody>
      </p:sp>
      <p:sp>
        <p:nvSpPr>
          <p:cNvPr id="2" name="Content Placeholder 1">
            <a:extLst>
              <a:ext uri="{FF2B5EF4-FFF2-40B4-BE49-F238E27FC236}">
                <a16:creationId xmlns:a16="http://schemas.microsoft.com/office/drawing/2014/main" id="{EA759467-18C9-702D-85FB-A0DCC0B6F255}"/>
              </a:ext>
            </a:extLst>
          </p:cNvPr>
          <p:cNvSpPr>
            <a:spLocks noGrp="1"/>
          </p:cNvSpPr>
          <p:nvPr>
            <p:ph idx="1"/>
          </p:nvPr>
        </p:nvSpPr>
        <p:spPr/>
        <p:txBody>
          <a:bodyPr>
            <a:normAutofit/>
          </a:bodyPr>
          <a:lstStyle/>
          <a:p>
            <a:pPr marL="0" indent="0">
              <a:buNone/>
            </a:pPr>
            <a:r>
              <a:rPr lang="en-US" sz="2000"/>
              <a:t>Additionally, one provider submission for Care Homes has been excluded due to not being complete and therefore unable to be part of the exercise.</a:t>
            </a:r>
          </a:p>
          <a:p>
            <a:pPr marL="0" indent="0">
              <a:buNone/>
            </a:pPr>
            <a:endParaRPr lang="en-US" sz="2000"/>
          </a:p>
        </p:txBody>
      </p:sp>
      <p:sp>
        <p:nvSpPr>
          <p:cNvPr id="4" name="TextBox 3">
            <a:extLst>
              <a:ext uri="{FF2B5EF4-FFF2-40B4-BE49-F238E27FC236}">
                <a16:creationId xmlns:a16="http://schemas.microsoft.com/office/drawing/2014/main" id="{F7803500-F3BE-6E0C-F05B-38D459DBF58A}"/>
              </a:ext>
              <a:ext uri="{C183D7F6-B498-43B3-948B-1728B52AA6E4}">
                <adec:decorative xmlns:adec="http://schemas.microsoft.com/office/drawing/2017/decorative" val="1"/>
              </a:ext>
            </a:extLst>
          </p:cNvPr>
          <p:cNvSpPr txBox="1"/>
          <p:nvPr/>
        </p:nvSpPr>
        <p:spPr>
          <a:xfrm>
            <a:off x="9270999" y="244230"/>
            <a:ext cx="2647461" cy="12016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6" name="Picture 5">
            <a:extLst>
              <a:ext uri="{FF2B5EF4-FFF2-40B4-BE49-F238E27FC236}">
                <a16:creationId xmlns:a16="http://schemas.microsoft.com/office/drawing/2014/main" id="{1660FCF9-7DBC-A976-CEFC-1F3BBCA7D60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241325" y="150935"/>
            <a:ext cx="2638425" cy="1104900"/>
          </a:xfrm>
          <a:prstGeom prst="rect">
            <a:avLst/>
          </a:prstGeom>
        </p:spPr>
      </p:pic>
      <p:sp>
        <p:nvSpPr>
          <p:cNvPr id="5" name="Slide Number Placeholder 12">
            <a:extLst>
              <a:ext uri="{FF2B5EF4-FFF2-40B4-BE49-F238E27FC236}">
                <a16:creationId xmlns:a16="http://schemas.microsoft.com/office/drawing/2014/main" id="{FC427A78-D036-FF7C-DF59-475F874A2ACF}"/>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7" name="Footer Placeholder 17">
            <a:extLst>
              <a:ext uri="{FF2B5EF4-FFF2-40B4-BE49-F238E27FC236}">
                <a16:creationId xmlns:a16="http://schemas.microsoft.com/office/drawing/2014/main" id="{86C9B02F-7939-00F8-9C50-B20BFF7DDDC2}"/>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073958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387185-5E98-DC09-2059-7C0E74592733}"/>
              </a:ext>
            </a:extLst>
          </p:cNvPr>
          <p:cNvSpPr>
            <a:spLocks noGrp="1"/>
          </p:cNvSpPr>
          <p:nvPr>
            <p:ph type="title"/>
          </p:nvPr>
        </p:nvSpPr>
        <p:spPr>
          <a:xfrm>
            <a:off x="802755" y="274709"/>
            <a:ext cx="8334760" cy="899410"/>
          </a:xfrm>
        </p:spPr>
        <p:txBody>
          <a:bodyPr anchor="ctr"/>
          <a:lstStyle/>
          <a:p>
            <a:r>
              <a:rPr lang="en-US" dirty="0"/>
              <a:t>Challenges in the Data</a:t>
            </a:r>
            <a:endParaRPr lang="en-GB" dirty="0"/>
          </a:p>
        </p:txBody>
      </p:sp>
      <p:sp>
        <p:nvSpPr>
          <p:cNvPr id="4" name="Content Placeholder 3">
            <a:extLst>
              <a:ext uri="{FF2B5EF4-FFF2-40B4-BE49-F238E27FC236}">
                <a16:creationId xmlns:a16="http://schemas.microsoft.com/office/drawing/2014/main" id="{55C1F969-AB3D-8972-8839-138D2E88E357}"/>
              </a:ext>
            </a:extLst>
          </p:cNvPr>
          <p:cNvSpPr>
            <a:spLocks noGrp="1"/>
          </p:cNvSpPr>
          <p:nvPr>
            <p:ph idx="10"/>
          </p:nvPr>
        </p:nvSpPr>
        <p:spPr>
          <a:xfrm>
            <a:off x="730333" y="1273280"/>
            <a:ext cx="10784367" cy="4699983"/>
          </a:xfrm>
        </p:spPr>
        <p:txBody>
          <a:bodyPr lIns="91440" tIns="45720" rIns="91440" bIns="45720" anchor="t">
            <a:normAutofit/>
          </a:bodyPr>
          <a:lstStyle/>
          <a:p>
            <a:pPr marL="342900">
              <a:buClr>
                <a:schemeClr val="accent1"/>
              </a:buClr>
            </a:pPr>
            <a:r>
              <a:rPr lang="en-GB" sz="1400">
                <a:solidFill>
                  <a:srgbClr val="000000"/>
                </a:solidFill>
              </a:rPr>
              <a:t>The Fair Cost of Care Exercise set out by the DHSC is one which is predominantly driven by the input of provider cost data, and as the exercise only sets loose guidance around validation parameters and the ability of local commissioners to challenge and interrogate the data in depth, several challenges in relation to data accuracy should be raised and noted.</a:t>
            </a:r>
          </a:p>
          <a:p>
            <a:pPr marL="342900">
              <a:buClr>
                <a:schemeClr val="accent1"/>
              </a:buClr>
            </a:pPr>
            <a:r>
              <a:rPr lang="en-GB" sz="1400">
                <a:solidFill>
                  <a:srgbClr val="000000"/>
                </a:solidFill>
              </a:rPr>
              <a:t>Specially, these challenges include:</a:t>
            </a:r>
          </a:p>
          <a:p>
            <a:pPr marL="0" lvl="1" indent="0">
              <a:spcBef>
                <a:spcPts val="1000"/>
              </a:spcBef>
              <a:buSzPct val="75000"/>
              <a:buNone/>
              <a:tabLst>
                <a:tab pos="268288" algn="l"/>
              </a:tabLst>
            </a:pPr>
            <a:r>
              <a:rPr lang="en-GB" sz="1400" b="1">
                <a:solidFill>
                  <a:srgbClr val="000000"/>
                </a:solidFill>
              </a:rPr>
              <a:t>The impact of Covid-19.</a:t>
            </a:r>
          </a:p>
          <a:p>
            <a:pPr lvl="1" indent="-233045">
              <a:lnSpc>
                <a:spcPct val="80000"/>
              </a:lnSpc>
              <a:buClr>
                <a:schemeClr val="accent1"/>
              </a:buClr>
              <a:buSzPct val="75000"/>
              <a:buFont typeface="Courier New" panose="02070309020205020404" pitchFamily="49" charset="0"/>
              <a:buChar char="o"/>
              <a:tabLst>
                <a:tab pos="268288" algn="l"/>
              </a:tabLst>
            </a:pPr>
            <a:r>
              <a:rPr lang="en-GB" sz="1400">
                <a:solidFill>
                  <a:srgbClr val="0B0C0C"/>
                </a:solidFill>
                <a:cs typeface="Arial"/>
              </a:rPr>
              <a:t>The requirement to base a fair costing exercise on a year in which care homes and commissioners faced significant pressures in relation to occupancy and costs as a result of the Covid-19 pandemic is a challenge raised at a National level.</a:t>
            </a:r>
          </a:p>
          <a:p>
            <a:pPr lvl="1" indent="-233045">
              <a:lnSpc>
                <a:spcPct val="80000"/>
              </a:lnSpc>
              <a:buClr>
                <a:schemeClr val="accent1"/>
              </a:buClr>
              <a:buSzPct val="75000"/>
              <a:buFont typeface="Courier New" panose="02070309020205020404" pitchFamily="49" charset="0"/>
              <a:buChar char="o"/>
              <a:tabLst>
                <a:tab pos="268288" algn="l"/>
              </a:tabLst>
            </a:pPr>
            <a:r>
              <a:rPr lang="en-GB" sz="1400">
                <a:solidFill>
                  <a:srgbClr val="0B0C0C"/>
                </a:solidFill>
              </a:rPr>
              <a:t>Care Home providers locally have indicated that there may be potential for an element of their 2021/22 expenditure to include grant monies which were awarded to the provider market in response to the Covid-19 pandemic.</a:t>
            </a:r>
          </a:p>
          <a:p>
            <a:pPr lvl="1" indent="-233045">
              <a:lnSpc>
                <a:spcPct val="80000"/>
              </a:lnSpc>
              <a:buClr>
                <a:schemeClr val="accent1"/>
              </a:buClr>
              <a:buSzPct val="75000"/>
              <a:buFont typeface="Courier New" panose="02070309020205020404" pitchFamily="49" charset="0"/>
              <a:buChar char="o"/>
              <a:tabLst>
                <a:tab pos="268288" algn="l"/>
              </a:tabLst>
            </a:pPr>
            <a:r>
              <a:rPr lang="en-GB" sz="1400">
                <a:solidFill>
                  <a:srgbClr val="0B0C0C"/>
                </a:solidFill>
                <a:cs typeface="Arial"/>
              </a:rPr>
              <a:t>The validation process implemented by Peopletoo has enabled mitigation against this as far as possible; however, it is important to note that this expenditure may sit across several database cost lines, making detecting these instances challenging.</a:t>
            </a:r>
          </a:p>
          <a:p>
            <a:pPr marL="0" lvl="1" indent="0">
              <a:spcBef>
                <a:spcPts val="1000"/>
              </a:spcBef>
              <a:buSzPct val="75000"/>
              <a:buNone/>
              <a:tabLst>
                <a:tab pos="268288" algn="l"/>
              </a:tabLst>
            </a:pPr>
            <a:r>
              <a:rPr lang="en-GB" sz="1400" b="1">
                <a:solidFill>
                  <a:srgbClr val="000000"/>
                </a:solidFill>
              </a:rPr>
              <a:t>The inability to re-calculate higher occupancy and lower ROO/ROC at the time of writing.</a:t>
            </a:r>
          </a:p>
          <a:p>
            <a:pPr lvl="1" indent="-233045">
              <a:lnSpc>
                <a:spcPct val="80000"/>
              </a:lnSpc>
              <a:buClr>
                <a:schemeClr val="accent1"/>
              </a:buClr>
              <a:buSzPct val="75000"/>
              <a:buFont typeface="Courier New" panose="02070309020205020404" pitchFamily="49" charset="0"/>
              <a:buChar char="o"/>
              <a:tabLst>
                <a:tab pos="268288" algn="l"/>
              </a:tabLst>
            </a:pPr>
            <a:r>
              <a:rPr lang="en-GB" sz="1400">
                <a:solidFill>
                  <a:srgbClr val="0B0C0C"/>
                </a:solidFill>
              </a:rPr>
              <a:t>In setting a fair cost of care locally, commissioners would like to be able to model several scenarios such as higher occupancy and lower Return on Operations and Return on Capital figures to better reflect an accurate locally position.  </a:t>
            </a:r>
          </a:p>
          <a:p>
            <a:pPr lvl="1" indent="-233045">
              <a:lnSpc>
                <a:spcPct val="80000"/>
              </a:lnSpc>
              <a:buClr>
                <a:schemeClr val="accent1"/>
              </a:buClr>
              <a:buSzPct val="75000"/>
              <a:buFont typeface="Courier New" panose="02070309020205020404" pitchFamily="49" charset="0"/>
              <a:buChar char="o"/>
              <a:tabLst>
                <a:tab pos="268288" algn="l"/>
              </a:tabLst>
            </a:pPr>
            <a:r>
              <a:rPr lang="en-GB" sz="1400">
                <a:solidFill>
                  <a:srgbClr val="0B0C0C"/>
                </a:solidFill>
              </a:rPr>
              <a:t>At the time of writing this report, there is limited availability in the toolkit to undertaken this modelling.  </a:t>
            </a:r>
          </a:p>
          <a:p>
            <a:pPr lvl="1" indent="-233045">
              <a:lnSpc>
                <a:spcPct val="80000"/>
              </a:lnSpc>
              <a:buClr>
                <a:schemeClr val="accent1"/>
              </a:buClr>
              <a:buSzPct val="75000"/>
              <a:buFont typeface="Courier New" panose="02070309020205020404" pitchFamily="49" charset="0"/>
              <a:buChar char="o"/>
              <a:tabLst>
                <a:tab pos="268288" algn="l"/>
              </a:tabLst>
            </a:pPr>
            <a:r>
              <a:rPr lang="en-GB" sz="1400">
                <a:solidFill>
                  <a:srgbClr val="0B0C0C"/>
                </a:solidFill>
                <a:cs typeface="Arial"/>
              </a:rPr>
              <a:t>This is a challenge gaining ground at a National level, with other commissioners wishing to undertake similar modelling activity.</a:t>
            </a:r>
          </a:p>
          <a:p>
            <a:pPr marL="452755" lvl="1" indent="0">
              <a:lnSpc>
                <a:spcPct val="80000"/>
              </a:lnSpc>
              <a:buClr>
                <a:schemeClr val="accent1"/>
              </a:buClr>
              <a:buSzPct val="75000"/>
              <a:buNone/>
              <a:tabLst>
                <a:tab pos="268288" algn="l"/>
              </a:tabLst>
            </a:pPr>
            <a:endParaRPr lang="en-GB" sz="1400">
              <a:solidFill>
                <a:srgbClr val="0B0C0C"/>
              </a:solidFill>
            </a:endParaRPr>
          </a:p>
        </p:txBody>
      </p:sp>
      <p:sp>
        <p:nvSpPr>
          <p:cNvPr id="2" name="TextBox 1">
            <a:extLst>
              <a:ext uri="{FF2B5EF4-FFF2-40B4-BE49-F238E27FC236}">
                <a16:creationId xmlns:a16="http://schemas.microsoft.com/office/drawing/2014/main" id="{318AA1FD-0660-9D0F-CB00-FF08B24FC271}"/>
              </a:ext>
              <a:ext uri="{C183D7F6-B498-43B3-948B-1728B52AA6E4}">
                <adec:decorative xmlns:adec="http://schemas.microsoft.com/office/drawing/2017/decorative" val="1"/>
              </a:ext>
            </a:extLst>
          </p:cNvPr>
          <p:cNvSpPr txBox="1"/>
          <p:nvPr/>
        </p:nvSpPr>
        <p:spPr>
          <a:xfrm>
            <a:off x="9280769" y="293076"/>
            <a:ext cx="2696307" cy="9476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6" name="Picture 5">
            <a:extLst>
              <a:ext uri="{FF2B5EF4-FFF2-40B4-BE49-F238E27FC236}">
                <a16:creationId xmlns:a16="http://schemas.microsoft.com/office/drawing/2014/main" id="{6D0DCB6C-FE08-F583-F9BE-11714E1E7E2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241325" y="150935"/>
            <a:ext cx="2638425" cy="1104900"/>
          </a:xfrm>
          <a:prstGeom prst="rect">
            <a:avLst/>
          </a:prstGeom>
        </p:spPr>
      </p:pic>
      <p:sp>
        <p:nvSpPr>
          <p:cNvPr id="5" name="Slide Number Placeholder 12">
            <a:extLst>
              <a:ext uri="{FF2B5EF4-FFF2-40B4-BE49-F238E27FC236}">
                <a16:creationId xmlns:a16="http://schemas.microsoft.com/office/drawing/2014/main" id="{B09F8872-2B53-732F-7C58-8654A150DC28}"/>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13</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7" name="Footer Placeholder 17">
            <a:extLst>
              <a:ext uri="{FF2B5EF4-FFF2-40B4-BE49-F238E27FC236}">
                <a16:creationId xmlns:a16="http://schemas.microsoft.com/office/drawing/2014/main" id="{6F5589AB-2F2A-D7BD-2DCE-9676BE24CC18}"/>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4689936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5E1E3-E365-358E-6C29-BB33084F2933}"/>
              </a:ext>
            </a:extLst>
          </p:cNvPr>
          <p:cNvSpPr>
            <a:spLocks noGrp="1"/>
          </p:cNvSpPr>
          <p:nvPr>
            <p:ph type="title"/>
          </p:nvPr>
        </p:nvSpPr>
        <p:spPr/>
        <p:txBody>
          <a:bodyPr/>
          <a:lstStyle/>
          <a:p>
            <a:r>
              <a:rPr lang="en-US" dirty="0"/>
              <a:t>Care Home Providers</a:t>
            </a:r>
            <a:endParaRPr lang="en-GB" dirty="0"/>
          </a:p>
        </p:txBody>
      </p:sp>
      <p:sp>
        <p:nvSpPr>
          <p:cNvPr id="4" name="Text Placeholder 3">
            <a:extLst>
              <a:ext uri="{FF2B5EF4-FFF2-40B4-BE49-F238E27FC236}">
                <a16:creationId xmlns:a16="http://schemas.microsoft.com/office/drawing/2014/main" id="{27370A8D-9E9B-2997-DBDF-1AC857578EEC}"/>
              </a:ext>
            </a:extLst>
          </p:cNvPr>
          <p:cNvSpPr>
            <a:spLocks noGrp="1"/>
          </p:cNvSpPr>
          <p:nvPr>
            <p:ph type="body" sz="quarter" idx="15"/>
          </p:nvPr>
        </p:nvSpPr>
        <p:spPr/>
        <p:txBody>
          <a:bodyPr/>
          <a:lstStyle/>
          <a:p>
            <a:r>
              <a:rPr lang="en-US"/>
              <a:t>Engagement Plan</a:t>
            </a:r>
          </a:p>
          <a:p>
            <a:r>
              <a:rPr lang="en-US"/>
              <a:t>Engagement &amp; Response Rate</a:t>
            </a:r>
          </a:p>
          <a:p>
            <a:r>
              <a:rPr lang="en-US"/>
              <a:t>Representation of Provider Market with Responses</a:t>
            </a:r>
            <a:endParaRPr lang="en-GB"/>
          </a:p>
        </p:txBody>
      </p:sp>
      <p:pic>
        <p:nvPicPr>
          <p:cNvPr id="7" name="Picture 6">
            <a:extLst>
              <a:ext uri="{FF2B5EF4-FFF2-40B4-BE49-F238E27FC236}">
                <a16:creationId xmlns:a16="http://schemas.microsoft.com/office/drawing/2014/main" id="{AABC3969-CCAD-6B70-04CE-159B912E525D}"/>
              </a:ext>
              <a:ext uri="{C183D7F6-B498-43B3-948B-1728B52AA6E4}">
                <adec:decorative xmlns:adec="http://schemas.microsoft.com/office/drawing/2017/decorative" val="1"/>
              </a:ext>
            </a:extLst>
          </p:cNvPr>
          <p:cNvPicPr>
            <a:picLocks noChangeAspect="1"/>
          </p:cNvPicPr>
          <p:nvPr/>
        </p:nvPicPr>
        <p:blipFill rotWithShape="1">
          <a:blip r:embed="rId2">
            <a:extLst>
              <a:ext uri="{28A0092B-C50C-407E-A947-70E740481C1C}">
                <a14:useLocalDpi xmlns:a14="http://schemas.microsoft.com/office/drawing/2010/main" val="0"/>
              </a:ext>
            </a:extLst>
          </a:blip>
          <a:srcRect t="17717" b="22854"/>
          <a:stretch/>
        </p:blipFill>
        <p:spPr>
          <a:xfrm>
            <a:off x="8158322" y="751518"/>
            <a:ext cx="3137845" cy="1305801"/>
          </a:xfrm>
          <a:prstGeom prst="rect">
            <a:avLst/>
          </a:prstGeom>
        </p:spPr>
      </p:pic>
      <p:sp>
        <p:nvSpPr>
          <p:cNvPr id="3" name="TextBox 2">
            <a:extLst>
              <a:ext uri="{FF2B5EF4-FFF2-40B4-BE49-F238E27FC236}">
                <a16:creationId xmlns:a16="http://schemas.microsoft.com/office/drawing/2014/main" id="{26C4461E-A21A-14D6-0743-228D73FA0824}"/>
              </a:ext>
              <a:ext uri="{C183D7F6-B498-43B3-948B-1728B52AA6E4}">
                <adec:decorative xmlns:adec="http://schemas.microsoft.com/office/drawing/2017/decorative" val="1"/>
              </a:ext>
            </a:extLst>
          </p:cNvPr>
          <p:cNvSpPr txBox="1"/>
          <p:nvPr/>
        </p:nvSpPr>
        <p:spPr>
          <a:xfrm>
            <a:off x="8108461" y="1016000"/>
            <a:ext cx="3184769" cy="96715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5" name="Slide Number Placeholder 12">
            <a:extLst>
              <a:ext uri="{FF2B5EF4-FFF2-40B4-BE49-F238E27FC236}">
                <a16:creationId xmlns:a16="http://schemas.microsoft.com/office/drawing/2014/main" id="{E0272E4C-6943-AE03-5516-28EE1B02BB85}"/>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6" name="Footer Placeholder 17">
            <a:extLst>
              <a:ext uri="{FF2B5EF4-FFF2-40B4-BE49-F238E27FC236}">
                <a16:creationId xmlns:a16="http://schemas.microsoft.com/office/drawing/2014/main" id="{190B1111-C5AD-24F4-771F-5623604C75AB}"/>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810391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D1F4ECC-DCF6-FC34-07E5-5897C897AF13}"/>
              </a:ext>
            </a:extLst>
          </p:cNvPr>
          <p:cNvSpPr>
            <a:spLocks noGrp="1"/>
          </p:cNvSpPr>
          <p:nvPr>
            <p:ph type="title"/>
          </p:nvPr>
        </p:nvSpPr>
        <p:spPr/>
        <p:txBody>
          <a:bodyPr anchor="ctr"/>
          <a:lstStyle/>
          <a:p>
            <a:r>
              <a:rPr lang="en-US" dirty="0"/>
              <a:t>Care Home Engagement Plan</a:t>
            </a:r>
            <a:endParaRPr lang="en-GB" dirty="0"/>
          </a:p>
        </p:txBody>
      </p:sp>
      <p:cxnSp>
        <p:nvCxnSpPr>
          <p:cNvPr id="5" name="Straight Connector 4">
            <a:extLst>
              <a:ext uri="{FF2B5EF4-FFF2-40B4-BE49-F238E27FC236}">
                <a16:creationId xmlns:a16="http://schemas.microsoft.com/office/drawing/2014/main" id="{3E0D7B77-FF5E-426D-389D-5564AEFAA6E9}"/>
              </a:ext>
              <a:ext uri="{C183D7F6-B498-43B3-948B-1728B52AA6E4}">
                <adec:decorative xmlns:adec="http://schemas.microsoft.com/office/drawing/2017/decorative" val="1"/>
              </a:ext>
            </a:extLst>
          </p:cNvPr>
          <p:cNvCxnSpPr>
            <a:cxnSpLocks/>
          </p:cNvCxnSpPr>
          <p:nvPr/>
        </p:nvCxnSpPr>
        <p:spPr>
          <a:xfrm>
            <a:off x="996950" y="3159196"/>
            <a:ext cx="10248900"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Oval 6">
            <a:extLst>
              <a:ext uri="{FF2B5EF4-FFF2-40B4-BE49-F238E27FC236}">
                <a16:creationId xmlns:a16="http://schemas.microsoft.com/office/drawing/2014/main" id="{FB8C5452-15E6-A251-B8DD-97397A003DE0}"/>
              </a:ext>
              <a:ext uri="{C183D7F6-B498-43B3-948B-1728B52AA6E4}">
                <adec:decorative xmlns:adec="http://schemas.microsoft.com/office/drawing/2017/decorative" val="1"/>
              </a:ext>
            </a:extLst>
          </p:cNvPr>
          <p:cNvSpPr/>
          <p:nvPr/>
        </p:nvSpPr>
        <p:spPr>
          <a:xfrm>
            <a:off x="911225" y="3063945"/>
            <a:ext cx="171450" cy="18414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4F59BB48-E57B-3A43-E162-AD79F67C54C1}"/>
              </a:ext>
              <a:ext uri="{C183D7F6-B498-43B3-948B-1728B52AA6E4}">
                <adec:decorative xmlns:adec="http://schemas.microsoft.com/office/drawing/2017/decorative" val="1"/>
              </a:ext>
            </a:extLst>
          </p:cNvPr>
          <p:cNvSpPr/>
          <p:nvPr/>
        </p:nvSpPr>
        <p:spPr>
          <a:xfrm>
            <a:off x="3346450" y="3086236"/>
            <a:ext cx="171450" cy="18414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3E3BE98B-870A-AEB8-2D75-BA6201E435CF}"/>
              </a:ext>
              <a:ext uri="{C183D7F6-B498-43B3-948B-1728B52AA6E4}">
                <adec:decorative xmlns:adec="http://schemas.microsoft.com/office/drawing/2017/decorative" val="1"/>
              </a:ext>
            </a:extLst>
          </p:cNvPr>
          <p:cNvSpPr/>
          <p:nvPr/>
        </p:nvSpPr>
        <p:spPr>
          <a:xfrm>
            <a:off x="6121400" y="3063944"/>
            <a:ext cx="171450" cy="18414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5E2C812D-CC6E-99BE-57C0-42D8E309CF6D}"/>
              </a:ext>
              <a:ext uri="{C183D7F6-B498-43B3-948B-1728B52AA6E4}">
                <adec:decorative xmlns:adec="http://schemas.microsoft.com/office/drawing/2017/decorative" val="1"/>
              </a:ext>
            </a:extLst>
          </p:cNvPr>
          <p:cNvSpPr/>
          <p:nvPr/>
        </p:nvSpPr>
        <p:spPr>
          <a:xfrm>
            <a:off x="11160125" y="3063945"/>
            <a:ext cx="171450" cy="18414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AD0B12DF-9234-28CE-34AF-F3049244C8C3}"/>
              </a:ext>
              <a:ext uri="{C183D7F6-B498-43B3-948B-1728B52AA6E4}">
                <adec:decorative xmlns:adec="http://schemas.microsoft.com/office/drawing/2017/decorative" val="1"/>
              </a:ext>
            </a:extLst>
          </p:cNvPr>
          <p:cNvSpPr/>
          <p:nvPr/>
        </p:nvSpPr>
        <p:spPr>
          <a:xfrm>
            <a:off x="8702675" y="3079808"/>
            <a:ext cx="171450" cy="18414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DBA7918E-D055-B78C-4748-450A5090BBF3}"/>
              </a:ext>
            </a:extLst>
          </p:cNvPr>
          <p:cNvSpPr txBox="1"/>
          <p:nvPr/>
        </p:nvSpPr>
        <p:spPr>
          <a:xfrm>
            <a:off x="111125" y="3324233"/>
            <a:ext cx="1943100" cy="1600438"/>
          </a:xfrm>
          <a:prstGeom prst="rect">
            <a:avLst/>
          </a:prstGeom>
          <a:noFill/>
        </p:spPr>
        <p:txBody>
          <a:bodyPr wrap="square" rtlCol="0">
            <a:spAutoFit/>
          </a:bodyPr>
          <a:lstStyle/>
          <a:p>
            <a:pPr algn="ctr">
              <a:buFont typeface="Wingdings" panose="05000000000000000000" pitchFamily="2" charset="2"/>
              <a:buChar char="ü"/>
            </a:pPr>
            <a:r>
              <a:rPr lang="en-US" sz="1400" b="1">
                <a:solidFill>
                  <a:schemeClr val="tx1">
                    <a:lumMod val="50000"/>
                  </a:schemeClr>
                </a:solidFill>
              </a:rPr>
              <a:t>Introduction</a:t>
            </a:r>
          </a:p>
          <a:p>
            <a:pPr algn="ctr">
              <a:buFont typeface="Wingdings" panose="05000000000000000000" pitchFamily="2" charset="2"/>
              <a:buChar char="ü"/>
            </a:pPr>
            <a:r>
              <a:rPr lang="en-US" sz="1400">
                <a:solidFill>
                  <a:schemeClr val="tx1">
                    <a:lumMod val="50000"/>
                  </a:schemeClr>
                </a:solidFill>
              </a:rPr>
              <a:t>Email letter follow up</a:t>
            </a:r>
          </a:p>
          <a:p>
            <a:pPr algn="ctr">
              <a:buFont typeface="Wingdings" panose="05000000000000000000" pitchFamily="2" charset="2"/>
              <a:buChar char="ü"/>
            </a:pPr>
            <a:r>
              <a:rPr lang="en-US" sz="1400">
                <a:solidFill>
                  <a:schemeClr val="tx1">
                    <a:lumMod val="50000"/>
                  </a:schemeClr>
                </a:solidFill>
              </a:rPr>
              <a:t>Event Invite</a:t>
            </a:r>
          </a:p>
          <a:p>
            <a:pPr algn="ctr">
              <a:buFont typeface="Wingdings" panose="05000000000000000000" pitchFamily="2" charset="2"/>
              <a:buChar char="ü"/>
            </a:pPr>
            <a:r>
              <a:rPr lang="en-US" sz="1400">
                <a:solidFill>
                  <a:schemeClr val="tx1">
                    <a:lumMod val="50000"/>
                  </a:schemeClr>
                </a:solidFill>
              </a:rPr>
              <a:t>Event reminder email</a:t>
            </a:r>
          </a:p>
          <a:p>
            <a:pPr algn="ctr">
              <a:buFont typeface="Wingdings" panose="05000000000000000000" pitchFamily="2" charset="2"/>
              <a:buChar char="ü"/>
            </a:pPr>
            <a:r>
              <a:rPr lang="en-US" sz="1400">
                <a:solidFill>
                  <a:schemeClr val="tx1">
                    <a:lumMod val="50000"/>
                  </a:schemeClr>
                </a:solidFill>
              </a:rPr>
              <a:t>Event joining instructions</a:t>
            </a:r>
          </a:p>
          <a:p>
            <a:pPr algn="ctr"/>
            <a:endParaRPr lang="en-GB" sz="1400">
              <a:solidFill>
                <a:schemeClr val="tx1">
                  <a:lumMod val="50000"/>
                </a:schemeClr>
              </a:solidFill>
            </a:endParaRPr>
          </a:p>
        </p:txBody>
      </p:sp>
      <p:sp>
        <p:nvSpPr>
          <p:cNvPr id="13" name="TextBox 12">
            <a:extLst>
              <a:ext uri="{FF2B5EF4-FFF2-40B4-BE49-F238E27FC236}">
                <a16:creationId xmlns:a16="http://schemas.microsoft.com/office/drawing/2014/main" id="{F4DA77AE-C7A8-9B6A-1FA6-1871CF9204AD}"/>
              </a:ext>
            </a:extLst>
          </p:cNvPr>
          <p:cNvSpPr txBox="1"/>
          <p:nvPr/>
        </p:nvSpPr>
        <p:spPr>
          <a:xfrm>
            <a:off x="2468563" y="3314316"/>
            <a:ext cx="1943100" cy="954107"/>
          </a:xfrm>
          <a:prstGeom prst="rect">
            <a:avLst/>
          </a:prstGeom>
          <a:noFill/>
        </p:spPr>
        <p:txBody>
          <a:bodyPr wrap="square" rtlCol="0">
            <a:spAutoFit/>
          </a:bodyPr>
          <a:lstStyle/>
          <a:p>
            <a:pPr algn="ctr">
              <a:buFont typeface="Wingdings" panose="05000000000000000000" pitchFamily="2" charset="2"/>
              <a:buChar char="ü"/>
            </a:pPr>
            <a:r>
              <a:rPr lang="en-US" sz="1400" b="1">
                <a:solidFill>
                  <a:schemeClr val="tx1">
                    <a:lumMod val="50000"/>
                  </a:schemeClr>
                </a:solidFill>
              </a:rPr>
              <a:t>Introductory Event</a:t>
            </a:r>
          </a:p>
          <a:p>
            <a:pPr algn="ctr">
              <a:buFont typeface="Wingdings" panose="05000000000000000000" pitchFamily="2" charset="2"/>
              <a:buChar char="ü"/>
            </a:pPr>
            <a:r>
              <a:rPr lang="en-US" sz="1400">
                <a:solidFill>
                  <a:schemeClr val="tx1">
                    <a:lumMod val="50000"/>
                  </a:schemeClr>
                </a:solidFill>
              </a:rPr>
              <a:t>Introductory Session </a:t>
            </a:r>
          </a:p>
          <a:p>
            <a:pPr algn="ctr">
              <a:buFont typeface="Wingdings" panose="05000000000000000000" pitchFamily="2" charset="2"/>
              <a:buChar char="ü"/>
            </a:pPr>
            <a:r>
              <a:rPr lang="en-US" sz="1400">
                <a:solidFill>
                  <a:schemeClr val="tx1">
                    <a:lumMod val="50000"/>
                  </a:schemeClr>
                </a:solidFill>
              </a:rPr>
              <a:t>Event presentation email follow ups</a:t>
            </a:r>
          </a:p>
        </p:txBody>
      </p:sp>
      <p:sp>
        <p:nvSpPr>
          <p:cNvPr id="14" name="TextBox 13">
            <a:extLst>
              <a:ext uri="{FF2B5EF4-FFF2-40B4-BE49-F238E27FC236}">
                <a16:creationId xmlns:a16="http://schemas.microsoft.com/office/drawing/2014/main" id="{103D576A-3867-D5F1-FD36-CDFB19AF12DD}"/>
              </a:ext>
            </a:extLst>
          </p:cNvPr>
          <p:cNvSpPr txBox="1"/>
          <p:nvPr/>
        </p:nvSpPr>
        <p:spPr>
          <a:xfrm>
            <a:off x="5235575" y="3321123"/>
            <a:ext cx="1943100" cy="954107"/>
          </a:xfrm>
          <a:prstGeom prst="rect">
            <a:avLst/>
          </a:prstGeom>
          <a:noFill/>
        </p:spPr>
        <p:txBody>
          <a:bodyPr wrap="square" rtlCol="0">
            <a:spAutoFit/>
          </a:bodyPr>
          <a:lstStyle/>
          <a:p>
            <a:pPr algn="ctr">
              <a:buFont typeface="Wingdings" panose="05000000000000000000" pitchFamily="2" charset="2"/>
              <a:buChar char="ü"/>
            </a:pPr>
            <a:r>
              <a:rPr lang="en-US" sz="1400" b="1">
                <a:solidFill>
                  <a:schemeClr val="tx1">
                    <a:lumMod val="50000"/>
                  </a:schemeClr>
                </a:solidFill>
              </a:rPr>
              <a:t>Reminders</a:t>
            </a:r>
          </a:p>
          <a:p>
            <a:pPr algn="ctr">
              <a:buFont typeface="Wingdings" panose="05000000000000000000" pitchFamily="2" charset="2"/>
              <a:buChar char="ü"/>
            </a:pPr>
            <a:r>
              <a:rPr lang="en-US" sz="1400">
                <a:solidFill>
                  <a:schemeClr val="tx1">
                    <a:lumMod val="50000"/>
                  </a:schemeClr>
                </a:solidFill>
              </a:rPr>
              <a:t>Deadline email Reminder</a:t>
            </a:r>
          </a:p>
          <a:p>
            <a:pPr algn="ctr">
              <a:buFont typeface="Wingdings" panose="05000000000000000000" pitchFamily="2" charset="2"/>
              <a:buChar char="ü"/>
            </a:pPr>
            <a:r>
              <a:rPr lang="en-US" sz="1400">
                <a:solidFill>
                  <a:schemeClr val="tx1">
                    <a:lumMod val="50000"/>
                  </a:schemeClr>
                </a:solidFill>
              </a:rPr>
              <a:t>Final email Reminder</a:t>
            </a:r>
          </a:p>
        </p:txBody>
      </p:sp>
      <p:sp>
        <p:nvSpPr>
          <p:cNvPr id="15" name="TextBox 14">
            <a:extLst>
              <a:ext uri="{FF2B5EF4-FFF2-40B4-BE49-F238E27FC236}">
                <a16:creationId xmlns:a16="http://schemas.microsoft.com/office/drawing/2014/main" id="{72262BF3-4601-F2B7-8112-E8784BCC6603}"/>
              </a:ext>
            </a:extLst>
          </p:cNvPr>
          <p:cNvSpPr txBox="1"/>
          <p:nvPr/>
        </p:nvSpPr>
        <p:spPr>
          <a:xfrm>
            <a:off x="7816850" y="3359206"/>
            <a:ext cx="1943100" cy="738664"/>
          </a:xfrm>
          <a:prstGeom prst="rect">
            <a:avLst/>
          </a:prstGeom>
          <a:noFill/>
        </p:spPr>
        <p:txBody>
          <a:bodyPr wrap="square" rtlCol="0">
            <a:spAutoFit/>
          </a:bodyPr>
          <a:lstStyle/>
          <a:p>
            <a:pPr algn="ctr">
              <a:buFont typeface="Wingdings" panose="05000000000000000000" pitchFamily="2" charset="2"/>
              <a:buChar char="ü"/>
            </a:pPr>
            <a:r>
              <a:rPr lang="en-US" sz="1400" b="1">
                <a:solidFill>
                  <a:schemeClr val="tx1">
                    <a:lumMod val="50000"/>
                  </a:schemeClr>
                </a:solidFill>
              </a:rPr>
              <a:t>1-2-1 Sessions</a:t>
            </a:r>
          </a:p>
          <a:p>
            <a:pPr algn="ctr">
              <a:buFont typeface="Wingdings" panose="05000000000000000000" pitchFamily="2" charset="2"/>
              <a:buChar char="ü"/>
            </a:pPr>
            <a:r>
              <a:rPr lang="en-US" sz="1400">
                <a:solidFill>
                  <a:schemeClr val="tx1">
                    <a:lumMod val="50000"/>
                  </a:schemeClr>
                </a:solidFill>
              </a:rPr>
              <a:t>Offered to all providers</a:t>
            </a:r>
          </a:p>
        </p:txBody>
      </p:sp>
      <p:sp>
        <p:nvSpPr>
          <p:cNvPr id="16" name="TextBox 15">
            <a:extLst>
              <a:ext uri="{FF2B5EF4-FFF2-40B4-BE49-F238E27FC236}">
                <a16:creationId xmlns:a16="http://schemas.microsoft.com/office/drawing/2014/main" id="{3C78B1A6-5FC1-AF9B-5BE2-AC2FD5283C76}"/>
              </a:ext>
            </a:extLst>
          </p:cNvPr>
          <p:cNvSpPr txBox="1"/>
          <p:nvPr/>
        </p:nvSpPr>
        <p:spPr>
          <a:xfrm>
            <a:off x="10274299" y="3270310"/>
            <a:ext cx="1943100" cy="2246769"/>
          </a:xfrm>
          <a:prstGeom prst="rect">
            <a:avLst/>
          </a:prstGeom>
          <a:noFill/>
        </p:spPr>
        <p:txBody>
          <a:bodyPr wrap="square" rtlCol="0">
            <a:spAutoFit/>
          </a:bodyPr>
          <a:lstStyle/>
          <a:p>
            <a:pPr algn="ctr">
              <a:buFont typeface="Wingdings" panose="05000000000000000000" pitchFamily="2" charset="2"/>
              <a:buChar char="ü"/>
            </a:pPr>
            <a:r>
              <a:rPr lang="en-US" sz="1400" b="1">
                <a:solidFill>
                  <a:schemeClr val="tx1">
                    <a:lumMod val="50000"/>
                  </a:schemeClr>
                </a:solidFill>
              </a:rPr>
              <a:t>Direct Calls</a:t>
            </a:r>
          </a:p>
          <a:p>
            <a:pPr algn="ctr">
              <a:buFont typeface="Wingdings" panose="05000000000000000000" pitchFamily="2" charset="2"/>
              <a:buChar char="ü"/>
            </a:pPr>
            <a:r>
              <a:rPr lang="en-US" sz="1400">
                <a:solidFill>
                  <a:schemeClr val="tx1">
                    <a:lumMod val="50000"/>
                  </a:schemeClr>
                </a:solidFill>
              </a:rPr>
              <a:t>Before Deadline (all providers)</a:t>
            </a:r>
          </a:p>
          <a:p>
            <a:pPr algn="ctr">
              <a:buFont typeface="Wingdings" panose="05000000000000000000" pitchFamily="2" charset="2"/>
              <a:buChar char="ü"/>
            </a:pPr>
            <a:r>
              <a:rPr lang="en-US" sz="1400">
                <a:solidFill>
                  <a:schemeClr val="tx1">
                    <a:lumMod val="50000"/>
                  </a:schemeClr>
                </a:solidFill>
              </a:rPr>
              <a:t>After Deadline to offer extension &amp; 1-2-1 support (providers yet to submit)</a:t>
            </a:r>
          </a:p>
          <a:p>
            <a:pPr algn="ctr">
              <a:buFont typeface="Wingdings" panose="05000000000000000000" pitchFamily="2" charset="2"/>
              <a:buChar char="ü"/>
            </a:pPr>
            <a:r>
              <a:rPr lang="en-US" sz="1400">
                <a:solidFill>
                  <a:schemeClr val="tx1">
                    <a:lumMod val="50000"/>
                  </a:schemeClr>
                </a:solidFill>
              </a:rPr>
              <a:t>After Extension (providers yet to submit)</a:t>
            </a:r>
          </a:p>
        </p:txBody>
      </p:sp>
      <p:pic>
        <p:nvPicPr>
          <p:cNvPr id="18" name="Graphic 17" descr="Receiver with solid fill">
            <a:extLst>
              <a:ext uri="{FF2B5EF4-FFF2-40B4-BE49-F238E27FC236}">
                <a16:creationId xmlns:a16="http://schemas.microsoft.com/office/drawing/2014/main" id="{0603F55B-5F66-DD93-17BC-B87F099F3D38}"/>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29937" y="2121005"/>
            <a:ext cx="631825" cy="631825"/>
          </a:xfrm>
          <a:prstGeom prst="rect">
            <a:avLst/>
          </a:prstGeom>
        </p:spPr>
      </p:pic>
      <p:pic>
        <p:nvPicPr>
          <p:cNvPr id="4" name="Graphic 3" descr="Boardroom with solid fill">
            <a:extLst>
              <a:ext uri="{FF2B5EF4-FFF2-40B4-BE49-F238E27FC236}">
                <a16:creationId xmlns:a16="http://schemas.microsoft.com/office/drawing/2014/main" id="{F8E8B173-46C3-7100-570C-03FBB3B4899D}"/>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475661" y="2121007"/>
            <a:ext cx="631823" cy="631823"/>
          </a:xfrm>
          <a:prstGeom prst="rect">
            <a:avLst/>
          </a:prstGeom>
        </p:spPr>
      </p:pic>
      <p:pic>
        <p:nvPicPr>
          <p:cNvPr id="17" name="Graphic 16" descr="Mailbox with solid fill">
            <a:extLst>
              <a:ext uri="{FF2B5EF4-FFF2-40B4-BE49-F238E27FC236}">
                <a16:creationId xmlns:a16="http://schemas.microsoft.com/office/drawing/2014/main" id="{3781C18B-7C4C-D18C-DB7F-55DBA68BBAE5}"/>
              </a:ext>
            </a:extLst>
          </p:cNvPr>
          <p:cNvPicPr>
            <a:picLocks noChangeAspect="1"/>
          </p:cNvPicPr>
          <p:nvPr/>
        </p:nvPicPr>
        <p:blipFill>
          <a:blip r:embed="rId6" cstate="hq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891213" y="2117880"/>
            <a:ext cx="631823" cy="631823"/>
          </a:xfrm>
          <a:prstGeom prst="rect">
            <a:avLst/>
          </a:prstGeom>
        </p:spPr>
      </p:pic>
      <p:pic>
        <p:nvPicPr>
          <p:cNvPr id="20" name="Graphic 19" descr="Online meeting with solid fill">
            <a:extLst>
              <a:ext uri="{FF2B5EF4-FFF2-40B4-BE49-F238E27FC236}">
                <a16:creationId xmlns:a16="http://schemas.microsoft.com/office/drawing/2014/main" id="{2589849F-4C74-E0FD-BE52-EA0730595B7B}"/>
              </a:ext>
            </a:extLst>
          </p:cNvPr>
          <p:cNvPicPr>
            <a:picLocks noChangeAspect="1"/>
          </p:cNvPicPr>
          <p:nvPr/>
        </p:nvPicPr>
        <p:blipFill>
          <a:blip r:embed="rId8" cstate="hq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116263" y="2117953"/>
            <a:ext cx="631823" cy="631823"/>
          </a:xfrm>
          <a:prstGeom prst="rect">
            <a:avLst/>
          </a:prstGeom>
        </p:spPr>
      </p:pic>
      <p:pic>
        <p:nvPicPr>
          <p:cNvPr id="22" name="Graphic 21" descr="Envelope with solid fill">
            <a:extLst>
              <a:ext uri="{FF2B5EF4-FFF2-40B4-BE49-F238E27FC236}">
                <a16:creationId xmlns:a16="http://schemas.microsoft.com/office/drawing/2014/main" id="{E348197A-7197-DB41-80D0-E726EDDD4754}"/>
              </a:ext>
            </a:extLst>
          </p:cNvPr>
          <p:cNvPicPr>
            <a:picLocks noChangeAspect="1"/>
          </p:cNvPicPr>
          <p:nvPr/>
        </p:nvPicPr>
        <p:blipFill>
          <a:blip r:embed="rId10" cstate="hq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54049" y="2117880"/>
            <a:ext cx="631823" cy="631823"/>
          </a:xfrm>
          <a:prstGeom prst="rect">
            <a:avLst/>
          </a:prstGeom>
        </p:spPr>
      </p:pic>
      <p:sp>
        <p:nvSpPr>
          <p:cNvPr id="2" name="TextBox 1">
            <a:extLst>
              <a:ext uri="{FF2B5EF4-FFF2-40B4-BE49-F238E27FC236}">
                <a16:creationId xmlns:a16="http://schemas.microsoft.com/office/drawing/2014/main" id="{CB9FFEFB-8FF2-CF5E-8979-E5A1C3153623}"/>
              </a:ext>
              <a:ext uri="{C183D7F6-B498-43B3-948B-1728B52AA6E4}">
                <adec:decorative xmlns:adec="http://schemas.microsoft.com/office/drawing/2017/decorative" val="1"/>
              </a:ext>
            </a:extLst>
          </p:cNvPr>
          <p:cNvSpPr txBox="1"/>
          <p:nvPr/>
        </p:nvSpPr>
        <p:spPr>
          <a:xfrm>
            <a:off x="9290538" y="351692"/>
            <a:ext cx="2666999" cy="8596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6" name="Picture 5">
            <a:extLst>
              <a:ext uri="{FF2B5EF4-FFF2-40B4-BE49-F238E27FC236}">
                <a16:creationId xmlns:a16="http://schemas.microsoft.com/office/drawing/2014/main" id="{783030E9-7CA5-FD10-582A-068CC8483E33}"/>
              </a:ext>
              <a:ext uri="{C183D7F6-B498-43B3-948B-1728B52AA6E4}">
                <adec:decorative xmlns:adec="http://schemas.microsoft.com/office/drawing/2017/decorative" val="1"/>
              </a:ext>
            </a:extLst>
          </p:cNvPr>
          <p:cNvPicPr>
            <a:picLocks noChangeAspect="1"/>
          </p:cNvPicPr>
          <p:nvPr/>
        </p:nvPicPr>
        <p:blipFill>
          <a:blip r:embed="rId12"/>
          <a:stretch>
            <a:fillRect/>
          </a:stretch>
        </p:blipFill>
        <p:spPr>
          <a:xfrm>
            <a:off x="9241325" y="150935"/>
            <a:ext cx="2638425" cy="1104900"/>
          </a:xfrm>
          <a:prstGeom prst="rect">
            <a:avLst/>
          </a:prstGeom>
        </p:spPr>
      </p:pic>
      <p:sp>
        <p:nvSpPr>
          <p:cNvPr id="19" name="Slide Number Placeholder 12">
            <a:extLst>
              <a:ext uri="{FF2B5EF4-FFF2-40B4-BE49-F238E27FC236}">
                <a16:creationId xmlns:a16="http://schemas.microsoft.com/office/drawing/2014/main" id="{9FC9AB53-FDEA-CA94-DB88-0AEDB497F325}"/>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21" name="Footer Placeholder 17">
            <a:extLst>
              <a:ext uri="{FF2B5EF4-FFF2-40B4-BE49-F238E27FC236}">
                <a16:creationId xmlns:a16="http://schemas.microsoft.com/office/drawing/2014/main" id="{CB27C4AE-8F62-03C0-5E6E-4B04408747F0}"/>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7983042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94003DE-1C81-9437-4107-2DBA5AE2951B}"/>
              </a:ext>
            </a:extLst>
          </p:cNvPr>
          <p:cNvSpPr>
            <a:spLocks noGrp="1"/>
          </p:cNvSpPr>
          <p:nvPr>
            <p:ph type="title"/>
          </p:nvPr>
        </p:nvSpPr>
        <p:spPr/>
        <p:txBody>
          <a:bodyPr anchor="ctr"/>
          <a:lstStyle/>
          <a:p>
            <a:r>
              <a:rPr lang="en-US" dirty="0"/>
              <a:t>Care Home Response Rate</a:t>
            </a:r>
            <a:endParaRPr lang="en-GB" dirty="0"/>
          </a:p>
        </p:txBody>
      </p:sp>
      <p:sp>
        <p:nvSpPr>
          <p:cNvPr id="2" name="Content Placeholder 1">
            <a:extLst>
              <a:ext uri="{FF2B5EF4-FFF2-40B4-BE49-F238E27FC236}">
                <a16:creationId xmlns:a16="http://schemas.microsoft.com/office/drawing/2014/main" id="{00F42A11-6E97-1287-01A4-4695B04C321F}"/>
              </a:ext>
            </a:extLst>
          </p:cNvPr>
          <p:cNvSpPr>
            <a:spLocks noGrp="1"/>
          </p:cNvSpPr>
          <p:nvPr>
            <p:ph idx="1"/>
          </p:nvPr>
        </p:nvSpPr>
        <p:spPr>
          <a:xfrm>
            <a:off x="802755" y="1622425"/>
            <a:ext cx="5214869" cy="4699983"/>
          </a:xfrm>
        </p:spPr>
        <p:txBody>
          <a:bodyPr>
            <a:normAutofit/>
          </a:bodyPr>
          <a:lstStyle/>
          <a:p>
            <a:pPr marL="342900"/>
            <a:r>
              <a:rPr lang="en-US" sz="2000"/>
              <a:t>4 out of the 7 care homes in scope chose to participate in the exercise </a:t>
            </a:r>
          </a:p>
          <a:p>
            <a:pPr marL="342900"/>
            <a:r>
              <a:rPr lang="en-US" sz="2000"/>
              <a:t>Two of the remaining care homes in scope confirmed they did not want to participate as they were not comfortable sharing that level of sensitive data about their </a:t>
            </a:r>
            <a:r>
              <a:rPr lang="en-GB" sz="2000"/>
              <a:t>organisation, whilst the final provider did nor respond to the engagement as shown previously. </a:t>
            </a:r>
          </a:p>
          <a:p>
            <a:endParaRPr lang="en-GB" sz="2000"/>
          </a:p>
        </p:txBody>
      </p:sp>
      <p:graphicFrame>
        <p:nvGraphicFramePr>
          <p:cNvPr id="9" name="Table 9">
            <a:extLst>
              <a:ext uri="{FF2B5EF4-FFF2-40B4-BE49-F238E27FC236}">
                <a16:creationId xmlns:a16="http://schemas.microsoft.com/office/drawing/2014/main" id="{D051E261-6021-8E12-A0A7-729812FDA6AA}"/>
              </a:ext>
            </a:extLst>
          </p:cNvPr>
          <p:cNvGraphicFramePr>
            <a:graphicFrameLocks noGrp="1"/>
          </p:cNvGraphicFramePr>
          <p:nvPr>
            <p:ph idx="10"/>
            <p:extLst>
              <p:ext uri="{D42A27DB-BD31-4B8C-83A1-F6EECF244321}">
                <p14:modId xmlns:p14="http://schemas.microsoft.com/office/powerpoint/2010/main" val="2284702163"/>
              </p:ext>
            </p:extLst>
          </p:nvPr>
        </p:nvGraphicFramePr>
        <p:xfrm>
          <a:off x="6480175" y="1622425"/>
          <a:ext cx="5214938" cy="3156147"/>
        </p:xfrm>
        <a:graphic>
          <a:graphicData uri="http://schemas.openxmlformats.org/drawingml/2006/table">
            <a:tbl>
              <a:tblPr firstRow="1" bandRow="1">
                <a:tableStyleId>{9DCAF9ED-07DC-4A11-8D7F-57B35C25682E}</a:tableStyleId>
              </a:tblPr>
              <a:tblGrid>
                <a:gridCol w="2536825">
                  <a:extLst>
                    <a:ext uri="{9D8B030D-6E8A-4147-A177-3AD203B41FA5}">
                      <a16:colId xmlns:a16="http://schemas.microsoft.com/office/drawing/2014/main" val="1598367699"/>
                    </a:ext>
                  </a:extLst>
                </a:gridCol>
                <a:gridCol w="2678113">
                  <a:extLst>
                    <a:ext uri="{9D8B030D-6E8A-4147-A177-3AD203B41FA5}">
                      <a16:colId xmlns:a16="http://schemas.microsoft.com/office/drawing/2014/main" val="1451439343"/>
                    </a:ext>
                  </a:extLst>
                </a:gridCol>
              </a:tblGrid>
              <a:tr h="537934">
                <a:tc>
                  <a:txBody>
                    <a:bodyPr/>
                    <a:lstStyle/>
                    <a:p>
                      <a:r>
                        <a:rPr lang="en-US" dirty="0"/>
                        <a:t>Category</a:t>
                      </a:r>
                      <a:endParaRPr lang="en-GB" dirty="0"/>
                    </a:p>
                  </a:txBody>
                  <a:tcPr/>
                </a:tc>
                <a:tc>
                  <a:txBody>
                    <a:bodyPr/>
                    <a:lstStyle/>
                    <a:p>
                      <a:pPr algn="ctr"/>
                      <a:r>
                        <a:rPr lang="en-US"/>
                        <a:t>Total Number %</a:t>
                      </a:r>
                      <a:endParaRPr lang="en-GB"/>
                    </a:p>
                  </a:txBody>
                  <a:tcPr/>
                </a:tc>
                <a:extLst>
                  <a:ext uri="{0D108BD9-81ED-4DB2-BD59-A6C34878D82A}">
                    <a16:rowId xmlns:a16="http://schemas.microsoft.com/office/drawing/2014/main" val="427650518"/>
                  </a:ext>
                </a:extLst>
              </a:tr>
              <a:tr h="537934">
                <a:tc>
                  <a:txBody>
                    <a:bodyPr/>
                    <a:lstStyle/>
                    <a:p>
                      <a:pPr algn="l" rtl="0" fontAlgn="base"/>
                      <a:r>
                        <a:rPr lang="en-US" sz="2000" kern="1200">
                          <a:solidFill>
                            <a:srgbClr val="000000"/>
                          </a:solidFill>
                        </a:rPr>
                        <a:t>Care homes in scope</a:t>
                      </a:r>
                      <a:endParaRPr lang="en-US" sz="2000" b="1" kern="1200">
                        <a:solidFill>
                          <a:srgbClr val="000000"/>
                        </a:solidFill>
                        <a:latin typeface="+mj-lt"/>
                        <a:ea typeface="+mn-ea"/>
                        <a:cs typeface="Arial" panose="020B0604020202020204" pitchFamily="34" charset="0"/>
                      </a:endParaRPr>
                    </a:p>
                  </a:txBody>
                  <a:tcPr marL="70158" marR="70158" marT="35079" marB="35079"/>
                </a:tc>
                <a:tc>
                  <a:txBody>
                    <a:bodyPr/>
                    <a:lstStyle/>
                    <a:p>
                      <a:pPr algn="ctr" rtl="0" fontAlgn="base"/>
                      <a:r>
                        <a:rPr lang="en-US" sz="2000" kern="1200">
                          <a:solidFill>
                            <a:srgbClr val="000000"/>
                          </a:solidFill>
                        </a:rPr>
                        <a:t>7</a:t>
                      </a:r>
                      <a:endParaRPr lang="en-US" sz="2000" b="1" kern="1200">
                        <a:solidFill>
                          <a:srgbClr val="000000"/>
                        </a:solidFill>
                        <a:latin typeface="+mj-lt"/>
                        <a:ea typeface="+mn-ea"/>
                        <a:cs typeface="Arial" panose="020B0604020202020204" pitchFamily="34" charset="0"/>
                      </a:endParaRPr>
                    </a:p>
                  </a:txBody>
                  <a:tcPr marL="70158" marR="70158" marT="35079" marB="35079"/>
                </a:tc>
                <a:extLst>
                  <a:ext uri="{0D108BD9-81ED-4DB2-BD59-A6C34878D82A}">
                    <a16:rowId xmlns:a16="http://schemas.microsoft.com/office/drawing/2014/main" val="2009364960"/>
                  </a:ext>
                </a:extLst>
              </a:tr>
              <a:tr h="537934">
                <a:tc>
                  <a:txBody>
                    <a:bodyPr/>
                    <a:lstStyle/>
                    <a:p>
                      <a:pPr algn="l" rtl="0" fontAlgn="base"/>
                      <a:r>
                        <a:rPr lang="en-US" sz="2000" kern="1200">
                          <a:solidFill>
                            <a:srgbClr val="000000"/>
                          </a:solidFill>
                        </a:rPr>
                        <a:t>Care home returns received​</a:t>
                      </a:r>
                      <a:endParaRPr lang="en-US" sz="2000" b="1" kern="1200">
                        <a:solidFill>
                          <a:srgbClr val="000000"/>
                        </a:solidFill>
                        <a:latin typeface="+mj-lt"/>
                        <a:ea typeface="+mn-ea"/>
                        <a:cs typeface="Arial" panose="020B0604020202020204" pitchFamily="34" charset="0"/>
                      </a:endParaRPr>
                    </a:p>
                  </a:txBody>
                  <a:tcPr marL="70158" marR="70158" marT="35079" marB="35079"/>
                </a:tc>
                <a:tc>
                  <a:txBody>
                    <a:bodyPr/>
                    <a:lstStyle/>
                    <a:p>
                      <a:pPr algn="ctr" rtl="0" fontAlgn="base"/>
                      <a:r>
                        <a:rPr lang="en-US" sz="2000" kern="1200">
                          <a:solidFill>
                            <a:srgbClr val="000000"/>
                          </a:solidFill>
                        </a:rPr>
                        <a:t>4</a:t>
                      </a:r>
                      <a:endParaRPr lang="en-US" sz="2000" b="1" kern="1200">
                        <a:solidFill>
                          <a:srgbClr val="000000"/>
                        </a:solidFill>
                        <a:latin typeface="+mj-lt"/>
                        <a:ea typeface="+mn-ea"/>
                        <a:cs typeface="Arial" panose="020B0604020202020204" pitchFamily="34" charset="0"/>
                      </a:endParaRPr>
                    </a:p>
                  </a:txBody>
                  <a:tcPr marL="70158" marR="70158" marT="35079" marB="35079"/>
                </a:tc>
                <a:extLst>
                  <a:ext uri="{0D108BD9-81ED-4DB2-BD59-A6C34878D82A}">
                    <a16:rowId xmlns:a16="http://schemas.microsoft.com/office/drawing/2014/main" val="4253885002"/>
                  </a:ext>
                </a:extLst>
              </a:tr>
              <a:tr h="720763">
                <a:tc>
                  <a:txBody>
                    <a:bodyPr/>
                    <a:lstStyle/>
                    <a:p>
                      <a:pPr algn="l" rtl="0" fontAlgn="base"/>
                      <a:r>
                        <a:rPr lang="en-US" sz="2000" kern="1200">
                          <a:solidFill>
                            <a:srgbClr val="000000"/>
                          </a:solidFill>
                        </a:rPr>
                        <a:t>% Return rate out of providers in scope​</a:t>
                      </a:r>
                      <a:endParaRPr lang="en-US" sz="2000" b="1" kern="1200">
                        <a:solidFill>
                          <a:srgbClr val="000000"/>
                        </a:solidFill>
                        <a:latin typeface="+mj-lt"/>
                        <a:ea typeface="+mn-ea"/>
                        <a:cs typeface="Arial" panose="020B0604020202020204" pitchFamily="34" charset="0"/>
                      </a:endParaRPr>
                    </a:p>
                  </a:txBody>
                  <a:tcPr marL="70158" marR="70158" marT="35079" marB="35079"/>
                </a:tc>
                <a:tc>
                  <a:txBody>
                    <a:bodyPr/>
                    <a:lstStyle/>
                    <a:p>
                      <a:pPr algn="ctr" rtl="0" fontAlgn="base"/>
                      <a:r>
                        <a:rPr lang="en-US" sz="2000" kern="1200">
                          <a:solidFill>
                            <a:srgbClr val="000000"/>
                          </a:solidFill>
                        </a:rPr>
                        <a:t>57% (4/7)​</a:t>
                      </a:r>
                      <a:endParaRPr lang="en-US" sz="2000" b="1" kern="1200">
                        <a:solidFill>
                          <a:srgbClr val="000000"/>
                        </a:solidFill>
                        <a:latin typeface="+mj-lt"/>
                        <a:ea typeface="+mn-ea"/>
                        <a:cs typeface="Arial" panose="020B0604020202020204" pitchFamily="34" charset="0"/>
                      </a:endParaRPr>
                    </a:p>
                  </a:txBody>
                  <a:tcPr marL="70158" marR="70158" marT="35079" marB="35079"/>
                </a:tc>
                <a:extLst>
                  <a:ext uri="{0D108BD9-81ED-4DB2-BD59-A6C34878D82A}">
                    <a16:rowId xmlns:a16="http://schemas.microsoft.com/office/drawing/2014/main" val="3283637022"/>
                  </a:ext>
                </a:extLst>
              </a:tr>
              <a:tr h="537934">
                <a:tc>
                  <a:txBody>
                    <a:bodyPr/>
                    <a:lstStyle/>
                    <a:p>
                      <a:pPr algn="l" rtl="0" fontAlgn="base"/>
                      <a:r>
                        <a:rPr lang="en-US" sz="2000" kern="1200" dirty="0">
                          <a:solidFill>
                            <a:srgbClr val="000000"/>
                          </a:solidFill>
                        </a:rPr>
                        <a:t>% of registered beds represented​</a:t>
                      </a:r>
                      <a:endParaRPr lang="en-US" sz="2000" b="1" kern="1200" dirty="0">
                        <a:solidFill>
                          <a:srgbClr val="000000"/>
                        </a:solidFill>
                        <a:latin typeface="+mj-lt"/>
                        <a:ea typeface="+mn-ea"/>
                        <a:cs typeface="Arial" panose="020B0604020202020204" pitchFamily="34" charset="0"/>
                      </a:endParaRPr>
                    </a:p>
                  </a:txBody>
                  <a:tcPr marL="70158" marR="70158" marT="35079" marB="35079"/>
                </a:tc>
                <a:tc>
                  <a:txBody>
                    <a:bodyPr/>
                    <a:lstStyle/>
                    <a:p>
                      <a:pPr algn="ctr" rtl="0" fontAlgn="base"/>
                      <a:r>
                        <a:rPr lang="en-US" sz="2000" kern="1200" dirty="0">
                          <a:solidFill>
                            <a:srgbClr val="000000"/>
                          </a:solidFill>
                        </a:rPr>
                        <a:t>51.7% (197/381)​</a:t>
                      </a:r>
                      <a:endParaRPr lang="en-US" sz="2000" b="1" kern="1200" dirty="0">
                        <a:solidFill>
                          <a:srgbClr val="000000"/>
                        </a:solidFill>
                        <a:latin typeface="+mj-lt"/>
                        <a:ea typeface="+mn-ea"/>
                        <a:cs typeface="Arial" panose="020B0604020202020204" pitchFamily="34" charset="0"/>
                      </a:endParaRPr>
                    </a:p>
                  </a:txBody>
                  <a:tcPr marL="70158" marR="70158" marT="35079" marB="35079"/>
                </a:tc>
                <a:extLst>
                  <a:ext uri="{0D108BD9-81ED-4DB2-BD59-A6C34878D82A}">
                    <a16:rowId xmlns:a16="http://schemas.microsoft.com/office/drawing/2014/main" val="2357986678"/>
                  </a:ext>
                </a:extLst>
              </a:tr>
            </a:tbl>
          </a:graphicData>
        </a:graphic>
      </p:graphicFrame>
      <p:sp>
        <p:nvSpPr>
          <p:cNvPr id="4" name="TextBox 3">
            <a:extLst>
              <a:ext uri="{FF2B5EF4-FFF2-40B4-BE49-F238E27FC236}">
                <a16:creationId xmlns:a16="http://schemas.microsoft.com/office/drawing/2014/main" id="{4FA09F31-9CF3-2F92-01C1-094A778D68D7}"/>
              </a:ext>
              <a:ext uri="{C183D7F6-B498-43B3-948B-1728B52AA6E4}">
                <adec:decorative xmlns:adec="http://schemas.microsoft.com/office/drawing/2017/decorative" val="1"/>
              </a:ext>
            </a:extLst>
          </p:cNvPr>
          <p:cNvSpPr txBox="1"/>
          <p:nvPr/>
        </p:nvSpPr>
        <p:spPr>
          <a:xfrm>
            <a:off x="9212384" y="332153"/>
            <a:ext cx="2789359" cy="89925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5" name="Picture 5">
            <a:extLst>
              <a:ext uri="{FF2B5EF4-FFF2-40B4-BE49-F238E27FC236}">
                <a16:creationId xmlns:a16="http://schemas.microsoft.com/office/drawing/2014/main" id="{33B613EA-CE08-DF51-4DA3-AC620BFFD07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241325" y="150935"/>
            <a:ext cx="2638425" cy="1104900"/>
          </a:xfrm>
          <a:prstGeom prst="rect">
            <a:avLst/>
          </a:prstGeom>
        </p:spPr>
      </p:pic>
      <p:sp>
        <p:nvSpPr>
          <p:cNvPr id="6" name="Slide Number Placeholder 12">
            <a:extLst>
              <a:ext uri="{FF2B5EF4-FFF2-40B4-BE49-F238E27FC236}">
                <a16:creationId xmlns:a16="http://schemas.microsoft.com/office/drawing/2014/main" id="{81AD05D0-B7DC-E218-D71B-CA99573A3742}"/>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7" name="Footer Placeholder 17">
            <a:extLst>
              <a:ext uri="{FF2B5EF4-FFF2-40B4-BE49-F238E27FC236}">
                <a16:creationId xmlns:a16="http://schemas.microsoft.com/office/drawing/2014/main" id="{2EC70E73-A127-78F6-0334-BA381FFC636F}"/>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0044798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2D790B9-D205-EA86-7598-308B1282A817}"/>
              </a:ext>
            </a:extLst>
          </p:cNvPr>
          <p:cNvSpPr>
            <a:spLocks noGrp="1"/>
          </p:cNvSpPr>
          <p:nvPr>
            <p:ph type="title"/>
          </p:nvPr>
        </p:nvSpPr>
        <p:spPr/>
        <p:txBody>
          <a:bodyPr anchor="ctr"/>
          <a:lstStyle/>
          <a:p>
            <a:r>
              <a:rPr lang="en-US" dirty="0"/>
              <a:t>Care Home Responses - Representation of Market</a:t>
            </a:r>
            <a:endParaRPr lang="en-GB" dirty="0"/>
          </a:p>
        </p:txBody>
      </p:sp>
      <p:graphicFrame>
        <p:nvGraphicFramePr>
          <p:cNvPr id="5" name="Content Placeholder 4" descr="The chart shows the representation across all bed types and resident funding types. 50% care home occupied beds with nursing, dementia. 40% care home occupied beds with nursing. 6% care home occupied beds without nursing, with dementia. 4% care home occupied beds without nursing">
            <a:extLst>
              <a:ext uri="{FF2B5EF4-FFF2-40B4-BE49-F238E27FC236}">
                <a16:creationId xmlns:a16="http://schemas.microsoft.com/office/drawing/2014/main" id="{8E63C6C8-AC0A-5C4A-911B-236C2A23D5DB}"/>
              </a:ext>
            </a:extLst>
          </p:cNvPr>
          <p:cNvGraphicFramePr>
            <a:graphicFrameLocks noGrp="1"/>
          </p:cNvGraphicFramePr>
          <p:nvPr>
            <p:ph idx="1"/>
            <p:extLst>
              <p:ext uri="{D42A27DB-BD31-4B8C-83A1-F6EECF244321}">
                <p14:modId xmlns:p14="http://schemas.microsoft.com/office/powerpoint/2010/main" val="993969181"/>
              </p:ext>
            </p:extLst>
          </p:nvPr>
        </p:nvGraphicFramePr>
        <p:xfrm>
          <a:off x="803275" y="1622425"/>
          <a:ext cx="5214938" cy="4677709"/>
        </p:xfrm>
        <a:graphic>
          <a:graphicData uri="http://schemas.openxmlformats.org/drawingml/2006/chart">
            <c:chart xmlns:c="http://schemas.openxmlformats.org/drawingml/2006/chart" xmlns:r="http://schemas.openxmlformats.org/officeDocument/2006/relationships" r:id="rId2"/>
          </a:graphicData>
        </a:graphic>
      </p:graphicFrame>
      <p:sp>
        <p:nvSpPr>
          <p:cNvPr id="8" name="Content Placeholder 7" descr="The chart shows the representation across all bed types and resident funding types. 50% care home occupied beds with nursing, dementia. 40% care home occupied beds with nursing. 6% care home occupied beds without nursing, with dementia. 4% care home occupied beds without nursing&#10;">
            <a:extLst>
              <a:ext uri="{FF2B5EF4-FFF2-40B4-BE49-F238E27FC236}">
                <a16:creationId xmlns:a16="http://schemas.microsoft.com/office/drawing/2014/main" id="{879EE0D1-7FF9-FC8D-EF61-4B88060E43E3}"/>
              </a:ext>
            </a:extLst>
          </p:cNvPr>
          <p:cNvSpPr>
            <a:spLocks noGrp="1"/>
          </p:cNvSpPr>
          <p:nvPr>
            <p:ph idx="10"/>
          </p:nvPr>
        </p:nvSpPr>
        <p:spPr>
          <a:xfrm>
            <a:off x="6472099" y="1622994"/>
            <a:ext cx="5214869" cy="4676206"/>
          </a:xfrm>
        </p:spPr>
        <p:txBody>
          <a:bodyPr>
            <a:normAutofit/>
          </a:bodyPr>
          <a:lstStyle/>
          <a:p>
            <a:pPr marL="342900"/>
            <a:r>
              <a:rPr lang="en-US" sz="2400" dirty="0"/>
              <a:t>The chart </a:t>
            </a:r>
            <a:r>
              <a:rPr lang="en-US" dirty="0"/>
              <a:t>to the left </a:t>
            </a:r>
            <a:r>
              <a:rPr lang="en-US" sz="2400" dirty="0"/>
              <a:t>shows the representation across all bed types and resident funding types. </a:t>
            </a:r>
          </a:p>
          <a:p>
            <a:endParaRPr lang="en-GB" dirty="0"/>
          </a:p>
        </p:txBody>
      </p:sp>
      <p:sp>
        <p:nvSpPr>
          <p:cNvPr id="2" name="TextBox 1">
            <a:extLst>
              <a:ext uri="{FF2B5EF4-FFF2-40B4-BE49-F238E27FC236}">
                <a16:creationId xmlns:a16="http://schemas.microsoft.com/office/drawing/2014/main" id="{C5F0C233-EDD2-D68E-DCC0-FAB00AA56337}"/>
              </a:ext>
              <a:ext uri="{C183D7F6-B498-43B3-948B-1728B52AA6E4}">
                <adec:decorative xmlns:adec="http://schemas.microsoft.com/office/drawing/2017/decorative" val="1"/>
              </a:ext>
            </a:extLst>
          </p:cNvPr>
          <p:cNvSpPr txBox="1"/>
          <p:nvPr/>
        </p:nvSpPr>
        <p:spPr>
          <a:xfrm>
            <a:off x="9251461" y="312615"/>
            <a:ext cx="2686538" cy="93784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4" name="Picture 5">
            <a:extLst>
              <a:ext uri="{FF2B5EF4-FFF2-40B4-BE49-F238E27FC236}">
                <a16:creationId xmlns:a16="http://schemas.microsoft.com/office/drawing/2014/main" id="{6DE72420-5775-4829-E452-5C0F7AFFA2F2}"/>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241325" y="150935"/>
            <a:ext cx="2638425" cy="1104900"/>
          </a:xfrm>
          <a:prstGeom prst="rect">
            <a:avLst/>
          </a:prstGeom>
        </p:spPr>
      </p:pic>
      <p:sp>
        <p:nvSpPr>
          <p:cNvPr id="6" name="Slide Number Placeholder 12">
            <a:extLst>
              <a:ext uri="{FF2B5EF4-FFF2-40B4-BE49-F238E27FC236}">
                <a16:creationId xmlns:a16="http://schemas.microsoft.com/office/drawing/2014/main" id="{7C715D56-0380-8D21-3B77-DC7B16D1BF7F}"/>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17</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7" name="Footer Placeholder 17">
            <a:extLst>
              <a:ext uri="{FF2B5EF4-FFF2-40B4-BE49-F238E27FC236}">
                <a16:creationId xmlns:a16="http://schemas.microsoft.com/office/drawing/2014/main" id="{DE3140E4-8756-C98F-292B-5989CAF0F699}"/>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904018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E8BDE-6C4C-973D-A017-44D4B4C99E60}"/>
              </a:ext>
            </a:extLst>
          </p:cNvPr>
          <p:cNvSpPr>
            <a:spLocks noGrp="1"/>
          </p:cNvSpPr>
          <p:nvPr>
            <p:ph type="title"/>
          </p:nvPr>
        </p:nvSpPr>
        <p:spPr/>
        <p:txBody>
          <a:bodyPr>
            <a:normAutofit fontScale="90000"/>
          </a:bodyPr>
          <a:lstStyle/>
          <a:p>
            <a:r>
              <a:rPr lang="en-US" dirty="0"/>
              <a:t>Outcome of Cost of Care Exercise – Care Homes</a:t>
            </a:r>
            <a:endParaRPr lang="en-GB" dirty="0"/>
          </a:p>
        </p:txBody>
      </p:sp>
      <p:sp>
        <p:nvSpPr>
          <p:cNvPr id="4" name="Text Placeholder 3">
            <a:extLst>
              <a:ext uri="{FF2B5EF4-FFF2-40B4-BE49-F238E27FC236}">
                <a16:creationId xmlns:a16="http://schemas.microsoft.com/office/drawing/2014/main" id="{F4F22030-9B79-A8D7-D81D-8B08BF172D16}"/>
              </a:ext>
            </a:extLst>
          </p:cNvPr>
          <p:cNvSpPr>
            <a:spLocks noGrp="1"/>
          </p:cNvSpPr>
          <p:nvPr>
            <p:ph type="body" sz="quarter" idx="15"/>
          </p:nvPr>
        </p:nvSpPr>
        <p:spPr/>
        <p:txBody>
          <a:bodyPr/>
          <a:lstStyle/>
          <a:p>
            <a:r>
              <a:rPr lang="en-US" dirty="0"/>
              <a:t>Approach to Calculation</a:t>
            </a:r>
          </a:p>
          <a:p>
            <a:r>
              <a:rPr lang="en-US" dirty="0"/>
              <a:t>Approach to Inflation</a:t>
            </a:r>
          </a:p>
          <a:p>
            <a:r>
              <a:rPr lang="en-US" dirty="0"/>
              <a:t>Approach to ROO &amp; ROC</a:t>
            </a:r>
          </a:p>
          <a:p>
            <a:r>
              <a:rPr lang="en-US" dirty="0"/>
              <a:t>Annex A Table</a:t>
            </a:r>
          </a:p>
          <a:p>
            <a:r>
              <a:rPr lang="en-US" dirty="0"/>
              <a:t>Summary of Annex A</a:t>
            </a:r>
          </a:p>
          <a:p>
            <a:endParaRPr lang="en-GB" dirty="0"/>
          </a:p>
        </p:txBody>
      </p:sp>
      <p:sp>
        <p:nvSpPr>
          <p:cNvPr id="3" name="TextBox 2">
            <a:extLst>
              <a:ext uri="{FF2B5EF4-FFF2-40B4-BE49-F238E27FC236}">
                <a16:creationId xmlns:a16="http://schemas.microsoft.com/office/drawing/2014/main" id="{5F421962-C84E-9F72-4626-41A3D9DD1DDB}"/>
              </a:ext>
              <a:ext uri="{C183D7F6-B498-43B3-948B-1728B52AA6E4}">
                <adec:decorative xmlns:adec="http://schemas.microsoft.com/office/drawing/2017/decorative" val="1"/>
              </a:ext>
            </a:extLst>
          </p:cNvPr>
          <p:cNvSpPr txBox="1"/>
          <p:nvPr/>
        </p:nvSpPr>
        <p:spPr>
          <a:xfrm>
            <a:off x="8206154" y="1045307"/>
            <a:ext cx="3145692" cy="106484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8" name="Picture 5">
            <a:extLst>
              <a:ext uri="{FF2B5EF4-FFF2-40B4-BE49-F238E27FC236}">
                <a16:creationId xmlns:a16="http://schemas.microsoft.com/office/drawing/2014/main" id="{D4A5FB84-16DA-32DD-1127-91A696F8C64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8186248" y="893397"/>
            <a:ext cx="3019425" cy="1261207"/>
          </a:xfrm>
          <a:prstGeom prst="rect">
            <a:avLst/>
          </a:prstGeom>
        </p:spPr>
      </p:pic>
      <p:sp>
        <p:nvSpPr>
          <p:cNvPr id="5" name="Slide Number Placeholder 12">
            <a:extLst>
              <a:ext uri="{FF2B5EF4-FFF2-40B4-BE49-F238E27FC236}">
                <a16:creationId xmlns:a16="http://schemas.microsoft.com/office/drawing/2014/main" id="{EFADE513-D7BC-83DC-3CF6-8D452E717D19}"/>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18</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6" name="Footer Placeholder 17">
            <a:extLst>
              <a:ext uri="{FF2B5EF4-FFF2-40B4-BE49-F238E27FC236}">
                <a16:creationId xmlns:a16="http://schemas.microsoft.com/office/drawing/2014/main" id="{A71D5C7D-536A-66E9-D563-9FABB768FD90}"/>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77875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2F32F2F-7495-5FF7-3EFB-50C7FFDA82F1}"/>
              </a:ext>
            </a:extLst>
          </p:cNvPr>
          <p:cNvSpPr>
            <a:spLocks noGrp="1"/>
          </p:cNvSpPr>
          <p:nvPr>
            <p:ph type="title"/>
          </p:nvPr>
        </p:nvSpPr>
        <p:spPr>
          <a:xfrm>
            <a:off x="802755" y="361794"/>
            <a:ext cx="8334760" cy="683235"/>
          </a:xfrm>
        </p:spPr>
        <p:txBody>
          <a:bodyPr/>
          <a:lstStyle/>
          <a:p>
            <a:r>
              <a:rPr lang="en-US" dirty="0"/>
              <a:t>Approach to Calculation</a:t>
            </a:r>
            <a:endParaRPr lang="en-GB" dirty="0"/>
          </a:p>
        </p:txBody>
      </p:sp>
      <p:sp>
        <p:nvSpPr>
          <p:cNvPr id="2" name="Content Placeholder 1">
            <a:extLst>
              <a:ext uri="{FF2B5EF4-FFF2-40B4-BE49-F238E27FC236}">
                <a16:creationId xmlns:a16="http://schemas.microsoft.com/office/drawing/2014/main" id="{116D1BBE-060C-F55C-87C7-8F95EBED8E3C}"/>
              </a:ext>
            </a:extLst>
          </p:cNvPr>
          <p:cNvSpPr>
            <a:spLocks noGrp="1"/>
          </p:cNvSpPr>
          <p:nvPr>
            <p:ph idx="1"/>
          </p:nvPr>
        </p:nvSpPr>
        <p:spPr>
          <a:xfrm>
            <a:off x="802755" y="1275094"/>
            <a:ext cx="10803091" cy="4904642"/>
          </a:xfrm>
        </p:spPr>
        <p:txBody>
          <a:bodyPr>
            <a:normAutofit fontScale="85000" lnSpcReduction="20000"/>
          </a:bodyPr>
          <a:lstStyle/>
          <a:p>
            <a:pPr marL="0" indent="0">
              <a:buNone/>
            </a:pPr>
            <a:r>
              <a:rPr lang="en-GB" sz="1900" b="1" dirty="0">
                <a:effectLst/>
                <a:latin typeface="Calibri" panose="020F0502020204030204" pitchFamily="34" charset="0"/>
                <a:ea typeface="Calibri" panose="020F0502020204030204" pitchFamily="34" charset="0"/>
              </a:rPr>
              <a:t>Overview to caveats and constraints in the process</a:t>
            </a:r>
            <a:endParaRPr lang="en-GB" sz="1900" dirty="0">
              <a:effectLst/>
              <a:latin typeface="Calibri" panose="020F0502020204030204" pitchFamily="34" charset="0"/>
              <a:ea typeface="Calibri" panose="020F0502020204030204" pitchFamily="34" charset="0"/>
            </a:endParaRPr>
          </a:p>
          <a:p>
            <a:pPr marL="271463" indent="-271463"/>
            <a:r>
              <a:rPr lang="en-GB" sz="1900" dirty="0">
                <a:effectLst/>
                <a:latin typeface="Calibri" panose="020F0502020204030204" pitchFamily="34" charset="0"/>
                <a:ea typeface="Calibri" panose="020F0502020204030204" pitchFamily="34" charset="0"/>
              </a:rPr>
              <a:t>The data extract is collected from provider returns contained with </a:t>
            </a:r>
            <a:r>
              <a:rPr lang="en-GB" sz="1900" dirty="0" err="1">
                <a:effectLst/>
                <a:latin typeface="Calibri" panose="020F0502020204030204" pitchFamily="34" charset="0"/>
                <a:ea typeface="Calibri" panose="020F0502020204030204" pitchFamily="34" charset="0"/>
              </a:rPr>
              <a:t>CareCubed</a:t>
            </a:r>
            <a:r>
              <a:rPr lang="en-GB" sz="1900" dirty="0">
                <a:effectLst/>
                <a:latin typeface="Calibri" panose="020F0502020204030204" pitchFamily="34" charset="0"/>
                <a:ea typeface="Calibri" panose="020F0502020204030204" pitchFamily="34" charset="0"/>
              </a:rPr>
              <a:t> tool, with providers asked to submit their 2021-22 costs, an option to apply an uplift for the 2022-23 was also included. However,  there was a limited number of responses, resulting in the </a:t>
            </a:r>
            <a:r>
              <a:rPr lang="en-GB" sz="1900" dirty="0">
                <a:latin typeface="Calibri" panose="020F0502020204030204" pitchFamily="34" charset="0"/>
                <a:ea typeface="Calibri" panose="020F0502020204030204" pitchFamily="34" charset="0"/>
              </a:rPr>
              <a:t>data </a:t>
            </a:r>
            <a:r>
              <a:rPr lang="en-GB" sz="1900" dirty="0">
                <a:effectLst/>
                <a:latin typeface="Calibri" panose="020F0502020204030204" pitchFamily="34" charset="0"/>
                <a:ea typeface="Calibri" panose="020F0502020204030204" pitchFamily="34" charset="0"/>
              </a:rPr>
              <a:t>not completely reflecting the market in Slough.</a:t>
            </a:r>
          </a:p>
          <a:p>
            <a:pPr marL="0" indent="0">
              <a:buNone/>
            </a:pPr>
            <a:r>
              <a:rPr lang="en-GB" sz="1900" b="1" dirty="0">
                <a:effectLst/>
                <a:latin typeface="Calibri" panose="020F0502020204030204" pitchFamily="34" charset="0"/>
                <a:ea typeface="Calibri" panose="020F0502020204030204" pitchFamily="34" charset="0"/>
              </a:rPr>
              <a:t>Challenges in the data</a:t>
            </a:r>
            <a:endParaRPr lang="en-GB" sz="1900" dirty="0">
              <a:effectLst/>
              <a:latin typeface="Calibri" panose="020F0502020204030204" pitchFamily="34" charset="0"/>
              <a:ea typeface="Calibri" panose="020F0502020204030204" pitchFamily="34" charset="0"/>
            </a:endParaRPr>
          </a:p>
          <a:p>
            <a:pPr marL="271463" indent="-271463"/>
            <a:r>
              <a:rPr lang="en-GB" sz="1900" dirty="0">
                <a:latin typeface="Calibri" panose="020F0502020204030204" pitchFamily="34" charset="0"/>
                <a:ea typeface="Calibri" panose="020F0502020204030204" pitchFamily="34" charset="0"/>
              </a:rPr>
              <a:t>The Exercise is </a:t>
            </a:r>
            <a:r>
              <a:rPr lang="en-GB" sz="1900" dirty="0">
                <a:effectLst/>
                <a:latin typeface="Calibri" panose="020F0502020204030204" pitchFamily="34" charset="0"/>
                <a:ea typeface="Calibri" panose="020F0502020204030204" pitchFamily="34" charset="0"/>
              </a:rPr>
              <a:t>predominantly driven by the input of provider cost data, and as the exercise only sets loose guidance around validation parameters and the ability of local commissioners to challenge and interrogate the data in depth is limited, several challenges in relation to data accuracy should be raised and noted.​</a:t>
            </a:r>
          </a:p>
          <a:p>
            <a:pPr marL="728663" lvl="1" indent="-271463"/>
            <a:r>
              <a:rPr lang="en-GB" sz="1900" dirty="0">
                <a:effectLst/>
                <a:latin typeface="Calibri" panose="020F0502020204030204" pitchFamily="34" charset="0"/>
                <a:ea typeface="Times New Roman" panose="02020603050405020304" pitchFamily="18" charset="0"/>
              </a:rPr>
              <a:t>Varied Categorisation of care homes against the ‘bed types’ defined by the exercise.  </a:t>
            </a:r>
          </a:p>
          <a:p>
            <a:pPr marL="728663" lvl="1" indent="-271463"/>
            <a:r>
              <a:rPr lang="en-GB" sz="1900" dirty="0">
                <a:effectLst/>
                <a:latin typeface="Calibri" panose="020F0502020204030204" pitchFamily="34" charset="0"/>
                <a:ea typeface="Times New Roman" panose="02020603050405020304" pitchFamily="18" charset="0"/>
              </a:rPr>
              <a:t>​Accuracy of self-reported occupancy levels,</a:t>
            </a:r>
          </a:p>
          <a:p>
            <a:pPr marL="728663" lvl="1" indent="-271463"/>
            <a:r>
              <a:rPr lang="en-GB" sz="1900" dirty="0">
                <a:effectLst/>
                <a:latin typeface="Calibri" panose="020F0502020204030204" pitchFamily="34" charset="0"/>
                <a:ea typeface="Times New Roman" panose="02020603050405020304" pitchFamily="18" charset="0"/>
              </a:rPr>
              <a:t>The impact of Covid-19</a:t>
            </a:r>
          </a:p>
          <a:p>
            <a:pPr marL="728663" lvl="1" indent="-271463"/>
            <a:r>
              <a:rPr lang="en-GB" sz="1900" dirty="0">
                <a:effectLst/>
                <a:latin typeface="Calibri" panose="020F0502020204030204" pitchFamily="34" charset="0"/>
                <a:ea typeface="Times New Roman" panose="02020603050405020304" pitchFamily="18" charset="0"/>
              </a:rPr>
              <a:t>The inability to re-calculate higher occupancy and lower ROO/ROC</a:t>
            </a:r>
          </a:p>
          <a:p>
            <a:pPr marL="728663" lvl="1" indent="-271463"/>
            <a:r>
              <a:rPr lang="en-GB" sz="1900" dirty="0">
                <a:effectLst/>
                <a:latin typeface="Calibri" panose="020F0502020204030204" pitchFamily="34" charset="0"/>
                <a:ea typeface="Times New Roman" panose="02020603050405020304" pitchFamily="18" charset="0"/>
              </a:rPr>
              <a:t>Incomplete returns</a:t>
            </a:r>
            <a:r>
              <a:rPr lang="en-GB" sz="1900" dirty="0">
                <a:latin typeface="Calibri" panose="020F0502020204030204" pitchFamily="34" charset="0"/>
                <a:ea typeface="Times New Roman" panose="02020603050405020304" pitchFamily="18" charset="0"/>
              </a:rPr>
              <a:t>.</a:t>
            </a:r>
          </a:p>
          <a:p>
            <a:pPr marL="0" indent="0">
              <a:buNone/>
            </a:pPr>
            <a:r>
              <a:rPr lang="en-GB" sz="1900" b="1" dirty="0">
                <a:effectLst/>
                <a:latin typeface="Calibri" panose="020F0502020204030204" pitchFamily="34" charset="0"/>
                <a:ea typeface="Calibri" panose="020F0502020204030204" pitchFamily="34" charset="0"/>
              </a:rPr>
              <a:t>Approach to calculating and using the median</a:t>
            </a:r>
            <a:endParaRPr lang="en-GB" sz="19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1900" dirty="0">
                <a:effectLst/>
                <a:latin typeface="Calibri" panose="020F0502020204030204" pitchFamily="34" charset="0"/>
                <a:ea typeface="Times New Roman" panose="02020603050405020304" pitchFamily="18" charset="0"/>
              </a:rPr>
              <a:t>All values outlined in Annex A (and presented within Annex B – Cost of Care Report for Care Homes) are populated with median values from provider submissions, including the </a:t>
            </a:r>
            <a:r>
              <a:rPr lang="en-US" sz="1900" dirty="0">
                <a:effectLst/>
                <a:latin typeface="Calibri" panose="020F0502020204030204" pitchFamily="34" charset="0"/>
                <a:ea typeface="Times New Roman" panose="02020603050405020304" pitchFamily="18" charset="0"/>
              </a:rPr>
              <a:t>subtotals for each subsection (</a:t>
            </a:r>
            <a:r>
              <a:rPr lang="en-US" sz="1900" dirty="0" err="1">
                <a:effectLst/>
                <a:latin typeface="Calibri" panose="020F0502020204030204" pitchFamily="34" charset="0"/>
                <a:ea typeface="Times New Roman" panose="02020603050405020304" pitchFamily="18" charset="0"/>
              </a:rPr>
              <a:t>ie</a:t>
            </a:r>
            <a:r>
              <a:rPr lang="en-US" sz="1900" dirty="0">
                <a:effectLst/>
                <a:latin typeface="Calibri" panose="020F0502020204030204" pitchFamily="34" charset="0"/>
                <a:ea typeface="Times New Roman" panose="02020603050405020304" pitchFamily="18" charset="0"/>
              </a:rPr>
              <a:t>. </a:t>
            </a:r>
            <a:r>
              <a:rPr lang="en-GB" sz="1900" dirty="0">
                <a:effectLst/>
                <a:latin typeface="Calibri" panose="020F0502020204030204" pitchFamily="34" charset="0"/>
                <a:ea typeface="Times New Roman" panose="02020603050405020304" pitchFamily="18" charset="0"/>
              </a:rPr>
              <a:t>Total Care Home Premises, Total Care Home Supplies &amp; Services etc) and the overall “Total” .</a:t>
            </a:r>
          </a:p>
          <a:p>
            <a:pPr marL="342900">
              <a:buFont typeface="Symbol" panose="05050102010706020507" pitchFamily="18" charset="2"/>
              <a:buChar char=""/>
            </a:pPr>
            <a:r>
              <a:rPr lang="en-GB" sz="1900" dirty="0">
                <a:latin typeface="Calibri" panose="020F0502020204030204" pitchFamily="34" charset="0"/>
                <a:ea typeface="Times New Roman" panose="02020603050405020304" pitchFamily="18" charset="0"/>
              </a:rPr>
              <a:t>The Medians were calculated at category subtotal level then summed, </a:t>
            </a:r>
            <a:r>
              <a:rPr lang="en-GB" sz="1900" dirty="0">
                <a:effectLst/>
                <a:latin typeface="Calibri" panose="020F0502020204030204" pitchFamily="34" charset="0"/>
                <a:ea typeface="Times New Roman" panose="02020603050405020304" pitchFamily="18" charset="0"/>
              </a:rPr>
              <a:t>helping to overcome the limited data available in some of the lines from a number of the submissions.</a:t>
            </a:r>
            <a:endParaRPr lang="en-GB" sz="1900" dirty="0">
              <a:effectLst/>
              <a:latin typeface="Calibri" panose="020F0502020204030204" pitchFamily="34" charset="0"/>
              <a:ea typeface="Calibri" panose="020F0502020204030204" pitchFamily="34" charset="0"/>
            </a:endParaRPr>
          </a:p>
          <a:p>
            <a:pPr marL="342900" lvl="0" indent="-342900">
              <a:buFont typeface="Symbol" panose="05050102010706020507" pitchFamily="18" charset="2"/>
              <a:buChar char=""/>
            </a:pPr>
            <a:r>
              <a:rPr lang="en-GB" sz="1900" dirty="0">
                <a:effectLst/>
                <a:latin typeface="Calibri" panose="020F0502020204030204" pitchFamily="34" charset="0"/>
                <a:ea typeface="Times New Roman" panose="02020603050405020304" pitchFamily="18" charset="0"/>
              </a:rPr>
              <a:t>0/blank values have been excluded from the calculations of the medians.</a:t>
            </a:r>
          </a:p>
        </p:txBody>
      </p:sp>
      <p:sp>
        <p:nvSpPr>
          <p:cNvPr id="4" name="TextBox 3">
            <a:extLst>
              <a:ext uri="{FF2B5EF4-FFF2-40B4-BE49-F238E27FC236}">
                <a16:creationId xmlns:a16="http://schemas.microsoft.com/office/drawing/2014/main" id="{288F24D5-3A64-AEDC-81B3-386F998EAF15}"/>
              </a:ext>
              <a:ext uri="{C183D7F6-B498-43B3-948B-1728B52AA6E4}">
                <adec:decorative xmlns:adec="http://schemas.microsoft.com/office/drawing/2017/decorative" val="1"/>
              </a:ext>
            </a:extLst>
          </p:cNvPr>
          <p:cNvSpPr txBox="1"/>
          <p:nvPr/>
        </p:nvSpPr>
        <p:spPr>
          <a:xfrm>
            <a:off x="9270999" y="381000"/>
            <a:ext cx="2647461" cy="81084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6" name="Picture 5">
            <a:extLst>
              <a:ext uri="{FF2B5EF4-FFF2-40B4-BE49-F238E27FC236}">
                <a16:creationId xmlns:a16="http://schemas.microsoft.com/office/drawing/2014/main" id="{D495513B-321C-0664-CF87-772ECBFBE516}"/>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241325" y="150935"/>
            <a:ext cx="2638425" cy="1104900"/>
          </a:xfrm>
          <a:prstGeom prst="rect">
            <a:avLst/>
          </a:prstGeom>
        </p:spPr>
      </p:pic>
      <p:sp>
        <p:nvSpPr>
          <p:cNvPr id="7" name="Slide Number Placeholder 12">
            <a:extLst>
              <a:ext uri="{FF2B5EF4-FFF2-40B4-BE49-F238E27FC236}">
                <a16:creationId xmlns:a16="http://schemas.microsoft.com/office/drawing/2014/main" id="{EAE17C26-4A81-6D30-A7BB-FACC95B2C30B}"/>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19</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8" name="Footer Placeholder 17">
            <a:extLst>
              <a:ext uri="{FF2B5EF4-FFF2-40B4-BE49-F238E27FC236}">
                <a16:creationId xmlns:a16="http://schemas.microsoft.com/office/drawing/2014/main" id="{6080B304-71D1-1EFE-80C6-C94E96A23603}"/>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500000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5265619-F44A-A9BF-3181-186E16F3D4AA}"/>
              </a:ext>
            </a:extLst>
          </p:cNvPr>
          <p:cNvSpPr>
            <a:spLocks noGrp="1"/>
          </p:cNvSpPr>
          <p:nvPr>
            <p:ph idx="1"/>
          </p:nvPr>
        </p:nvSpPr>
        <p:spPr/>
        <p:txBody>
          <a:bodyPr/>
          <a:lstStyle/>
          <a:p>
            <a:pPr>
              <a:buClr>
                <a:schemeClr val="accent1"/>
              </a:buClr>
            </a:pPr>
            <a:r>
              <a:rPr lang="en-US"/>
              <a:t>Project Methodology</a:t>
            </a:r>
          </a:p>
          <a:p>
            <a:pPr>
              <a:buClr>
                <a:schemeClr val="accent1"/>
              </a:buClr>
            </a:pPr>
            <a:r>
              <a:rPr lang="en-US"/>
              <a:t>Care Home Providers</a:t>
            </a:r>
          </a:p>
          <a:p>
            <a:pPr>
              <a:buClr>
                <a:schemeClr val="accent1"/>
              </a:buClr>
            </a:pPr>
            <a:r>
              <a:rPr lang="en-US"/>
              <a:t>Outcome of Cost of Care Exercise – Care Homes</a:t>
            </a:r>
          </a:p>
          <a:p>
            <a:endParaRPr lang="en-GB"/>
          </a:p>
        </p:txBody>
      </p:sp>
      <p:sp>
        <p:nvSpPr>
          <p:cNvPr id="3" name="Title 2">
            <a:extLst>
              <a:ext uri="{FF2B5EF4-FFF2-40B4-BE49-F238E27FC236}">
                <a16:creationId xmlns:a16="http://schemas.microsoft.com/office/drawing/2014/main" id="{4C3726D1-5194-4024-1D2F-0C002DB11656}"/>
              </a:ext>
            </a:extLst>
          </p:cNvPr>
          <p:cNvSpPr>
            <a:spLocks noGrp="1"/>
          </p:cNvSpPr>
          <p:nvPr>
            <p:ph type="title"/>
          </p:nvPr>
        </p:nvSpPr>
        <p:spPr/>
        <p:txBody>
          <a:bodyPr/>
          <a:lstStyle/>
          <a:p>
            <a:r>
              <a:rPr lang="en-GB" dirty="0"/>
              <a:t>Contents</a:t>
            </a:r>
          </a:p>
        </p:txBody>
      </p:sp>
      <p:pic>
        <p:nvPicPr>
          <p:cNvPr id="4" name="Picture 7">
            <a:extLst>
              <a:ext uri="{FF2B5EF4-FFF2-40B4-BE49-F238E27FC236}">
                <a16:creationId xmlns:a16="http://schemas.microsoft.com/office/drawing/2014/main" id="{C72B4048-EAF1-54DC-59EC-F09FDC974D0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8205786" y="942242"/>
            <a:ext cx="2970580" cy="1319823"/>
          </a:xfrm>
          <a:prstGeom prst="rect">
            <a:avLst/>
          </a:prstGeom>
        </p:spPr>
      </p:pic>
      <p:sp>
        <p:nvSpPr>
          <p:cNvPr id="5" name="Slide Number Placeholder 12">
            <a:extLst>
              <a:ext uri="{FF2B5EF4-FFF2-40B4-BE49-F238E27FC236}">
                <a16:creationId xmlns:a16="http://schemas.microsoft.com/office/drawing/2014/main" id="{B650AA86-6C80-D490-652D-9966152E4E2F}"/>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2</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6" name="Footer Placeholder 17">
            <a:extLst>
              <a:ext uri="{FF2B5EF4-FFF2-40B4-BE49-F238E27FC236}">
                <a16:creationId xmlns:a16="http://schemas.microsoft.com/office/drawing/2014/main" id="{BC32F8AC-18B8-6D79-307D-EC71D864EDAB}"/>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2382785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2F32F2F-7495-5FF7-3EFB-50C7FFDA82F1}"/>
              </a:ext>
            </a:extLst>
          </p:cNvPr>
          <p:cNvSpPr>
            <a:spLocks noGrp="1"/>
          </p:cNvSpPr>
          <p:nvPr>
            <p:ph type="title"/>
          </p:nvPr>
        </p:nvSpPr>
        <p:spPr/>
        <p:txBody>
          <a:bodyPr/>
          <a:lstStyle/>
          <a:p>
            <a:r>
              <a:rPr lang="en-US" dirty="0"/>
              <a:t>Approach to Inflation of 21-22 Costs</a:t>
            </a:r>
            <a:endParaRPr lang="en-GB" dirty="0"/>
          </a:p>
        </p:txBody>
      </p:sp>
      <p:sp>
        <p:nvSpPr>
          <p:cNvPr id="2" name="Content Placeholder 1">
            <a:extLst>
              <a:ext uri="{FF2B5EF4-FFF2-40B4-BE49-F238E27FC236}">
                <a16:creationId xmlns:a16="http://schemas.microsoft.com/office/drawing/2014/main" id="{116D1BBE-060C-F55C-87C7-8F95EBED8E3C}"/>
              </a:ext>
            </a:extLst>
          </p:cNvPr>
          <p:cNvSpPr>
            <a:spLocks noGrp="1"/>
          </p:cNvSpPr>
          <p:nvPr>
            <p:ph idx="1"/>
          </p:nvPr>
        </p:nvSpPr>
        <p:spPr/>
        <p:txBody>
          <a:bodyPr>
            <a:normAutofit/>
          </a:bodyPr>
          <a:lstStyle/>
          <a:p>
            <a:pPr marL="342900"/>
            <a:r>
              <a:rPr lang="en-US" sz="1800" dirty="0"/>
              <a:t>The data collected in the </a:t>
            </a:r>
            <a:r>
              <a:rPr lang="en-US" sz="1800" dirty="0" err="1"/>
              <a:t>Iese</a:t>
            </a:r>
            <a:r>
              <a:rPr lang="en-US" sz="1800" dirty="0"/>
              <a:t>/ </a:t>
            </a:r>
            <a:r>
              <a:rPr lang="en-US" sz="1800" dirty="0" err="1"/>
              <a:t>Carecubed</a:t>
            </a:r>
            <a:r>
              <a:rPr lang="en-US" sz="1800" dirty="0"/>
              <a:t> tool asks providers to submit their 21-22 costs with an option to apply an uplift for 22-23 cost base.</a:t>
            </a:r>
          </a:p>
          <a:p>
            <a:pPr marL="342900"/>
            <a:r>
              <a:rPr lang="en-US" sz="1800" dirty="0"/>
              <a:t>The outcome of the cost of care exercise for 21-22 and 22-23 costs are displayed in the table to the right. </a:t>
            </a:r>
          </a:p>
          <a:p>
            <a:pPr marL="342900"/>
            <a:r>
              <a:rPr lang="en-US" sz="1800" dirty="0"/>
              <a:t>As the table shows, the rates for residential beds in 2022-23 are actually lower than 2021-22, this is due to the fact only 1 provider inputted an inflationary uplift figure, and as this home has a lower cost than the median for 2021-22 homes, it appears lower.</a:t>
            </a:r>
          </a:p>
          <a:p>
            <a:pPr marL="342900"/>
            <a:r>
              <a:rPr lang="en-US" sz="1800" dirty="0"/>
              <a:t>Due to the limited amount of information available with regards to the uplift, the councils approach to inflation will be to review the inflation according to the CPI index at the point at which moving towards the fair cost of care is implemented.</a:t>
            </a:r>
          </a:p>
          <a:p>
            <a:pPr marL="342900"/>
            <a:endParaRPr lang="en-US" sz="2400" b="1" dirty="0"/>
          </a:p>
          <a:p>
            <a:pPr marL="342900"/>
            <a:endParaRPr lang="en-US" sz="2400" b="1" dirty="0"/>
          </a:p>
          <a:p>
            <a:endParaRPr lang="en-GB" dirty="0"/>
          </a:p>
        </p:txBody>
      </p:sp>
      <p:graphicFrame>
        <p:nvGraphicFramePr>
          <p:cNvPr id="5" name="Table 5" descr="Table showing costs by bed type">
            <a:extLst>
              <a:ext uri="{FF2B5EF4-FFF2-40B4-BE49-F238E27FC236}">
                <a16:creationId xmlns:a16="http://schemas.microsoft.com/office/drawing/2014/main" id="{BA3181BC-4A2B-E0B9-F58B-C0780401130D}"/>
              </a:ext>
            </a:extLst>
          </p:cNvPr>
          <p:cNvGraphicFramePr>
            <a:graphicFrameLocks noGrp="1"/>
          </p:cNvGraphicFramePr>
          <p:nvPr>
            <p:ph idx="10"/>
            <p:extLst>
              <p:ext uri="{D42A27DB-BD31-4B8C-83A1-F6EECF244321}">
                <p14:modId xmlns:p14="http://schemas.microsoft.com/office/powerpoint/2010/main" val="1479051912"/>
              </p:ext>
            </p:extLst>
          </p:nvPr>
        </p:nvGraphicFramePr>
        <p:xfrm>
          <a:off x="6288304" y="1797524"/>
          <a:ext cx="5651955" cy="3383280"/>
        </p:xfrm>
        <a:graphic>
          <a:graphicData uri="http://schemas.openxmlformats.org/drawingml/2006/table">
            <a:tbl>
              <a:tblPr firstRow="1" bandRow="1">
                <a:tableStyleId>{5C22544A-7EE6-4342-B048-85BDC9FD1C3A}</a:tableStyleId>
              </a:tblPr>
              <a:tblGrid>
                <a:gridCol w="2486192">
                  <a:extLst>
                    <a:ext uri="{9D8B030D-6E8A-4147-A177-3AD203B41FA5}">
                      <a16:colId xmlns:a16="http://schemas.microsoft.com/office/drawing/2014/main" val="3567305725"/>
                    </a:ext>
                  </a:extLst>
                </a:gridCol>
                <a:gridCol w="1055255">
                  <a:extLst>
                    <a:ext uri="{9D8B030D-6E8A-4147-A177-3AD203B41FA5}">
                      <a16:colId xmlns:a16="http://schemas.microsoft.com/office/drawing/2014/main" val="1035961881"/>
                    </a:ext>
                  </a:extLst>
                </a:gridCol>
                <a:gridCol w="1114845">
                  <a:extLst>
                    <a:ext uri="{9D8B030D-6E8A-4147-A177-3AD203B41FA5}">
                      <a16:colId xmlns:a16="http://schemas.microsoft.com/office/drawing/2014/main" val="2153257488"/>
                    </a:ext>
                  </a:extLst>
                </a:gridCol>
                <a:gridCol w="995663">
                  <a:extLst>
                    <a:ext uri="{9D8B030D-6E8A-4147-A177-3AD203B41FA5}">
                      <a16:colId xmlns:a16="http://schemas.microsoft.com/office/drawing/2014/main" val="3524771604"/>
                    </a:ext>
                  </a:extLst>
                </a:gridCol>
              </a:tblGrid>
              <a:tr h="370840">
                <a:tc>
                  <a:txBody>
                    <a:bodyPr/>
                    <a:lstStyle/>
                    <a:p>
                      <a:r>
                        <a:rPr lang="en-US" sz="1600" dirty="0">
                          <a:solidFill>
                            <a:srgbClr val="000000"/>
                          </a:solidFill>
                        </a:rPr>
                        <a:t>Bed Type</a:t>
                      </a:r>
                      <a:endParaRPr lang="en-GB" sz="1600" dirty="0">
                        <a:solidFill>
                          <a:srgbClr val="000000"/>
                        </a:solidFill>
                      </a:endParaRPr>
                    </a:p>
                  </a:txBody>
                  <a:tcPr marL="93278" marR="93278"/>
                </a:tc>
                <a:tc>
                  <a:txBody>
                    <a:bodyPr/>
                    <a:lstStyle/>
                    <a:p>
                      <a:r>
                        <a:rPr lang="en-US" sz="1600" dirty="0">
                          <a:solidFill>
                            <a:srgbClr val="000000"/>
                          </a:solidFill>
                        </a:rPr>
                        <a:t>2021-22 Median</a:t>
                      </a:r>
                      <a:endParaRPr lang="en-GB" sz="1600" dirty="0">
                        <a:solidFill>
                          <a:srgbClr val="000000"/>
                        </a:solidFill>
                      </a:endParaRPr>
                    </a:p>
                  </a:txBody>
                  <a:tcPr marL="93278" marR="9327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solidFill>
                            <a:srgbClr val="000000"/>
                          </a:solidFill>
                        </a:rPr>
                        <a:t>2022-23 Median</a:t>
                      </a:r>
                      <a:endParaRPr lang="en-GB" sz="1600">
                        <a:solidFill>
                          <a:srgbClr val="000000"/>
                        </a:solidFill>
                      </a:endParaRPr>
                    </a:p>
                  </a:txBody>
                  <a:tcPr marL="93278" marR="93278"/>
                </a:tc>
                <a:tc>
                  <a:txBody>
                    <a:bodyPr/>
                    <a:lstStyle/>
                    <a:p>
                      <a:r>
                        <a:rPr lang="en-US" sz="1600" dirty="0">
                          <a:solidFill>
                            <a:srgbClr val="000000"/>
                          </a:solidFill>
                        </a:rPr>
                        <a:t>Variance</a:t>
                      </a:r>
                      <a:endParaRPr lang="en-GB" sz="1600" dirty="0">
                        <a:solidFill>
                          <a:srgbClr val="000000"/>
                        </a:solidFill>
                      </a:endParaRPr>
                    </a:p>
                  </a:txBody>
                  <a:tcPr marL="93278" marR="93278"/>
                </a:tc>
                <a:extLst>
                  <a:ext uri="{0D108BD9-81ED-4DB2-BD59-A6C34878D82A}">
                    <a16:rowId xmlns:a16="http://schemas.microsoft.com/office/drawing/2014/main" val="950769665"/>
                  </a:ext>
                </a:extLst>
              </a:tr>
              <a:tr h="370840">
                <a:tc>
                  <a:txBody>
                    <a:bodyPr/>
                    <a:lstStyle/>
                    <a:p>
                      <a:r>
                        <a:rPr lang="en-US" sz="1600" dirty="0">
                          <a:solidFill>
                            <a:schemeClr val="tx1">
                              <a:lumMod val="50000"/>
                            </a:schemeClr>
                          </a:solidFill>
                        </a:rPr>
                        <a:t>Care Home occupied beds without nursing: Final total</a:t>
                      </a:r>
                    </a:p>
                  </a:txBody>
                  <a:tcPr marL="93278" marR="93278"/>
                </a:tc>
                <a:tc>
                  <a:txBody>
                    <a:bodyPr/>
                    <a:lstStyle/>
                    <a:p>
                      <a:pPr algn="r"/>
                      <a:r>
                        <a:rPr lang="en-GB" sz="1600" dirty="0">
                          <a:solidFill>
                            <a:schemeClr val="tx1">
                              <a:lumMod val="50000"/>
                            </a:schemeClr>
                          </a:solidFill>
                        </a:rPr>
                        <a:t>£1,186.76</a:t>
                      </a:r>
                    </a:p>
                  </a:txBody>
                  <a:tcPr marL="93278" marR="93278"/>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600" dirty="0">
                          <a:solidFill>
                            <a:schemeClr val="tx1">
                              <a:lumMod val="50000"/>
                            </a:schemeClr>
                          </a:solidFill>
                        </a:rPr>
                        <a:t>£1,104.59</a:t>
                      </a:r>
                      <a:endParaRPr lang="en-GB" sz="1600" dirty="0">
                        <a:solidFill>
                          <a:schemeClr val="tx1">
                            <a:lumMod val="50000"/>
                          </a:schemeClr>
                        </a:solidFill>
                      </a:endParaRPr>
                    </a:p>
                  </a:txBody>
                  <a:tcPr marL="93278" marR="93278"/>
                </a:tc>
                <a:tc>
                  <a:txBody>
                    <a:bodyPr/>
                    <a:lstStyle/>
                    <a:p>
                      <a:pPr algn="r"/>
                      <a:r>
                        <a:rPr lang="en-GB" sz="1600" dirty="0">
                          <a:solidFill>
                            <a:schemeClr val="tx1">
                              <a:lumMod val="50000"/>
                            </a:schemeClr>
                          </a:solidFill>
                        </a:rPr>
                        <a:t>-6.9%</a:t>
                      </a:r>
                    </a:p>
                  </a:txBody>
                  <a:tcPr marL="93278" marR="93278"/>
                </a:tc>
                <a:extLst>
                  <a:ext uri="{0D108BD9-81ED-4DB2-BD59-A6C34878D82A}">
                    <a16:rowId xmlns:a16="http://schemas.microsoft.com/office/drawing/2014/main" val="289529638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solidFill>
                            <a:schemeClr val="tx1">
                              <a:lumMod val="50000"/>
                            </a:schemeClr>
                          </a:solidFill>
                        </a:rPr>
                        <a:t>Care Home occupied beds without nursing with dementia: Final total</a:t>
                      </a:r>
                    </a:p>
                  </a:txBody>
                  <a:tcPr marL="93278" marR="93278"/>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600" dirty="0">
                          <a:solidFill>
                            <a:schemeClr val="tx1">
                              <a:lumMod val="50000"/>
                            </a:schemeClr>
                          </a:solidFill>
                        </a:rPr>
                        <a:t>£1,204.38</a:t>
                      </a:r>
                    </a:p>
                  </a:txBody>
                  <a:tcPr marL="93278" marR="93278"/>
                </a:tc>
                <a:tc>
                  <a:txBody>
                    <a:bodyPr/>
                    <a:lstStyle/>
                    <a:p>
                      <a:pPr algn="r"/>
                      <a:r>
                        <a:rPr lang="en-US" sz="1600" dirty="0">
                          <a:solidFill>
                            <a:schemeClr val="tx1">
                              <a:lumMod val="50000"/>
                            </a:schemeClr>
                          </a:solidFill>
                        </a:rPr>
                        <a:t>£1,119.33</a:t>
                      </a:r>
                      <a:endParaRPr lang="en-GB" sz="1600" dirty="0">
                        <a:solidFill>
                          <a:schemeClr val="tx1">
                            <a:lumMod val="50000"/>
                          </a:schemeClr>
                        </a:solidFill>
                      </a:endParaRPr>
                    </a:p>
                  </a:txBody>
                  <a:tcPr marL="93278" marR="93278"/>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600" dirty="0">
                          <a:solidFill>
                            <a:schemeClr val="tx1">
                              <a:lumMod val="50000"/>
                            </a:schemeClr>
                          </a:solidFill>
                        </a:rPr>
                        <a:t>-7.1%</a:t>
                      </a:r>
                    </a:p>
                  </a:txBody>
                  <a:tcPr marL="93278" marR="93278"/>
                </a:tc>
                <a:extLst>
                  <a:ext uri="{0D108BD9-81ED-4DB2-BD59-A6C34878D82A}">
                    <a16:rowId xmlns:a16="http://schemas.microsoft.com/office/drawing/2014/main" val="44170783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solidFill>
                            <a:schemeClr val="tx1">
                              <a:lumMod val="50000"/>
                            </a:schemeClr>
                          </a:solidFill>
                        </a:rPr>
                        <a:t>Care Home occupied beds with nursing: Final total</a:t>
                      </a:r>
                    </a:p>
                  </a:txBody>
                  <a:tcPr marL="93278" marR="93278"/>
                </a:tc>
                <a:tc>
                  <a:txBody>
                    <a:bodyPr/>
                    <a:lstStyle/>
                    <a:p>
                      <a:pPr algn="r"/>
                      <a:r>
                        <a:rPr lang="en-GB" sz="1600" dirty="0">
                          <a:solidFill>
                            <a:schemeClr val="tx1">
                              <a:lumMod val="50000"/>
                            </a:schemeClr>
                          </a:solidFill>
                        </a:rPr>
                        <a:t>£1,383.06</a:t>
                      </a:r>
                    </a:p>
                  </a:txBody>
                  <a:tcPr marL="93278" marR="93278"/>
                </a:tc>
                <a:tc>
                  <a:txBody>
                    <a:bodyPr/>
                    <a:lstStyle/>
                    <a:p>
                      <a:pPr algn="r"/>
                      <a:r>
                        <a:rPr lang="en-GB" sz="1600" dirty="0">
                          <a:solidFill>
                            <a:schemeClr val="tx1">
                              <a:lumMod val="50000"/>
                            </a:schemeClr>
                          </a:solidFill>
                        </a:rPr>
                        <a:t>£1,552.90</a:t>
                      </a:r>
                    </a:p>
                  </a:txBody>
                  <a:tcPr marL="93278" marR="93278"/>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600" dirty="0">
                          <a:solidFill>
                            <a:schemeClr val="tx1">
                              <a:lumMod val="50000"/>
                            </a:schemeClr>
                          </a:solidFill>
                        </a:rPr>
                        <a:t>12.3%</a:t>
                      </a:r>
                    </a:p>
                  </a:txBody>
                  <a:tcPr marL="93278" marR="93278"/>
                </a:tc>
                <a:extLst>
                  <a:ext uri="{0D108BD9-81ED-4DB2-BD59-A6C34878D82A}">
                    <a16:rowId xmlns:a16="http://schemas.microsoft.com/office/drawing/2014/main" val="424607404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lumMod val="50000"/>
                            </a:schemeClr>
                          </a:solidFill>
                        </a:rPr>
                        <a:t>Care Home occupied beds with nursing, dementia: Final total</a:t>
                      </a:r>
                    </a:p>
                  </a:txBody>
                  <a:tcPr marL="93278" marR="93278"/>
                </a:tc>
                <a:tc>
                  <a:txBody>
                    <a:bodyPr/>
                    <a:lstStyle/>
                    <a:p>
                      <a:pPr algn="r"/>
                      <a:r>
                        <a:rPr lang="en-GB" sz="1600" dirty="0">
                          <a:solidFill>
                            <a:schemeClr val="tx1">
                              <a:lumMod val="50000"/>
                            </a:schemeClr>
                          </a:solidFill>
                        </a:rPr>
                        <a:t>£1,328.35</a:t>
                      </a:r>
                    </a:p>
                  </a:txBody>
                  <a:tcPr marL="93278" marR="93278"/>
                </a:tc>
                <a:tc>
                  <a:txBody>
                    <a:bodyPr/>
                    <a:lstStyle/>
                    <a:p>
                      <a:pPr algn="r"/>
                      <a:r>
                        <a:rPr lang="en-GB" sz="1600" dirty="0">
                          <a:solidFill>
                            <a:schemeClr val="tx1">
                              <a:lumMod val="50000"/>
                            </a:schemeClr>
                          </a:solidFill>
                        </a:rPr>
                        <a:t>£1,515.82</a:t>
                      </a:r>
                    </a:p>
                  </a:txBody>
                  <a:tcPr marL="93278" marR="93278"/>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600" dirty="0">
                          <a:solidFill>
                            <a:schemeClr val="tx1">
                              <a:lumMod val="50000"/>
                            </a:schemeClr>
                          </a:solidFill>
                        </a:rPr>
                        <a:t>14.1%</a:t>
                      </a:r>
                    </a:p>
                  </a:txBody>
                  <a:tcPr marL="93278" marR="93278"/>
                </a:tc>
                <a:extLst>
                  <a:ext uri="{0D108BD9-81ED-4DB2-BD59-A6C34878D82A}">
                    <a16:rowId xmlns:a16="http://schemas.microsoft.com/office/drawing/2014/main" val="3332530269"/>
                  </a:ext>
                </a:extLst>
              </a:tr>
            </a:tbl>
          </a:graphicData>
        </a:graphic>
      </p:graphicFrame>
      <p:sp>
        <p:nvSpPr>
          <p:cNvPr id="4" name="TextBox 3">
            <a:extLst>
              <a:ext uri="{FF2B5EF4-FFF2-40B4-BE49-F238E27FC236}">
                <a16:creationId xmlns:a16="http://schemas.microsoft.com/office/drawing/2014/main" id="{288F24D5-3A64-AEDC-81B3-386F998EAF15}"/>
              </a:ext>
              <a:ext uri="{C183D7F6-B498-43B3-948B-1728B52AA6E4}">
                <adec:decorative xmlns:adec="http://schemas.microsoft.com/office/drawing/2017/decorative" val="1"/>
              </a:ext>
            </a:extLst>
          </p:cNvPr>
          <p:cNvSpPr txBox="1"/>
          <p:nvPr/>
        </p:nvSpPr>
        <p:spPr>
          <a:xfrm>
            <a:off x="9270999" y="381000"/>
            <a:ext cx="2647461" cy="81084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6" name="Picture 5">
            <a:extLst>
              <a:ext uri="{FF2B5EF4-FFF2-40B4-BE49-F238E27FC236}">
                <a16:creationId xmlns:a16="http://schemas.microsoft.com/office/drawing/2014/main" id="{D495513B-321C-0664-CF87-772ECBFBE516}"/>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241325" y="150935"/>
            <a:ext cx="2638425" cy="1104900"/>
          </a:xfrm>
          <a:prstGeom prst="rect">
            <a:avLst/>
          </a:prstGeom>
        </p:spPr>
      </p:pic>
      <p:sp>
        <p:nvSpPr>
          <p:cNvPr id="7" name="Slide Number Placeholder 12">
            <a:extLst>
              <a:ext uri="{FF2B5EF4-FFF2-40B4-BE49-F238E27FC236}">
                <a16:creationId xmlns:a16="http://schemas.microsoft.com/office/drawing/2014/main" id="{EAE17C26-4A81-6D30-A7BB-FACC95B2C30B}"/>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20</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8" name="Footer Placeholder 17">
            <a:extLst>
              <a:ext uri="{FF2B5EF4-FFF2-40B4-BE49-F238E27FC236}">
                <a16:creationId xmlns:a16="http://schemas.microsoft.com/office/drawing/2014/main" id="{6080B304-71D1-1EFE-80C6-C94E96A23603}"/>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4343491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F6B173-009B-1320-E84B-53F58A5BE95C}"/>
              </a:ext>
            </a:extLst>
          </p:cNvPr>
          <p:cNvSpPr>
            <a:spLocks noGrp="1"/>
          </p:cNvSpPr>
          <p:nvPr>
            <p:ph type="title"/>
          </p:nvPr>
        </p:nvSpPr>
        <p:spPr/>
        <p:txBody>
          <a:bodyPr/>
          <a:lstStyle/>
          <a:p>
            <a:r>
              <a:rPr lang="en-US" dirty="0"/>
              <a:t>Approach to ROO</a:t>
            </a:r>
            <a:endParaRPr lang="en-GB" dirty="0">
              <a:solidFill>
                <a:srgbClr val="FF0000"/>
              </a:solidFill>
            </a:endParaRPr>
          </a:p>
        </p:txBody>
      </p:sp>
      <p:sp>
        <p:nvSpPr>
          <p:cNvPr id="5" name="Content Placeholder 4">
            <a:extLst>
              <a:ext uri="{FF2B5EF4-FFF2-40B4-BE49-F238E27FC236}">
                <a16:creationId xmlns:a16="http://schemas.microsoft.com/office/drawing/2014/main" id="{75B51745-1C2C-9ABB-E43F-E274A79DE956}"/>
              </a:ext>
            </a:extLst>
          </p:cNvPr>
          <p:cNvSpPr>
            <a:spLocks noGrp="1"/>
          </p:cNvSpPr>
          <p:nvPr>
            <p:ph idx="10"/>
          </p:nvPr>
        </p:nvSpPr>
        <p:spPr/>
        <p:txBody>
          <a:bodyPr lIns="91440" tIns="45720" rIns="91440" bIns="45720" anchor="t">
            <a:normAutofit/>
          </a:bodyPr>
          <a:lstStyle/>
          <a:p>
            <a:pPr marL="342900"/>
            <a:r>
              <a:rPr lang="en-US" sz="2000"/>
              <a:t>This graph shows the ROO % listed by providers as part of this exercise</a:t>
            </a:r>
          </a:p>
          <a:p>
            <a:pPr marL="342900"/>
            <a:r>
              <a:rPr lang="en-US" sz="2000"/>
              <a:t>The range submitted by providers was from 10% to 29.5% return on operations</a:t>
            </a:r>
          </a:p>
          <a:p>
            <a:pPr marL="342900"/>
            <a:r>
              <a:rPr lang="en-US" sz="2000"/>
              <a:t>The average value was 22.6% ROO</a:t>
            </a:r>
          </a:p>
          <a:p>
            <a:pPr marL="342900"/>
            <a:r>
              <a:rPr lang="en-US" sz="2000"/>
              <a:t>Due to the limited amount of information available with regards to the ROO, the councils approach to ROO will be considered on an individual basis with providers.</a:t>
            </a:r>
          </a:p>
          <a:p>
            <a:pPr marL="342900"/>
            <a:endParaRPr lang="en-US" sz="2000"/>
          </a:p>
        </p:txBody>
      </p:sp>
      <p:sp>
        <p:nvSpPr>
          <p:cNvPr id="7" name="TextBox 6">
            <a:extLst>
              <a:ext uri="{FF2B5EF4-FFF2-40B4-BE49-F238E27FC236}">
                <a16:creationId xmlns:a16="http://schemas.microsoft.com/office/drawing/2014/main" id="{E39C33DB-5C04-24AF-57DA-D7FAE20ACD7C}"/>
              </a:ext>
            </a:extLst>
          </p:cNvPr>
          <p:cNvSpPr txBox="1"/>
          <p:nvPr/>
        </p:nvSpPr>
        <p:spPr>
          <a:xfrm>
            <a:off x="802755" y="5903813"/>
            <a:ext cx="11013897" cy="369332"/>
          </a:xfrm>
          <a:prstGeom prst="rect">
            <a:avLst/>
          </a:prstGeom>
          <a:noFill/>
        </p:spPr>
        <p:txBody>
          <a:bodyPr wrap="square" rtlCol="0">
            <a:spAutoFit/>
          </a:bodyPr>
          <a:lstStyle/>
          <a:p>
            <a:r>
              <a:rPr lang="en-US">
                <a:solidFill>
                  <a:schemeClr val="tx1">
                    <a:lumMod val="50000"/>
                  </a:schemeClr>
                </a:solidFill>
              </a:rPr>
              <a:t>Note: Above graph excludes submissions found to be outliers and excluded from Annex A calculations</a:t>
            </a:r>
            <a:endParaRPr lang="en-GB">
              <a:solidFill>
                <a:schemeClr val="tx1">
                  <a:lumMod val="50000"/>
                </a:schemeClr>
              </a:solidFill>
            </a:endParaRPr>
          </a:p>
        </p:txBody>
      </p:sp>
      <p:graphicFrame>
        <p:nvGraphicFramePr>
          <p:cNvPr id="6" name="Content Placeholder 5" descr="Graph showin ROO % listed in provider returns">
            <a:extLst>
              <a:ext uri="{FF2B5EF4-FFF2-40B4-BE49-F238E27FC236}">
                <a16:creationId xmlns:a16="http://schemas.microsoft.com/office/drawing/2014/main" id="{7459980E-1D2A-1195-B2E7-ECDAD21EE630}"/>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16989723"/>
              </p:ext>
            </p:extLst>
          </p:nvPr>
        </p:nvGraphicFramePr>
        <p:xfrm>
          <a:off x="803275" y="1272228"/>
          <a:ext cx="5214938" cy="4700588"/>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a:extLst>
              <a:ext uri="{FF2B5EF4-FFF2-40B4-BE49-F238E27FC236}">
                <a16:creationId xmlns:a16="http://schemas.microsoft.com/office/drawing/2014/main" id="{C7A93352-2B55-0084-212F-6C9AE5FCF7C7}"/>
              </a:ext>
              <a:ext uri="{C183D7F6-B498-43B3-948B-1728B52AA6E4}">
                <adec:decorative xmlns:adec="http://schemas.microsoft.com/office/drawing/2017/decorative" val="1"/>
              </a:ext>
            </a:extLst>
          </p:cNvPr>
          <p:cNvSpPr txBox="1"/>
          <p:nvPr/>
        </p:nvSpPr>
        <p:spPr>
          <a:xfrm>
            <a:off x="9261230" y="361461"/>
            <a:ext cx="2666999" cy="8792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4" name="Picture 5">
            <a:extLst>
              <a:ext uri="{FF2B5EF4-FFF2-40B4-BE49-F238E27FC236}">
                <a16:creationId xmlns:a16="http://schemas.microsoft.com/office/drawing/2014/main" id="{0174F719-E484-5BF2-47E7-8FD49338ADA0}"/>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241325" y="150935"/>
            <a:ext cx="2638425" cy="1104900"/>
          </a:xfrm>
          <a:prstGeom prst="rect">
            <a:avLst/>
          </a:prstGeom>
        </p:spPr>
      </p:pic>
      <p:sp>
        <p:nvSpPr>
          <p:cNvPr id="8" name="Slide Number Placeholder 12">
            <a:extLst>
              <a:ext uri="{FF2B5EF4-FFF2-40B4-BE49-F238E27FC236}">
                <a16:creationId xmlns:a16="http://schemas.microsoft.com/office/drawing/2014/main" id="{D576A75D-B770-DE0D-BC64-BE73F4425FF6}"/>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21</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9" name="Footer Placeholder 17">
            <a:extLst>
              <a:ext uri="{FF2B5EF4-FFF2-40B4-BE49-F238E27FC236}">
                <a16:creationId xmlns:a16="http://schemas.microsoft.com/office/drawing/2014/main" id="{24B8DF2C-8939-0E93-0435-FD8A8E7B9D6B}"/>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42179615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36CA3EE-1E17-4097-8E1D-8071F986AD92}"/>
              </a:ext>
            </a:extLst>
          </p:cNvPr>
          <p:cNvSpPr>
            <a:spLocks noGrp="1"/>
          </p:cNvSpPr>
          <p:nvPr>
            <p:ph type="title"/>
          </p:nvPr>
        </p:nvSpPr>
        <p:spPr/>
        <p:txBody>
          <a:bodyPr/>
          <a:lstStyle/>
          <a:p>
            <a:r>
              <a:rPr lang="en-US" dirty="0"/>
              <a:t>Approach to ROC</a:t>
            </a:r>
            <a:endParaRPr lang="en-GB" dirty="0">
              <a:solidFill>
                <a:srgbClr val="FF0000"/>
              </a:solidFill>
            </a:endParaRPr>
          </a:p>
        </p:txBody>
      </p:sp>
      <p:sp>
        <p:nvSpPr>
          <p:cNvPr id="4" name="Content Placeholder 3">
            <a:extLst>
              <a:ext uri="{FF2B5EF4-FFF2-40B4-BE49-F238E27FC236}">
                <a16:creationId xmlns:a16="http://schemas.microsoft.com/office/drawing/2014/main" id="{F3EC7A3A-57E2-AFAF-0798-24A7882D087E}"/>
              </a:ext>
            </a:extLst>
          </p:cNvPr>
          <p:cNvSpPr>
            <a:spLocks noGrp="1"/>
          </p:cNvSpPr>
          <p:nvPr>
            <p:ph idx="10"/>
          </p:nvPr>
        </p:nvSpPr>
        <p:spPr/>
        <p:txBody>
          <a:bodyPr/>
          <a:lstStyle/>
          <a:p>
            <a:pPr marL="342900"/>
            <a:r>
              <a:rPr lang="en-US" sz="2000"/>
              <a:t>This</a:t>
            </a:r>
            <a:r>
              <a:rPr lang="en-US" sz="2000">
                <a:latin typeface="+mn-lt"/>
              </a:rPr>
              <a:t> graph shows the ROC % listed by providers as part of this exercise</a:t>
            </a:r>
          </a:p>
          <a:p>
            <a:pPr marL="342900"/>
            <a:r>
              <a:rPr lang="en-US" sz="2000">
                <a:latin typeface="+mn-lt"/>
              </a:rPr>
              <a:t>The range submitted by providers was from 8.7% to 10.6% return on capital</a:t>
            </a:r>
          </a:p>
          <a:p>
            <a:pPr marL="342900"/>
            <a:r>
              <a:rPr lang="en-US" sz="2000">
                <a:latin typeface="+mn-lt"/>
              </a:rPr>
              <a:t>The average value was 9.65% ROC</a:t>
            </a:r>
          </a:p>
          <a:p>
            <a:pPr marL="342900"/>
            <a:r>
              <a:rPr lang="en-US" sz="2000">
                <a:latin typeface="+mn-lt"/>
              </a:rPr>
              <a:t>The median value was 9.65%.</a:t>
            </a:r>
          </a:p>
          <a:p>
            <a:pPr marL="342900"/>
            <a:r>
              <a:rPr lang="en-US" sz="2000">
                <a:latin typeface="+mn-lt"/>
              </a:rPr>
              <a:t>Due to the limited amount of information available with regards to the ROO, the councils approach to ROO will be considered on an individual basis with providers.</a:t>
            </a:r>
          </a:p>
          <a:p>
            <a:endParaRPr lang="en-GB"/>
          </a:p>
        </p:txBody>
      </p:sp>
      <p:graphicFrame>
        <p:nvGraphicFramePr>
          <p:cNvPr id="7" name="Content Placeholder 6" descr="Graph showing ROC % listed in returns">
            <a:extLst>
              <a:ext uri="{FF2B5EF4-FFF2-40B4-BE49-F238E27FC236}">
                <a16:creationId xmlns:a16="http://schemas.microsoft.com/office/drawing/2014/main" id="{A37A50E2-D009-4639-B5FF-39EC0DCA2406}"/>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2276518991"/>
              </p:ext>
            </p:extLst>
          </p:nvPr>
        </p:nvGraphicFramePr>
        <p:xfrm>
          <a:off x="803275" y="1272228"/>
          <a:ext cx="5214938" cy="4700588"/>
        </p:xfrm>
        <a:graphic>
          <a:graphicData uri="http://schemas.openxmlformats.org/drawingml/2006/chart">
            <c:chart xmlns:c="http://schemas.openxmlformats.org/drawingml/2006/chart" xmlns:r="http://schemas.openxmlformats.org/officeDocument/2006/relationships" r:id="rId2"/>
          </a:graphicData>
        </a:graphic>
      </p:graphicFrame>
      <p:sp>
        <p:nvSpPr>
          <p:cNvPr id="12" name="TextBox 11">
            <a:extLst>
              <a:ext uri="{FF2B5EF4-FFF2-40B4-BE49-F238E27FC236}">
                <a16:creationId xmlns:a16="http://schemas.microsoft.com/office/drawing/2014/main" id="{E6247119-7FBC-081B-B92B-24F40AFE728C}"/>
              </a:ext>
            </a:extLst>
          </p:cNvPr>
          <p:cNvSpPr txBox="1"/>
          <p:nvPr/>
        </p:nvSpPr>
        <p:spPr>
          <a:xfrm>
            <a:off x="802755" y="5903813"/>
            <a:ext cx="11013897" cy="369332"/>
          </a:xfrm>
          <a:prstGeom prst="rect">
            <a:avLst/>
          </a:prstGeom>
          <a:noFill/>
        </p:spPr>
        <p:txBody>
          <a:bodyPr wrap="square" rtlCol="0">
            <a:spAutoFit/>
          </a:bodyPr>
          <a:lstStyle/>
          <a:p>
            <a:r>
              <a:rPr lang="en-US">
                <a:solidFill>
                  <a:schemeClr val="tx1">
                    <a:lumMod val="50000"/>
                  </a:schemeClr>
                </a:solidFill>
              </a:rPr>
              <a:t>Note: Above graph excludes submissions found to be outliers and excluded from Annex A calculations</a:t>
            </a:r>
            <a:endParaRPr lang="en-GB">
              <a:solidFill>
                <a:schemeClr val="tx1">
                  <a:lumMod val="50000"/>
                </a:schemeClr>
              </a:solidFill>
            </a:endParaRPr>
          </a:p>
        </p:txBody>
      </p:sp>
      <p:sp>
        <p:nvSpPr>
          <p:cNvPr id="2" name="TextBox 1">
            <a:extLst>
              <a:ext uri="{FF2B5EF4-FFF2-40B4-BE49-F238E27FC236}">
                <a16:creationId xmlns:a16="http://schemas.microsoft.com/office/drawing/2014/main" id="{0F29F078-185A-7061-0D2E-6CE912EA8DF4}"/>
              </a:ext>
              <a:ext uri="{C183D7F6-B498-43B3-948B-1728B52AA6E4}">
                <adec:decorative xmlns:adec="http://schemas.microsoft.com/office/drawing/2017/decorative" val="1"/>
              </a:ext>
            </a:extLst>
          </p:cNvPr>
          <p:cNvSpPr txBox="1"/>
          <p:nvPr/>
        </p:nvSpPr>
        <p:spPr>
          <a:xfrm>
            <a:off x="9270999" y="332153"/>
            <a:ext cx="2647461" cy="96715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5" name="Picture 5">
            <a:extLst>
              <a:ext uri="{FF2B5EF4-FFF2-40B4-BE49-F238E27FC236}">
                <a16:creationId xmlns:a16="http://schemas.microsoft.com/office/drawing/2014/main" id="{89358437-434A-0664-9C4B-31EF322649DA}"/>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241325" y="150935"/>
            <a:ext cx="2638425" cy="1104900"/>
          </a:xfrm>
          <a:prstGeom prst="rect">
            <a:avLst/>
          </a:prstGeom>
        </p:spPr>
      </p:pic>
      <p:sp>
        <p:nvSpPr>
          <p:cNvPr id="6" name="Slide Number Placeholder 12">
            <a:extLst>
              <a:ext uri="{FF2B5EF4-FFF2-40B4-BE49-F238E27FC236}">
                <a16:creationId xmlns:a16="http://schemas.microsoft.com/office/drawing/2014/main" id="{ED566BDB-5FBB-4DD2-7A1B-45868ED9C45A}"/>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22</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8" name="Footer Placeholder 17">
            <a:extLst>
              <a:ext uri="{FF2B5EF4-FFF2-40B4-BE49-F238E27FC236}">
                <a16:creationId xmlns:a16="http://schemas.microsoft.com/office/drawing/2014/main" id="{1E108740-DF63-EAD0-71C0-6147C6DCFFF5}"/>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6651712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F00E7C4-46D5-9553-235E-C52E899EA230}"/>
              </a:ext>
            </a:extLst>
          </p:cNvPr>
          <p:cNvSpPr>
            <a:spLocks noGrp="1"/>
          </p:cNvSpPr>
          <p:nvPr>
            <p:ph type="title"/>
          </p:nvPr>
        </p:nvSpPr>
        <p:spPr>
          <a:xfrm>
            <a:off x="802755" y="274709"/>
            <a:ext cx="8334760" cy="899410"/>
          </a:xfrm>
        </p:spPr>
        <p:txBody>
          <a:bodyPr anchor="ctr">
            <a:normAutofit/>
          </a:bodyPr>
          <a:lstStyle/>
          <a:p>
            <a:r>
              <a:rPr lang="en-US" dirty="0"/>
              <a:t>Care Homes - Annex A – Part 1</a:t>
            </a:r>
            <a:endParaRPr lang="en-GB" dirty="0"/>
          </a:p>
        </p:txBody>
      </p:sp>
      <p:graphicFrame>
        <p:nvGraphicFramePr>
          <p:cNvPr id="4" name="Content Placeholder 3">
            <a:extLst>
              <a:ext uri="{FF2B5EF4-FFF2-40B4-BE49-F238E27FC236}">
                <a16:creationId xmlns:a16="http://schemas.microsoft.com/office/drawing/2014/main" id="{180A49E6-83AF-2544-77FA-72B0C738779E}"/>
              </a:ext>
            </a:extLst>
          </p:cNvPr>
          <p:cNvGraphicFramePr>
            <a:graphicFrameLocks noGrp="1"/>
          </p:cNvGraphicFramePr>
          <p:nvPr>
            <p:ph idx="1"/>
            <p:extLst>
              <p:ext uri="{D42A27DB-BD31-4B8C-83A1-F6EECF244321}">
                <p14:modId xmlns:p14="http://schemas.microsoft.com/office/powerpoint/2010/main" val="3835923147"/>
              </p:ext>
            </p:extLst>
          </p:nvPr>
        </p:nvGraphicFramePr>
        <p:xfrm>
          <a:off x="802754" y="1099498"/>
          <a:ext cx="10803089" cy="5277154"/>
        </p:xfrm>
        <a:graphic>
          <a:graphicData uri="http://schemas.openxmlformats.org/drawingml/2006/table">
            <a:tbl>
              <a:tblPr firstRow="1">
                <a:tableStyleId>{5C22544A-7EE6-4342-B048-85BDC9FD1C3A}</a:tableStyleId>
              </a:tblPr>
              <a:tblGrid>
                <a:gridCol w="3503209">
                  <a:extLst>
                    <a:ext uri="{9D8B030D-6E8A-4147-A177-3AD203B41FA5}">
                      <a16:colId xmlns:a16="http://schemas.microsoft.com/office/drawing/2014/main" val="58350483"/>
                    </a:ext>
                  </a:extLst>
                </a:gridCol>
                <a:gridCol w="1824970">
                  <a:extLst>
                    <a:ext uri="{9D8B030D-6E8A-4147-A177-3AD203B41FA5}">
                      <a16:colId xmlns:a16="http://schemas.microsoft.com/office/drawing/2014/main" val="3758613618"/>
                    </a:ext>
                  </a:extLst>
                </a:gridCol>
                <a:gridCol w="1824970">
                  <a:extLst>
                    <a:ext uri="{9D8B030D-6E8A-4147-A177-3AD203B41FA5}">
                      <a16:colId xmlns:a16="http://schemas.microsoft.com/office/drawing/2014/main" val="3537608209"/>
                    </a:ext>
                  </a:extLst>
                </a:gridCol>
                <a:gridCol w="1824970">
                  <a:extLst>
                    <a:ext uri="{9D8B030D-6E8A-4147-A177-3AD203B41FA5}">
                      <a16:colId xmlns:a16="http://schemas.microsoft.com/office/drawing/2014/main" val="2672668450"/>
                    </a:ext>
                  </a:extLst>
                </a:gridCol>
                <a:gridCol w="1824970">
                  <a:extLst>
                    <a:ext uri="{9D8B030D-6E8A-4147-A177-3AD203B41FA5}">
                      <a16:colId xmlns:a16="http://schemas.microsoft.com/office/drawing/2014/main" val="654370365"/>
                    </a:ext>
                  </a:extLst>
                </a:gridCol>
              </a:tblGrid>
              <a:tr h="219567">
                <a:tc>
                  <a:txBody>
                    <a:bodyPr/>
                    <a:lstStyle/>
                    <a:p>
                      <a:pPr algn="l" fontAlgn="b"/>
                      <a:r>
                        <a:rPr lang="en-US" sz="800" b="0" u="none" strike="noStrike">
                          <a:solidFill>
                            <a:srgbClr val="000000"/>
                          </a:solidFill>
                          <a:effectLst/>
                          <a:latin typeface="+mj-lt"/>
                        </a:rPr>
                        <a:t>Cost of care exercise results - all cells should be £ per resident per week, MEDIANS.</a:t>
                      </a:r>
                      <a:endParaRPr lang="en-US" sz="800" b="0" i="0" u="none" strike="noStrike">
                        <a:solidFill>
                          <a:srgbClr val="000000"/>
                        </a:solidFill>
                        <a:effectLst/>
                        <a:latin typeface="+mj-lt"/>
                      </a:endParaRPr>
                    </a:p>
                  </a:txBody>
                  <a:tcPr marL="0" marR="0" marT="0" marB="0" anchor="b">
                    <a:solidFill>
                      <a:schemeClr val="accent1"/>
                    </a:solidFill>
                  </a:tcPr>
                </a:tc>
                <a:tc>
                  <a:txBody>
                    <a:bodyPr/>
                    <a:lstStyle/>
                    <a:p>
                      <a:pPr algn="ctr" fontAlgn="b"/>
                      <a:r>
                        <a:rPr lang="en-US" sz="800" b="0" u="none" strike="noStrike">
                          <a:solidFill>
                            <a:srgbClr val="000000"/>
                          </a:solidFill>
                          <a:effectLst/>
                          <a:latin typeface="+mj-lt"/>
                        </a:rPr>
                        <a:t>65+ care home places without nursing</a:t>
                      </a:r>
                      <a:endParaRPr lang="en-US" sz="800" b="0" i="0" u="none" strike="noStrike">
                        <a:solidFill>
                          <a:srgbClr val="000000"/>
                        </a:solidFill>
                        <a:effectLst/>
                        <a:latin typeface="+mj-lt"/>
                      </a:endParaRPr>
                    </a:p>
                  </a:txBody>
                  <a:tcPr marL="0" marR="0" marT="0" marB="0" anchor="b">
                    <a:solidFill>
                      <a:schemeClr val="accent1"/>
                    </a:solidFill>
                  </a:tcPr>
                </a:tc>
                <a:tc>
                  <a:txBody>
                    <a:bodyPr/>
                    <a:lstStyle/>
                    <a:p>
                      <a:pPr algn="ctr" fontAlgn="b"/>
                      <a:r>
                        <a:rPr lang="en-US" sz="800" b="0" u="none" strike="noStrike">
                          <a:solidFill>
                            <a:srgbClr val="000000"/>
                          </a:solidFill>
                          <a:effectLst/>
                          <a:latin typeface="+mj-lt"/>
                        </a:rPr>
                        <a:t>65+ care home places without nursing, enhanced needs</a:t>
                      </a:r>
                      <a:endParaRPr lang="en-US" sz="800" b="0" i="0" u="none" strike="noStrike">
                        <a:solidFill>
                          <a:srgbClr val="000000"/>
                        </a:solidFill>
                        <a:effectLst/>
                        <a:latin typeface="+mj-lt"/>
                      </a:endParaRPr>
                    </a:p>
                  </a:txBody>
                  <a:tcPr marL="0" marR="0" marT="0" marB="0" anchor="b">
                    <a:solidFill>
                      <a:schemeClr val="accent1"/>
                    </a:solidFill>
                  </a:tcPr>
                </a:tc>
                <a:tc>
                  <a:txBody>
                    <a:bodyPr/>
                    <a:lstStyle/>
                    <a:p>
                      <a:pPr algn="ctr" fontAlgn="b"/>
                      <a:r>
                        <a:rPr lang="en-US" sz="800" b="0" u="none" strike="noStrike">
                          <a:solidFill>
                            <a:srgbClr val="000000"/>
                          </a:solidFill>
                          <a:effectLst/>
                          <a:latin typeface="+mj-lt"/>
                        </a:rPr>
                        <a:t>65+ care home places with nursing</a:t>
                      </a:r>
                      <a:endParaRPr lang="en-US" sz="800" b="0" i="0" u="none" strike="noStrike">
                        <a:solidFill>
                          <a:srgbClr val="000000"/>
                        </a:solidFill>
                        <a:effectLst/>
                        <a:latin typeface="+mj-lt"/>
                      </a:endParaRPr>
                    </a:p>
                  </a:txBody>
                  <a:tcPr marL="0" marR="0" marT="0" marB="0" anchor="b">
                    <a:solidFill>
                      <a:schemeClr val="accent1"/>
                    </a:solidFill>
                  </a:tcPr>
                </a:tc>
                <a:tc>
                  <a:txBody>
                    <a:bodyPr/>
                    <a:lstStyle/>
                    <a:p>
                      <a:pPr algn="ctr" fontAlgn="b"/>
                      <a:r>
                        <a:rPr lang="en-US" sz="800" b="0" u="none" strike="noStrike">
                          <a:solidFill>
                            <a:srgbClr val="000000"/>
                          </a:solidFill>
                          <a:effectLst/>
                          <a:latin typeface="+mj-lt"/>
                        </a:rPr>
                        <a:t>65+ care home places with nursing, enhanced needs</a:t>
                      </a:r>
                      <a:endParaRPr lang="en-US" sz="800" b="0" i="0" u="none" strike="noStrike">
                        <a:solidFill>
                          <a:srgbClr val="000000"/>
                        </a:solidFill>
                        <a:effectLst/>
                        <a:latin typeface="+mj-lt"/>
                      </a:endParaRPr>
                    </a:p>
                  </a:txBody>
                  <a:tcPr marL="0" marR="0" marT="0" marB="0" anchor="b">
                    <a:solidFill>
                      <a:schemeClr val="accent1"/>
                    </a:solidFill>
                  </a:tcPr>
                </a:tc>
                <a:extLst>
                  <a:ext uri="{0D108BD9-81ED-4DB2-BD59-A6C34878D82A}">
                    <a16:rowId xmlns:a16="http://schemas.microsoft.com/office/drawing/2014/main" val="4028892923"/>
                  </a:ext>
                </a:extLst>
              </a:tr>
              <a:tr h="118360">
                <a:tc>
                  <a:txBody>
                    <a:bodyPr/>
                    <a:lstStyle/>
                    <a:p>
                      <a:pPr algn="l" fontAlgn="ctr"/>
                      <a:r>
                        <a:rPr lang="en-GB" sz="800" b="0" u="none" strike="noStrike">
                          <a:solidFill>
                            <a:srgbClr val="000000"/>
                          </a:solidFill>
                          <a:effectLst/>
                          <a:latin typeface="+mj-lt"/>
                        </a:rPr>
                        <a:t>Total Care Home Staffing</a:t>
                      </a:r>
                      <a:endParaRPr lang="en-GB" sz="800" b="0" i="0" u="none" strike="noStrike">
                        <a:solidFill>
                          <a:srgbClr val="000000"/>
                        </a:solidFill>
                        <a:effectLst/>
                        <a:latin typeface="+mj-lt"/>
                      </a:endParaRPr>
                    </a:p>
                  </a:txBody>
                  <a:tcPr marL="0" marR="0" marT="0" marB="0" anchor="ctr"/>
                </a:tc>
                <a:tc>
                  <a:txBody>
                    <a:bodyPr/>
                    <a:lstStyle/>
                    <a:p>
                      <a:pPr algn="r" fontAlgn="b"/>
                      <a:r>
                        <a:rPr lang="en-GB" sz="800" b="1" i="0" u="none" strike="noStrike">
                          <a:solidFill>
                            <a:srgbClr val="000000"/>
                          </a:solidFill>
                          <a:effectLst/>
                          <a:latin typeface="Calibri" panose="020F0502020204030204" pitchFamily="34" charset="0"/>
                        </a:rPr>
                        <a:t>£597.62</a:t>
                      </a:r>
                    </a:p>
                  </a:txBody>
                  <a:tcPr marL="9525" marR="9525" marT="9525" marB="0" anchor="b"/>
                </a:tc>
                <a:tc>
                  <a:txBody>
                    <a:bodyPr/>
                    <a:lstStyle/>
                    <a:p>
                      <a:pPr algn="r" fontAlgn="b"/>
                      <a:r>
                        <a:rPr lang="en-GB" sz="800" b="1" i="0" u="none" strike="noStrike">
                          <a:solidFill>
                            <a:srgbClr val="000000"/>
                          </a:solidFill>
                          <a:effectLst/>
                          <a:latin typeface="Calibri" panose="020F0502020204030204" pitchFamily="34" charset="0"/>
                        </a:rPr>
                        <a:t>£589.64</a:t>
                      </a:r>
                    </a:p>
                  </a:txBody>
                  <a:tcPr marL="9525" marR="9525" marT="9525" marB="0" anchor="b"/>
                </a:tc>
                <a:tc>
                  <a:txBody>
                    <a:bodyPr/>
                    <a:lstStyle/>
                    <a:p>
                      <a:pPr algn="r" fontAlgn="b"/>
                      <a:r>
                        <a:rPr lang="en-GB" sz="800" b="1" i="0" u="none" strike="noStrike">
                          <a:solidFill>
                            <a:srgbClr val="000000"/>
                          </a:solidFill>
                          <a:effectLst/>
                          <a:latin typeface="Calibri" panose="020F0502020204030204" pitchFamily="34" charset="0"/>
                        </a:rPr>
                        <a:t>£725.97</a:t>
                      </a:r>
                    </a:p>
                  </a:txBody>
                  <a:tcPr marL="9525" marR="9525" marT="9525" marB="0" anchor="b"/>
                </a:tc>
                <a:tc>
                  <a:txBody>
                    <a:bodyPr/>
                    <a:lstStyle/>
                    <a:p>
                      <a:pPr algn="r" fontAlgn="b"/>
                      <a:r>
                        <a:rPr lang="en-GB" sz="800" b="1" i="0" u="none" strike="noStrike">
                          <a:solidFill>
                            <a:srgbClr val="000000"/>
                          </a:solidFill>
                          <a:effectLst/>
                          <a:latin typeface="Calibri" panose="020F0502020204030204" pitchFamily="34" charset="0"/>
                        </a:rPr>
                        <a:t>£692.80</a:t>
                      </a:r>
                    </a:p>
                  </a:txBody>
                  <a:tcPr marL="9525" marR="9525" marT="9525" marB="0" anchor="b"/>
                </a:tc>
                <a:extLst>
                  <a:ext uri="{0D108BD9-81ED-4DB2-BD59-A6C34878D82A}">
                    <a16:rowId xmlns:a16="http://schemas.microsoft.com/office/drawing/2014/main" val="1415244222"/>
                  </a:ext>
                </a:extLst>
              </a:tr>
              <a:tr h="118360">
                <a:tc>
                  <a:txBody>
                    <a:bodyPr/>
                    <a:lstStyle/>
                    <a:p>
                      <a:pPr algn="l" fontAlgn="ctr"/>
                      <a:r>
                        <a:rPr lang="en-GB" sz="800" b="0" u="none" strike="noStrike" dirty="0">
                          <a:solidFill>
                            <a:srgbClr val="000000"/>
                          </a:solidFill>
                          <a:effectLst/>
                          <a:latin typeface="+mj-lt"/>
                        </a:rPr>
                        <a:t>Nursing Staff</a:t>
                      </a:r>
                      <a:endParaRPr lang="en-GB" sz="800" b="0" i="0" u="none" strike="noStrike" dirty="0">
                        <a:solidFill>
                          <a:srgbClr val="000000"/>
                        </a:solidFill>
                        <a:effectLst/>
                        <a:latin typeface="+mj-lt"/>
                      </a:endParaRPr>
                    </a:p>
                  </a:txBody>
                  <a:tcPr marL="227448" marR="0" marT="0" marB="0" anchor="ctr"/>
                </a:tc>
                <a:tc>
                  <a:txBody>
                    <a:bodyPr/>
                    <a:lstStyle/>
                    <a:p>
                      <a:pPr algn="l" fontAlgn="b"/>
                      <a:r>
                        <a:rPr lang="en-GB" sz="800" b="0" i="0" u="none" strike="noStrike">
                          <a:solidFill>
                            <a:srgbClr val="000000"/>
                          </a:solidFill>
                          <a:effectLst/>
                          <a:latin typeface="Calibri" panose="020F0502020204030204" pitchFamily="34" charset="0"/>
                        </a:rPr>
                        <a:t> </a:t>
                      </a:r>
                    </a:p>
                  </a:txBody>
                  <a:tcPr marL="9525" marR="9525" marT="9525" marB="0" anchor="b"/>
                </a:tc>
                <a:tc>
                  <a:txBody>
                    <a:bodyPr/>
                    <a:lstStyle/>
                    <a:p>
                      <a:pPr algn="l" fontAlgn="b"/>
                      <a:r>
                        <a:rPr lang="en-GB" sz="800" b="0" i="0" u="none" strike="noStrike">
                          <a:solidFill>
                            <a:srgbClr val="000000"/>
                          </a:solidFill>
                          <a:effectLst/>
                          <a:latin typeface="Calibri" panose="020F0502020204030204" pitchFamily="34" charset="0"/>
                        </a:rPr>
                        <a:t> </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£194.06</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£139.35</a:t>
                      </a:r>
                    </a:p>
                  </a:txBody>
                  <a:tcPr marL="9525" marR="9525" marT="9525" marB="0" anchor="b"/>
                </a:tc>
                <a:extLst>
                  <a:ext uri="{0D108BD9-81ED-4DB2-BD59-A6C34878D82A}">
                    <a16:rowId xmlns:a16="http://schemas.microsoft.com/office/drawing/2014/main" val="972976255"/>
                  </a:ext>
                </a:extLst>
              </a:tr>
              <a:tr h="118360">
                <a:tc>
                  <a:txBody>
                    <a:bodyPr/>
                    <a:lstStyle/>
                    <a:p>
                      <a:pPr algn="l" fontAlgn="ctr"/>
                      <a:r>
                        <a:rPr lang="en-GB" sz="800" b="0" u="none" strike="noStrike">
                          <a:solidFill>
                            <a:srgbClr val="000000"/>
                          </a:solidFill>
                          <a:effectLst/>
                          <a:latin typeface="+mj-lt"/>
                        </a:rPr>
                        <a:t>Care Staff</a:t>
                      </a:r>
                      <a:endParaRPr lang="en-GB"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£403.63</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£421.25</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£405.87</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£405.87</a:t>
                      </a:r>
                    </a:p>
                  </a:txBody>
                  <a:tcPr marL="9525" marR="9525" marT="9525" marB="0" anchor="b"/>
                </a:tc>
                <a:extLst>
                  <a:ext uri="{0D108BD9-81ED-4DB2-BD59-A6C34878D82A}">
                    <a16:rowId xmlns:a16="http://schemas.microsoft.com/office/drawing/2014/main" val="3455720976"/>
                  </a:ext>
                </a:extLst>
              </a:tr>
              <a:tr h="118360">
                <a:tc>
                  <a:txBody>
                    <a:bodyPr/>
                    <a:lstStyle/>
                    <a:p>
                      <a:pPr algn="l" fontAlgn="ctr"/>
                      <a:r>
                        <a:rPr lang="en-GB" sz="800" b="0" u="none" strike="noStrike">
                          <a:solidFill>
                            <a:srgbClr val="000000"/>
                          </a:solidFill>
                          <a:effectLst/>
                          <a:latin typeface="+mj-lt"/>
                        </a:rPr>
                        <a:t>Therapy Staff (Occupational &amp; Physio)</a:t>
                      </a:r>
                      <a:endParaRPr lang="en-GB" sz="800" b="0" i="0" u="none" strike="noStrike">
                        <a:solidFill>
                          <a:srgbClr val="000000"/>
                        </a:solidFill>
                        <a:effectLst/>
                        <a:latin typeface="+mj-lt"/>
                      </a:endParaRPr>
                    </a:p>
                  </a:txBody>
                  <a:tcPr marL="227448" marR="0" marT="0" marB="0" anchor="ctr"/>
                </a:tc>
                <a:tc>
                  <a:txBody>
                    <a:bodyPr/>
                    <a:lstStyle/>
                    <a:p>
                      <a:pPr algn="l" fontAlgn="b"/>
                      <a:r>
                        <a:rPr lang="en-GB" sz="800" b="0" i="0" u="none" strike="noStrike" dirty="0">
                          <a:solidFill>
                            <a:srgbClr val="000000"/>
                          </a:solidFill>
                          <a:effectLst/>
                          <a:latin typeface="Calibri" panose="020F0502020204030204" pitchFamily="34" charset="0"/>
                        </a:rPr>
                        <a:t> </a:t>
                      </a:r>
                    </a:p>
                  </a:txBody>
                  <a:tcPr marL="9525" marR="9525" marT="9525" marB="0" anchor="b"/>
                </a:tc>
                <a:tc>
                  <a:txBody>
                    <a:bodyPr/>
                    <a:lstStyle/>
                    <a:p>
                      <a:pPr algn="l" fontAlgn="b"/>
                      <a:r>
                        <a:rPr lang="en-GB" sz="800" b="0" i="0" u="none" strike="noStrike">
                          <a:solidFill>
                            <a:srgbClr val="000000"/>
                          </a:solidFill>
                          <a:effectLst/>
                          <a:latin typeface="Calibri" panose="020F0502020204030204" pitchFamily="34" charset="0"/>
                        </a:rPr>
                        <a:t> </a:t>
                      </a:r>
                    </a:p>
                  </a:txBody>
                  <a:tcPr marL="9525" marR="9525" marT="9525" marB="0" anchor="b"/>
                </a:tc>
                <a:tc>
                  <a:txBody>
                    <a:bodyPr/>
                    <a:lstStyle/>
                    <a:p>
                      <a:pPr algn="l" fontAlgn="b"/>
                      <a:r>
                        <a:rPr lang="en-GB" sz="800" b="0" i="0" u="none" strike="noStrike">
                          <a:solidFill>
                            <a:srgbClr val="000000"/>
                          </a:solidFill>
                          <a:effectLst/>
                          <a:latin typeface="Calibri" panose="020F0502020204030204" pitchFamily="34" charset="0"/>
                        </a:rPr>
                        <a:t> </a:t>
                      </a:r>
                    </a:p>
                  </a:txBody>
                  <a:tcPr marL="9525" marR="9525" marT="9525" marB="0" anchor="b"/>
                </a:tc>
                <a:tc>
                  <a:txBody>
                    <a:bodyPr/>
                    <a:lstStyle/>
                    <a:p>
                      <a:pPr algn="l" fontAlgn="b"/>
                      <a:r>
                        <a:rPr lang="en-GB" sz="800" b="0" i="0" u="none" strike="noStrike">
                          <a:solidFill>
                            <a:srgbClr val="000000"/>
                          </a:solidFill>
                          <a:effectLst/>
                          <a:latin typeface="Calibri" panose="020F0502020204030204" pitchFamily="34" charset="0"/>
                        </a:rPr>
                        <a:t> </a:t>
                      </a:r>
                    </a:p>
                  </a:txBody>
                  <a:tcPr marL="9525" marR="9525" marT="9525" marB="0" anchor="b"/>
                </a:tc>
                <a:extLst>
                  <a:ext uri="{0D108BD9-81ED-4DB2-BD59-A6C34878D82A}">
                    <a16:rowId xmlns:a16="http://schemas.microsoft.com/office/drawing/2014/main" val="1895462876"/>
                  </a:ext>
                </a:extLst>
              </a:tr>
              <a:tr h="118360">
                <a:tc>
                  <a:txBody>
                    <a:bodyPr/>
                    <a:lstStyle/>
                    <a:p>
                      <a:pPr algn="l" fontAlgn="ctr"/>
                      <a:r>
                        <a:rPr lang="en-GB" sz="800" b="0" u="none" strike="noStrike" dirty="0">
                          <a:solidFill>
                            <a:srgbClr val="000000"/>
                          </a:solidFill>
                          <a:effectLst/>
                          <a:latin typeface="+mj-lt"/>
                        </a:rPr>
                        <a:t>Activity Coordinators</a:t>
                      </a:r>
                      <a:endParaRPr lang="en-GB" sz="800" b="0" i="0" u="none" strike="noStrike" dirty="0">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£12.33</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£12.33</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£12.33</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£12.33</a:t>
                      </a:r>
                    </a:p>
                  </a:txBody>
                  <a:tcPr marL="9525" marR="9525" marT="9525" marB="0" anchor="b"/>
                </a:tc>
                <a:extLst>
                  <a:ext uri="{0D108BD9-81ED-4DB2-BD59-A6C34878D82A}">
                    <a16:rowId xmlns:a16="http://schemas.microsoft.com/office/drawing/2014/main" val="1027423352"/>
                  </a:ext>
                </a:extLst>
              </a:tr>
              <a:tr h="118360">
                <a:tc>
                  <a:txBody>
                    <a:bodyPr/>
                    <a:lstStyle/>
                    <a:p>
                      <a:pPr algn="l" fontAlgn="ctr"/>
                      <a:r>
                        <a:rPr lang="en-GB" sz="800" b="0" u="none" strike="noStrike">
                          <a:solidFill>
                            <a:srgbClr val="000000"/>
                          </a:solidFill>
                          <a:effectLst/>
                          <a:latin typeface="+mj-lt"/>
                        </a:rPr>
                        <a:t>Service Management (Registered Manager/Deputy)</a:t>
                      </a:r>
                      <a:endParaRPr lang="en-GB"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£39.80</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£39.80</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£39.80</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£39.80</a:t>
                      </a:r>
                    </a:p>
                  </a:txBody>
                  <a:tcPr marL="9525" marR="9525" marT="9525" marB="0" anchor="b"/>
                </a:tc>
                <a:extLst>
                  <a:ext uri="{0D108BD9-81ED-4DB2-BD59-A6C34878D82A}">
                    <a16:rowId xmlns:a16="http://schemas.microsoft.com/office/drawing/2014/main" val="2021588992"/>
                  </a:ext>
                </a:extLst>
              </a:tr>
              <a:tr h="118360">
                <a:tc>
                  <a:txBody>
                    <a:bodyPr/>
                    <a:lstStyle/>
                    <a:p>
                      <a:pPr algn="l" fontAlgn="ctr"/>
                      <a:r>
                        <a:rPr lang="en-US" sz="800" b="0" u="none" strike="noStrike">
                          <a:solidFill>
                            <a:srgbClr val="000000"/>
                          </a:solidFill>
                          <a:effectLst/>
                          <a:latin typeface="+mj-lt"/>
                        </a:rPr>
                        <a:t>Reception &amp; Admin staff at the home </a:t>
                      </a:r>
                      <a:endParaRPr lang="en-US"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£18.60</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£18.60</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£18.60</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£18.60</a:t>
                      </a:r>
                    </a:p>
                  </a:txBody>
                  <a:tcPr marL="9525" marR="9525" marT="9525" marB="0" anchor="b"/>
                </a:tc>
                <a:extLst>
                  <a:ext uri="{0D108BD9-81ED-4DB2-BD59-A6C34878D82A}">
                    <a16:rowId xmlns:a16="http://schemas.microsoft.com/office/drawing/2014/main" val="2158280398"/>
                  </a:ext>
                </a:extLst>
              </a:tr>
              <a:tr h="118360">
                <a:tc>
                  <a:txBody>
                    <a:bodyPr/>
                    <a:lstStyle/>
                    <a:p>
                      <a:pPr algn="l" fontAlgn="ctr"/>
                      <a:r>
                        <a:rPr lang="en-GB" sz="800" b="0" u="none" strike="noStrike">
                          <a:solidFill>
                            <a:srgbClr val="000000"/>
                          </a:solidFill>
                          <a:effectLst/>
                          <a:latin typeface="+mj-lt"/>
                        </a:rPr>
                        <a:t>Chefs / Cooks</a:t>
                      </a:r>
                      <a:endParaRPr lang="en-GB"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£24.66</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£24.66</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£24.66</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£24.66</a:t>
                      </a:r>
                    </a:p>
                  </a:txBody>
                  <a:tcPr marL="9525" marR="9525" marT="9525" marB="0" anchor="b"/>
                </a:tc>
                <a:extLst>
                  <a:ext uri="{0D108BD9-81ED-4DB2-BD59-A6C34878D82A}">
                    <a16:rowId xmlns:a16="http://schemas.microsoft.com/office/drawing/2014/main" val="2612301401"/>
                  </a:ext>
                </a:extLst>
              </a:tr>
              <a:tr h="118360">
                <a:tc>
                  <a:txBody>
                    <a:bodyPr/>
                    <a:lstStyle/>
                    <a:p>
                      <a:pPr algn="l" fontAlgn="ctr"/>
                      <a:r>
                        <a:rPr lang="en-US" sz="800" b="0" u="none" strike="noStrike">
                          <a:solidFill>
                            <a:srgbClr val="000000"/>
                          </a:solidFill>
                          <a:effectLst/>
                          <a:latin typeface="+mj-lt"/>
                        </a:rPr>
                        <a:t>Domestic staff (cleaning, laundry &amp; kitchen)</a:t>
                      </a:r>
                      <a:endParaRPr lang="en-US"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£41.10</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£41.10</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£41.10</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£41.10</a:t>
                      </a:r>
                    </a:p>
                  </a:txBody>
                  <a:tcPr marL="9525" marR="9525" marT="9525" marB="0" anchor="b"/>
                </a:tc>
                <a:extLst>
                  <a:ext uri="{0D108BD9-81ED-4DB2-BD59-A6C34878D82A}">
                    <a16:rowId xmlns:a16="http://schemas.microsoft.com/office/drawing/2014/main" val="2814878309"/>
                  </a:ext>
                </a:extLst>
              </a:tr>
              <a:tr h="118360">
                <a:tc>
                  <a:txBody>
                    <a:bodyPr/>
                    <a:lstStyle/>
                    <a:p>
                      <a:pPr algn="l" fontAlgn="ctr"/>
                      <a:r>
                        <a:rPr lang="en-GB" sz="800" b="0" u="none" strike="noStrike">
                          <a:solidFill>
                            <a:srgbClr val="000000"/>
                          </a:solidFill>
                          <a:effectLst/>
                          <a:latin typeface="+mj-lt"/>
                        </a:rPr>
                        <a:t>Maintenance &amp; Gardening</a:t>
                      </a:r>
                      <a:endParaRPr lang="en-GB"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£8.32</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£8.32</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£8.32</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£8.32</a:t>
                      </a:r>
                    </a:p>
                  </a:txBody>
                  <a:tcPr marL="9525" marR="9525" marT="9525" marB="0" anchor="b"/>
                </a:tc>
                <a:extLst>
                  <a:ext uri="{0D108BD9-81ED-4DB2-BD59-A6C34878D82A}">
                    <a16:rowId xmlns:a16="http://schemas.microsoft.com/office/drawing/2014/main" val="3576313552"/>
                  </a:ext>
                </a:extLst>
              </a:tr>
              <a:tr h="118360">
                <a:tc>
                  <a:txBody>
                    <a:bodyPr/>
                    <a:lstStyle/>
                    <a:p>
                      <a:pPr algn="l" fontAlgn="ctr"/>
                      <a:r>
                        <a:rPr lang="en-US" sz="800" b="0" u="none" strike="noStrike">
                          <a:solidFill>
                            <a:srgbClr val="000000"/>
                          </a:solidFill>
                          <a:effectLst/>
                          <a:latin typeface="+mj-lt"/>
                        </a:rPr>
                        <a:t>Other care home staffing (please specify)</a:t>
                      </a:r>
                      <a:endParaRPr lang="en-US" sz="800" b="0" i="0" u="none" strike="noStrike">
                        <a:solidFill>
                          <a:srgbClr val="000000"/>
                        </a:solidFill>
                        <a:effectLst/>
                        <a:latin typeface="+mj-lt"/>
                      </a:endParaRPr>
                    </a:p>
                  </a:txBody>
                  <a:tcPr marL="227448" marR="0" marT="0" marB="0" anchor="ctr"/>
                </a:tc>
                <a:tc>
                  <a:txBody>
                    <a:bodyPr/>
                    <a:lstStyle/>
                    <a:p>
                      <a:pPr algn="l" fontAlgn="b"/>
                      <a:r>
                        <a:rPr lang="en-GB" sz="800" b="0" i="0" u="none" strike="noStrike">
                          <a:solidFill>
                            <a:srgbClr val="000000"/>
                          </a:solidFill>
                          <a:effectLst/>
                          <a:latin typeface="Calibri" panose="020F0502020204030204" pitchFamily="34" charset="0"/>
                        </a:rPr>
                        <a:t> </a:t>
                      </a:r>
                    </a:p>
                  </a:txBody>
                  <a:tcPr marL="9525" marR="9525" marT="9525" marB="0" anchor="b"/>
                </a:tc>
                <a:tc>
                  <a:txBody>
                    <a:bodyPr/>
                    <a:lstStyle/>
                    <a:p>
                      <a:pPr algn="l" fontAlgn="b"/>
                      <a:r>
                        <a:rPr lang="en-GB" sz="800" b="0" i="0" u="none" strike="noStrike">
                          <a:solidFill>
                            <a:srgbClr val="000000"/>
                          </a:solidFill>
                          <a:effectLst/>
                          <a:latin typeface="Calibri" panose="020F0502020204030204" pitchFamily="34" charset="0"/>
                        </a:rPr>
                        <a:t> </a:t>
                      </a:r>
                    </a:p>
                  </a:txBody>
                  <a:tcPr marL="9525" marR="9525" marT="9525" marB="0" anchor="b"/>
                </a:tc>
                <a:tc>
                  <a:txBody>
                    <a:bodyPr/>
                    <a:lstStyle/>
                    <a:p>
                      <a:pPr algn="l" fontAlgn="b"/>
                      <a:r>
                        <a:rPr lang="en-GB" sz="800" b="0" i="0" u="none" strike="noStrike">
                          <a:solidFill>
                            <a:srgbClr val="000000"/>
                          </a:solidFill>
                          <a:effectLst/>
                          <a:latin typeface="Calibri" panose="020F0502020204030204" pitchFamily="34" charset="0"/>
                        </a:rPr>
                        <a:t> </a:t>
                      </a:r>
                    </a:p>
                  </a:txBody>
                  <a:tcPr marL="9525" marR="9525" marT="9525" marB="0" anchor="b"/>
                </a:tc>
                <a:tc>
                  <a:txBody>
                    <a:bodyPr/>
                    <a:lstStyle/>
                    <a:p>
                      <a:pPr algn="l" fontAlgn="b"/>
                      <a:r>
                        <a:rPr lang="en-GB" sz="800" b="0" i="0" u="none" strike="noStrike">
                          <a:solidFill>
                            <a:srgbClr val="000000"/>
                          </a:solidFill>
                          <a:effectLst/>
                          <a:latin typeface="Calibri" panose="020F0502020204030204" pitchFamily="34" charset="0"/>
                        </a:rPr>
                        <a:t> </a:t>
                      </a:r>
                    </a:p>
                  </a:txBody>
                  <a:tcPr marL="9525" marR="9525" marT="9525" marB="0" anchor="b"/>
                </a:tc>
                <a:extLst>
                  <a:ext uri="{0D108BD9-81ED-4DB2-BD59-A6C34878D82A}">
                    <a16:rowId xmlns:a16="http://schemas.microsoft.com/office/drawing/2014/main" val="2902954623"/>
                  </a:ext>
                </a:extLst>
              </a:tr>
              <a:tr h="118360">
                <a:tc>
                  <a:txBody>
                    <a:bodyPr/>
                    <a:lstStyle/>
                    <a:p>
                      <a:pPr algn="l" fontAlgn="ctr"/>
                      <a:r>
                        <a:rPr lang="en-GB" sz="800" b="0" u="none" strike="noStrike">
                          <a:solidFill>
                            <a:srgbClr val="000000"/>
                          </a:solidFill>
                          <a:effectLst/>
                          <a:latin typeface="+mj-lt"/>
                        </a:rPr>
                        <a:t>Total Care Home Premises</a:t>
                      </a:r>
                      <a:endParaRPr lang="en-GB" sz="800" b="0" i="0" u="none" strike="noStrike">
                        <a:solidFill>
                          <a:srgbClr val="000000"/>
                        </a:solidFill>
                        <a:effectLst/>
                        <a:latin typeface="+mj-lt"/>
                      </a:endParaRPr>
                    </a:p>
                  </a:txBody>
                  <a:tcPr marL="0" marR="0" marT="0" marB="0" anchor="ctr"/>
                </a:tc>
                <a:tc>
                  <a:txBody>
                    <a:bodyPr/>
                    <a:lstStyle/>
                    <a:p>
                      <a:pPr algn="r" fontAlgn="b"/>
                      <a:r>
                        <a:rPr lang="en-GB" sz="800" b="1" i="0" u="none" strike="noStrike">
                          <a:solidFill>
                            <a:srgbClr val="000000"/>
                          </a:solidFill>
                          <a:effectLst/>
                          <a:latin typeface="Calibri" panose="020F0502020204030204" pitchFamily="34" charset="0"/>
                        </a:rPr>
                        <a:t>£42.24</a:t>
                      </a:r>
                    </a:p>
                  </a:txBody>
                  <a:tcPr marL="9525" marR="9525" marT="9525" marB="0" anchor="b"/>
                </a:tc>
                <a:tc>
                  <a:txBody>
                    <a:bodyPr/>
                    <a:lstStyle/>
                    <a:p>
                      <a:pPr algn="r" fontAlgn="b"/>
                      <a:r>
                        <a:rPr lang="en-GB" sz="800" b="1" i="0" u="none" strike="noStrike">
                          <a:solidFill>
                            <a:srgbClr val="000000"/>
                          </a:solidFill>
                          <a:effectLst/>
                          <a:latin typeface="Calibri" panose="020F0502020204030204" pitchFamily="34" charset="0"/>
                        </a:rPr>
                        <a:t>£42.24</a:t>
                      </a:r>
                    </a:p>
                  </a:txBody>
                  <a:tcPr marL="9525" marR="9525" marT="9525" marB="0" anchor="b"/>
                </a:tc>
                <a:tc>
                  <a:txBody>
                    <a:bodyPr/>
                    <a:lstStyle/>
                    <a:p>
                      <a:pPr algn="r" fontAlgn="b"/>
                      <a:r>
                        <a:rPr lang="en-GB" sz="800" b="1" i="0" u="none" strike="noStrike">
                          <a:solidFill>
                            <a:srgbClr val="000000"/>
                          </a:solidFill>
                          <a:effectLst/>
                          <a:latin typeface="Calibri" panose="020F0502020204030204" pitchFamily="34" charset="0"/>
                        </a:rPr>
                        <a:t>£42.24</a:t>
                      </a:r>
                    </a:p>
                  </a:txBody>
                  <a:tcPr marL="9525" marR="9525" marT="9525" marB="0" anchor="b"/>
                </a:tc>
                <a:tc>
                  <a:txBody>
                    <a:bodyPr/>
                    <a:lstStyle/>
                    <a:p>
                      <a:pPr algn="r" fontAlgn="b"/>
                      <a:r>
                        <a:rPr lang="en-GB" sz="800" b="1" i="0" u="none" strike="noStrike">
                          <a:solidFill>
                            <a:srgbClr val="000000"/>
                          </a:solidFill>
                          <a:effectLst/>
                          <a:latin typeface="Calibri" panose="020F0502020204030204" pitchFamily="34" charset="0"/>
                        </a:rPr>
                        <a:t>£42.24</a:t>
                      </a:r>
                    </a:p>
                  </a:txBody>
                  <a:tcPr marL="9525" marR="9525" marT="9525" marB="0" anchor="b"/>
                </a:tc>
                <a:extLst>
                  <a:ext uri="{0D108BD9-81ED-4DB2-BD59-A6C34878D82A}">
                    <a16:rowId xmlns:a16="http://schemas.microsoft.com/office/drawing/2014/main" val="1471366639"/>
                  </a:ext>
                </a:extLst>
              </a:tr>
              <a:tr h="118360">
                <a:tc>
                  <a:txBody>
                    <a:bodyPr/>
                    <a:lstStyle/>
                    <a:p>
                      <a:pPr algn="l" fontAlgn="ctr"/>
                      <a:r>
                        <a:rPr lang="en-GB" sz="800" b="0" u="none" strike="noStrike">
                          <a:solidFill>
                            <a:srgbClr val="000000"/>
                          </a:solidFill>
                          <a:effectLst/>
                          <a:latin typeface="+mj-lt"/>
                        </a:rPr>
                        <a:t>Fixtures &amp; fittings</a:t>
                      </a:r>
                      <a:endParaRPr lang="en-GB"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£18.89</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£18.89</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£18.89</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£18.89</a:t>
                      </a:r>
                    </a:p>
                  </a:txBody>
                  <a:tcPr marL="9525" marR="9525" marT="9525" marB="0" anchor="b"/>
                </a:tc>
                <a:extLst>
                  <a:ext uri="{0D108BD9-81ED-4DB2-BD59-A6C34878D82A}">
                    <a16:rowId xmlns:a16="http://schemas.microsoft.com/office/drawing/2014/main" val="897705544"/>
                  </a:ext>
                </a:extLst>
              </a:tr>
              <a:tr h="118360">
                <a:tc>
                  <a:txBody>
                    <a:bodyPr/>
                    <a:lstStyle/>
                    <a:p>
                      <a:pPr algn="l" fontAlgn="ctr"/>
                      <a:r>
                        <a:rPr lang="en-GB" sz="800" b="0" u="none" strike="noStrike">
                          <a:solidFill>
                            <a:srgbClr val="000000"/>
                          </a:solidFill>
                          <a:effectLst/>
                          <a:latin typeface="+mj-lt"/>
                        </a:rPr>
                        <a:t>Repairs and maintenance</a:t>
                      </a:r>
                      <a:endParaRPr lang="en-GB"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£6.94</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£6.94</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£6.94</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£6.94</a:t>
                      </a:r>
                    </a:p>
                  </a:txBody>
                  <a:tcPr marL="9525" marR="9525" marT="9525" marB="0" anchor="b"/>
                </a:tc>
                <a:extLst>
                  <a:ext uri="{0D108BD9-81ED-4DB2-BD59-A6C34878D82A}">
                    <a16:rowId xmlns:a16="http://schemas.microsoft.com/office/drawing/2014/main" val="3729475297"/>
                  </a:ext>
                </a:extLst>
              </a:tr>
              <a:tr h="118360">
                <a:tc>
                  <a:txBody>
                    <a:bodyPr/>
                    <a:lstStyle/>
                    <a:p>
                      <a:pPr algn="l" fontAlgn="ctr"/>
                      <a:r>
                        <a:rPr lang="en-GB" sz="800" b="0" u="none" strike="noStrike">
                          <a:solidFill>
                            <a:srgbClr val="000000"/>
                          </a:solidFill>
                          <a:effectLst/>
                          <a:latin typeface="+mj-lt"/>
                        </a:rPr>
                        <a:t>Furniture, furnishings and equipment</a:t>
                      </a:r>
                      <a:endParaRPr lang="en-GB"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£8.88</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£8.88</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£8.88</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£8.88</a:t>
                      </a:r>
                    </a:p>
                  </a:txBody>
                  <a:tcPr marL="9525" marR="9525" marT="9525" marB="0" anchor="b"/>
                </a:tc>
                <a:extLst>
                  <a:ext uri="{0D108BD9-81ED-4DB2-BD59-A6C34878D82A}">
                    <a16:rowId xmlns:a16="http://schemas.microsoft.com/office/drawing/2014/main" val="1216916136"/>
                  </a:ext>
                </a:extLst>
              </a:tr>
              <a:tr h="118360">
                <a:tc>
                  <a:txBody>
                    <a:bodyPr/>
                    <a:lstStyle/>
                    <a:p>
                      <a:pPr algn="l" fontAlgn="ctr"/>
                      <a:r>
                        <a:rPr lang="en-US" sz="800" b="0" u="none" strike="noStrike">
                          <a:solidFill>
                            <a:srgbClr val="000000"/>
                          </a:solidFill>
                          <a:effectLst/>
                          <a:latin typeface="+mj-lt"/>
                        </a:rPr>
                        <a:t>Other care home premises costs (please specify)</a:t>
                      </a:r>
                      <a:endParaRPr lang="en-US"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£2.12</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£2.12</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£2.12</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£2.12</a:t>
                      </a:r>
                    </a:p>
                  </a:txBody>
                  <a:tcPr marL="9525" marR="9525" marT="9525" marB="0" anchor="b"/>
                </a:tc>
                <a:extLst>
                  <a:ext uri="{0D108BD9-81ED-4DB2-BD59-A6C34878D82A}">
                    <a16:rowId xmlns:a16="http://schemas.microsoft.com/office/drawing/2014/main" val="1017704852"/>
                  </a:ext>
                </a:extLst>
              </a:tr>
              <a:tr h="118360">
                <a:tc>
                  <a:txBody>
                    <a:bodyPr/>
                    <a:lstStyle/>
                    <a:p>
                      <a:pPr algn="l" fontAlgn="ctr"/>
                      <a:r>
                        <a:rPr lang="en-US" sz="800" b="0" u="none" strike="noStrike">
                          <a:solidFill>
                            <a:srgbClr val="000000"/>
                          </a:solidFill>
                          <a:effectLst/>
                          <a:latin typeface="+mj-lt"/>
                        </a:rPr>
                        <a:t>Total Care Home Supplies and Services</a:t>
                      </a:r>
                      <a:endParaRPr lang="en-US" sz="800" b="0" i="0" u="none" strike="noStrike">
                        <a:solidFill>
                          <a:srgbClr val="000000"/>
                        </a:solidFill>
                        <a:effectLst/>
                        <a:latin typeface="+mj-lt"/>
                      </a:endParaRPr>
                    </a:p>
                  </a:txBody>
                  <a:tcPr marL="0" marR="0" marT="0" marB="0" anchor="ctr"/>
                </a:tc>
                <a:tc>
                  <a:txBody>
                    <a:bodyPr/>
                    <a:lstStyle/>
                    <a:p>
                      <a:pPr algn="r" fontAlgn="b"/>
                      <a:r>
                        <a:rPr lang="en-GB" sz="800" b="1" i="0" u="none" strike="noStrike">
                          <a:solidFill>
                            <a:srgbClr val="000000"/>
                          </a:solidFill>
                          <a:effectLst/>
                          <a:latin typeface="Calibri" panose="020F0502020204030204" pitchFamily="34" charset="0"/>
                        </a:rPr>
                        <a:t>£97.41</a:t>
                      </a:r>
                    </a:p>
                  </a:txBody>
                  <a:tcPr marL="9525" marR="9525" marT="9525" marB="0" anchor="b"/>
                </a:tc>
                <a:tc>
                  <a:txBody>
                    <a:bodyPr/>
                    <a:lstStyle/>
                    <a:p>
                      <a:pPr algn="r" fontAlgn="b"/>
                      <a:r>
                        <a:rPr lang="en-GB" sz="800" b="1" i="0" u="none" strike="noStrike">
                          <a:solidFill>
                            <a:srgbClr val="000000"/>
                          </a:solidFill>
                          <a:effectLst/>
                          <a:latin typeface="Calibri" panose="020F0502020204030204" pitchFamily="34" charset="0"/>
                        </a:rPr>
                        <a:t>£97.41</a:t>
                      </a:r>
                    </a:p>
                  </a:txBody>
                  <a:tcPr marL="9525" marR="9525" marT="9525" marB="0" anchor="b"/>
                </a:tc>
                <a:tc>
                  <a:txBody>
                    <a:bodyPr/>
                    <a:lstStyle/>
                    <a:p>
                      <a:pPr algn="r" fontAlgn="b"/>
                      <a:r>
                        <a:rPr lang="en-GB" sz="800" b="1" i="0" u="none" strike="noStrike">
                          <a:solidFill>
                            <a:srgbClr val="000000"/>
                          </a:solidFill>
                          <a:effectLst/>
                          <a:latin typeface="Calibri" panose="020F0502020204030204" pitchFamily="34" charset="0"/>
                        </a:rPr>
                        <a:t>£97.41</a:t>
                      </a:r>
                    </a:p>
                  </a:txBody>
                  <a:tcPr marL="9525" marR="9525" marT="9525" marB="0" anchor="b"/>
                </a:tc>
                <a:tc>
                  <a:txBody>
                    <a:bodyPr/>
                    <a:lstStyle/>
                    <a:p>
                      <a:pPr algn="r" fontAlgn="b"/>
                      <a:r>
                        <a:rPr lang="en-GB" sz="800" b="1" i="0" u="none" strike="noStrike">
                          <a:solidFill>
                            <a:srgbClr val="000000"/>
                          </a:solidFill>
                          <a:effectLst/>
                          <a:latin typeface="Calibri" panose="020F0502020204030204" pitchFamily="34" charset="0"/>
                        </a:rPr>
                        <a:t>£97.41</a:t>
                      </a:r>
                    </a:p>
                  </a:txBody>
                  <a:tcPr marL="9525" marR="9525" marT="9525" marB="0" anchor="b"/>
                </a:tc>
                <a:extLst>
                  <a:ext uri="{0D108BD9-81ED-4DB2-BD59-A6C34878D82A}">
                    <a16:rowId xmlns:a16="http://schemas.microsoft.com/office/drawing/2014/main" val="3339609237"/>
                  </a:ext>
                </a:extLst>
              </a:tr>
              <a:tr h="118360">
                <a:tc>
                  <a:txBody>
                    <a:bodyPr/>
                    <a:lstStyle/>
                    <a:p>
                      <a:pPr algn="l" fontAlgn="ctr"/>
                      <a:r>
                        <a:rPr lang="en-GB" sz="800" b="0" u="none" strike="noStrike">
                          <a:solidFill>
                            <a:srgbClr val="000000"/>
                          </a:solidFill>
                          <a:effectLst/>
                          <a:latin typeface="+mj-lt"/>
                        </a:rPr>
                        <a:t>Food supplies</a:t>
                      </a:r>
                      <a:endParaRPr lang="en-GB"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£34.93</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£34.93</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£34.93</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£34.93</a:t>
                      </a:r>
                    </a:p>
                  </a:txBody>
                  <a:tcPr marL="9525" marR="9525" marT="9525" marB="0" anchor="b"/>
                </a:tc>
                <a:extLst>
                  <a:ext uri="{0D108BD9-81ED-4DB2-BD59-A6C34878D82A}">
                    <a16:rowId xmlns:a16="http://schemas.microsoft.com/office/drawing/2014/main" val="1866684000"/>
                  </a:ext>
                </a:extLst>
              </a:tr>
              <a:tr h="118360">
                <a:tc>
                  <a:txBody>
                    <a:bodyPr/>
                    <a:lstStyle/>
                    <a:p>
                      <a:pPr algn="l" fontAlgn="ctr"/>
                      <a:r>
                        <a:rPr lang="en-GB" sz="800" b="0" u="none" strike="noStrike">
                          <a:solidFill>
                            <a:srgbClr val="000000"/>
                          </a:solidFill>
                          <a:effectLst/>
                          <a:latin typeface="+mj-lt"/>
                        </a:rPr>
                        <a:t>Domestic and cleaning supplies </a:t>
                      </a:r>
                      <a:endParaRPr lang="en-GB"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£6.62</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£6.62</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£6.62</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£6.62</a:t>
                      </a:r>
                    </a:p>
                  </a:txBody>
                  <a:tcPr marL="9525" marR="9525" marT="9525" marB="0" anchor="b"/>
                </a:tc>
                <a:extLst>
                  <a:ext uri="{0D108BD9-81ED-4DB2-BD59-A6C34878D82A}">
                    <a16:rowId xmlns:a16="http://schemas.microsoft.com/office/drawing/2014/main" val="3689493020"/>
                  </a:ext>
                </a:extLst>
              </a:tr>
              <a:tr h="118360">
                <a:tc>
                  <a:txBody>
                    <a:bodyPr/>
                    <a:lstStyle/>
                    <a:p>
                      <a:pPr algn="l" fontAlgn="ctr"/>
                      <a:r>
                        <a:rPr lang="en-GB" sz="800" b="0" u="none" strike="noStrike">
                          <a:solidFill>
                            <a:srgbClr val="000000"/>
                          </a:solidFill>
                          <a:effectLst/>
                          <a:latin typeface="+mj-lt"/>
                        </a:rPr>
                        <a:t>Medical supplies (excluding PPE)</a:t>
                      </a:r>
                      <a:endParaRPr lang="en-GB"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£8.74</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£8.74</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£8.74</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£8.74</a:t>
                      </a:r>
                    </a:p>
                  </a:txBody>
                  <a:tcPr marL="9525" marR="9525" marT="9525" marB="0" anchor="b"/>
                </a:tc>
                <a:extLst>
                  <a:ext uri="{0D108BD9-81ED-4DB2-BD59-A6C34878D82A}">
                    <a16:rowId xmlns:a16="http://schemas.microsoft.com/office/drawing/2014/main" val="1578026122"/>
                  </a:ext>
                </a:extLst>
              </a:tr>
              <a:tr h="118360">
                <a:tc>
                  <a:txBody>
                    <a:bodyPr/>
                    <a:lstStyle/>
                    <a:p>
                      <a:pPr algn="l" fontAlgn="ctr"/>
                      <a:r>
                        <a:rPr lang="en-GB" sz="800" b="0" u="none" strike="noStrike">
                          <a:solidFill>
                            <a:srgbClr val="000000"/>
                          </a:solidFill>
                          <a:effectLst/>
                          <a:latin typeface="+mj-lt"/>
                        </a:rPr>
                        <a:t>PPE</a:t>
                      </a:r>
                      <a:endParaRPr lang="en-GB"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£2.35</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£2.35</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£2.35</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£2.35</a:t>
                      </a:r>
                    </a:p>
                  </a:txBody>
                  <a:tcPr marL="9525" marR="9525" marT="9525" marB="0" anchor="b"/>
                </a:tc>
                <a:extLst>
                  <a:ext uri="{0D108BD9-81ED-4DB2-BD59-A6C34878D82A}">
                    <a16:rowId xmlns:a16="http://schemas.microsoft.com/office/drawing/2014/main" val="1491054694"/>
                  </a:ext>
                </a:extLst>
              </a:tr>
              <a:tr h="118360">
                <a:tc>
                  <a:txBody>
                    <a:bodyPr/>
                    <a:lstStyle/>
                    <a:p>
                      <a:pPr algn="l" fontAlgn="ctr"/>
                      <a:r>
                        <a:rPr lang="en-GB" sz="800" b="0" u="none" strike="noStrike">
                          <a:solidFill>
                            <a:srgbClr val="000000"/>
                          </a:solidFill>
                          <a:effectLst/>
                          <a:latin typeface="+mj-lt"/>
                        </a:rPr>
                        <a:t>Office supplies (home specific)</a:t>
                      </a:r>
                      <a:endParaRPr lang="en-GB"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£2.65</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£2.65</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£2.65</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£2.65</a:t>
                      </a:r>
                    </a:p>
                  </a:txBody>
                  <a:tcPr marL="9525" marR="9525" marT="9525" marB="0" anchor="b"/>
                </a:tc>
                <a:extLst>
                  <a:ext uri="{0D108BD9-81ED-4DB2-BD59-A6C34878D82A}">
                    <a16:rowId xmlns:a16="http://schemas.microsoft.com/office/drawing/2014/main" val="3948749611"/>
                  </a:ext>
                </a:extLst>
              </a:tr>
              <a:tr h="118360">
                <a:tc>
                  <a:txBody>
                    <a:bodyPr/>
                    <a:lstStyle/>
                    <a:p>
                      <a:pPr algn="l" fontAlgn="ctr"/>
                      <a:r>
                        <a:rPr lang="en-GB" sz="800" b="0" u="none" strike="noStrike">
                          <a:solidFill>
                            <a:srgbClr val="000000"/>
                          </a:solidFill>
                          <a:effectLst/>
                          <a:latin typeface="+mj-lt"/>
                        </a:rPr>
                        <a:t>Insurance (all risks)</a:t>
                      </a:r>
                      <a:endParaRPr lang="en-GB"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£3.39</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£3.39</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£3.39</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£3.39</a:t>
                      </a:r>
                    </a:p>
                  </a:txBody>
                  <a:tcPr marL="9525" marR="9525" marT="9525" marB="0" anchor="b"/>
                </a:tc>
                <a:extLst>
                  <a:ext uri="{0D108BD9-81ED-4DB2-BD59-A6C34878D82A}">
                    <a16:rowId xmlns:a16="http://schemas.microsoft.com/office/drawing/2014/main" val="864053543"/>
                  </a:ext>
                </a:extLst>
              </a:tr>
              <a:tr h="118360">
                <a:tc>
                  <a:txBody>
                    <a:bodyPr/>
                    <a:lstStyle/>
                    <a:p>
                      <a:pPr algn="l" fontAlgn="ctr"/>
                      <a:r>
                        <a:rPr lang="en-GB" sz="800" b="0" u="none" strike="noStrike">
                          <a:solidFill>
                            <a:srgbClr val="000000"/>
                          </a:solidFill>
                          <a:effectLst/>
                          <a:latin typeface="+mj-lt"/>
                        </a:rPr>
                        <a:t>Registration fees</a:t>
                      </a:r>
                      <a:endParaRPr lang="en-GB"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£4.22</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£4.22</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£4.22</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£4.22</a:t>
                      </a:r>
                    </a:p>
                  </a:txBody>
                  <a:tcPr marL="9525" marR="9525" marT="9525" marB="0" anchor="b"/>
                </a:tc>
                <a:extLst>
                  <a:ext uri="{0D108BD9-81ED-4DB2-BD59-A6C34878D82A}">
                    <a16:rowId xmlns:a16="http://schemas.microsoft.com/office/drawing/2014/main" val="2908243588"/>
                  </a:ext>
                </a:extLst>
              </a:tr>
              <a:tr h="118360">
                <a:tc>
                  <a:txBody>
                    <a:bodyPr/>
                    <a:lstStyle/>
                    <a:p>
                      <a:pPr algn="l" fontAlgn="ctr"/>
                      <a:r>
                        <a:rPr lang="en-GB" sz="800" b="0" u="none" strike="noStrike">
                          <a:solidFill>
                            <a:srgbClr val="000000"/>
                          </a:solidFill>
                          <a:effectLst/>
                          <a:latin typeface="+mj-lt"/>
                        </a:rPr>
                        <a:t>Telephone &amp; internet</a:t>
                      </a:r>
                      <a:endParaRPr lang="en-GB"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£2.38</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£2.38</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£2.38</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£2.38</a:t>
                      </a:r>
                    </a:p>
                  </a:txBody>
                  <a:tcPr marL="9525" marR="9525" marT="9525" marB="0" anchor="b"/>
                </a:tc>
                <a:extLst>
                  <a:ext uri="{0D108BD9-81ED-4DB2-BD59-A6C34878D82A}">
                    <a16:rowId xmlns:a16="http://schemas.microsoft.com/office/drawing/2014/main" val="2056178276"/>
                  </a:ext>
                </a:extLst>
              </a:tr>
              <a:tr h="118360">
                <a:tc>
                  <a:txBody>
                    <a:bodyPr/>
                    <a:lstStyle/>
                    <a:p>
                      <a:pPr algn="l" fontAlgn="ctr"/>
                      <a:r>
                        <a:rPr lang="en-GB" sz="800" b="0" u="none" strike="noStrike">
                          <a:solidFill>
                            <a:srgbClr val="000000"/>
                          </a:solidFill>
                          <a:effectLst/>
                          <a:latin typeface="+mj-lt"/>
                        </a:rPr>
                        <a:t>Council tax / rates</a:t>
                      </a:r>
                      <a:endParaRPr lang="en-GB"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£0.65</a:t>
                      </a:r>
                    </a:p>
                  </a:txBody>
                  <a:tcPr marL="9525" marR="9525" marT="9525" marB="0" anchor="b"/>
                </a:tc>
                <a:tc>
                  <a:txBody>
                    <a:bodyPr/>
                    <a:lstStyle/>
                    <a:p>
                      <a:pPr algn="r" fontAlgn="b"/>
                      <a:r>
                        <a:rPr lang="en-GB" sz="800" b="0" i="0" u="none" strike="noStrike" dirty="0">
                          <a:solidFill>
                            <a:srgbClr val="000000"/>
                          </a:solidFill>
                          <a:effectLst/>
                          <a:latin typeface="Calibri" panose="020F0502020204030204" pitchFamily="34" charset="0"/>
                        </a:rPr>
                        <a:t>£0.65</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£0.65</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£0.65</a:t>
                      </a:r>
                    </a:p>
                  </a:txBody>
                  <a:tcPr marL="9525" marR="9525" marT="9525" marB="0" anchor="b"/>
                </a:tc>
                <a:extLst>
                  <a:ext uri="{0D108BD9-81ED-4DB2-BD59-A6C34878D82A}">
                    <a16:rowId xmlns:a16="http://schemas.microsoft.com/office/drawing/2014/main" val="2775611871"/>
                  </a:ext>
                </a:extLst>
              </a:tr>
              <a:tr h="118360">
                <a:tc>
                  <a:txBody>
                    <a:bodyPr/>
                    <a:lstStyle/>
                    <a:p>
                      <a:pPr algn="l" fontAlgn="ctr"/>
                      <a:r>
                        <a:rPr lang="en-GB" sz="800" b="0" u="none" strike="noStrike">
                          <a:solidFill>
                            <a:srgbClr val="000000"/>
                          </a:solidFill>
                          <a:effectLst/>
                          <a:latin typeface="+mj-lt"/>
                        </a:rPr>
                        <a:t>Electricity, Gas &amp; Water</a:t>
                      </a:r>
                      <a:endParaRPr lang="en-GB"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£21.87</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£21.87</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£21.87</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£21.87</a:t>
                      </a:r>
                    </a:p>
                  </a:txBody>
                  <a:tcPr marL="9525" marR="9525" marT="9525" marB="0" anchor="b"/>
                </a:tc>
                <a:extLst>
                  <a:ext uri="{0D108BD9-81ED-4DB2-BD59-A6C34878D82A}">
                    <a16:rowId xmlns:a16="http://schemas.microsoft.com/office/drawing/2014/main" val="3024931435"/>
                  </a:ext>
                </a:extLst>
              </a:tr>
              <a:tr h="118360">
                <a:tc>
                  <a:txBody>
                    <a:bodyPr/>
                    <a:lstStyle/>
                    <a:p>
                      <a:pPr algn="l" fontAlgn="ctr"/>
                      <a:r>
                        <a:rPr lang="en-GB" sz="800" b="0" u="none" strike="noStrike">
                          <a:solidFill>
                            <a:srgbClr val="000000"/>
                          </a:solidFill>
                          <a:effectLst/>
                          <a:latin typeface="+mj-lt"/>
                        </a:rPr>
                        <a:t>Trade and clinical waste</a:t>
                      </a:r>
                      <a:endParaRPr lang="en-GB"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£4.34</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£4.34</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£4.34</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£4.34</a:t>
                      </a:r>
                    </a:p>
                  </a:txBody>
                  <a:tcPr marL="9525" marR="9525" marT="9525" marB="0" anchor="b"/>
                </a:tc>
                <a:extLst>
                  <a:ext uri="{0D108BD9-81ED-4DB2-BD59-A6C34878D82A}">
                    <a16:rowId xmlns:a16="http://schemas.microsoft.com/office/drawing/2014/main" val="1875234700"/>
                  </a:ext>
                </a:extLst>
              </a:tr>
              <a:tr h="118360">
                <a:tc>
                  <a:txBody>
                    <a:bodyPr/>
                    <a:lstStyle/>
                    <a:p>
                      <a:pPr algn="l" fontAlgn="ctr"/>
                      <a:r>
                        <a:rPr lang="en-GB" sz="800" b="0" u="none" strike="noStrike">
                          <a:solidFill>
                            <a:srgbClr val="000000"/>
                          </a:solidFill>
                          <a:effectLst/>
                          <a:latin typeface="+mj-lt"/>
                        </a:rPr>
                        <a:t>Transport &amp; Activities</a:t>
                      </a:r>
                      <a:endParaRPr lang="en-GB"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£2.27</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£2.27</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£2.27</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£2.27</a:t>
                      </a:r>
                    </a:p>
                  </a:txBody>
                  <a:tcPr marL="9525" marR="9525" marT="9525" marB="0" anchor="b"/>
                </a:tc>
                <a:extLst>
                  <a:ext uri="{0D108BD9-81ED-4DB2-BD59-A6C34878D82A}">
                    <a16:rowId xmlns:a16="http://schemas.microsoft.com/office/drawing/2014/main" val="1978439588"/>
                  </a:ext>
                </a:extLst>
              </a:tr>
              <a:tr h="169849">
                <a:tc>
                  <a:txBody>
                    <a:bodyPr/>
                    <a:lstStyle/>
                    <a:p>
                      <a:pPr algn="l" fontAlgn="ctr"/>
                      <a:r>
                        <a:rPr lang="en-US" sz="800" b="0" u="none" strike="noStrike">
                          <a:solidFill>
                            <a:srgbClr val="000000"/>
                          </a:solidFill>
                          <a:effectLst/>
                          <a:latin typeface="+mj-lt"/>
                        </a:rPr>
                        <a:t>Other care home supplies and services costs (please specify)</a:t>
                      </a:r>
                      <a:endParaRPr lang="en-US"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£14.45</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£14.45</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£14.45</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£14.45</a:t>
                      </a:r>
                    </a:p>
                  </a:txBody>
                  <a:tcPr marL="9525" marR="9525" marT="9525" marB="0" anchor="b"/>
                </a:tc>
                <a:extLst>
                  <a:ext uri="{0D108BD9-81ED-4DB2-BD59-A6C34878D82A}">
                    <a16:rowId xmlns:a16="http://schemas.microsoft.com/office/drawing/2014/main" val="2467938448"/>
                  </a:ext>
                </a:extLst>
              </a:tr>
              <a:tr h="118360">
                <a:tc>
                  <a:txBody>
                    <a:bodyPr/>
                    <a:lstStyle/>
                    <a:p>
                      <a:pPr algn="l" fontAlgn="ctr"/>
                      <a:r>
                        <a:rPr lang="en-GB" sz="800" b="0" u="none" strike="noStrike">
                          <a:solidFill>
                            <a:srgbClr val="000000"/>
                          </a:solidFill>
                          <a:effectLst/>
                          <a:latin typeface="+mj-lt"/>
                        </a:rPr>
                        <a:t>Total Head Office</a:t>
                      </a:r>
                      <a:endParaRPr lang="en-GB" sz="800" b="0" i="0" u="none" strike="noStrike">
                        <a:solidFill>
                          <a:srgbClr val="000000"/>
                        </a:solidFill>
                        <a:effectLst/>
                        <a:latin typeface="+mj-lt"/>
                      </a:endParaRPr>
                    </a:p>
                  </a:txBody>
                  <a:tcPr marL="0" marR="0" marT="0" marB="0" anchor="ctr"/>
                </a:tc>
                <a:tc>
                  <a:txBody>
                    <a:bodyPr/>
                    <a:lstStyle/>
                    <a:p>
                      <a:pPr algn="r" fontAlgn="b"/>
                      <a:r>
                        <a:rPr lang="en-GB" sz="800" b="1" i="0" u="none" strike="noStrike">
                          <a:solidFill>
                            <a:srgbClr val="000000"/>
                          </a:solidFill>
                          <a:effectLst/>
                          <a:latin typeface="Calibri" panose="020F0502020204030204" pitchFamily="34" charset="0"/>
                        </a:rPr>
                        <a:t>£27.69</a:t>
                      </a:r>
                    </a:p>
                  </a:txBody>
                  <a:tcPr marL="9525" marR="9525" marT="9525" marB="0" anchor="b"/>
                </a:tc>
                <a:tc>
                  <a:txBody>
                    <a:bodyPr/>
                    <a:lstStyle/>
                    <a:p>
                      <a:pPr algn="r" fontAlgn="b"/>
                      <a:r>
                        <a:rPr lang="en-GB" sz="800" b="1" i="0" u="none" strike="noStrike">
                          <a:solidFill>
                            <a:srgbClr val="000000"/>
                          </a:solidFill>
                          <a:effectLst/>
                          <a:latin typeface="Calibri" panose="020F0502020204030204" pitchFamily="34" charset="0"/>
                        </a:rPr>
                        <a:t>£27.69</a:t>
                      </a:r>
                    </a:p>
                  </a:txBody>
                  <a:tcPr marL="9525" marR="9525" marT="9525" marB="0" anchor="b"/>
                </a:tc>
                <a:tc>
                  <a:txBody>
                    <a:bodyPr/>
                    <a:lstStyle/>
                    <a:p>
                      <a:pPr algn="r" fontAlgn="b"/>
                      <a:r>
                        <a:rPr lang="en-GB" sz="800" b="1" i="0" u="none" strike="noStrike">
                          <a:solidFill>
                            <a:srgbClr val="000000"/>
                          </a:solidFill>
                          <a:effectLst/>
                          <a:latin typeface="Calibri" panose="020F0502020204030204" pitchFamily="34" charset="0"/>
                        </a:rPr>
                        <a:t>£27.69</a:t>
                      </a:r>
                    </a:p>
                  </a:txBody>
                  <a:tcPr marL="9525" marR="9525" marT="9525" marB="0" anchor="b"/>
                </a:tc>
                <a:tc>
                  <a:txBody>
                    <a:bodyPr/>
                    <a:lstStyle/>
                    <a:p>
                      <a:pPr algn="r" fontAlgn="b"/>
                      <a:r>
                        <a:rPr lang="en-GB" sz="800" b="1" i="0" u="none" strike="noStrike">
                          <a:solidFill>
                            <a:srgbClr val="000000"/>
                          </a:solidFill>
                          <a:effectLst/>
                          <a:latin typeface="Calibri" panose="020F0502020204030204" pitchFamily="34" charset="0"/>
                        </a:rPr>
                        <a:t>£27.69</a:t>
                      </a:r>
                    </a:p>
                  </a:txBody>
                  <a:tcPr marL="9525" marR="9525" marT="9525" marB="0" anchor="b"/>
                </a:tc>
                <a:extLst>
                  <a:ext uri="{0D108BD9-81ED-4DB2-BD59-A6C34878D82A}">
                    <a16:rowId xmlns:a16="http://schemas.microsoft.com/office/drawing/2014/main" val="1444222529"/>
                  </a:ext>
                </a:extLst>
              </a:tr>
              <a:tr h="118360">
                <a:tc>
                  <a:txBody>
                    <a:bodyPr/>
                    <a:lstStyle/>
                    <a:p>
                      <a:pPr algn="l" fontAlgn="ctr"/>
                      <a:r>
                        <a:rPr lang="en-GB" sz="800" b="0" u="none" strike="noStrike">
                          <a:solidFill>
                            <a:srgbClr val="000000"/>
                          </a:solidFill>
                          <a:effectLst/>
                          <a:latin typeface="+mj-lt"/>
                        </a:rPr>
                        <a:t>Central / Regional Management</a:t>
                      </a:r>
                      <a:endParaRPr lang="en-GB"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£17.74</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£17.74</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£17.74</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£17.74</a:t>
                      </a:r>
                    </a:p>
                  </a:txBody>
                  <a:tcPr marL="9525" marR="9525" marT="9525" marB="0" anchor="b"/>
                </a:tc>
                <a:extLst>
                  <a:ext uri="{0D108BD9-81ED-4DB2-BD59-A6C34878D82A}">
                    <a16:rowId xmlns:a16="http://schemas.microsoft.com/office/drawing/2014/main" val="2030889591"/>
                  </a:ext>
                </a:extLst>
              </a:tr>
              <a:tr h="118360">
                <a:tc>
                  <a:txBody>
                    <a:bodyPr/>
                    <a:lstStyle/>
                    <a:p>
                      <a:pPr algn="l" fontAlgn="ctr"/>
                      <a:r>
                        <a:rPr lang="en-GB" sz="800" b="0" u="none" strike="noStrike">
                          <a:solidFill>
                            <a:srgbClr val="000000"/>
                          </a:solidFill>
                          <a:effectLst/>
                          <a:latin typeface="+mj-lt"/>
                        </a:rPr>
                        <a:t>Support Services (finance / HR / legal / marketing etc.)</a:t>
                      </a:r>
                      <a:endParaRPr lang="en-GB"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£1.97</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£1.97</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£1.97</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£1.97</a:t>
                      </a:r>
                    </a:p>
                  </a:txBody>
                  <a:tcPr marL="9525" marR="9525" marT="9525" marB="0" anchor="b"/>
                </a:tc>
                <a:extLst>
                  <a:ext uri="{0D108BD9-81ED-4DB2-BD59-A6C34878D82A}">
                    <a16:rowId xmlns:a16="http://schemas.microsoft.com/office/drawing/2014/main" val="910003767"/>
                  </a:ext>
                </a:extLst>
              </a:tr>
              <a:tr h="118360">
                <a:tc>
                  <a:txBody>
                    <a:bodyPr/>
                    <a:lstStyle/>
                    <a:p>
                      <a:pPr algn="l" fontAlgn="ctr"/>
                      <a:r>
                        <a:rPr lang="en-US" sz="800" b="0" u="none" strike="noStrike">
                          <a:solidFill>
                            <a:srgbClr val="000000"/>
                          </a:solidFill>
                          <a:effectLst/>
                          <a:latin typeface="+mj-lt"/>
                        </a:rPr>
                        <a:t>Recruitment, Training &amp; Vetting (incl. DBS checks)</a:t>
                      </a:r>
                      <a:endParaRPr lang="en-US"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£2.35</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£2.35</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£2.35</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£2.35</a:t>
                      </a:r>
                    </a:p>
                  </a:txBody>
                  <a:tcPr marL="9525" marR="9525" marT="9525" marB="0" anchor="b"/>
                </a:tc>
                <a:extLst>
                  <a:ext uri="{0D108BD9-81ED-4DB2-BD59-A6C34878D82A}">
                    <a16:rowId xmlns:a16="http://schemas.microsoft.com/office/drawing/2014/main" val="2634692620"/>
                  </a:ext>
                </a:extLst>
              </a:tr>
              <a:tr h="118360">
                <a:tc>
                  <a:txBody>
                    <a:bodyPr/>
                    <a:lstStyle/>
                    <a:p>
                      <a:pPr algn="l" fontAlgn="ctr"/>
                      <a:r>
                        <a:rPr lang="en-US" sz="800" b="0" u="none" strike="noStrike">
                          <a:solidFill>
                            <a:srgbClr val="000000"/>
                          </a:solidFill>
                          <a:effectLst/>
                          <a:latin typeface="+mj-lt"/>
                        </a:rPr>
                        <a:t>Other head office costs (please specify)</a:t>
                      </a:r>
                      <a:endParaRPr lang="en-US" sz="800" b="0" i="0" u="none" strike="noStrike">
                        <a:solidFill>
                          <a:srgbClr val="000000"/>
                        </a:solidFill>
                        <a:effectLst/>
                        <a:latin typeface="+mj-lt"/>
                      </a:endParaRPr>
                    </a:p>
                  </a:txBody>
                  <a:tcPr marL="227448" marR="0" marT="0" marB="0" anchor="ctr"/>
                </a:tc>
                <a:tc>
                  <a:txBody>
                    <a:bodyPr/>
                    <a:lstStyle/>
                    <a:p>
                      <a:pPr algn="r" fontAlgn="b"/>
                      <a:r>
                        <a:rPr lang="en-GB" sz="800" b="0" i="0" u="none" strike="noStrike">
                          <a:solidFill>
                            <a:srgbClr val="000000"/>
                          </a:solidFill>
                          <a:effectLst/>
                          <a:latin typeface="Calibri" panose="020F0502020204030204" pitchFamily="34" charset="0"/>
                        </a:rPr>
                        <a:t>£11.97</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£11.97</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£11.97</a:t>
                      </a:r>
                    </a:p>
                  </a:txBody>
                  <a:tcPr marL="9525" marR="9525" marT="9525" marB="0" anchor="b"/>
                </a:tc>
                <a:tc>
                  <a:txBody>
                    <a:bodyPr/>
                    <a:lstStyle/>
                    <a:p>
                      <a:pPr algn="r" fontAlgn="b"/>
                      <a:r>
                        <a:rPr lang="en-GB" sz="800" b="0" i="0" u="none" strike="noStrike">
                          <a:solidFill>
                            <a:srgbClr val="000000"/>
                          </a:solidFill>
                          <a:effectLst/>
                          <a:latin typeface="Calibri" panose="020F0502020204030204" pitchFamily="34" charset="0"/>
                        </a:rPr>
                        <a:t>£11.97</a:t>
                      </a:r>
                    </a:p>
                  </a:txBody>
                  <a:tcPr marL="9525" marR="9525" marT="9525" marB="0" anchor="b"/>
                </a:tc>
                <a:extLst>
                  <a:ext uri="{0D108BD9-81ED-4DB2-BD59-A6C34878D82A}">
                    <a16:rowId xmlns:a16="http://schemas.microsoft.com/office/drawing/2014/main" val="1901810714"/>
                  </a:ext>
                </a:extLst>
              </a:tr>
              <a:tr h="118360">
                <a:tc>
                  <a:txBody>
                    <a:bodyPr/>
                    <a:lstStyle/>
                    <a:p>
                      <a:pPr algn="l" fontAlgn="ctr"/>
                      <a:r>
                        <a:rPr lang="en-GB" sz="800" b="0" u="none" strike="noStrike">
                          <a:solidFill>
                            <a:srgbClr val="000000"/>
                          </a:solidFill>
                          <a:effectLst/>
                          <a:latin typeface="+mj-lt"/>
                        </a:rPr>
                        <a:t>Total Return on Operations</a:t>
                      </a:r>
                      <a:endParaRPr lang="en-GB" sz="800" b="0" i="0" u="none" strike="noStrike">
                        <a:solidFill>
                          <a:srgbClr val="000000"/>
                        </a:solidFill>
                        <a:effectLst/>
                        <a:latin typeface="+mj-lt"/>
                      </a:endParaRPr>
                    </a:p>
                  </a:txBody>
                  <a:tcPr marL="0" marR="0" marT="0" marB="0" anchor="ctr"/>
                </a:tc>
                <a:tc>
                  <a:txBody>
                    <a:bodyPr/>
                    <a:lstStyle/>
                    <a:p>
                      <a:pPr algn="r" fontAlgn="b"/>
                      <a:r>
                        <a:rPr lang="en-GB" sz="800" b="1" i="0" u="none" strike="noStrike">
                          <a:solidFill>
                            <a:srgbClr val="000000"/>
                          </a:solidFill>
                          <a:effectLst/>
                          <a:latin typeface="Calibri" panose="020F0502020204030204" pitchFamily="34" charset="0"/>
                        </a:rPr>
                        <a:t>£229.52</a:t>
                      </a:r>
                    </a:p>
                  </a:txBody>
                  <a:tcPr marL="9525" marR="9525" marT="9525" marB="0" anchor="b"/>
                </a:tc>
                <a:tc>
                  <a:txBody>
                    <a:bodyPr/>
                    <a:lstStyle/>
                    <a:p>
                      <a:pPr algn="r" fontAlgn="b"/>
                      <a:r>
                        <a:rPr lang="en-GB" sz="800" b="1" i="0" u="none" strike="noStrike">
                          <a:solidFill>
                            <a:srgbClr val="000000"/>
                          </a:solidFill>
                          <a:effectLst/>
                          <a:latin typeface="Calibri" panose="020F0502020204030204" pitchFamily="34" charset="0"/>
                        </a:rPr>
                        <a:t>£229.52</a:t>
                      </a:r>
                    </a:p>
                  </a:txBody>
                  <a:tcPr marL="9525" marR="9525" marT="9525" marB="0" anchor="b"/>
                </a:tc>
                <a:tc>
                  <a:txBody>
                    <a:bodyPr/>
                    <a:lstStyle/>
                    <a:p>
                      <a:pPr algn="r" fontAlgn="b"/>
                      <a:r>
                        <a:rPr lang="en-GB" sz="800" b="1" i="0" u="none" strike="noStrike">
                          <a:solidFill>
                            <a:srgbClr val="000000"/>
                          </a:solidFill>
                          <a:effectLst/>
                          <a:latin typeface="Calibri" panose="020F0502020204030204" pitchFamily="34" charset="0"/>
                        </a:rPr>
                        <a:t>£229.52</a:t>
                      </a:r>
                    </a:p>
                  </a:txBody>
                  <a:tcPr marL="9525" marR="9525" marT="9525" marB="0" anchor="b"/>
                </a:tc>
                <a:tc>
                  <a:txBody>
                    <a:bodyPr/>
                    <a:lstStyle/>
                    <a:p>
                      <a:pPr algn="r" fontAlgn="b"/>
                      <a:r>
                        <a:rPr lang="en-GB" sz="800" b="1" i="0" u="none" strike="noStrike">
                          <a:solidFill>
                            <a:srgbClr val="000000"/>
                          </a:solidFill>
                          <a:effectLst/>
                          <a:latin typeface="Calibri" panose="020F0502020204030204" pitchFamily="34" charset="0"/>
                        </a:rPr>
                        <a:t>£229.52</a:t>
                      </a:r>
                    </a:p>
                  </a:txBody>
                  <a:tcPr marL="9525" marR="9525" marT="9525" marB="0" anchor="b"/>
                </a:tc>
                <a:extLst>
                  <a:ext uri="{0D108BD9-81ED-4DB2-BD59-A6C34878D82A}">
                    <a16:rowId xmlns:a16="http://schemas.microsoft.com/office/drawing/2014/main" val="4018346231"/>
                  </a:ext>
                </a:extLst>
              </a:tr>
              <a:tr h="118360">
                <a:tc>
                  <a:txBody>
                    <a:bodyPr/>
                    <a:lstStyle/>
                    <a:p>
                      <a:pPr algn="l" fontAlgn="ctr"/>
                      <a:r>
                        <a:rPr lang="en-GB" sz="800" b="0" u="none" strike="noStrike">
                          <a:solidFill>
                            <a:srgbClr val="000000"/>
                          </a:solidFill>
                          <a:effectLst/>
                          <a:latin typeface="+mj-lt"/>
                        </a:rPr>
                        <a:t>Total Return on Capital</a:t>
                      </a:r>
                      <a:endParaRPr lang="en-GB" sz="800" b="0" i="0" u="none" strike="noStrike">
                        <a:solidFill>
                          <a:srgbClr val="000000"/>
                        </a:solidFill>
                        <a:effectLst/>
                        <a:latin typeface="+mj-lt"/>
                      </a:endParaRPr>
                    </a:p>
                  </a:txBody>
                  <a:tcPr marL="0" marR="0" marT="0" marB="0" anchor="ctr"/>
                </a:tc>
                <a:tc>
                  <a:txBody>
                    <a:bodyPr/>
                    <a:lstStyle/>
                    <a:p>
                      <a:pPr algn="r" fontAlgn="b"/>
                      <a:r>
                        <a:rPr lang="en-GB" sz="800" b="1" i="0" u="none" strike="noStrike">
                          <a:solidFill>
                            <a:srgbClr val="000000"/>
                          </a:solidFill>
                          <a:effectLst/>
                          <a:latin typeface="Calibri" panose="020F0502020204030204" pitchFamily="34" charset="0"/>
                        </a:rPr>
                        <a:t>£241.46</a:t>
                      </a:r>
                    </a:p>
                  </a:txBody>
                  <a:tcPr marL="9525" marR="9525" marT="9525" marB="0" anchor="b"/>
                </a:tc>
                <a:tc>
                  <a:txBody>
                    <a:bodyPr/>
                    <a:lstStyle/>
                    <a:p>
                      <a:pPr algn="r" fontAlgn="b"/>
                      <a:r>
                        <a:rPr lang="en-GB" sz="800" b="1" i="0" u="none" strike="noStrike">
                          <a:solidFill>
                            <a:srgbClr val="000000"/>
                          </a:solidFill>
                          <a:effectLst/>
                          <a:latin typeface="Calibri" panose="020F0502020204030204" pitchFamily="34" charset="0"/>
                        </a:rPr>
                        <a:t>£241.46</a:t>
                      </a:r>
                    </a:p>
                  </a:txBody>
                  <a:tcPr marL="9525" marR="9525" marT="9525" marB="0" anchor="b"/>
                </a:tc>
                <a:tc>
                  <a:txBody>
                    <a:bodyPr/>
                    <a:lstStyle/>
                    <a:p>
                      <a:pPr algn="r" fontAlgn="b"/>
                      <a:r>
                        <a:rPr lang="en-GB" sz="800" b="1" i="0" u="none" strike="noStrike">
                          <a:solidFill>
                            <a:srgbClr val="000000"/>
                          </a:solidFill>
                          <a:effectLst/>
                          <a:latin typeface="Calibri" panose="020F0502020204030204" pitchFamily="34" charset="0"/>
                        </a:rPr>
                        <a:t>£241.46</a:t>
                      </a:r>
                    </a:p>
                  </a:txBody>
                  <a:tcPr marL="9525" marR="9525" marT="9525" marB="0" anchor="b"/>
                </a:tc>
                <a:tc>
                  <a:txBody>
                    <a:bodyPr/>
                    <a:lstStyle/>
                    <a:p>
                      <a:pPr algn="r" fontAlgn="b"/>
                      <a:r>
                        <a:rPr lang="en-GB" sz="800" b="1" i="0" u="none" strike="noStrike">
                          <a:solidFill>
                            <a:srgbClr val="000000"/>
                          </a:solidFill>
                          <a:effectLst/>
                          <a:latin typeface="Calibri" panose="020F0502020204030204" pitchFamily="34" charset="0"/>
                        </a:rPr>
                        <a:t>£241.46</a:t>
                      </a:r>
                    </a:p>
                  </a:txBody>
                  <a:tcPr marL="9525" marR="9525" marT="9525" marB="0" anchor="b"/>
                </a:tc>
                <a:extLst>
                  <a:ext uri="{0D108BD9-81ED-4DB2-BD59-A6C34878D82A}">
                    <a16:rowId xmlns:a16="http://schemas.microsoft.com/office/drawing/2014/main" val="452743900"/>
                  </a:ext>
                </a:extLst>
              </a:tr>
              <a:tr h="118360">
                <a:tc>
                  <a:txBody>
                    <a:bodyPr/>
                    <a:lstStyle/>
                    <a:p>
                      <a:pPr algn="l" fontAlgn="ctr"/>
                      <a:r>
                        <a:rPr lang="en-GB" sz="800" b="0" u="none" strike="noStrike">
                          <a:solidFill>
                            <a:srgbClr val="000000"/>
                          </a:solidFill>
                          <a:effectLst/>
                          <a:latin typeface="+mj-lt"/>
                        </a:rPr>
                        <a:t>TOTAL</a:t>
                      </a:r>
                      <a:endParaRPr lang="en-GB" sz="800" b="0" i="0" u="none" strike="noStrike">
                        <a:solidFill>
                          <a:srgbClr val="000000"/>
                        </a:solidFill>
                        <a:effectLst/>
                        <a:latin typeface="+mj-lt"/>
                      </a:endParaRPr>
                    </a:p>
                  </a:txBody>
                  <a:tcPr marL="0" marR="0" marT="0" marB="0" anchor="ctr"/>
                </a:tc>
                <a:tc>
                  <a:txBody>
                    <a:bodyPr/>
                    <a:lstStyle/>
                    <a:p>
                      <a:pPr algn="r" fontAlgn="b"/>
                      <a:r>
                        <a:rPr lang="en-GB" sz="800" b="1" i="0" u="none" strike="noStrike">
                          <a:solidFill>
                            <a:srgbClr val="000000"/>
                          </a:solidFill>
                          <a:effectLst/>
                          <a:latin typeface="Calibri" panose="020F0502020204030204" pitchFamily="34" charset="0"/>
                        </a:rPr>
                        <a:t>£1,186.76</a:t>
                      </a:r>
                    </a:p>
                  </a:txBody>
                  <a:tcPr marL="9525" marR="9525" marT="9525" marB="0" anchor="b"/>
                </a:tc>
                <a:tc>
                  <a:txBody>
                    <a:bodyPr/>
                    <a:lstStyle/>
                    <a:p>
                      <a:pPr algn="r" fontAlgn="b"/>
                      <a:r>
                        <a:rPr lang="en-GB" sz="800" b="1" i="0" u="none" strike="noStrike" dirty="0">
                          <a:solidFill>
                            <a:srgbClr val="000000"/>
                          </a:solidFill>
                          <a:effectLst/>
                          <a:latin typeface="Calibri" panose="020F0502020204030204" pitchFamily="34" charset="0"/>
                        </a:rPr>
                        <a:t>£1,204.38</a:t>
                      </a:r>
                    </a:p>
                  </a:txBody>
                  <a:tcPr marL="9525" marR="9525" marT="9525" marB="0" anchor="b"/>
                </a:tc>
                <a:tc>
                  <a:txBody>
                    <a:bodyPr/>
                    <a:lstStyle/>
                    <a:p>
                      <a:pPr algn="r" fontAlgn="b"/>
                      <a:r>
                        <a:rPr lang="en-GB" sz="800" b="1" i="0" u="none" strike="noStrike">
                          <a:solidFill>
                            <a:srgbClr val="000000"/>
                          </a:solidFill>
                          <a:effectLst/>
                          <a:latin typeface="Calibri" panose="020F0502020204030204" pitchFamily="34" charset="0"/>
                        </a:rPr>
                        <a:t>£1,383.06</a:t>
                      </a:r>
                    </a:p>
                  </a:txBody>
                  <a:tcPr marL="9525" marR="9525" marT="9525" marB="0" anchor="b"/>
                </a:tc>
                <a:tc>
                  <a:txBody>
                    <a:bodyPr/>
                    <a:lstStyle/>
                    <a:p>
                      <a:pPr algn="r" fontAlgn="b"/>
                      <a:r>
                        <a:rPr lang="en-GB" sz="800" b="1" i="0" u="none" strike="noStrike" dirty="0">
                          <a:solidFill>
                            <a:srgbClr val="000000"/>
                          </a:solidFill>
                          <a:effectLst/>
                          <a:latin typeface="Calibri" panose="020F0502020204030204" pitchFamily="34" charset="0"/>
                        </a:rPr>
                        <a:t>£1,328.35</a:t>
                      </a:r>
                    </a:p>
                  </a:txBody>
                  <a:tcPr marL="9525" marR="9525" marT="9525" marB="0" anchor="b"/>
                </a:tc>
                <a:extLst>
                  <a:ext uri="{0D108BD9-81ED-4DB2-BD59-A6C34878D82A}">
                    <a16:rowId xmlns:a16="http://schemas.microsoft.com/office/drawing/2014/main" val="3686828433"/>
                  </a:ext>
                </a:extLst>
              </a:tr>
            </a:tbl>
          </a:graphicData>
        </a:graphic>
      </p:graphicFrame>
      <p:sp>
        <p:nvSpPr>
          <p:cNvPr id="5" name="TextBox 4">
            <a:extLst>
              <a:ext uri="{FF2B5EF4-FFF2-40B4-BE49-F238E27FC236}">
                <a16:creationId xmlns:a16="http://schemas.microsoft.com/office/drawing/2014/main" id="{CE671575-8238-D6F3-E038-204FD253E92F}"/>
              </a:ext>
            </a:extLst>
          </p:cNvPr>
          <p:cNvSpPr txBox="1"/>
          <p:nvPr/>
        </p:nvSpPr>
        <p:spPr>
          <a:xfrm>
            <a:off x="441289" y="6444791"/>
            <a:ext cx="4321629" cy="276999"/>
          </a:xfrm>
          <a:prstGeom prst="rect">
            <a:avLst/>
          </a:prstGeom>
          <a:noFill/>
        </p:spPr>
        <p:txBody>
          <a:bodyPr wrap="square" rtlCol="0">
            <a:spAutoFit/>
          </a:bodyPr>
          <a:lstStyle/>
          <a:p>
            <a:r>
              <a:rPr lang="en-US" sz="1200" dirty="0">
                <a:solidFill>
                  <a:schemeClr val="tx1">
                    <a:lumMod val="50000"/>
                  </a:schemeClr>
                </a:solidFill>
                <a:cs typeface="Arial" panose="020B0604020202020204" pitchFamily="34" charset="0"/>
              </a:rPr>
              <a:t>Note: All figures using median values, including for the “Total”.  </a:t>
            </a:r>
            <a:endParaRPr lang="en-GB" sz="1200" dirty="0">
              <a:solidFill>
                <a:schemeClr val="tx1">
                  <a:lumMod val="50000"/>
                </a:schemeClr>
              </a:solidFill>
              <a:cs typeface="Arial" panose="020B0604020202020204" pitchFamily="34" charset="0"/>
            </a:endParaRPr>
          </a:p>
        </p:txBody>
      </p:sp>
      <p:sp>
        <p:nvSpPr>
          <p:cNvPr id="2" name="TextBox 1">
            <a:extLst>
              <a:ext uri="{FF2B5EF4-FFF2-40B4-BE49-F238E27FC236}">
                <a16:creationId xmlns:a16="http://schemas.microsoft.com/office/drawing/2014/main" id="{82781B90-786B-4606-B51C-5576F088CC68}"/>
              </a:ext>
              <a:ext uri="{C183D7F6-B498-43B3-948B-1728B52AA6E4}">
                <adec:decorative xmlns:adec="http://schemas.microsoft.com/office/drawing/2017/decorative" val="1"/>
              </a:ext>
            </a:extLst>
          </p:cNvPr>
          <p:cNvSpPr txBox="1"/>
          <p:nvPr/>
        </p:nvSpPr>
        <p:spPr>
          <a:xfrm>
            <a:off x="9251462" y="273538"/>
            <a:ext cx="2715845" cy="96715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6" name="Picture 5" descr="A picture containing graphical user interface">
            <a:extLst>
              <a:ext uri="{FF2B5EF4-FFF2-40B4-BE49-F238E27FC236}">
                <a16:creationId xmlns:a16="http://schemas.microsoft.com/office/drawing/2014/main" id="{E8814C1C-536E-5262-D484-1501749CCD44}"/>
              </a:ext>
            </a:extLst>
          </p:cNvPr>
          <p:cNvPicPr>
            <a:picLocks noChangeAspect="1"/>
          </p:cNvPicPr>
          <p:nvPr/>
        </p:nvPicPr>
        <p:blipFill>
          <a:blip r:embed="rId3"/>
          <a:stretch>
            <a:fillRect/>
          </a:stretch>
        </p:blipFill>
        <p:spPr>
          <a:xfrm>
            <a:off x="9473953" y="76929"/>
            <a:ext cx="2431535" cy="1018260"/>
          </a:xfrm>
          <a:prstGeom prst="rect">
            <a:avLst/>
          </a:prstGeom>
        </p:spPr>
      </p:pic>
      <p:sp>
        <p:nvSpPr>
          <p:cNvPr id="7" name="Slide Number Placeholder 12">
            <a:extLst>
              <a:ext uri="{FF2B5EF4-FFF2-40B4-BE49-F238E27FC236}">
                <a16:creationId xmlns:a16="http://schemas.microsoft.com/office/drawing/2014/main" id="{AF45AA57-525D-9402-1F80-D99CBE94E284}"/>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23</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8" name="Footer Placeholder 17">
            <a:extLst>
              <a:ext uri="{FF2B5EF4-FFF2-40B4-BE49-F238E27FC236}">
                <a16:creationId xmlns:a16="http://schemas.microsoft.com/office/drawing/2014/main" id="{5B7F339F-0886-C39A-9620-43C6D50BA28F}"/>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3413076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1F58C66-73E3-06DB-F605-C7324E40374E}"/>
              </a:ext>
            </a:extLst>
          </p:cNvPr>
          <p:cNvSpPr>
            <a:spLocks noGrp="1"/>
          </p:cNvSpPr>
          <p:nvPr>
            <p:ph type="title"/>
          </p:nvPr>
        </p:nvSpPr>
        <p:spPr/>
        <p:txBody>
          <a:bodyPr anchor="ctr"/>
          <a:lstStyle/>
          <a:p>
            <a:r>
              <a:rPr lang="en-US" dirty="0"/>
              <a:t>Care Homes - Annex A – Part 2</a:t>
            </a:r>
            <a:endParaRPr lang="en-GB" dirty="0"/>
          </a:p>
        </p:txBody>
      </p:sp>
      <p:graphicFrame>
        <p:nvGraphicFramePr>
          <p:cNvPr id="6" name="Table 4">
            <a:extLst>
              <a:ext uri="{FF2B5EF4-FFF2-40B4-BE49-F238E27FC236}">
                <a16:creationId xmlns:a16="http://schemas.microsoft.com/office/drawing/2014/main" id="{11047A99-8C20-9E7A-28B2-C082B85FAE02}"/>
              </a:ext>
            </a:extLst>
          </p:cNvPr>
          <p:cNvGraphicFramePr>
            <a:graphicFrameLocks noGrp="1"/>
          </p:cNvGraphicFramePr>
          <p:nvPr>
            <p:ph idx="1"/>
            <p:extLst>
              <p:ext uri="{D42A27DB-BD31-4B8C-83A1-F6EECF244321}">
                <p14:modId xmlns:p14="http://schemas.microsoft.com/office/powerpoint/2010/main" val="3630447031"/>
              </p:ext>
            </p:extLst>
          </p:nvPr>
        </p:nvGraphicFramePr>
        <p:xfrm>
          <a:off x="803275" y="1396397"/>
          <a:ext cx="10891836" cy="5013960"/>
        </p:xfrm>
        <a:graphic>
          <a:graphicData uri="http://schemas.openxmlformats.org/drawingml/2006/table">
            <a:tbl>
              <a:tblPr firstRow="1" bandRow="1">
                <a:tableStyleId>{5C22544A-7EE6-4342-B048-85BDC9FD1C3A}</a:tableStyleId>
              </a:tblPr>
              <a:tblGrid>
                <a:gridCol w="2811936">
                  <a:extLst>
                    <a:ext uri="{9D8B030D-6E8A-4147-A177-3AD203B41FA5}">
                      <a16:colId xmlns:a16="http://schemas.microsoft.com/office/drawing/2014/main" val="3563683373"/>
                    </a:ext>
                  </a:extLst>
                </a:gridCol>
                <a:gridCol w="2019975">
                  <a:extLst>
                    <a:ext uri="{9D8B030D-6E8A-4147-A177-3AD203B41FA5}">
                      <a16:colId xmlns:a16="http://schemas.microsoft.com/office/drawing/2014/main" val="3840147687"/>
                    </a:ext>
                  </a:extLst>
                </a:gridCol>
                <a:gridCol w="2019975">
                  <a:extLst>
                    <a:ext uri="{9D8B030D-6E8A-4147-A177-3AD203B41FA5}">
                      <a16:colId xmlns:a16="http://schemas.microsoft.com/office/drawing/2014/main" val="1306387019"/>
                    </a:ext>
                  </a:extLst>
                </a:gridCol>
                <a:gridCol w="2019975">
                  <a:extLst>
                    <a:ext uri="{9D8B030D-6E8A-4147-A177-3AD203B41FA5}">
                      <a16:colId xmlns:a16="http://schemas.microsoft.com/office/drawing/2014/main" val="2322558035"/>
                    </a:ext>
                  </a:extLst>
                </a:gridCol>
                <a:gridCol w="2019975">
                  <a:extLst>
                    <a:ext uri="{9D8B030D-6E8A-4147-A177-3AD203B41FA5}">
                      <a16:colId xmlns:a16="http://schemas.microsoft.com/office/drawing/2014/main" val="4249107029"/>
                    </a:ext>
                  </a:extLst>
                </a:gridCol>
              </a:tblGrid>
              <a:tr h="370840">
                <a:tc>
                  <a:txBody>
                    <a:bodyPr/>
                    <a:lstStyle/>
                    <a:p>
                      <a:pPr algn="l" fontAlgn="ctr"/>
                      <a:r>
                        <a:rPr lang="en-US" sz="1600" b="1" u="none" strike="noStrike" kern="1200" dirty="0">
                          <a:solidFill>
                            <a:srgbClr val="000000"/>
                          </a:solidFill>
                          <a:effectLst/>
                          <a:latin typeface="+mn-lt"/>
                          <a:ea typeface="+mn-ea"/>
                          <a:cs typeface="+mn-cs"/>
                        </a:rPr>
                        <a:t>Care Homes - Annex A – Part 2</a:t>
                      </a:r>
                    </a:p>
                  </a:txBody>
                  <a:tcPr marL="0" marR="0" marT="0" marB="0" anchor="ctr"/>
                </a:tc>
                <a:tc>
                  <a:txBody>
                    <a:bodyPr/>
                    <a:lstStyle/>
                    <a:p>
                      <a:pPr algn="ctr" fontAlgn="b"/>
                      <a:r>
                        <a:rPr lang="en-US" sz="1600" u="none" strike="noStrike">
                          <a:solidFill>
                            <a:srgbClr val="000000"/>
                          </a:solidFill>
                          <a:effectLst/>
                        </a:rPr>
                        <a:t>65+ care home places without nursing</a:t>
                      </a:r>
                      <a:endParaRPr lang="en-US" sz="1600" b="1" i="0" u="none" strike="noStrike">
                        <a:solidFill>
                          <a:srgbClr val="000000"/>
                        </a:solidFill>
                        <a:effectLst/>
                        <a:latin typeface="Calibri" panose="020F0502020204030204" pitchFamily="34" charset="0"/>
                      </a:endParaRPr>
                    </a:p>
                  </a:txBody>
                  <a:tcPr marL="0" marR="0" marT="0" marB="0"/>
                </a:tc>
                <a:tc>
                  <a:txBody>
                    <a:bodyPr/>
                    <a:lstStyle/>
                    <a:p>
                      <a:pPr algn="ctr" fontAlgn="b"/>
                      <a:r>
                        <a:rPr lang="en-US" sz="1600" u="none" strike="noStrike">
                          <a:solidFill>
                            <a:srgbClr val="000000"/>
                          </a:solidFill>
                          <a:effectLst/>
                        </a:rPr>
                        <a:t>65+ care home places without nursing, enhanced needs</a:t>
                      </a:r>
                      <a:endParaRPr lang="en-US" sz="1600" b="1" i="0" u="none" strike="noStrike">
                        <a:solidFill>
                          <a:srgbClr val="000000"/>
                        </a:solidFill>
                        <a:effectLst/>
                        <a:latin typeface="Calibri" panose="020F0502020204030204" pitchFamily="34" charset="0"/>
                      </a:endParaRPr>
                    </a:p>
                  </a:txBody>
                  <a:tcPr marL="0" marR="0" marT="0" marB="0"/>
                </a:tc>
                <a:tc>
                  <a:txBody>
                    <a:bodyPr/>
                    <a:lstStyle/>
                    <a:p>
                      <a:pPr algn="ctr" fontAlgn="b"/>
                      <a:r>
                        <a:rPr lang="en-US" sz="1600" u="none" strike="noStrike">
                          <a:solidFill>
                            <a:srgbClr val="000000"/>
                          </a:solidFill>
                          <a:effectLst/>
                        </a:rPr>
                        <a:t>65+ care home places with nursing</a:t>
                      </a:r>
                      <a:endParaRPr lang="en-US" sz="1600" b="1" i="0" u="none" strike="noStrike">
                        <a:solidFill>
                          <a:srgbClr val="000000"/>
                        </a:solidFill>
                        <a:effectLst/>
                        <a:latin typeface="Calibri" panose="020F0502020204030204" pitchFamily="34" charset="0"/>
                      </a:endParaRPr>
                    </a:p>
                  </a:txBody>
                  <a:tcPr marL="0" marR="0" marT="0" marB="0"/>
                </a:tc>
                <a:tc>
                  <a:txBody>
                    <a:bodyPr/>
                    <a:lstStyle/>
                    <a:p>
                      <a:pPr algn="ctr" fontAlgn="b"/>
                      <a:r>
                        <a:rPr lang="en-US" sz="1600" u="none" strike="noStrike" dirty="0">
                          <a:solidFill>
                            <a:srgbClr val="000000"/>
                          </a:solidFill>
                          <a:effectLst/>
                        </a:rPr>
                        <a:t>65+ care home places with nursing, enhanced needs</a:t>
                      </a:r>
                      <a:endParaRPr lang="en-US" sz="1600" b="1" i="0" u="none" strike="noStrike" dirty="0">
                        <a:solidFill>
                          <a:srgbClr val="000000"/>
                        </a:solidFill>
                        <a:effectLst/>
                        <a:latin typeface="Calibri" panose="020F0502020204030204" pitchFamily="34" charset="0"/>
                      </a:endParaRPr>
                    </a:p>
                  </a:txBody>
                  <a:tcPr marL="0" marR="0" marT="0" marB="0"/>
                </a:tc>
                <a:extLst>
                  <a:ext uri="{0D108BD9-81ED-4DB2-BD59-A6C34878D82A}">
                    <a16:rowId xmlns:a16="http://schemas.microsoft.com/office/drawing/2014/main" val="3648279632"/>
                  </a:ext>
                </a:extLst>
              </a:tr>
              <a:tr h="370840">
                <a:tc>
                  <a:txBody>
                    <a:bodyPr/>
                    <a:lstStyle/>
                    <a:p>
                      <a:pPr algn="l" fontAlgn="ctr"/>
                      <a:r>
                        <a:rPr lang="en-US" sz="1600" u="none" strike="noStrike">
                          <a:solidFill>
                            <a:srgbClr val="000000"/>
                          </a:solidFill>
                          <a:effectLst/>
                        </a:rPr>
                        <a:t>Number of location level survey responses received</a:t>
                      </a:r>
                      <a:endParaRPr lang="en-US" sz="1600" b="0"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1</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2</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3</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3</a:t>
                      </a:r>
                      <a:endParaRPr lang="en-GB" sz="16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864169197"/>
                  </a:ext>
                </a:extLst>
              </a:tr>
              <a:tr h="370840">
                <a:tc>
                  <a:txBody>
                    <a:bodyPr/>
                    <a:lstStyle/>
                    <a:p>
                      <a:pPr algn="l" fontAlgn="ctr"/>
                      <a:r>
                        <a:rPr lang="en-US" sz="1600" u="none" strike="noStrike">
                          <a:solidFill>
                            <a:srgbClr val="000000"/>
                          </a:solidFill>
                          <a:effectLst/>
                        </a:rPr>
                        <a:t>Number of locations eligible to fill in the survey (excluding those found to be ineligible)</a:t>
                      </a:r>
                      <a:endParaRPr lang="en-US" sz="1600" b="0"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5</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5</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5</a:t>
                      </a:r>
                      <a:endParaRPr lang="en-GB" sz="1600" b="0" i="0" u="none" strike="noStrike">
                        <a:solidFill>
                          <a:srgbClr val="000000"/>
                        </a:solidFill>
                        <a:effectLst/>
                        <a:latin typeface="Calibri" panose="020F0502020204030204" pitchFamily="34" charset="0"/>
                      </a:endParaRPr>
                    </a:p>
                  </a:txBody>
                  <a:tcPr marL="0" marR="0" marT="0" marB="0" anchor="ctr"/>
                </a:tc>
                <a:tc>
                  <a:txBody>
                    <a:bodyPr/>
                    <a:lstStyle/>
                    <a:p>
                      <a:pPr algn="ctr" fontAlgn="b"/>
                      <a:r>
                        <a:rPr lang="en-US" sz="1600" b="0" i="0" u="none" strike="noStrike">
                          <a:solidFill>
                            <a:srgbClr val="000000"/>
                          </a:solidFill>
                          <a:effectLst/>
                          <a:latin typeface="Calibri" panose="020F0502020204030204" pitchFamily="34" charset="0"/>
                        </a:rPr>
                        <a:t>5</a:t>
                      </a:r>
                      <a:endParaRPr lang="en-GB" sz="16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948878013"/>
                  </a:ext>
                </a:extLst>
              </a:tr>
              <a:tr h="370840">
                <a:tc>
                  <a:txBody>
                    <a:bodyPr/>
                    <a:lstStyle/>
                    <a:p>
                      <a:pPr algn="l" fontAlgn="ctr"/>
                      <a:r>
                        <a:rPr lang="en-US" sz="1600" u="none" strike="noStrike">
                          <a:solidFill>
                            <a:srgbClr val="000000"/>
                          </a:solidFill>
                          <a:effectLst/>
                        </a:rPr>
                        <a:t>Number of residents covered by the responses</a:t>
                      </a:r>
                      <a:endParaRPr lang="en-US" sz="1600" b="0"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GB" sz="1600" u="none" strike="noStrike" kern="1200">
                          <a:solidFill>
                            <a:srgbClr val="000000"/>
                          </a:solidFill>
                          <a:effectLst/>
                          <a:latin typeface="+mn-lt"/>
                          <a:ea typeface="+mn-ea"/>
                          <a:cs typeface="+mn-cs"/>
                        </a:rPr>
                        <a:t>5</a:t>
                      </a:r>
                    </a:p>
                  </a:txBody>
                  <a:tcPr marL="6350" marR="6350" marT="6350" marB="0" anchor="ctr"/>
                </a:tc>
                <a:tc>
                  <a:txBody>
                    <a:bodyPr/>
                    <a:lstStyle/>
                    <a:p>
                      <a:pPr algn="ctr" fontAlgn="b"/>
                      <a:r>
                        <a:rPr lang="en-GB" sz="1600" u="none" strike="noStrike" kern="1200">
                          <a:solidFill>
                            <a:srgbClr val="000000"/>
                          </a:solidFill>
                          <a:effectLst/>
                          <a:latin typeface="+mn-lt"/>
                          <a:ea typeface="+mn-ea"/>
                          <a:cs typeface="+mn-cs"/>
                        </a:rPr>
                        <a:t>7</a:t>
                      </a:r>
                    </a:p>
                  </a:txBody>
                  <a:tcPr marL="6350" marR="6350" marT="6350" marB="0" anchor="ctr"/>
                </a:tc>
                <a:tc>
                  <a:txBody>
                    <a:bodyPr/>
                    <a:lstStyle/>
                    <a:p>
                      <a:pPr algn="ctr" fontAlgn="b"/>
                      <a:r>
                        <a:rPr lang="en-GB" sz="1600" u="none" strike="noStrike" kern="1200">
                          <a:solidFill>
                            <a:srgbClr val="000000"/>
                          </a:solidFill>
                          <a:effectLst/>
                          <a:latin typeface="+mn-lt"/>
                          <a:ea typeface="+mn-ea"/>
                          <a:cs typeface="+mn-cs"/>
                        </a:rPr>
                        <a:t>47</a:t>
                      </a:r>
                    </a:p>
                  </a:txBody>
                  <a:tcPr marL="6350" marR="6350" marT="6350" marB="0" anchor="ctr"/>
                </a:tc>
                <a:tc>
                  <a:txBody>
                    <a:bodyPr/>
                    <a:lstStyle/>
                    <a:p>
                      <a:pPr algn="ctr" fontAlgn="b"/>
                      <a:r>
                        <a:rPr lang="en-GB" sz="1600" u="none" strike="noStrike" kern="1200">
                          <a:solidFill>
                            <a:srgbClr val="000000"/>
                          </a:solidFill>
                          <a:effectLst/>
                          <a:latin typeface="+mn-lt"/>
                          <a:ea typeface="+mn-ea"/>
                          <a:cs typeface="+mn-cs"/>
                        </a:rPr>
                        <a:t>58</a:t>
                      </a:r>
                    </a:p>
                  </a:txBody>
                  <a:tcPr marL="6350" marR="6350" marT="6350" marB="0" anchor="ctr"/>
                </a:tc>
                <a:extLst>
                  <a:ext uri="{0D108BD9-81ED-4DB2-BD59-A6C34878D82A}">
                    <a16:rowId xmlns:a16="http://schemas.microsoft.com/office/drawing/2014/main" val="4004222142"/>
                  </a:ext>
                </a:extLst>
              </a:tr>
              <a:tr h="370840">
                <a:tc>
                  <a:txBody>
                    <a:bodyPr/>
                    <a:lstStyle/>
                    <a:p>
                      <a:pPr algn="l" fontAlgn="ctr"/>
                      <a:r>
                        <a:rPr lang="en-US" sz="1600" u="none" strike="noStrike">
                          <a:solidFill>
                            <a:srgbClr val="000000"/>
                          </a:solidFill>
                          <a:effectLst/>
                        </a:rPr>
                        <a:t>Number of carer hours per resident per week</a:t>
                      </a:r>
                      <a:endParaRPr lang="en-US" sz="1600" b="0"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GB" sz="1600" u="none" strike="noStrike" kern="1200">
                          <a:solidFill>
                            <a:srgbClr val="000000"/>
                          </a:solidFill>
                          <a:effectLst/>
                          <a:latin typeface="+mn-lt"/>
                          <a:ea typeface="+mn-ea"/>
                          <a:cs typeface="+mn-cs"/>
                        </a:rPr>
                        <a:t>25.22</a:t>
                      </a:r>
                    </a:p>
                  </a:txBody>
                  <a:tcPr marL="6350" marR="6350" marT="6350" marB="0" anchor="ctr"/>
                </a:tc>
                <a:tc>
                  <a:txBody>
                    <a:bodyPr/>
                    <a:lstStyle/>
                    <a:p>
                      <a:pPr algn="ctr" fontAlgn="b"/>
                      <a:r>
                        <a:rPr lang="en-GB" sz="1600" u="none" strike="noStrike" kern="1200">
                          <a:solidFill>
                            <a:srgbClr val="000000"/>
                          </a:solidFill>
                          <a:effectLst/>
                          <a:latin typeface="+mn-lt"/>
                          <a:ea typeface="+mn-ea"/>
                          <a:cs typeface="+mn-cs"/>
                        </a:rPr>
                        <a:t>54.84</a:t>
                      </a:r>
                    </a:p>
                  </a:txBody>
                  <a:tcPr marL="6350" marR="6350" marT="6350" marB="0" anchor="ctr"/>
                </a:tc>
                <a:tc>
                  <a:txBody>
                    <a:bodyPr/>
                    <a:lstStyle/>
                    <a:p>
                      <a:pPr algn="ctr" fontAlgn="b"/>
                      <a:r>
                        <a:rPr lang="en-GB" sz="1600" u="none" strike="noStrike" kern="1200">
                          <a:solidFill>
                            <a:srgbClr val="000000"/>
                          </a:solidFill>
                          <a:effectLst/>
                          <a:latin typeface="+mn-lt"/>
                          <a:ea typeface="+mn-ea"/>
                          <a:cs typeface="+mn-cs"/>
                        </a:rPr>
                        <a:t>55.85</a:t>
                      </a:r>
                    </a:p>
                  </a:txBody>
                  <a:tcPr marL="6350" marR="6350" marT="6350" marB="0" anchor="ctr"/>
                </a:tc>
                <a:tc>
                  <a:txBody>
                    <a:bodyPr/>
                    <a:lstStyle/>
                    <a:p>
                      <a:pPr algn="ctr" fontAlgn="b"/>
                      <a:r>
                        <a:rPr lang="en-GB" sz="1600" u="none" strike="noStrike" kern="1200">
                          <a:solidFill>
                            <a:srgbClr val="000000"/>
                          </a:solidFill>
                          <a:effectLst/>
                          <a:latin typeface="+mn-lt"/>
                          <a:ea typeface="+mn-ea"/>
                          <a:cs typeface="+mn-cs"/>
                        </a:rPr>
                        <a:t>58.19</a:t>
                      </a:r>
                    </a:p>
                  </a:txBody>
                  <a:tcPr marL="6350" marR="6350" marT="6350" marB="0" anchor="ctr"/>
                </a:tc>
                <a:extLst>
                  <a:ext uri="{0D108BD9-81ED-4DB2-BD59-A6C34878D82A}">
                    <a16:rowId xmlns:a16="http://schemas.microsoft.com/office/drawing/2014/main" val="2855948557"/>
                  </a:ext>
                </a:extLst>
              </a:tr>
              <a:tr h="370840">
                <a:tc>
                  <a:txBody>
                    <a:bodyPr/>
                    <a:lstStyle/>
                    <a:p>
                      <a:pPr algn="l" fontAlgn="ctr"/>
                      <a:r>
                        <a:rPr lang="en-US" sz="1600" u="none" strike="noStrike">
                          <a:solidFill>
                            <a:srgbClr val="000000"/>
                          </a:solidFill>
                          <a:effectLst/>
                        </a:rPr>
                        <a:t>Number of nursing hours per resident per week</a:t>
                      </a:r>
                      <a:endParaRPr lang="en-US" sz="1600" b="0"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US" sz="1600" u="none" strike="noStrike" kern="1200">
                          <a:solidFill>
                            <a:srgbClr val="000000"/>
                          </a:solidFill>
                          <a:effectLst/>
                          <a:latin typeface="+mn-lt"/>
                          <a:ea typeface="+mn-ea"/>
                          <a:cs typeface="+mn-cs"/>
                        </a:rPr>
                        <a:t>N/a</a:t>
                      </a:r>
                      <a:endParaRPr lang="en-GB" sz="1600" u="none" strike="noStrike" kern="1200">
                        <a:solidFill>
                          <a:srgbClr val="000000"/>
                        </a:solidFill>
                        <a:effectLst/>
                        <a:latin typeface="+mn-lt"/>
                        <a:ea typeface="+mn-ea"/>
                        <a:cs typeface="+mn-cs"/>
                      </a:endParaRPr>
                    </a:p>
                  </a:txBody>
                  <a:tcPr marL="0" marR="0" marT="0" marB="0" anchor="ctr"/>
                </a:tc>
                <a:tc>
                  <a:txBody>
                    <a:bodyPr/>
                    <a:lstStyle/>
                    <a:p>
                      <a:pPr algn="ctr" fontAlgn="b"/>
                      <a:r>
                        <a:rPr lang="en-US" sz="1600" u="none" strike="noStrike" kern="1200">
                          <a:solidFill>
                            <a:srgbClr val="000000"/>
                          </a:solidFill>
                          <a:effectLst/>
                          <a:latin typeface="+mn-lt"/>
                          <a:ea typeface="+mn-ea"/>
                          <a:cs typeface="+mn-cs"/>
                        </a:rPr>
                        <a:t>N/a</a:t>
                      </a:r>
                      <a:endParaRPr lang="en-GB" sz="1600" u="none" strike="noStrike" kern="1200">
                        <a:solidFill>
                          <a:srgbClr val="000000"/>
                        </a:solidFill>
                        <a:effectLst/>
                        <a:latin typeface="+mn-lt"/>
                        <a:ea typeface="+mn-ea"/>
                        <a:cs typeface="+mn-cs"/>
                      </a:endParaRPr>
                    </a:p>
                  </a:txBody>
                  <a:tcPr marL="0" marR="0" marT="0" marB="0" anchor="ctr"/>
                </a:tc>
                <a:tc>
                  <a:txBody>
                    <a:bodyPr/>
                    <a:lstStyle/>
                    <a:p>
                      <a:pPr algn="ctr" fontAlgn="b"/>
                      <a:r>
                        <a:rPr lang="en-GB" sz="1600" u="none" strike="noStrike" kern="1200">
                          <a:solidFill>
                            <a:srgbClr val="000000"/>
                          </a:solidFill>
                          <a:effectLst/>
                          <a:latin typeface="+mn-lt"/>
                          <a:ea typeface="+mn-ea"/>
                          <a:cs typeface="+mn-cs"/>
                        </a:rPr>
                        <a:t>14.28</a:t>
                      </a:r>
                    </a:p>
                  </a:txBody>
                  <a:tcPr marL="6350" marR="6350" marT="6350" marB="0" anchor="ctr"/>
                </a:tc>
                <a:tc>
                  <a:txBody>
                    <a:bodyPr/>
                    <a:lstStyle/>
                    <a:p>
                      <a:pPr algn="ctr" fontAlgn="b"/>
                      <a:r>
                        <a:rPr lang="en-GB" sz="1600" u="none" strike="noStrike" kern="1200">
                          <a:solidFill>
                            <a:srgbClr val="000000"/>
                          </a:solidFill>
                          <a:effectLst/>
                          <a:latin typeface="+mn-lt"/>
                          <a:ea typeface="+mn-ea"/>
                          <a:cs typeface="+mn-cs"/>
                        </a:rPr>
                        <a:t>12.22</a:t>
                      </a:r>
                    </a:p>
                  </a:txBody>
                  <a:tcPr marL="6350" marR="6350" marT="6350" marB="0" anchor="ctr"/>
                </a:tc>
                <a:extLst>
                  <a:ext uri="{0D108BD9-81ED-4DB2-BD59-A6C34878D82A}">
                    <a16:rowId xmlns:a16="http://schemas.microsoft.com/office/drawing/2014/main" val="919994607"/>
                  </a:ext>
                </a:extLst>
              </a:tr>
              <a:tr h="370840">
                <a:tc>
                  <a:txBody>
                    <a:bodyPr/>
                    <a:lstStyle/>
                    <a:p>
                      <a:pPr algn="l" fontAlgn="ctr"/>
                      <a:r>
                        <a:rPr lang="en-US" sz="1600" u="none" strike="noStrike">
                          <a:solidFill>
                            <a:srgbClr val="000000"/>
                          </a:solidFill>
                          <a:effectLst/>
                        </a:rPr>
                        <a:t>Average carer basic pay per hour</a:t>
                      </a:r>
                      <a:endParaRPr lang="en-US" sz="1600" b="0"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GB" sz="1600" u="none" strike="noStrike" kern="1200">
                          <a:solidFill>
                            <a:srgbClr val="000000"/>
                          </a:solidFill>
                          <a:effectLst/>
                          <a:latin typeface="+mn-lt"/>
                          <a:ea typeface="+mn-ea"/>
                          <a:cs typeface="+mn-cs"/>
                        </a:rPr>
                        <a:t> £   10.05 </a:t>
                      </a:r>
                    </a:p>
                  </a:txBody>
                  <a:tcPr marL="6350" marR="6350" marT="6350" marB="0" anchor="ctr"/>
                </a:tc>
                <a:tc>
                  <a:txBody>
                    <a:bodyPr/>
                    <a:lstStyle/>
                    <a:p>
                      <a:pPr algn="ctr" fontAlgn="b"/>
                      <a:r>
                        <a:rPr lang="en-GB" sz="1600" u="none" strike="noStrike" kern="1200">
                          <a:solidFill>
                            <a:srgbClr val="000000"/>
                          </a:solidFill>
                          <a:effectLst/>
                          <a:latin typeface="+mn-lt"/>
                          <a:ea typeface="+mn-ea"/>
                          <a:cs typeface="+mn-cs"/>
                        </a:rPr>
                        <a:t> £   10.05 </a:t>
                      </a:r>
                    </a:p>
                  </a:txBody>
                  <a:tcPr marL="6350" marR="6350" marT="6350" marB="0" anchor="ctr"/>
                </a:tc>
                <a:tc>
                  <a:txBody>
                    <a:bodyPr/>
                    <a:lstStyle/>
                    <a:p>
                      <a:pPr algn="ctr" fontAlgn="b"/>
                      <a:r>
                        <a:rPr lang="en-GB" sz="1600" u="none" strike="noStrike" kern="1200">
                          <a:solidFill>
                            <a:srgbClr val="000000"/>
                          </a:solidFill>
                          <a:effectLst/>
                          <a:latin typeface="+mn-lt"/>
                          <a:ea typeface="+mn-ea"/>
                          <a:cs typeface="+mn-cs"/>
                        </a:rPr>
                        <a:t> £   10.05 </a:t>
                      </a:r>
                    </a:p>
                  </a:txBody>
                  <a:tcPr marL="6350" marR="6350" marT="6350" marB="0" anchor="ctr"/>
                </a:tc>
                <a:tc>
                  <a:txBody>
                    <a:bodyPr/>
                    <a:lstStyle/>
                    <a:p>
                      <a:pPr algn="ctr" fontAlgn="b"/>
                      <a:r>
                        <a:rPr lang="en-GB" sz="1600" u="none" strike="noStrike" kern="1200">
                          <a:solidFill>
                            <a:srgbClr val="000000"/>
                          </a:solidFill>
                          <a:effectLst/>
                          <a:latin typeface="+mn-lt"/>
                          <a:ea typeface="+mn-ea"/>
                          <a:cs typeface="+mn-cs"/>
                        </a:rPr>
                        <a:t> £   10.05 </a:t>
                      </a:r>
                    </a:p>
                  </a:txBody>
                  <a:tcPr marL="6350" marR="6350" marT="6350" marB="0" anchor="ctr"/>
                </a:tc>
                <a:extLst>
                  <a:ext uri="{0D108BD9-81ED-4DB2-BD59-A6C34878D82A}">
                    <a16:rowId xmlns:a16="http://schemas.microsoft.com/office/drawing/2014/main" val="1909189208"/>
                  </a:ext>
                </a:extLst>
              </a:tr>
              <a:tr h="370840">
                <a:tc>
                  <a:txBody>
                    <a:bodyPr/>
                    <a:lstStyle/>
                    <a:p>
                      <a:pPr algn="l" fontAlgn="ctr"/>
                      <a:r>
                        <a:rPr lang="en-US" sz="1600" u="none" strike="noStrike">
                          <a:solidFill>
                            <a:srgbClr val="000000"/>
                          </a:solidFill>
                          <a:effectLst/>
                        </a:rPr>
                        <a:t>Average nurse basic pay per hour</a:t>
                      </a:r>
                      <a:endParaRPr lang="en-US" sz="1600" b="0" i="0" u="none" strike="noStrike">
                        <a:solidFill>
                          <a:srgbClr val="000000"/>
                        </a:solidFill>
                        <a:effectLst/>
                        <a:latin typeface="Arial" panose="020B0604020202020204" pitchFamily="34" charset="0"/>
                      </a:endParaRPr>
                    </a:p>
                  </a:txBody>
                  <a:tcPr marL="0" marR="0" marT="0" marB="0" anchor="ctr"/>
                </a:tc>
                <a:tc>
                  <a:txBody>
                    <a:bodyPr/>
                    <a:lstStyle/>
                    <a:p>
                      <a:pPr marL="0" algn="ctr" defTabSz="914400" rtl="0" eaLnBrk="1" fontAlgn="b" latinLnBrk="0" hangingPunct="1"/>
                      <a:r>
                        <a:rPr lang="en-US" sz="1600" u="none" strike="noStrike" kern="1200">
                          <a:solidFill>
                            <a:srgbClr val="000000"/>
                          </a:solidFill>
                          <a:effectLst/>
                          <a:latin typeface="+mn-lt"/>
                          <a:ea typeface="+mn-ea"/>
                          <a:cs typeface="+mn-cs"/>
                        </a:rPr>
                        <a:t>N/a</a:t>
                      </a:r>
                      <a:endParaRPr lang="en-GB" sz="1600" u="none" strike="noStrike" kern="1200">
                        <a:solidFill>
                          <a:srgbClr val="000000"/>
                        </a:solidFill>
                        <a:effectLst/>
                        <a:latin typeface="+mn-lt"/>
                        <a:ea typeface="+mn-ea"/>
                        <a:cs typeface="+mn-cs"/>
                      </a:endParaRPr>
                    </a:p>
                  </a:txBody>
                  <a:tcPr marL="0" marR="0" marT="0"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600" u="none" strike="noStrike" kern="1200">
                          <a:solidFill>
                            <a:srgbClr val="000000"/>
                          </a:solidFill>
                          <a:effectLst/>
                          <a:latin typeface="+mn-lt"/>
                          <a:ea typeface="+mn-ea"/>
                          <a:cs typeface="+mn-cs"/>
                        </a:rPr>
                        <a:t>N/a</a:t>
                      </a:r>
                      <a:endParaRPr lang="en-GB" sz="1600" u="none" strike="noStrike" kern="1200">
                        <a:solidFill>
                          <a:srgbClr val="000000"/>
                        </a:solidFill>
                        <a:effectLst/>
                        <a:latin typeface="+mn-lt"/>
                        <a:ea typeface="+mn-ea"/>
                        <a:cs typeface="+mn-cs"/>
                      </a:endParaRPr>
                    </a:p>
                  </a:txBody>
                  <a:tcPr marL="0" marR="0" marT="0" marB="0" anchor="ctr"/>
                </a:tc>
                <a:tc>
                  <a:txBody>
                    <a:bodyPr/>
                    <a:lstStyle/>
                    <a:p>
                      <a:pPr algn="ctr" fontAlgn="b"/>
                      <a:r>
                        <a:rPr lang="en-GB" sz="1600" u="none" strike="noStrike" kern="1200">
                          <a:solidFill>
                            <a:srgbClr val="000000"/>
                          </a:solidFill>
                          <a:effectLst/>
                          <a:latin typeface="+mn-lt"/>
                          <a:ea typeface="+mn-ea"/>
                          <a:cs typeface="+mn-cs"/>
                        </a:rPr>
                        <a:t> £   18.33 </a:t>
                      </a:r>
                    </a:p>
                  </a:txBody>
                  <a:tcPr marL="6350" marR="6350" marT="6350" marB="0" anchor="ctr"/>
                </a:tc>
                <a:tc>
                  <a:txBody>
                    <a:bodyPr/>
                    <a:lstStyle/>
                    <a:p>
                      <a:pPr algn="ctr" fontAlgn="b"/>
                      <a:r>
                        <a:rPr lang="en-GB" sz="1600" u="none" strike="noStrike" kern="1200">
                          <a:solidFill>
                            <a:srgbClr val="000000"/>
                          </a:solidFill>
                          <a:effectLst/>
                          <a:latin typeface="+mn-lt"/>
                          <a:ea typeface="+mn-ea"/>
                          <a:cs typeface="+mn-cs"/>
                        </a:rPr>
                        <a:t> £   18.33 </a:t>
                      </a:r>
                    </a:p>
                  </a:txBody>
                  <a:tcPr marL="6350" marR="6350" marT="6350" marB="0" anchor="ctr"/>
                </a:tc>
                <a:extLst>
                  <a:ext uri="{0D108BD9-81ED-4DB2-BD59-A6C34878D82A}">
                    <a16:rowId xmlns:a16="http://schemas.microsoft.com/office/drawing/2014/main" val="3224388236"/>
                  </a:ext>
                </a:extLst>
              </a:tr>
              <a:tr h="370840">
                <a:tc>
                  <a:txBody>
                    <a:bodyPr/>
                    <a:lstStyle/>
                    <a:p>
                      <a:pPr algn="l" fontAlgn="ctr"/>
                      <a:r>
                        <a:rPr lang="en-US" sz="1600" u="none" strike="noStrike">
                          <a:solidFill>
                            <a:srgbClr val="000000"/>
                          </a:solidFill>
                          <a:effectLst/>
                        </a:rPr>
                        <a:t>Average occupancy as a percentage of active beds</a:t>
                      </a:r>
                      <a:endParaRPr lang="en-US" sz="1600" b="0"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GB" sz="1600" u="none" strike="noStrike" kern="1200">
                          <a:solidFill>
                            <a:srgbClr val="000000"/>
                          </a:solidFill>
                          <a:effectLst/>
                          <a:latin typeface="+mn-lt"/>
                          <a:ea typeface="+mn-ea"/>
                          <a:cs typeface="+mn-cs"/>
                        </a:rPr>
                        <a:t>94.34</a:t>
                      </a:r>
                    </a:p>
                  </a:txBody>
                  <a:tcPr marL="6350" marR="6350" marT="6350" marB="0" anchor="ctr"/>
                </a:tc>
                <a:tc>
                  <a:txBody>
                    <a:bodyPr/>
                    <a:lstStyle/>
                    <a:p>
                      <a:pPr algn="ctr" fontAlgn="b"/>
                      <a:r>
                        <a:rPr lang="en-GB" sz="1600" u="none" strike="noStrike" kern="1200">
                          <a:solidFill>
                            <a:srgbClr val="000000"/>
                          </a:solidFill>
                          <a:effectLst/>
                          <a:latin typeface="+mn-lt"/>
                          <a:ea typeface="+mn-ea"/>
                          <a:cs typeface="+mn-cs"/>
                        </a:rPr>
                        <a:t>94.34</a:t>
                      </a:r>
                    </a:p>
                  </a:txBody>
                  <a:tcPr marL="6350" marR="6350" marT="6350" marB="0" anchor="ctr"/>
                </a:tc>
                <a:tc>
                  <a:txBody>
                    <a:bodyPr/>
                    <a:lstStyle/>
                    <a:p>
                      <a:pPr algn="ctr" fontAlgn="b"/>
                      <a:r>
                        <a:rPr lang="en-GB" sz="1600" u="none" strike="noStrike" kern="1200">
                          <a:solidFill>
                            <a:srgbClr val="000000"/>
                          </a:solidFill>
                          <a:effectLst/>
                          <a:latin typeface="+mn-lt"/>
                          <a:ea typeface="+mn-ea"/>
                          <a:cs typeface="+mn-cs"/>
                        </a:rPr>
                        <a:t>94.34</a:t>
                      </a:r>
                    </a:p>
                  </a:txBody>
                  <a:tcPr marL="6350" marR="6350" marT="6350" marB="0" anchor="ctr"/>
                </a:tc>
                <a:tc>
                  <a:txBody>
                    <a:bodyPr/>
                    <a:lstStyle/>
                    <a:p>
                      <a:pPr algn="ctr" fontAlgn="b"/>
                      <a:r>
                        <a:rPr lang="en-GB" sz="1600" u="none" strike="noStrike" kern="1200">
                          <a:solidFill>
                            <a:srgbClr val="000000"/>
                          </a:solidFill>
                          <a:effectLst/>
                          <a:latin typeface="+mn-lt"/>
                          <a:ea typeface="+mn-ea"/>
                          <a:cs typeface="+mn-cs"/>
                        </a:rPr>
                        <a:t>94.34</a:t>
                      </a:r>
                    </a:p>
                  </a:txBody>
                  <a:tcPr marL="6350" marR="6350" marT="6350" marB="0" anchor="ctr"/>
                </a:tc>
                <a:extLst>
                  <a:ext uri="{0D108BD9-81ED-4DB2-BD59-A6C34878D82A}">
                    <a16:rowId xmlns:a16="http://schemas.microsoft.com/office/drawing/2014/main" val="805551023"/>
                  </a:ext>
                </a:extLst>
              </a:tr>
              <a:tr h="370840">
                <a:tc>
                  <a:txBody>
                    <a:bodyPr/>
                    <a:lstStyle/>
                    <a:p>
                      <a:pPr algn="l" fontAlgn="ctr"/>
                      <a:r>
                        <a:rPr lang="en-GB" sz="1600" u="none" strike="noStrike">
                          <a:solidFill>
                            <a:srgbClr val="000000"/>
                          </a:solidFill>
                          <a:effectLst/>
                        </a:rPr>
                        <a:t>Freehold valuation per bed</a:t>
                      </a:r>
                      <a:endParaRPr lang="en-GB" sz="1600" b="0" i="0" u="none" strike="noStrike">
                        <a:solidFill>
                          <a:srgbClr val="000000"/>
                        </a:solidFill>
                        <a:effectLst/>
                        <a:latin typeface="Arial" panose="020B0604020202020204" pitchFamily="34" charset="0"/>
                      </a:endParaRPr>
                    </a:p>
                  </a:txBody>
                  <a:tcPr marL="0" marR="0" marT="0" marB="0" anchor="ctr"/>
                </a:tc>
                <a:tc>
                  <a:txBody>
                    <a:bodyPr/>
                    <a:lstStyle/>
                    <a:p>
                      <a:pPr algn="ctr" fontAlgn="b"/>
                      <a:r>
                        <a:rPr lang="en-GB" sz="1600" u="none" strike="noStrike" kern="1200">
                          <a:solidFill>
                            <a:srgbClr val="000000"/>
                          </a:solidFill>
                          <a:effectLst/>
                          <a:latin typeface="+mn-lt"/>
                          <a:ea typeface="+mn-ea"/>
                          <a:cs typeface="+mn-cs"/>
                        </a:rPr>
                        <a:t> £ 136,247.38 </a:t>
                      </a:r>
                    </a:p>
                  </a:txBody>
                  <a:tcPr marL="6350" marR="6350" marT="6350" marB="0" anchor="ctr"/>
                </a:tc>
                <a:tc>
                  <a:txBody>
                    <a:bodyPr/>
                    <a:lstStyle/>
                    <a:p>
                      <a:pPr algn="ctr" fontAlgn="b"/>
                      <a:r>
                        <a:rPr lang="en-GB" sz="1600" u="none" strike="noStrike" kern="1200">
                          <a:solidFill>
                            <a:srgbClr val="000000"/>
                          </a:solidFill>
                          <a:effectLst/>
                          <a:latin typeface="+mn-lt"/>
                          <a:ea typeface="+mn-ea"/>
                          <a:cs typeface="+mn-cs"/>
                        </a:rPr>
                        <a:t> £ 136,247.38 </a:t>
                      </a:r>
                    </a:p>
                  </a:txBody>
                  <a:tcPr marL="6350" marR="6350" marT="6350" marB="0" anchor="ctr"/>
                </a:tc>
                <a:tc>
                  <a:txBody>
                    <a:bodyPr/>
                    <a:lstStyle/>
                    <a:p>
                      <a:pPr algn="ctr" fontAlgn="b"/>
                      <a:r>
                        <a:rPr lang="en-GB" sz="1600" u="none" strike="noStrike" kern="1200">
                          <a:solidFill>
                            <a:srgbClr val="000000"/>
                          </a:solidFill>
                          <a:effectLst/>
                          <a:latin typeface="+mn-lt"/>
                          <a:ea typeface="+mn-ea"/>
                          <a:cs typeface="+mn-cs"/>
                        </a:rPr>
                        <a:t> £ 136,247.38 </a:t>
                      </a:r>
                    </a:p>
                  </a:txBody>
                  <a:tcPr marL="6350" marR="6350" marT="6350" marB="0" anchor="ctr"/>
                </a:tc>
                <a:tc>
                  <a:txBody>
                    <a:bodyPr/>
                    <a:lstStyle/>
                    <a:p>
                      <a:pPr algn="ctr" fontAlgn="b"/>
                      <a:r>
                        <a:rPr lang="en-GB" sz="1600" u="none" strike="noStrike" kern="1200" dirty="0">
                          <a:solidFill>
                            <a:srgbClr val="000000"/>
                          </a:solidFill>
                          <a:effectLst/>
                          <a:latin typeface="+mn-lt"/>
                          <a:ea typeface="+mn-ea"/>
                          <a:cs typeface="+mn-cs"/>
                        </a:rPr>
                        <a:t> £ 136,247.38 </a:t>
                      </a:r>
                    </a:p>
                  </a:txBody>
                  <a:tcPr marL="6350" marR="6350" marT="6350" marB="0" anchor="ctr"/>
                </a:tc>
                <a:extLst>
                  <a:ext uri="{0D108BD9-81ED-4DB2-BD59-A6C34878D82A}">
                    <a16:rowId xmlns:a16="http://schemas.microsoft.com/office/drawing/2014/main" val="3909913572"/>
                  </a:ext>
                </a:extLst>
              </a:tr>
            </a:tbl>
          </a:graphicData>
        </a:graphic>
      </p:graphicFrame>
      <p:sp>
        <p:nvSpPr>
          <p:cNvPr id="2" name="TextBox 1">
            <a:extLst>
              <a:ext uri="{FF2B5EF4-FFF2-40B4-BE49-F238E27FC236}">
                <a16:creationId xmlns:a16="http://schemas.microsoft.com/office/drawing/2014/main" id="{C3D8141D-55CF-478D-8D54-59D7436B0B1A}"/>
              </a:ext>
              <a:ext uri="{C183D7F6-B498-43B3-948B-1728B52AA6E4}">
                <adec:decorative xmlns:adec="http://schemas.microsoft.com/office/drawing/2017/decorative" val="1"/>
              </a:ext>
            </a:extLst>
          </p:cNvPr>
          <p:cNvSpPr txBox="1"/>
          <p:nvPr/>
        </p:nvSpPr>
        <p:spPr>
          <a:xfrm>
            <a:off x="9280769" y="371230"/>
            <a:ext cx="2686538" cy="86946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4" name="Picture 5">
            <a:extLst>
              <a:ext uri="{FF2B5EF4-FFF2-40B4-BE49-F238E27FC236}">
                <a16:creationId xmlns:a16="http://schemas.microsoft.com/office/drawing/2014/main" id="{BCBE46F6-709E-45FD-997F-AED8C313D78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241325" y="150935"/>
            <a:ext cx="2638425" cy="1104900"/>
          </a:xfrm>
          <a:prstGeom prst="rect">
            <a:avLst/>
          </a:prstGeom>
        </p:spPr>
      </p:pic>
      <p:sp>
        <p:nvSpPr>
          <p:cNvPr id="5" name="Slide Number Placeholder 12">
            <a:extLst>
              <a:ext uri="{FF2B5EF4-FFF2-40B4-BE49-F238E27FC236}">
                <a16:creationId xmlns:a16="http://schemas.microsoft.com/office/drawing/2014/main" id="{09BE9BA4-6EAF-E6E9-C9B6-CAE4C5A6C3C9}"/>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24</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7" name="Footer Placeholder 17">
            <a:extLst>
              <a:ext uri="{FF2B5EF4-FFF2-40B4-BE49-F238E27FC236}">
                <a16:creationId xmlns:a16="http://schemas.microsoft.com/office/drawing/2014/main" id="{77780EF1-F831-561E-0B7D-B3AC4BD40723}"/>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063281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8DA1D-C1F2-F84B-F94D-A889E439AEBA}"/>
              </a:ext>
            </a:extLst>
          </p:cNvPr>
          <p:cNvSpPr>
            <a:spLocks noGrp="1"/>
          </p:cNvSpPr>
          <p:nvPr>
            <p:ph type="title"/>
          </p:nvPr>
        </p:nvSpPr>
        <p:spPr>
          <a:xfrm>
            <a:off x="987425" y="1759790"/>
            <a:ext cx="7060466" cy="715992"/>
          </a:xfrm>
        </p:spPr>
        <p:txBody>
          <a:bodyPr/>
          <a:lstStyle/>
          <a:p>
            <a:r>
              <a:rPr lang="en-US" dirty="0"/>
              <a:t>Project Methodology</a:t>
            </a:r>
            <a:endParaRPr lang="en-GB" dirty="0"/>
          </a:p>
        </p:txBody>
      </p:sp>
      <p:sp>
        <p:nvSpPr>
          <p:cNvPr id="4" name="Text Placeholder 3">
            <a:extLst>
              <a:ext uri="{FF2B5EF4-FFF2-40B4-BE49-F238E27FC236}">
                <a16:creationId xmlns:a16="http://schemas.microsoft.com/office/drawing/2014/main" id="{03E26037-469A-0D27-8304-68A08E562F71}"/>
              </a:ext>
            </a:extLst>
          </p:cNvPr>
          <p:cNvSpPr>
            <a:spLocks noGrp="1"/>
          </p:cNvSpPr>
          <p:nvPr>
            <p:ph type="body" sz="quarter" idx="15"/>
          </p:nvPr>
        </p:nvSpPr>
        <p:spPr>
          <a:xfrm>
            <a:off x="987426" y="2907102"/>
            <a:ext cx="7060466" cy="1466489"/>
          </a:xfrm>
        </p:spPr>
        <p:txBody>
          <a:bodyPr/>
          <a:lstStyle/>
          <a:p>
            <a:r>
              <a:rPr lang="en-US"/>
              <a:t>Stages</a:t>
            </a:r>
          </a:p>
          <a:p>
            <a:r>
              <a:rPr lang="en-US"/>
              <a:t>Tool used</a:t>
            </a:r>
          </a:p>
          <a:p>
            <a:r>
              <a:rPr lang="en-US"/>
              <a:t>Data Collection Period</a:t>
            </a:r>
          </a:p>
          <a:p>
            <a:r>
              <a:rPr lang="en-US"/>
              <a:t>Validation Process</a:t>
            </a:r>
          </a:p>
          <a:p>
            <a:r>
              <a:rPr lang="en-US"/>
              <a:t>Treatment of Outliers</a:t>
            </a:r>
          </a:p>
        </p:txBody>
      </p:sp>
      <p:sp>
        <p:nvSpPr>
          <p:cNvPr id="3" name="TextBox 2">
            <a:extLst>
              <a:ext uri="{FF2B5EF4-FFF2-40B4-BE49-F238E27FC236}">
                <a16:creationId xmlns:a16="http://schemas.microsoft.com/office/drawing/2014/main" id="{C89D5CA7-AFD6-D5E2-0174-F1EF35BF457F}"/>
              </a:ext>
              <a:ext uri="{C183D7F6-B498-43B3-948B-1728B52AA6E4}">
                <adec:decorative xmlns:adec="http://schemas.microsoft.com/office/drawing/2017/decorative" val="1"/>
              </a:ext>
            </a:extLst>
          </p:cNvPr>
          <p:cNvSpPr txBox="1"/>
          <p:nvPr/>
        </p:nvSpPr>
        <p:spPr>
          <a:xfrm>
            <a:off x="8118230" y="1025769"/>
            <a:ext cx="3282461" cy="128953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6" name="Picture 7">
            <a:extLst>
              <a:ext uri="{FF2B5EF4-FFF2-40B4-BE49-F238E27FC236}">
                <a16:creationId xmlns:a16="http://schemas.microsoft.com/office/drawing/2014/main" id="{DFA2B843-C400-C185-674B-8088924622D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8205786" y="942242"/>
            <a:ext cx="2970580" cy="1319823"/>
          </a:xfrm>
          <a:prstGeom prst="rect">
            <a:avLst/>
          </a:prstGeom>
        </p:spPr>
      </p:pic>
      <p:sp>
        <p:nvSpPr>
          <p:cNvPr id="5" name="Slide Number Placeholder 12">
            <a:extLst>
              <a:ext uri="{FF2B5EF4-FFF2-40B4-BE49-F238E27FC236}">
                <a16:creationId xmlns:a16="http://schemas.microsoft.com/office/drawing/2014/main" id="{02D01025-A97D-BB20-97CA-C0A6745B8823}"/>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7" name="Footer Placeholder 17">
            <a:extLst>
              <a:ext uri="{FF2B5EF4-FFF2-40B4-BE49-F238E27FC236}">
                <a16:creationId xmlns:a16="http://schemas.microsoft.com/office/drawing/2014/main" id="{3EC1139A-006D-974A-9CD8-7DCD8DDE7DF0}"/>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826721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5442B30-F14C-E253-8E66-D91D094E0514}"/>
              </a:ext>
            </a:extLst>
          </p:cNvPr>
          <p:cNvSpPr>
            <a:spLocks noGrp="1"/>
          </p:cNvSpPr>
          <p:nvPr>
            <p:ph type="title"/>
          </p:nvPr>
        </p:nvSpPr>
        <p:spPr/>
        <p:txBody>
          <a:bodyPr/>
          <a:lstStyle/>
          <a:p>
            <a:r>
              <a:rPr lang="en-GB" dirty="0"/>
              <a:t>Introduction</a:t>
            </a:r>
          </a:p>
        </p:txBody>
      </p:sp>
      <p:sp>
        <p:nvSpPr>
          <p:cNvPr id="4" name="TextBox 3">
            <a:extLst>
              <a:ext uri="{FF2B5EF4-FFF2-40B4-BE49-F238E27FC236}">
                <a16:creationId xmlns:a16="http://schemas.microsoft.com/office/drawing/2014/main" id="{1C0DE793-2C14-EED0-EC0C-A39479F7A8F1}"/>
              </a:ext>
              <a:ext uri="{C183D7F6-B498-43B3-948B-1728B52AA6E4}">
                <adec:decorative xmlns:adec="http://schemas.microsoft.com/office/drawing/2017/decorative" val="1"/>
              </a:ext>
            </a:extLst>
          </p:cNvPr>
          <p:cNvSpPr txBox="1"/>
          <p:nvPr/>
        </p:nvSpPr>
        <p:spPr>
          <a:xfrm>
            <a:off x="9241692" y="380999"/>
            <a:ext cx="2764692" cy="9183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2" name="Content Placeholder 1">
            <a:extLst>
              <a:ext uri="{FF2B5EF4-FFF2-40B4-BE49-F238E27FC236}">
                <a16:creationId xmlns:a16="http://schemas.microsoft.com/office/drawing/2014/main" id="{1BB1DC18-B405-A41D-18D1-FBEA64FF4495}"/>
              </a:ext>
            </a:extLst>
          </p:cNvPr>
          <p:cNvSpPr>
            <a:spLocks noGrp="1"/>
          </p:cNvSpPr>
          <p:nvPr>
            <p:ph idx="1"/>
          </p:nvPr>
        </p:nvSpPr>
        <p:spPr>
          <a:xfrm>
            <a:off x="802754" y="1622995"/>
            <a:ext cx="10742701" cy="4873211"/>
          </a:xfrm>
        </p:spPr>
        <p:txBody>
          <a:bodyPr>
            <a:normAutofit/>
          </a:bodyPr>
          <a:lstStyle/>
          <a:p>
            <a:pPr marL="342900">
              <a:lnSpc>
                <a:spcPct val="100000"/>
              </a:lnSpc>
              <a:buClr>
                <a:schemeClr val="accent1"/>
              </a:buClr>
            </a:pPr>
            <a:r>
              <a:rPr lang="en-US" sz="1400" dirty="0">
                <a:solidFill>
                  <a:srgbClr val="000000"/>
                </a:solidFill>
              </a:rPr>
              <a:t>The cost of care exercise is an opportunity for local authority commissioners and local care providers to work together to arrive at a shared understanding of what it costs to run quality and sustainable care provision in the local area and that is reflective of local circumstances. It is also a vital way for commissioners and providers to work together to shape and improve the local social care sector and identify improvements in relation to workforce, quality of care delivered, and choice available for people who draw on care.</a:t>
            </a:r>
          </a:p>
          <a:p>
            <a:pPr marL="342900">
              <a:lnSpc>
                <a:spcPct val="100000"/>
              </a:lnSpc>
              <a:buClr>
                <a:schemeClr val="accent1"/>
              </a:buClr>
            </a:pPr>
            <a:r>
              <a:rPr lang="en-US" sz="1400" dirty="0">
                <a:solidFill>
                  <a:srgbClr val="000000"/>
                </a:solidFill>
              </a:rPr>
              <a:t>The objective of the work undertaken by </a:t>
            </a:r>
            <a:r>
              <a:rPr lang="en-US" sz="1400" dirty="0" err="1">
                <a:solidFill>
                  <a:srgbClr val="000000"/>
                </a:solidFill>
              </a:rPr>
              <a:t>Peopletoo</a:t>
            </a:r>
            <a:r>
              <a:rPr lang="en-US" sz="1400" dirty="0">
                <a:solidFill>
                  <a:srgbClr val="000000"/>
                </a:solidFill>
              </a:rPr>
              <a:t> was to provide the Council with reliable information submitted by the Care Home provider market via the web-based </a:t>
            </a:r>
            <a:r>
              <a:rPr lang="en-US" sz="1400" dirty="0" err="1">
                <a:solidFill>
                  <a:srgbClr val="000000"/>
                </a:solidFill>
              </a:rPr>
              <a:t>Iese</a:t>
            </a:r>
            <a:r>
              <a:rPr lang="en-US" sz="1400" dirty="0">
                <a:solidFill>
                  <a:srgbClr val="000000"/>
                </a:solidFill>
              </a:rPr>
              <a:t> Fair Cost of Care Toolkit providing detailed and reliable information on Service Providers’ actual delivery costs for 2021/22, upon which </a:t>
            </a:r>
            <a:r>
              <a:rPr lang="en-US" sz="1400" b="1" dirty="0">
                <a:solidFill>
                  <a:srgbClr val="000000"/>
                </a:solidFill>
              </a:rPr>
              <a:t>data can be used to inform a sustainable fee rate for the future as the Council moves towards implementation of the Fair Cost of Care resulting from this exercise.  The median values presented in this report are the resulting medians derived from local provider data and do not represent what the Council would </a:t>
            </a:r>
            <a:r>
              <a:rPr lang="en-US" sz="1400" b="1" dirty="0" err="1">
                <a:solidFill>
                  <a:srgbClr val="000000"/>
                </a:solidFill>
              </a:rPr>
              <a:t>recognise</a:t>
            </a:r>
            <a:r>
              <a:rPr lang="en-US" sz="1400" b="1" dirty="0">
                <a:solidFill>
                  <a:srgbClr val="000000"/>
                </a:solidFill>
              </a:rPr>
              <a:t> as a published fee/rate.  The completion of this exercise lays a foundation upon which future fee level negotiations with providers can progress.</a:t>
            </a:r>
          </a:p>
          <a:p>
            <a:pPr marL="342900">
              <a:lnSpc>
                <a:spcPct val="110000"/>
              </a:lnSpc>
              <a:buClr>
                <a:schemeClr val="accent1"/>
              </a:buClr>
            </a:pPr>
            <a:r>
              <a:rPr lang="en-GB" sz="1400" dirty="0">
                <a:solidFill>
                  <a:srgbClr val="000000"/>
                </a:solidFill>
              </a:rPr>
              <a:t>This Cost of Care report provides the Council with the detail surrounding </a:t>
            </a:r>
            <a:r>
              <a:rPr lang="en-GB" sz="1400" dirty="0" err="1">
                <a:solidFill>
                  <a:srgbClr val="000000"/>
                </a:solidFill>
              </a:rPr>
              <a:t>Peopletoo’s</a:t>
            </a:r>
            <a:r>
              <a:rPr lang="en-GB" sz="1400" dirty="0">
                <a:solidFill>
                  <a:srgbClr val="000000"/>
                </a:solidFill>
              </a:rPr>
              <a:t> Fair Costing methodology and approach to ensuring provider engagement, the approach to validating returns submitted by providers to ensure accuracy and clarification in relation to the approach to outliers following the validation stage where issues with returns remained.</a:t>
            </a:r>
          </a:p>
        </p:txBody>
      </p:sp>
      <p:pic>
        <p:nvPicPr>
          <p:cNvPr id="5" name="Picture 5">
            <a:extLst>
              <a:ext uri="{FF2B5EF4-FFF2-40B4-BE49-F238E27FC236}">
                <a16:creationId xmlns:a16="http://schemas.microsoft.com/office/drawing/2014/main" id="{4AAE08AB-FC06-EF5E-E178-8BF8DECF912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241692" y="156304"/>
            <a:ext cx="2638425" cy="1104900"/>
          </a:xfrm>
          <a:prstGeom prst="rect">
            <a:avLst/>
          </a:prstGeom>
        </p:spPr>
      </p:pic>
      <p:sp>
        <p:nvSpPr>
          <p:cNvPr id="6" name="Slide Number Placeholder 12">
            <a:extLst>
              <a:ext uri="{FF2B5EF4-FFF2-40B4-BE49-F238E27FC236}">
                <a16:creationId xmlns:a16="http://schemas.microsoft.com/office/drawing/2014/main" id="{F951371A-B02B-9F60-F2B4-5C4F70B2338C}"/>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7" name="Footer Placeholder 17">
            <a:extLst>
              <a:ext uri="{FF2B5EF4-FFF2-40B4-BE49-F238E27FC236}">
                <a16:creationId xmlns:a16="http://schemas.microsoft.com/office/drawing/2014/main" id="{48C573F2-8FCE-CD02-FFBF-F3178A23FA76}"/>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879681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A59F761-2FC3-62C0-7C8E-8F2E78253AA9}"/>
              </a:ext>
            </a:extLst>
          </p:cNvPr>
          <p:cNvSpPr>
            <a:spLocks noGrp="1"/>
          </p:cNvSpPr>
          <p:nvPr>
            <p:ph type="title"/>
          </p:nvPr>
        </p:nvSpPr>
        <p:spPr/>
        <p:txBody>
          <a:bodyPr anchor="ctr"/>
          <a:lstStyle/>
          <a:p>
            <a:r>
              <a:rPr lang="en-US" dirty="0"/>
              <a:t>ASC Reform - Background</a:t>
            </a:r>
            <a:endParaRPr lang="en-GB" dirty="0"/>
          </a:p>
        </p:txBody>
      </p:sp>
      <p:sp>
        <p:nvSpPr>
          <p:cNvPr id="5" name="Arrow: Notched Right 4">
            <a:extLst>
              <a:ext uri="{FF2B5EF4-FFF2-40B4-BE49-F238E27FC236}">
                <a16:creationId xmlns:a16="http://schemas.microsoft.com/office/drawing/2014/main" id="{465FDD33-877C-78C5-03D2-F0208B0035D6}"/>
              </a:ext>
              <a:ext uri="{C183D7F6-B498-43B3-948B-1728B52AA6E4}">
                <adec:decorative xmlns:adec="http://schemas.microsoft.com/office/drawing/2017/decorative" val="1"/>
              </a:ext>
            </a:extLst>
          </p:cNvPr>
          <p:cNvSpPr/>
          <p:nvPr/>
        </p:nvSpPr>
        <p:spPr>
          <a:xfrm>
            <a:off x="802755" y="2862862"/>
            <a:ext cx="10891838" cy="1880235"/>
          </a:xfrm>
          <a:prstGeom prst="notchedRightArrow">
            <a:avLst/>
          </a:prstGeom>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sp>
      <p:sp>
        <p:nvSpPr>
          <p:cNvPr id="6" name="Freeform: Shape 5">
            <a:extLst>
              <a:ext uri="{FF2B5EF4-FFF2-40B4-BE49-F238E27FC236}">
                <a16:creationId xmlns:a16="http://schemas.microsoft.com/office/drawing/2014/main" id="{6D6E71E1-55A6-934A-6DE0-8D61CA51E2EA}"/>
              </a:ext>
            </a:extLst>
          </p:cNvPr>
          <p:cNvSpPr/>
          <p:nvPr/>
        </p:nvSpPr>
        <p:spPr>
          <a:xfrm>
            <a:off x="638075" y="1452686"/>
            <a:ext cx="1377113" cy="1880235"/>
          </a:xfrm>
          <a:custGeom>
            <a:avLst/>
            <a:gdLst>
              <a:gd name="connsiteX0" fmla="*/ 0 w 1042249"/>
              <a:gd name="connsiteY0" fmla="*/ 0 h 1880235"/>
              <a:gd name="connsiteX1" fmla="*/ 1042249 w 1042249"/>
              <a:gd name="connsiteY1" fmla="*/ 0 h 1880235"/>
              <a:gd name="connsiteX2" fmla="*/ 1042249 w 1042249"/>
              <a:gd name="connsiteY2" fmla="*/ 1880235 h 1880235"/>
              <a:gd name="connsiteX3" fmla="*/ 0 w 1042249"/>
              <a:gd name="connsiteY3" fmla="*/ 1880235 h 1880235"/>
              <a:gd name="connsiteX4" fmla="*/ 0 w 1042249"/>
              <a:gd name="connsiteY4" fmla="*/ 0 h 18802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249" h="1880235">
                <a:moveTo>
                  <a:pt x="0" y="0"/>
                </a:moveTo>
                <a:lnTo>
                  <a:pt x="1042249" y="0"/>
                </a:lnTo>
                <a:lnTo>
                  <a:pt x="1042249" y="1880235"/>
                </a:lnTo>
                <a:lnTo>
                  <a:pt x="0" y="18802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b" anchorCtr="0">
            <a:noAutofit/>
          </a:bodyPr>
          <a:lstStyle/>
          <a:p>
            <a:pPr marL="228600" lvl="0" indent="-342900" algn="ctr" defTabSz="914400" rtl="0" eaLnBrk="1" latinLnBrk="0" hangingPunct="1">
              <a:lnSpc>
                <a:spcPct val="90000"/>
              </a:lnSpc>
              <a:spcBef>
                <a:spcPct val="0"/>
              </a:spcBef>
              <a:spcAft>
                <a:spcPct val="35000"/>
              </a:spcAft>
              <a:buClr>
                <a:srgbClr val="55BE47"/>
              </a:buClr>
              <a:buFont typeface="Arial" panose="020B0604020202020204" pitchFamily="34" charset="0"/>
              <a:buNone/>
            </a:pPr>
            <a:r>
              <a:rPr lang="en-US" sz="1200" b="1" kern="1200">
                <a:solidFill>
                  <a:srgbClr val="000000"/>
                </a:solidFill>
                <a:latin typeface="+mj-lt"/>
                <a:ea typeface="+mn-ea"/>
                <a:cs typeface="Arial" panose="020B0604020202020204" pitchFamily="34" charset="0"/>
              </a:rPr>
              <a:t>March 2021</a:t>
            </a:r>
            <a:r>
              <a:rPr lang="en-US" sz="1200" kern="1200">
                <a:solidFill>
                  <a:srgbClr val="000000"/>
                </a:solidFill>
                <a:latin typeface="+mj-lt"/>
                <a:ea typeface="+mn-ea"/>
                <a:cs typeface="Arial" panose="020B0604020202020204" pitchFamily="34" charset="0"/>
              </a:rPr>
              <a:t>: White Paper leading to Health and Care Bill in July 2021</a:t>
            </a:r>
            <a:endParaRPr lang="en-GB" sz="1200" kern="1200">
              <a:solidFill>
                <a:srgbClr val="000000"/>
              </a:solidFill>
              <a:latin typeface="+mj-lt"/>
              <a:ea typeface="+mn-ea"/>
              <a:cs typeface="Arial" panose="020B0604020202020204" pitchFamily="34" charset="0"/>
            </a:endParaRPr>
          </a:p>
        </p:txBody>
      </p:sp>
      <p:sp>
        <p:nvSpPr>
          <p:cNvPr id="7" name="Oval 6">
            <a:extLst>
              <a:ext uri="{FF2B5EF4-FFF2-40B4-BE49-F238E27FC236}">
                <a16:creationId xmlns:a16="http://schemas.microsoft.com/office/drawing/2014/main" id="{5E7EBF73-189B-7A94-E3DB-4750C9DE92A2}"/>
              </a:ext>
              <a:ext uri="{C183D7F6-B498-43B3-948B-1728B52AA6E4}">
                <adec:decorative xmlns:adec="http://schemas.microsoft.com/office/drawing/2017/decorative" val="1"/>
              </a:ext>
            </a:extLst>
          </p:cNvPr>
          <p:cNvSpPr/>
          <p:nvPr/>
        </p:nvSpPr>
        <p:spPr>
          <a:xfrm>
            <a:off x="1091602" y="3567950"/>
            <a:ext cx="470058" cy="470058"/>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Freeform: Shape 7">
            <a:extLst>
              <a:ext uri="{FF2B5EF4-FFF2-40B4-BE49-F238E27FC236}">
                <a16:creationId xmlns:a16="http://schemas.microsoft.com/office/drawing/2014/main" id="{0FDA5AEF-1992-B399-F618-BBCB7142DF88}"/>
              </a:ext>
            </a:extLst>
          </p:cNvPr>
          <p:cNvSpPr/>
          <p:nvPr/>
        </p:nvSpPr>
        <p:spPr>
          <a:xfrm>
            <a:off x="1732437" y="4273038"/>
            <a:ext cx="1377113" cy="1880235"/>
          </a:xfrm>
          <a:custGeom>
            <a:avLst/>
            <a:gdLst>
              <a:gd name="connsiteX0" fmla="*/ 0 w 1042249"/>
              <a:gd name="connsiteY0" fmla="*/ 0 h 1880235"/>
              <a:gd name="connsiteX1" fmla="*/ 1042249 w 1042249"/>
              <a:gd name="connsiteY1" fmla="*/ 0 h 1880235"/>
              <a:gd name="connsiteX2" fmla="*/ 1042249 w 1042249"/>
              <a:gd name="connsiteY2" fmla="*/ 1880235 h 1880235"/>
              <a:gd name="connsiteX3" fmla="*/ 0 w 1042249"/>
              <a:gd name="connsiteY3" fmla="*/ 1880235 h 1880235"/>
              <a:gd name="connsiteX4" fmla="*/ 0 w 1042249"/>
              <a:gd name="connsiteY4" fmla="*/ 0 h 18802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249" h="1880235">
                <a:moveTo>
                  <a:pt x="0" y="0"/>
                </a:moveTo>
                <a:lnTo>
                  <a:pt x="1042249" y="0"/>
                </a:lnTo>
                <a:lnTo>
                  <a:pt x="1042249" y="1880235"/>
                </a:lnTo>
                <a:lnTo>
                  <a:pt x="0" y="18802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228600" lvl="0" indent="-342900" algn="ctr" defTabSz="914400">
              <a:lnSpc>
                <a:spcPct val="90000"/>
              </a:lnSpc>
              <a:spcBef>
                <a:spcPct val="0"/>
              </a:spcBef>
              <a:spcAft>
                <a:spcPct val="35000"/>
              </a:spcAft>
              <a:buNone/>
            </a:pPr>
            <a:r>
              <a:rPr lang="en-US" sz="1200" b="1" kern="1200">
                <a:solidFill>
                  <a:srgbClr val="000000"/>
                </a:solidFill>
                <a:latin typeface="+mj-lt"/>
                <a:cs typeface="Arial"/>
              </a:rPr>
              <a:t>September 2021: </a:t>
            </a:r>
            <a:r>
              <a:rPr lang="en-US" sz="1200" b="0" kern="1200">
                <a:solidFill>
                  <a:srgbClr val="000000"/>
                </a:solidFill>
                <a:latin typeface="+mj-lt"/>
                <a:cs typeface="Arial"/>
              </a:rPr>
              <a:t>‘Build Back Better: Our plan for Health and Social Care’</a:t>
            </a:r>
            <a:endParaRPr lang="en-GB" sz="1200" b="0" kern="1200">
              <a:solidFill>
                <a:srgbClr val="000000"/>
              </a:solidFill>
              <a:latin typeface="+mj-lt"/>
              <a:ea typeface="+mn-ea"/>
              <a:cs typeface="Arial" panose="020B0604020202020204" pitchFamily="34" charset="0"/>
            </a:endParaRPr>
          </a:p>
        </p:txBody>
      </p:sp>
      <p:sp>
        <p:nvSpPr>
          <p:cNvPr id="9" name="Oval 8">
            <a:extLst>
              <a:ext uri="{FF2B5EF4-FFF2-40B4-BE49-F238E27FC236}">
                <a16:creationId xmlns:a16="http://schemas.microsoft.com/office/drawing/2014/main" id="{2CEE1683-E91C-9CF8-6256-C5E5EF6A64AA}"/>
              </a:ext>
              <a:ext uri="{C183D7F6-B498-43B3-948B-1728B52AA6E4}">
                <adec:decorative xmlns:adec="http://schemas.microsoft.com/office/drawing/2017/decorative" val="1"/>
              </a:ext>
            </a:extLst>
          </p:cNvPr>
          <p:cNvSpPr/>
          <p:nvPr/>
        </p:nvSpPr>
        <p:spPr>
          <a:xfrm>
            <a:off x="2185965" y="3567950"/>
            <a:ext cx="470058" cy="470058"/>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Freeform: Shape 9">
            <a:extLst>
              <a:ext uri="{FF2B5EF4-FFF2-40B4-BE49-F238E27FC236}">
                <a16:creationId xmlns:a16="http://schemas.microsoft.com/office/drawing/2014/main" id="{46060586-7410-CEFD-A44D-B28D16323B3E}"/>
              </a:ext>
            </a:extLst>
          </p:cNvPr>
          <p:cNvSpPr/>
          <p:nvPr/>
        </p:nvSpPr>
        <p:spPr>
          <a:xfrm>
            <a:off x="2826800" y="1452686"/>
            <a:ext cx="1377113" cy="1880235"/>
          </a:xfrm>
          <a:custGeom>
            <a:avLst/>
            <a:gdLst>
              <a:gd name="connsiteX0" fmla="*/ 0 w 1042249"/>
              <a:gd name="connsiteY0" fmla="*/ 0 h 1880235"/>
              <a:gd name="connsiteX1" fmla="*/ 1042249 w 1042249"/>
              <a:gd name="connsiteY1" fmla="*/ 0 h 1880235"/>
              <a:gd name="connsiteX2" fmla="*/ 1042249 w 1042249"/>
              <a:gd name="connsiteY2" fmla="*/ 1880235 h 1880235"/>
              <a:gd name="connsiteX3" fmla="*/ 0 w 1042249"/>
              <a:gd name="connsiteY3" fmla="*/ 1880235 h 1880235"/>
              <a:gd name="connsiteX4" fmla="*/ 0 w 1042249"/>
              <a:gd name="connsiteY4" fmla="*/ 0 h 18802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249" h="1880235">
                <a:moveTo>
                  <a:pt x="0" y="0"/>
                </a:moveTo>
                <a:lnTo>
                  <a:pt x="1042249" y="0"/>
                </a:lnTo>
                <a:lnTo>
                  <a:pt x="1042249" y="1880235"/>
                </a:lnTo>
                <a:lnTo>
                  <a:pt x="0" y="18802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b" anchorCtr="0">
            <a:noAutofit/>
          </a:bodyPr>
          <a:lstStyle/>
          <a:p>
            <a:pPr marL="228600" lvl="0" indent="-342900" algn="ctr" defTabSz="914400">
              <a:lnSpc>
                <a:spcPct val="90000"/>
              </a:lnSpc>
              <a:spcBef>
                <a:spcPct val="0"/>
              </a:spcBef>
              <a:spcAft>
                <a:spcPct val="35000"/>
              </a:spcAft>
              <a:buNone/>
            </a:pPr>
            <a:r>
              <a:rPr lang="en-US" sz="1200" b="1" kern="1200">
                <a:solidFill>
                  <a:srgbClr val="000000"/>
                </a:solidFill>
                <a:latin typeface="+mj-lt"/>
                <a:cs typeface="Arial"/>
              </a:rPr>
              <a:t>October 2021: </a:t>
            </a:r>
            <a:r>
              <a:rPr lang="en-US" sz="1200" b="0" kern="1200">
                <a:solidFill>
                  <a:srgbClr val="000000"/>
                </a:solidFill>
                <a:latin typeface="+mj-lt"/>
                <a:cs typeface="Arial"/>
              </a:rPr>
              <a:t>Autumn Spending Review </a:t>
            </a:r>
            <a:r>
              <a:rPr lang="en-US" sz="1200" kern="1200">
                <a:solidFill>
                  <a:srgbClr val="000000"/>
                </a:solidFill>
                <a:latin typeface="+mj-lt"/>
                <a:cs typeface="Arial"/>
              </a:rPr>
              <a:t>– announcement of new care cost cap from October 2023 new National Insurance levy</a:t>
            </a:r>
            <a:endParaRPr lang="en-GB" sz="1200" kern="1200">
              <a:solidFill>
                <a:srgbClr val="000000"/>
              </a:solidFill>
              <a:latin typeface="+mj-lt"/>
              <a:ea typeface="+mn-ea"/>
              <a:cs typeface="Arial" panose="020B0604020202020204" pitchFamily="34" charset="0"/>
            </a:endParaRPr>
          </a:p>
        </p:txBody>
      </p:sp>
      <p:sp>
        <p:nvSpPr>
          <p:cNvPr id="11" name="Oval 10">
            <a:extLst>
              <a:ext uri="{FF2B5EF4-FFF2-40B4-BE49-F238E27FC236}">
                <a16:creationId xmlns:a16="http://schemas.microsoft.com/office/drawing/2014/main" id="{8D792962-B26E-B09F-2425-949F4E26B95E}"/>
              </a:ext>
              <a:ext uri="{C183D7F6-B498-43B3-948B-1728B52AA6E4}">
                <adec:decorative xmlns:adec="http://schemas.microsoft.com/office/drawing/2017/decorative" val="1"/>
              </a:ext>
            </a:extLst>
          </p:cNvPr>
          <p:cNvSpPr/>
          <p:nvPr/>
        </p:nvSpPr>
        <p:spPr>
          <a:xfrm>
            <a:off x="3280327" y="3567950"/>
            <a:ext cx="470058" cy="470058"/>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2" name="Freeform: Shape 11">
            <a:extLst>
              <a:ext uri="{FF2B5EF4-FFF2-40B4-BE49-F238E27FC236}">
                <a16:creationId xmlns:a16="http://schemas.microsoft.com/office/drawing/2014/main" id="{3DE1E791-DF85-4D6E-280B-F8E3421FF56B}"/>
              </a:ext>
            </a:extLst>
          </p:cNvPr>
          <p:cNvSpPr/>
          <p:nvPr/>
        </p:nvSpPr>
        <p:spPr>
          <a:xfrm>
            <a:off x="3921162" y="4273038"/>
            <a:ext cx="1377113" cy="1880235"/>
          </a:xfrm>
          <a:custGeom>
            <a:avLst/>
            <a:gdLst>
              <a:gd name="connsiteX0" fmla="*/ 0 w 1042249"/>
              <a:gd name="connsiteY0" fmla="*/ 0 h 1880235"/>
              <a:gd name="connsiteX1" fmla="*/ 1042249 w 1042249"/>
              <a:gd name="connsiteY1" fmla="*/ 0 h 1880235"/>
              <a:gd name="connsiteX2" fmla="*/ 1042249 w 1042249"/>
              <a:gd name="connsiteY2" fmla="*/ 1880235 h 1880235"/>
              <a:gd name="connsiteX3" fmla="*/ 0 w 1042249"/>
              <a:gd name="connsiteY3" fmla="*/ 1880235 h 1880235"/>
              <a:gd name="connsiteX4" fmla="*/ 0 w 1042249"/>
              <a:gd name="connsiteY4" fmla="*/ 0 h 18802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249" h="1880235">
                <a:moveTo>
                  <a:pt x="0" y="0"/>
                </a:moveTo>
                <a:lnTo>
                  <a:pt x="1042249" y="0"/>
                </a:lnTo>
                <a:lnTo>
                  <a:pt x="1042249" y="1880235"/>
                </a:lnTo>
                <a:lnTo>
                  <a:pt x="0" y="18802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en-GB" altLang="en-US" sz="1200" b="1" kern="1200">
                <a:solidFill>
                  <a:srgbClr val="000000"/>
                </a:solidFill>
                <a:latin typeface="+mj-lt"/>
                <a:ea typeface="MS PGothic" panose="020B0600070205080204" pitchFamily="34" charset="-128"/>
              </a:rPr>
              <a:t>16 Dec 2021: </a:t>
            </a:r>
            <a:r>
              <a:rPr lang="en-GB" altLang="en-US" sz="1200" b="0" u="sng" kern="1200">
                <a:solidFill>
                  <a:srgbClr val="000000"/>
                </a:solidFill>
                <a:latin typeface="+mj-lt"/>
                <a:ea typeface="MS PGothic" panose="020B0600070205080204" pitchFamily="34" charset="-128"/>
              </a:rPr>
              <a:t>DHSC </a:t>
            </a:r>
            <a:r>
              <a:rPr lang="en-GB" altLang="en-US" sz="1200" b="0" kern="1200">
                <a:solidFill>
                  <a:srgbClr val="000000"/>
                </a:solidFill>
                <a:latin typeface="+mj-lt"/>
                <a:ea typeface="MS PGothic" panose="020B0600070205080204" pitchFamily="34" charset="-128"/>
                <a:hlinkClick r:id="rId2">
                  <a:extLst>
                    <a:ext uri="{A12FA001-AC4F-418D-AE19-62706E023703}">
                      <ahyp:hlinkClr xmlns:ahyp="http://schemas.microsoft.com/office/drawing/2018/hyperlinkcolor" val="tx"/>
                    </a:ext>
                  </a:extLst>
                </a:hlinkClick>
              </a:rPr>
              <a:t>Fair Cost of Care Policy</a:t>
            </a:r>
            <a:r>
              <a:rPr lang="en-GB" altLang="en-US" sz="1200" b="0" kern="1200">
                <a:solidFill>
                  <a:srgbClr val="000000"/>
                </a:solidFill>
                <a:latin typeface="+mj-lt"/>
                <a:ea typeface="MS PGothic" panose="020B0600070205080204" pitchFamily="34" charset="-128"/>
              </a:rPr>
              <a:t> </a:t>
            </a:r>
            <a:endParaRPr lang="en-GB" sz="1200" b="0" kern="1200">
              <a:solidFill>
                <a:srgbClr val="000000"/>
              </a:solidFill>
              <a:latin typeface="+mj-lt"/>
            </a:endParaRPr>
          </a:p>
        </p:txBody>
      </p:sp>
      <p:sp>
        <p:nvSpPr>
          <p:cNvPr id="13" name="Oval 12">
            <a:extLst>
              <a:ext uri="{FF2B5EF4-FFF2-40B4-BE49-F238E27FC236}">
                <a16:creationId xmlns:a16="http://schemas.microsoft.com/office/drawing/2014/main" id="{1C907157-F088-4F43-AAEE-57216C55C435}"/>
              </a:ext>
              <a:ext uri="{C183D7F6-B498-43B3-948B-1728B52AA6E4}">
                <adec:decorative xmlns:adec="http://schemas.microsoft.com/office/drawing/2017/decorative" val="1"/>
              </a:ext>
            </a:extLst>
          </p:cNvPr>
          <p:cNvSpPr/>
          <p:nvPr/>
        </p:nvSpPr>
        <p:spPr>
          <a:xfrm>
            <a:off x="4374690" y="3567950"/>
            <a:ext cx="470058" cy="470058"/>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Freeform: Shape 13">
            <a:extLst>
              <a:ext uri="{FF2B5EF4-FFF2-40B4-BE49-F238E27FC236}">
                <a16:creationId xmlns:a16="http://schemas.microsoft.com/office/drawing/2014/main" id="{C733504C-8869-8E73-027B-36C1C4C01D1C}"/>
              </a:ext>
            </a:extLst>
          </p:cNvPr>
          <p:cNvSpPr/>
          <p:nvPr/>
        </p:nvSpPr>
        <p:spPr>
          <a:xfrm>
            <a:off x="5015525" y="1452686"/>
            <a:ext cx="1377113" cy="1880235"/>
          </a:xfrm>
          <a:custGeom>
            <a:avLst/>
            <a:gdLst>
              <a:gd name="connsiteX0" fmla="*/ 0 w 1042249"/>
              <a:gd name="connsiteY0" fmla="*/ 0 h 1880235"/>
              <a:gd name="connsiteX1" fmla="*/ 1042249 w 1042249"/>
              <a:gd name="connsiteY1" fmla="*/ 0 h 1880235"/>
              <a:gd name="connsiteX2" fmla="*/ 1042249 w 1042249"/>
              <a:gd name="connsiteY2" fmla="*/ 1880235 h 1880235"/>
              <a:gd name="connsiteX3" fmla="*/ 0 w 1042249"/>
              <a:gd name="connsiteY3" fmla="*/ 1880235 h 1880235"/>
              <a:gd name="connsiteX4" fmla="*/ 0 w 1042249"/>
              <a:gd name="connsiteY4" fmla="*/ 0 h 18802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249" h="1880235">
                <a:moveTo>
                  <a:pt x="0" y="0"/>
                </a:moveTo>
                <a:lnTo>
                  <a:pt x="1042249" y="0"/>
                </a:lnTo>
                <a:lnTo>
                  <a:pt x="1042249" y="1880235"/>
                </a:lnTo>
                <a:lnTo>
                  <a:pt x="0" y="18802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b" anchorCtr="0">
            <a:noAutofit/>
          </a:bodyPr>
          <a:lstStyle/>
          <a:p>
            <a:pPr marL="0" lvl="0" indent="0" algn="ctr" defTabSz="533400">
              <a:lnSpc>
                <a:spcPct val="90000"/>
              </a:lnSpc>
              <a:spcBef>
                <a:spcPct val="0"/>
              </a:spcBef>
              <a:spcAft>
                <a:spcPct val="35000"/>
              </a:spcAft>
              <a:buNone/>
            </a:pPr>
            <a:r>
              <a:rPr lang="en-US" sz="1200" b="1" kern="1200">
                <a:solidFill>
                  <a:srgbClr val="000000"/>
                </a:solidFill>
                <a:latin typeface="+mj-lt"/>
              </a:rPr>
              <a:t>23 September 2022</a:t>
            </a:r>
            <a:r>
              <a:rPr lang="en-US" sz="1200" b="0" kern="1200">
                <a:solidFill>
                  <a:srgbClr val="000000"/>
                </a:solidFill>
                <a:latin typeface="+mj-lt"/>
              </a:rPr>
              <a:t>: End of consultation for 2023/24 funding methodology</a:t>
            </a:r>
            <a:endParaRPr lang="en-GB" sz="1200" b="0" kern="1200">
              <a:solidFill>
                <a:srgbClr val="000000"/>
              </a:solidFill>
              <a:latin typeface="+mj-lt"/>
            </a:endParaRPr>
          </a:p>
        </p:txBody>
      </p:sp>
      <p:sp>
        <p:nvSpPr>
          <p:cNvPr id="15" name="Oval 14">
            <a:extLst>
              <a:ext uri="{FF2B5EF4-FFF2-40B4-BE49-F238E27FC236}">
                <a16:creationId xmlns:a16="http://schemas.microsoft.com/office/drawing/2014/main" id="{2020822E-2442-EB05-A70C-C0C04C78DF83}"/>
              </a:ext>
              <a:ext uri="{C183D7F6-B498-43B3-948B-1728B52AA6E4}">
                <adec:decorative xmlns:adec="http://schemas.microsoft.com/office/drawing/2017/decorative" val="1"/>
              </a:ext>
            </a:extLst>
          </p:cNvPr>
          <p:cNvSpPr/>
          <p:nvPr/>
        </p:nvSpPr>
        <p:spPr>
          <a:xfrm>
            <a:off x="5469052" y="3567950"/>
            <a:ext cx="470058" cy="470058"/>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6" name="Freeform: Shape 15">
            <a:extLst>
              <a:ext uri="{FF2B5EF4-FFF2-40B4-BE49-F238E27FC236}">
                <a16:creationId xmlns:a16="http://schemas.microsoft.com/office/drawing/2014/main" id="{FC2020BF-1795-B20B-0528-1D31F86A05B0}"/>
              </a:ext>
            </a:extLst>
          </p:cNvPr>
          <p:cNvSpPr/>
          <p:nvPr/>
        </p:nvSpPr>
        <p:spPr>
          <a:xfrm>
            <a:off x="6109887" y="4273038"/>
            <a:ext cx="1377113" cy="1880235"/>
          </a:xfrm>
          <a:custGeom>
            <a:avLst/>
            <a:gdLst>
              <a:gd name="connsiteX0" fmla="*/ 0 w 1042249"/>
              <a:gd name="connsiteY0" fmla="*/ 0 h 1880235"/>
              <a:gd name="connsiteX1" fmla="*/ 1042249 w 1042249"/>
              <a:gd name="connsiteY1" fmla="*/ 0 h 1880235"/>
              <a:gd name="connsiteX2" fmla="*/ 1042249 w 1042249"/>
              <a:gd name="connsiteY2" fmla="*/ 1880235 h 1880235"/>
              <a:gd name="connsiteX3" fmla="*/ 0 w 1042249"/>
              <a:gd name="connsiteY3" fmla="*/ 1880235 h 1880235"/>
              <a:gd name="connsiteX4" fmla="*/ 0 w 1042249"/>
              <a:gd name="connsiteY4" fmla="*/ 0 h 18802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249" h="1880235">
                <a:moveTo>
                  <a:pt x="0" y="0"/>
                </a:moveTo>
                <a:lnTo>
                  <a:pt x="1042249" y="0"/>
                </a:lnTo>
                <a:lnTo>
                  <a:pt x="1042249" y="1880235"/>
                </a:lnTo>
                <a:lnTo>
                  <a:pt x="0" y="18802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1">
            <a:noAutofit/>
          </a:bodyPr>
          <a:lstStyle/>
          <a:p>
            <a:pPr marL="0" lvl="0" indent="0" algn="ctr" defTabSz="533400">
              <a:lnSpc>
                <a:spcPct val="90000"/>
              </a:lnSpc>
              <a:spcBef>
                <a:spcPct val="0"/>
              </a:spcBef>
              <a:spcAft>
                <a:spcPct val="35000"/>
              </a:spcAft>
              <a:buNone/>
            </a:pPr>
            <a:r>
              <a:rPr lang="en-GB" sz="1200" b="1" kern="1200">
                <a:solidFill>
                  <a:srgbClr val="000000"/>
                </a:solidFill>
                <a:latin typeface="+mj-lt"/>
                <a:ea typeface="ＭＳ Ｐゴシック" charset="0"/>
                <a:cs typeface="+mn-cs"/>
              </a:rPr>
              <a:t>14</a:t>
            </a:r>
            <a:r>
              <a:rPr lang="en-GB" sz="1200" b="1" kern="1200" baseline="30000">
                <a:solidFill>
                  <a:srgbClr val="000000"/>
                </a:solidFill>
                <a:latin typeface="+mj-lt"/>
                <a:ea typeface="ＭＳ Ｐゴシック" charset="0"/>
                <a:cs typeface="+mn-cs"/>
              </a:rPr>
              <a:t>th</a:t>
            </a:r>
            <a:r>
              <a:rPr lang="en-GB" sz="1200" b="1" kern="1200">
                <a:solidFill>
                  <a:srgbClr val="000000"/>
                </a:solidFill>
                <a:latin typeface="+mj-lt"/>
                <a:ea typeface="ＭＳ Ｐゴシック" charset="0"/>
                <a:cs typeface="+mn-cs"/>
              </a:rPr>
              <a:t> Oct 22: DHSC deadline </a:t>
            </a:r>
            <a:r>
              <a:rPr lang="en-GB" sz="1200" kern="1200">
                <a:solidFill>
                  <a:srgbClr val="000000"/>
                </a:solidFill>
                <a:latin typeface="+mj-lt"/>
                <a:ea typeface="ＭＳ Ｐゴシック" charset="0"/>
                <a:cs typeface="+mn-cs"/>
              </a:rPr>
              <a:t>For submission of:</a:t>
            </a:r>
            <a:endParaRPr lang="en-GB" altLang="en-US" sz="1200" b="1" kern="1200">
              <a:solidFill>
                <a:srgbClr val="000000"/>
              </a:solidFill>
              <a:latin typeface="+mj-lt"/>
              <a:ea typeface="MS PGothic" panose="020B0600070205080204" pitchFamily="34" charset="-128"/>
            </a:endParaRPr>
          </a:p>
          <a:p>
            <a:pPr marL="114300" lvl="1" indent="-114300" algn="ctr" defTabSz="533400">
              <a:lnSpc>
                <a:spcPct val="90000"/>
              </a:lnSpc>
              <a:spcBef>
                <a:spcPct val="0"/>
              </a:spcBef>
              <a:spcAft>
                <a:spcPct val="15000"/>
              </a:spcAft>
              <a:buChar char="•"/>
            </a:pPr>
            <a:r>
              <a:rPr lang="en-GB" sz="1200" kern="1200">
                <a:solidFill>
                  <a:srgbClr val="000000"/>
                </a:solidFill>
                <a:latin typeface="+mj-lt"/>
                <a:ea typeface="ＭＳ Ｐゴシック" charset="0"/>
                <a:cs typeface="+mn-cs"/>
              </a:rPr>
              <a:t>Cost of care Table </a:t>
            </a:r>
          </a:p>
          <a:p>
            <a:pPr marL="114300" lvl="1" indent="-114300" algn="ctr" defTabSz="533400">
              <a:lnSpc>
                <a:spcPct val="90000"/>
              </a:lnSpc>
              <a:spcBef>
                <a:spcPct val="0"/>
              </a:spcBef>
              <a:spcAft>
                <a:spcPct val="15000"/>
              </a:spcAft>
              <a:buChar char="•"/>
            </a:pPr>
            <a:r>
              <a:rPr lang="en-GB" sz="1200" kern="1200">
                <a:solidFill>
                  <a:srgbClr val="000000"/>
                </a:solidFill>
                <a:latin typeface="+mj-lt"/>
                <a:ea typeface="ＭＳ Ｐゴシック" charset="0"/>
                <a:cs typeface="+mn-cs"/>
              </a:rPr>
              <a:t>Cost of Care Report </a:t>
            </a:r>
          </a:p>
          <a:p>
            <a:pPr marL="114300" lvl="1" indent="-114300" algn="ctr" defTabSz="533400">
              <a:lnSpc>
                <a:spcPct val="90000"/>
              </a:lnSpc>
              <a:spcBef>
                <a:spcPct val="0"/>
              </a:spcBef>
              <a:spcAft>
                <a:spcPct val="15000"/>
              </a:spcAft>
              <a:buChar char="•"/>
            </a:pPr>
            <a:r>
              <a:rPr lang="en-GB" sz="1200" kern="1200">
                <a:solidFill>
                  <a:srgbClr val="000000"/>
                </a:solidFill>
                <a:latin typeface="+mj-lt"/>
                <a:ea typeface="ＭＳ Ｐゴシック" charset="0"/>
                <a:cs typeface="+mn-cs"/>
              </a:rPr>
              <a:t>Spend Report </a:t>
            </a:r>
          </a:p>
          <a:p>
            <a:pPr marL="114300" lvl="1" indent="-114300" algn="ctr" defTabSz="533400">
              <a:lnSpc>
                <a:spcPct val="90000"/>
              </a:lnSpc>
              <a:spcBef>
                <a:spcPct val="0"/>
              </a:spcBef>
              <a:spcAft>
                <a:spcPct val="15000"/>
              </a:spcAft>
              <a:buChar char="•"/>
            </a:pPr>
            <a:r>
              <a:rPr lang="en-GB" sz="1200" kern="1200">
                <a:solidFill>
                  <a:srgbClr val="000000"/>
                </a:solidFill>
                <a:latin typeface="+mj-lt"/>
                <a:ea typeface="ＭＳ Ｐゴシック" charset="0"/>
                <a:cs typeface="+mn-cs"/>
              </a:rPr>
              <a:t>Provisional MSP</a:t>
            </a:r>
          </a:p>
        </p:txBody>
      </p:sp>
      <p:sp>
        <p:nvSpPr>
          <p:cNvPr id="17" name="Oval 16">
            <a:extLst>
              <a:ext uri="{FF2B5EF4-FFF2-40B4-BE49-F238E27FC236}">
                <a16:creationId xmlns:a16="http://schemas.microsoft.com/office/drawing/2014/main" id="{11ED644F-CF57-B572-5528-D560E94555B1}"/>
              </a:ext>
              <a:ext uri="{C183D7F6-B498-43B3-948B-1728B52AA6E4}">
                <adec:decorative xmlns:adec="http://schemas.microsoft.com/office/drawing/2017/decorative" val="1"/>
              </a:ext>
            </a:extLst>
          </p:cNvPr>
          <p:cNvSpPr/>
          <p:nvPr/>
        </p:nvSpPr>
        <p:spPr>
          <a:xfrm>
            <a:off x="6563415" y="3567950"/>
            <a:ext cx="470058" cy="470058"/>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8" name="Freeform: Shape 17">
            <a:extLst>
              <a:ext uri="{FF2B5EF4-FFF2-40B4-BE49-F238E27FC236}">
                <a16:creationId xmlns:a16="http://schemas.microsoft.com/office/drawing/2014/main" id="{E064473F-093C-5A19-F716-B2188BE57733}"/>
              </a:ext>
            </a:extLst>
          </p:cNvPr>
          <p:cNvSpPr/>
          <p:nvPr/>
        </p:nvSpPr>
        <p:spPr>
          <a:xfrm>
            <a:off x="7204250" y="1452686"/>
            <a:ext cx="1377113" cy="1880235"/>
          </a:xfrm>
          <a:custGeom>
            <a:avLst/>
            <a:gdLst>
              <a:gd name="connsiteX0" fmla="*/ 0 w 1042249"/>
              <a:gd name="connsiteY0" fmla="*/ 0 h 1880235"/>
              <a:gd name="connsiteX1" fmla="*/ 1042249 w 1042249"/>
              <a:gd name="connsiteY1" fmla="*/ 0 h 1880235"/>
              <a:gd name="connsiteX2" fmla="*/ 1042249 w 1042249"/>
              <a:gd name="connsiteY2" fmla="*/ 1880235 h 1880235"/>
              <a:gd name="connsiteX3" fmla="*/ 0 w 1042249"/>
              <a:gd name="connsiteY3" fmla="*/ 1880235 h 1880235"/>
              <a:gd name="connsiteX4" fmla="*/ 0 w 1042249"/>
              <a:gd name="connsiteY4" fmla="*/ 0 h 18802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249" h="1880235">
                <a:moveTo>
                  <a:pt x="0" y="0"/>
                </a:moveTo>
                <a:lnTo>
                  <a:pt x="1042249" y="0"/>
                </a:lnTo>
                <a:lnTo>
                  <a:pt x="1042249" y="1880235"/>
                </a:lnTo>
                <a:lnTo>
                  <a:pt x="0" y="18802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b" anchorCtr="0">
            <a:noAutofit/>
          </a:bodyPr>
          <a:lstStyle/>
          <a:p>
            <a:pPr marL="0" lvl="0" indent="0" algn="ctr" defTabSz="533400">
              <a:lnSpc>
                <a:spcPct val="90000"/>
              </a:lnSpc>
              <a:spcBef>
                <a:spcPct val="0"/>
              </a:spcBef>
              <a:spcAft>
                <a:spcPct val="35000"/>
              </a:spcAft>
              <a:buNone/>
            </a:pPr>
            <a:r>
              <a:rPr lang="en-GB" altLang="en-US" sz="1200" b="1" kern="1200">
                <a:solidFill>
                  <a:srgbClr val="000000"/>
                </a:solidFill>
                <a:latin typeface="+mj-lt"/>
                <a:ea typeface="MS PGothic" panose="020B0600070205080204" pitchFamily="34" charset="-128"/>
              </a:rPr>
              <a:t>Feb 2023: </a:t>
            </a:r>
            <a:r>
              <a:rPr lang="en-GB" altLang="en-US" sz="1200" kern="1200">
                <a:solidFill>
                  <a:srgbClr val="000000"/>
                </a:solidFill>
                <a:latin typeface="+mj-lt"/>
                <a:ea typeface="MS PGothic" panose="020B0600070205080204" pitchFamily="34" charset="-128"/>
              </a:rPr>
              <a:t>DHSC deadline for Final MSP</a:t>
            </a:r>
            <a:endParaRPr lang="en-GB" sz="1200" kern="1200">
              <a:solidFill>
                <a:srgbClr val="000000"/>
              </a:solidFill>
              <a:latin typeface="+mj-lt"/>
            </a:endParaRPr>
          </a:p>
        </p:txBody>
      </p:sp>
      <p:sp>
        <p:nvSpPr>
          <p:cNvPr id="19" name="Oval 18">
            <a:extLst>
              <a:ext uri="{FF2B5EF4-FFF2-40B4-BE49-F238E27FC236}">
                <a16:creationId xmlns:a16="http://schemas.microsoft.com/office/drawing/2014/main" id="{5DB20E8E-93DD-1E4D-DBCD-397712AF12AA}"/>
              </a:ext>
              <a:ext uri="{C183D7F6-B498-43B3-948B-1728B52AA6E4}">
                <adec:decorative xmlns:adec="http://schemas.microsoft.com/office/drawing/2017/decorative" val="1"/>
              </a:ext>
            </a:extLst>
          </p:cNvPr>
          <p:cNvSpPr/>
          <p:nvPr/>
        </p:nvSpPr>
        <p:spPr>
          <a:xfrm>
            <a:off x="7657777" y="3567950"/>
            <a:ext cx="470058" cy="470058"/>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Freeform: Shape 19">
            <a:extLst>
              <a:ext uri="{FF2B5EF4-FFF2-40B4-BE49-F238E27FC236}">
                <a16:creationId xmlns:a16="http://schemas.microsoft.com/office/drawing/2014/main" id="{04EF8033-1830-92AD-69F9-46E0192EA5FE}"/>
              </a:ext>
            </a:extLst>
          </p:cNvPr>
          <p:cNvSpPr/>
          <p:nvPr/>
        </p:nvSpPr>
        <p:spPr>
          <a:xfrm>
            <a:off x="8298612" y="4273038"/>
            <a:ext cx="1377113" cy="1880235"/>
          </a:xfrm>
          <a:custGeom>
            <a:avLst/>
            <a:gdLst>
              <a:gd name="connsiteX0" fmla="*/ 0 w 1042249"/>
              <a:gd name="connsiteY0" fmla="*/ 0 h 1880235"/>
              <a:gd name="connsiteX1" fmla="*/ 1042249 w 1042249"/>
              <a:gd name="connsiteY1" fmla="*/ 0 h 1880235"/>
              <a:gd name="connsiteX2" fmla="*/ 1042249 w 1042249"/>
              <a:gd name="connsiteY2" fmla="*/ 1880235 h 1880235"/>
              <a:gd name="connsiteX3" fmla="*/ 0 w 1042249"/>
              <a:gd name="connsiteY3" fmla="*/ 1880235 h 1880235"/>
              <a:gd name="connsiteX4" fmla="*/ 0 w 1042249"/>
              <a:gd name="connsiteY4" fmla="*/ 0 h 18802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249" h="1880235">
                <a:moveTo>
                  <a:pt x="0" y="0"/>
                </a:moveTo>
                <a:lnTo>
                  <a:pt x="1042249" y="0"/>
                </a:lnTo>
                <a:lnTo>
                  <a:pt x="1042249" y="1880235"/>
                </a:lnTo>
                <a:lnTo>
                  <a:pt x="0" y="18802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en-US" sz="1200" b="1" kern="1200">
                <a:solidFill>
                  <a:srgbClr val="000000"/>
                </a:solidFill>
                <a:latin typeface="+mj-lt"/>
              </a:rPr>
              <a:t>October 2023: </a:t>
            </a:r>
            <a:r>
              <a:rPr lang="en-US" sz="1200" kern="1200">
                <a:solidFill>
                  <a:srgbClr val="000000"/>
                </a:solidFill>
                <a:latin typeface="+mj-lt"/>
              </a:rPr>
              <a:t>New £86,00 care cap and ‘new’ clients to have their eligible care needs met by their local authority </a:t>
            </a:r>
            <a:endParaRPr lang="en-GB" sz="1200" kern="1200">
              <a:solidFill>
                <a:srgbClr val="000000"/>
              </a:solidFill>
              <a:latin typeface="+mj-lt"/>
            </a:endParaRPr>
          </a:p>
        </p:txBody>
      </p:sp>
      <p:sp>
        <p:nvSpPr>
          <p:cNvPr id="21" name="Oval 20">
            <a:extLst>
              <a:ext uri="{FF2B5EF4-FFF2-40B4-BE49-F238E27FC236}">
                <a16:creationId xmlns:a16="http://schemas.microsoft.com/office/drawing/2014/main" id="{EE3FD98C-05A0-5C04-86B2-54A56F03D81E}"/>
              </a:ext>
              <a:ext uri="{C183D7F6-B498-43B3-948B-1728B52AA6E4}">
                <adec:decorative xmlns:adec="http://schemas.microsoft.com/office/drawing/2017/decorative" val="1"/>
              </a:ext>
            </a:extLst>
          </p:cNvPr>
          <p:cNvSpPr/>
          <p:nvPr/>
        </p:nvSpPr>
        <p:spPr>
          <a:xfrm>
            <a:off x="8752140" y="3567950"/>
            <a:ext cx="470058" cy="470058"/>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2" name="Freeform: Shape 21">
            <a:extLst>
              <a:ext uri="{FF2B5EF4-FFF2-40B4-BE49-F238E27FC236}">
                <a16:creationId xmlns:a16="http://schemas.microsoft.com/office/drawing/2014/main" id="{5672FB9B-67A3-7EF3-A285-F8C604AD353D}"/>
              </a:ext>
            </a:extLst>
          </p:cNvPr>
          <p:cNvSpPr/>
          <p:nvPr/>
        </p:nvSpPr>
        <p:spPr>
          <a:xfrm>
            <a:off x="9392975" y="1452686"/>
            <a:ext cx="1377113" cy="1880235"/>
          </a:xfrm>
          <a:custGeom>
            <a:avLst/>
            <a:gdLst>
              <a:gd name="connsiteX0" fmla="*/ 0 w 1042249"/>
              <a:gd name="connsiteY0" fmla="*/ 0 h 1880235"/>
              <a:gd name="connsiteX1" fmla="*/ 1042249 w 1042249"/>
              <a:gd name="connsiteY1" fmla="*/ 0 h 1880235"/>
              <a:gd name="connsiteX2" fmla="*/ 1042249 w 1042249"/>
              <a:gd name="connsiteY2" fmla="*/ 1880235 h 1880235"/>
              <a:gd name="connsiteX3" fmla="*/ 0 w 1042249"/>
              <a:gd name="connsiteY3" fmla="*/ 1880235 h 1880235"/>
              <a:gd name="connsiteX4" fmla="*/ 0 w 1042249"/>
              <a:gd name="connsiteY4" fmla="*/ 0 h 18802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2249" h="1880235">
                <a:moveTo>
                  <a:pt x="0" y="0"/>
                </a:moveTo>
                <a:lnTo>
                  <a:pt x="1042249" y="0"/>
                </a:lnTo>
                <a:lnTo>
                  <a:pt x="1042249" y="1880235"/>
                </a:lnTo>
                <a:lnTo>
                  <a:pt x="0" y="1880235"/>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5344" tIns="85344" rIns="85344" bIns="85344" numCol="1" spcCol="1270" anchor="b" anchorCtr="0">
            <a:noAutofit/>
          </a:bodyPr>
          <a:lstStyle/>
          <a:p>
            <a:pPr marL="0" lvl="0" indent="0" algn="ctr" defTabSz="533400">
              <a:lnSpc>
                <a:spcPct val="90000"/>
              </a:lnSpc>
              <a:spcBef>
                <a:spcPct val="0"/>
              </a:spcBef>
              <a:spcAft>
                <a:spcPct val="35000"/>
              </a:spcAft>
              <a:buNone/>
            </a:pPr>
            <a:r>
              <a:rPr lang="en-US" sz="1200" b="1" kern="1200">
                <a:solidFill>
                  <a:srgbClr val="000000"/>
                </a:solidFill>
                <a:latin typeface="+mj-lt"/>
              </a:rPr>
              <a:t>April 2025: </a:t>
            </a:r>
            <a:r>
              <a:rPr lang="en-US" sz="1200" kern="1200">
                <a:solidFill>
                  <a:srgbClr val="000000"/>
                </a:solidFill>
                <a:latin typeface="+mj-lt"/>
              </a:rPr>
              <a:t>Existing Self-Funders to have their eligible care needs met by their local authority </a:t>
            </a:r>
            <a:endParaRPr lang="en-GB" sz="1200" kern="1200">
              <a:solidFill>
                <a:srgbClr val="000000"/>
              </a:solidFill>
              <a:latin typeface="+mj-lt"/>
            </a:endParaRPr>
          </a:p>
        </p:txBody>
      </p:sp>
      <p:sp>
        <p:nvSpPr>
          <p:cNvPr id="23" name="Oval 22">
            <a:extLst>
              <a:ext uri="{FF2B5EF4-FFF2-40B4-BE49-F238E27FC236}">
                <a16:creationId xmlns:a16="http://schemas.microsoft.com/office/drawing/2014/main" id="{2FA273B0-1CC8-2AF0-FB10-A50A01F948BF}"/>
              </a:ext>
              <a:ext uri="{C183D7F6-B498-43B3-948B-1728B52AA6E4}">
                <adec:decorative xmlns:adec="http://schemas.microsoft.com/office/drawing/2017/decorative" val="1"/>
              </a:ext>
            </a:extLst>
          </p:cNvPr>
          <p:cNvSpPr/>
          <p:nvPr/>
        </p:nvSpPr>
        <p:spPr>
          <a:xfrm>
            <a:off x="9846502" y="3567950"/>
            <a:ext cx="470058" cy="470058"/>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 name="TextBox 1">
            <a:extLst>
              <a:ext uri="{FF2B5EF4-FFF2-40B4-BE49-F238E27FC236}">
                <a16:creationId xmlns:a16="http://schemas.microsoft.com/office/drawing/2014/main" id="{5DDD8A53-4F62-F429-090F-F9CAD85F0081}"/>
              </a:ext>
              <a:ext uri="{C183D7F6-B498-43B3-948B-1728B52AA6E4}">
                <adec:decorative xmlns:adec="http://schemas.microsoft.com/office/drawing/2017/decorative" val="1"/>
              </a:ext>
            </a:extLst>
          </p:cNvPr>
          <p:cNvSpPr txBox="1"/>
          <p:nvPr/>
        </p:nvSpPr>
        <p:spPr>
          <a:xfrm>
            <a:off x="9251461" y="332153"/>
            <a:ext cx="2666999" cy="96715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24" name="Picture 5">
            <a:extLst>
              <a:ext uri="{FF2B5EF4-FFF2-40B4-BE49-F238E27FC236}">
                <a16:creationId xmlns:a16="http://schemas.microsoft.com/office/drawing/2014/main" id="{7FB61D50-4AD7-3F39-F698-DC3814E4F117}"/>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241325" y="150935"/>
            <a:ext cx="2638425" cy="1104900"/>
          </a:xfrm>
          <a:prstGeom prst="rect">
            <a:avLst/>
          </a:prstGeom>
        </p:spPr>
      </p:pic>
      <p:sp>
        <p:nvSpPr>
          <p:cNvPr id="4" name="Slide Number Placeholder 12">
            <a:extLst>
              <a:ext uri="{FF2B5EF4-FFF2-40B4-BE49-F238E27FC236}">
                <a16:creationId xmlns:a16="http://schemas.microsoft.com/office/drawing/2014/main" id="{2D6B441D-C2E2-99BD-25B1-55023E5DAEE7}"/>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25" name="Footer Placeholder 17">
            <a:extLst>
              <a:ext uri="{FF2B5EF4-FFF2-40B4-BE49-F238E27FC236}">
                <a16:creationId xmlns:a16="http://schemas.microsoft.com/office/drawing/2014/main" id="{FE96D9CE-041D-A063-5231-261CF277FA95}"/>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037627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7462C-891C-16E1-017D-3FA766CFC9EF}"/>
              </a:ext>
            </a:extLst>
          </p:cNvPr>
          <p:cNvSpPr>
            <a:spLocks noGrp="1"/>
          </p:cNvSpPr>
          <p:nvPr>
            <p:ph type="title"/>
          </p:nvPr>
        </p:nvSpPr>
        <p:spPr/>
        <p:txBody>
          <a:bodyPr anchor="ctr"/>
          <a:lstStyle/>
          <a:p>
            <a:pPr>
              <a:defRPr/>
            </a:pPr>
            <a:r>
              <a:rPr lang="en-GB" dirty="0"/>
              <a:t>ASC Reforms – Key Objectives</a:t>
            </a:r>
          </a:p>
        </p:txBody>
      </p:sp>
      <p:sp>
        <p:nvSpPr>
          <p:cNvPr id="20486" name="Slide Number Placeholder 5">
            <a:extLst>
              <a:ext uri="{FF2B5EF4-FFF2-40B4-BE49-F238E27FC236}">
                <a16:creationId xmlns:a16="http://schemas.microsoft.com/office/drawing/2014/main" id="{3CDEBD71-9A55-A78B-9E92-CC87268D1EDB}"/>
              </a:ext>
            </a:extLst>
          </p:cNvPr>
          <p:cNvSpPr>
            <a:spLocks noGrp="1"/>
          </p:cNvSpPr>
          <p:nvPr>
            <p:ph type="sldNum" sz="quarter" idx="14"/>
          </p:nvPr>
        </p:nvSpPr>
        <p:spPr bwMode="auto">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499F7B9E-8CAF-4205-A0F8-69173C460D02}" type="slidenum">
              <a:rPr lang="en-GB" altLang="en-US"/>
              <a:pPr/>
              <a:t>6</a:t>
            </a:fld>
            <a:endParaRPr lang="en-GB" altLang="en-US"/>
          </a:p>
        </p:txBody>
      </p:sp>
      <p:graphicFrame>
        <p:nvGraphicFramePr>
          <p:cNvPr id="4" name="Diagram 3" descr="Image denoting the key ASC reform objectives:&#10;People have choice, control and support to live independent lives&#10;&#10;People can access outstanding quality and tailored care and support&#10;&#10;People find social care fair and accessible&#10;&#10;Helping the adult social care workforce to feel recognised and to have opportunities to develop their careers&#10;&#10;Supporting unpaid carers to achieve their own life goals &#10;&#10;For social care to be on a stable financial footing&#10;">
            <a:extLst>
              <a:ext uri="{FF2B5EF4-FFF2-40B4-BE49-F238E27FC236}">
                <a16:creationId xmlns:a16="http://schemas.microsoft.com/office/drawing/2014/main" id="{42E10A11-9562-F30C-8609-33CC70B259C7}"/>
              </a:ext>
            </a:extLst>
          </p:cNvPr>
          <p:cNvGraphicFramePr/>
          <p:nvPr>
            <p:extLst>
              <p:ext uri="{D42A27DB-BD31-4B8C-83A1-F6EECF244321}">
                <p14:modId xmlns:p14="http://schemas.microsoft.com/office/powerpoint/2010/main" val="4207778969"/>
              </p:ext>
            </p:extLst>
          </p:nvPr>
        </p:nvGraphicFramePr>
        <p:xfrm>
          <a:off x="1600641" y="1347374"/>
          <a:ext cx="8334759" cy="51488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3" name="TextBox 42">
            <a:extLst>
              <a:ext uri="{FF2B5EF4-FFF2-40B4-BE49-F238E27FC236}">
                <a16:creationId xmlns:a16="http://schemas.microsoft.com/office/drawing/2014/main" id="{5FC48B15-EA12-EE0A-1C8D-20F4E8A898BA}"/>
              </a:ext>
              <a:ext uri="{C183D7F6-B498-43B3-948B-1728B52AA6E4}">
                <adec:decorative xmlns:adec="http://schemas.microsoft.com/office/drawing/2017/decorative" val="1"/>
              </a:ext>
            </a:extLst>
          </p:cNvPr>
          <p:cNvSpPr txBox="1"/>
          <p:nvPr/>
        </p:nvSpPr>
        <p:spPr>
          <a:xfrm>
            <a:off x="9231923" y="341923"/>
            <a:ext cx="2735384" cy="8890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3" name="Picture 5">
            <a:extLst>
              <a:ext uri="{FF2B5EF4-FFF2-40B4-BE49-F238E27FC236}">
                <a16:creationId xmlns:a16="http://schemas.microsoft.com/office/drawing/2014/main" id="{1AF7F8AD-3D9D-EC1D-ABED-0EF9D4D06E9B}"/>
              </a:ext>
              <a:ext uri="{C183D7F6-B498-43B3-948B-1728B52AA6E4}">
                <adec:decorative xmlns:adec="http://schemas.microsoft.com/office/drawing/2017/decorative" val="1"/>
              </a:ext>
            </a:extLst>
          </p:cNvPr>
          <p:cNvPicPr>
            <a:picLocks noChangeAspect="1"/>
          </p:cNvPicPr>
          <p:nvPr/>
        </p:nvPicPr>
        <p:blipFill>
          <a:blip r:embed="rId8"/>
          <a:stretch>
            <a:fillRect/>
          </a:stretch>
        </p:blipFill>
        <p:spPr>
          <a:xfrm>
            <a:off x="9241325" y="150935"/>
            <a:ext cx="2638425" cy="1104900"/>
          </a:xfrm>
          <a:prstGeom prst="rect">
            <a:avLst/>
          </a:prstGeom>
        </p:spPr>
      </p:pic>
      <p:sp>
        <p:nvSpPr>
          <p:cNvPr id="5" name="Slide Number Placeholder 12">
            <a:extLst>
              <a:ext uri="{FF2B5EF4-FFF2-40B4-BE49-F238E27FC236}">
                <a16:creationId xmlns:a16="http://schemas.microsoft.com/office/drawing/2014/main" id="{5B9FAD8E-C923-D1C5-ABEA-13D16D5109A9}"/>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6" name="Footer Placeholder 17">
            <a:extLst>
              <a:ext uri="{FF2B5EF4-FFF2-40B4-BE49-F238E27FC236}">
                <a16:creationId xmlns:a16="http://schemas.microsoft.com/office/drawing/2014/main" id="{DEDA2974-ACBA-6059-AD0D-D9FE589ACD08}"/>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1DBB170-5D69-4510-ABB6-A2C7B99D3027}"/>
              </a:ext>
            </a:extLst>
          </p:cNvPr>
          <p:cNvSpPr>
            <a:spLocks noGrp="1"/>
          </p:cNvSpPr>
          <p:nvPr>
            <p:ph type="title"/>
          </p:nvPr>
        </p:nvSpPr>
        <p:spPr/>
        <p:txBody>
          <a:bodyPr/>
          <a:lstStyle/>
          <a:p>
            <a:r>
              <a:rPr lang="en-IN" sz="2800" kern="0" dirty="0">
                <a:ea typeface="+mj-ea"/>
                <a:cs typeface="Arial" panose="020B0604020202020204" pitchFamily="34" charset="0"/>
              </a:rPr>
              <a:t>Cost of Care Exercise Stages</a:t>
            </a:r>
          </a:p>
        </p:txBody>
      </p:sp>
      <p:sp>
        <p:nvSpPr>
          <p:cNvPr id="2" name="Rectangle 1">
            <a:extLst>
              <a:ext uri="{FF2B5EF4-FFF2-40B4-BE49-F238E27FC236}">
                <a16:creationId xmlns:a16="http://schemas.microsoft.com/office/drawing/2014/main" id="{8F4E85E5-A362-4EDB-A8A4-C0E3FD0A7844}"/>
              </a:ext>
              <a:ext uri="{C183D7F6-B498-43B3-948B-1728B52AA6E4}">
                <adec:decorative xmlns:adec="http://schemas.microsoft.com/office/drawing/2017/decorative" val="1"/>
              </a:ext>
            </a:extLst>
          </p:cNvPr>
          <p:cNvSpPr/>
          <p:nvPr/>
        </p:nvSpPr>
        <p:spPr>
          <a:xfrm>
            <a:off x="611031" y="3276296"/>
            <a:ext cx="2744177" cy="2595985"/>
          </a:xfrm>
          <a:prstGeom prst="rect">
            <a:avLst/>
          </a:prstGeom>
          <a:solidFill>
            <a:schemeClr val="accent5">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rgbClr val="002060"/>
              </a:solidFill>
              <a:latin typeface="+mj-lt"/>
            </a:endParaRPr>
          </a:p>
        </p:txBody>
      </p:sp>
      <p:sp>
        <p:nvSpPr>
          <p:cNvPr id="40" name="Rectangle 39">
            <a:extLst>
              <a:ext uri="{FF2B5EF4-FFF2-40B4-BE49-F238E27FC236}">
                <a16:creationId xmlns:a16="http://schemas.microsoft.com/office/drawing/2014/main" id="{FEE83973-040C-4303-9408-6A28D4468DDD}"/>
              </a:ext>
              <a:ext uri="{C183D7F6-B498-43B3-948B-1728B52AA6E4}">
                <adec:decorative xmlns:adec="http://schemas.microsoft.com/office/drawing/2017/decorative" val="1"/>
              </a:ext>
            </a:extLst>
          </p:cNvPr>
          <p:cNvSpPr/>
          <p:nvPr/>
        </p:nvSpPr>
        <p:spPr>
          <a:xfrm>
            <a:off x="3352953" y="3276296"/>
            <a:ext cx="2744177" cy="2595985"/>
          </a:xfrm>
          <a:prstGeom prst="rect">
            <a:avLst/>
          </a:prstGeom>
          <a:solidFill>
            <a:schemeClr val="accent2">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rgbClr val="002060"/>
              </a:solidFill>
              <a:latin typeface="+mj-lt"/>
            </a:endParaRPr>
          </a:p>
        </p:txBody>
      </p:sp>
      <p:sp>
        <p:nvSpPr>
          <p:cNvPr id="41" name="Rectangle 40">
            <a:extLst>
              <a:ext uri="{FF2B5EF4-FFF2-40B4-BE49-F238E27FC236}">
                <a16:creationId xmlns:a16="http://schemas.microsoft.com/office/drawing/2014/main" id="{FA0AE222-E23D-446F-8618-04F8A6726E82}"/>
              </a:ext>
              <a:ext uri="{C183D7F6-B498-43B3-948B-1728B52AA6E4}">
                <adec:decorative xmlns:adec="http://schemas.microsoft.com/office/drawing/2017/decorative" val="1"/>
              </a:ext>
            </a:extLst>
          </p:cNvPr>
          <p:cNvSpPr/>
          <p:nvPr/>
        </p:nvSpPr>
        <p:spPr>
          <a:xfrm>
            <a:off x="6094874" y="3276296"/>
            <a:ext cx="2744177" cy="2595985"/>
          </a:xfrm>
          <a:prstGeom prst="rect">
            <a:avLst/>
          </a:prstGeom>
          <a:solidFill>
            <a:schemeClr val="bg2">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rgbClr val="002060"/>
              </a:solidFill>
              <a:latin typeface="+mj-lt"/>
            </a:endParaRPr>
          </a:p>
        </p:txBody>
      </p:sp>
      <p:sp>
        <p:nvSpPr>
          <p:cNvPr id="42" name="Rectangle 41">
            <a:extLst>
              <a:ext uri="{FF2B5EF4-FFF2-40B4-BE49-F238E27FC236}">
                <a16:creationId xmlns:a16="http://schemas.microsoft.com/office/drawing/2014/main" id="{34EF52E4-A32C-49CF-B967-ED5E8C634253}"/>
              </a:ext>
              <a:ext uri="{C183D7F6-B498-43B3-948B-1728B52AA6E4}">
                <adec:decorative xmlns:adec="http://schemas.microsoft.com/office/drawing/2017/decorative" val="1"/>
              </a:ext>
            </a:extLst>
          </p:cNvPr>
          <p:cNvSpPr/>
          <p:nvPr/>
        </p:nvSpPr>
        <p:spPr>
          <a:xfrm>
            <a:off x="8836796" y="3276296"/>
            <a:ext cx="2744177" cy="2595985"/>
          </a:xfrm>
          <a:prstGeom prst="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rgbClr val="002060"/>
              </a:solidFill>
              <a:latin typeface="+mj-lt"/>
            </a:endParaRPr>
          </a:p>
        </p:txBody>
      </p:sp>
      <p:sp>
        <p:nvSpPr>
          <p:cNvPr id="6" name="Text Placeholder 5">
            <a:extLst>
              <a:ext uri="{FF2B5EF4-FFF2-40B4-BE49-F238E27FC236}">
                <a16:creationId xmlns:a16="http://schemas.microsoft.com/office/drawing/2014/main" id="{EB2C48F8-368E-4597-AF77-3C75DADA7A2B}"/>
              </a:ext>
            </a:extLst>
          </p:cNvPr>
          <p:cNvSpPr>
            <a:spLocks noGrp="1"/>
          </p:cNvSpPr>
          <p:nvPr>
            <p:ph type="body" sz="quarter" idx="13"/>
          </p:nvPr>
        </p:nvSpPr>
        <p:spPr/>
        <p:txBody>
          <a:bodyPr>
            <a:noAutofit/>
          </a:bodyPr>
          <a:lstStyle/>
          <a:p>
            <a:r>
              <a:rPr lang="en-US" b="1" kern="0">
                <a:latin typeface="+mj-lt"/>
                <a:ea typeface="+mj-ea"/>
                <a:cs typeface="Arial" panose="020B0604020202020204" pitchFamily="34" charset="0"/>
              </a:rPr>
              <a:t>4-stage process</a:t>
            </a:r>
          </a:p>
        </p:txBody>
      </p:sp>
      <p:grpSp>
        <p:nvGrpSpPr>
          <p:cNvPr id="15" name="Group 14" descr="Stage 1">
            <a:extLst>
              <a:ext uri="{FF2B5EF4-FFF2-40B4-BE49-F238E27FC236}">
                <a16:creationId xmlns:a16="http://schemas.microsoft.com/office/drawing/2014/main" id="{CE036FAB-E304-4AE2-BA27-546450550AA8}"/>
              </a:ext>
              <a:ext uri="{C183D7F6-B498-43B3-948B-1728B52AA6E4}">
                <adec:decorative xmlns:adec="http://schemas.microsoft.com/office/drawing/2017/decorative" val="0"/>
              </a:ext>
            </a:extLst>
          </p:cNvPr>
          <p:cNvGrpSpPr/>
          <p:nvPr/>
        </p:nvGrpSpPr>
        <p:grpSpPr>
          <a:xfrm>
            <a:off x="1518088" y="2144112"/>
            <a:ext cx="930063" cy="778888"/>
            <a:chOff x="1059200" y="2144111"/>
            <a:chExt cx="930063" cy="778888"/>
          </a:xfrm>
        </p:grpSpPr>
        <p:sp>
          <p:nvSpPr>
            <p:cNvPr id="10" name="TextBox 9">
              <a:extLst>
                <a:ext uri="{FF2B5EF4-FFF2-40B4-BE49-F238E27FC236}">
                  <a16:creationId xmlns:a16="http://schemas.microsoft.com/office/drawing/2014/main" id="{CD72AA7C-6F22-4F68-959C-D7C903C4503B}"/>
                </a:ext>
              </a:extLst>
            </p:cNvPr>
            <p:cNvSpPr txBox="1"/>
            <p:nvPr/>
          </p:nvSpPr>
          <p:spPr>
            <a:xfrm>
              <a:off x="1059200" y="2522889"/>
              <a:ext cx="930063" cy="400110"/>
            </a:xfrm>
            <a:prstGeom prst="rect">
              <a:avLst/>
            </a:prstGeom>
            <a:noFill/>
          </p:spPr>
          <p:txBody>
            <a:bodyPr wrap="none" rtlCol="0" anchor="ctr">
              <a:spAutoFit/>
            </a:bodyPr>
            <a:lstStyle/>
            <a:p>
              <a:pPr algn="ctr"/>
              <a:r>
                <a:rPr lang="en-US" sz="2000" b="1" kern="0" dirty="0">
                  <a:solidFill>
                    <a:schemeClr val="tx1">
                      <a:lumMod val="50000"/>
                    </a:schemeClr>
                  </a:solidFill>
                  <a:latin typeface="+mj-lt"/>
                  <a:ea typeface="+mj-ea"/>
                  <a:cs typeface="Arial" panose="020B0604020202020204" pitchFamily="34" charset="0"/>
                </a:rPr>
                <a:t>Stage 1</a:t>
              </a:r>
              <a:endParaRPr lang="en-IN" sz="2000" b="1" kern="0" dirty="0">
                <a:solidFill>
                  <a:schemeClr val="tx1">
                    <a:lumMod val="50000"/>
                  </a:schemeClr>
                </a:solidFill>
                <a:latin typeface="+mj-lt"/>
                <a:ea typeface="+mj-ea"/>
                <a:cs typeface="Arial" panose="020B0604020202020204" pitchFamily="34" charset="0"/>
              </a:endParaRPr>
            </a:p>
          </p:txBody>
        </p:sp>
        <p:sp>
          <p:nvSpPr>
            <p:cNvPr id="11" name="Oval 10">
              <a:extLst>
                <a:ext uri="{FF2B5EF4-FFF2-40B4-BE49-F238E27FC236}">
                  <a16:creationId xmlns:a16="http://schemas.microsoft.com/office/drawing/2014/main" id="{8DC3DCEC-3B27-4D7E-8AE0-D50DD76D83B0}"/>
                </a:ext>
              </a:extLst>
            </p:cNvPr>
            <p:cNvSpPr/>
            <p:nvPr/>
          </p:nvSpPr>
          <p:spPr>
            <a:xfrm>
              <a:off x="1450659" y="2144111"/>
              <a:ext cx="147144" cy="147144"/>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chemeClr val="tx1">
                    <a:lumMod val="50000"/>
                  </a:schemeClr>
                </a:solidFill>
                <a:latin typeface="+mj-lt"/>
              </a:endParaRPr>
            </a:p>
          </p:txBody>
        </p:sp>
      </p:grpSp>
      <p:sp>
        <p:nvSpPr>
          <p:cNvPr id="13" name="TextBox 12">
            <a:extLst>
              <a:ext uri="{FF2B5EF4-FFF2-40B4-BE49-F238E27FC236}">
                <a16:creationId xmlns:a16="http://schemas.microsoft.com/office/drawing/2014/main" id="{BA9B03F0-02F8-48C0-B8CA-EA5ED354487A}"/>
              </a:ext>
            </a:extLst>
          </p:cNvPr>
          <p:cNvSpPr txBox="1"/>
          <p:nvPr/>
        </p:nvSpPr>
        <p:spPr>
          <a:xfrm>
            <a:off x="751448" y="3651417"/>
            <a:ext cx="2463340" cy="369332"/>
          </a:xfrm>
          <a:prstGeom prst="rect">
            <a:avLst/>
          </a:prstGeom>
          <a:noFill/>
        </p:spPr>
        <p:txBody>
          <a:bodyPr wrap="square" rtlCol="0">
            <a:spAutoFit/>
          </a:bodyPr>
          <a:lstStyle/>
          <a:p>
            <a:pPr algn="ctr"/>
            <a:r>
              <a:rPr lang="en-US" kern="0">
                <a:solidFill>
                  <a:schemeClr val="tx1">
                    <a:lumMod val="50000"/>
                  </a:schemeClr>
                </a:solidFill>
                <a:latin typeface="+mj-lt"/>
                <a:ea typeface="+mj-ea"/>
                <a:cs typeface="Arial" panose="020B0604020202020204" pitchFamily="34" charset="0"/>
              </a:rPr>
              <a:t>Setting up for Success</a:t>
            </a:r>
            <a:endParaRPr lang="en-IN" kern="0">
              <a:solidFill>
                <a:schemeClr val="tx1">
                  <a:lumMod val="50000"/>
                </a:schemeClr>
              </a:solidFill>
              <a:latin typeface="+mj-lt"/>
              <a:ea typeface="+mj-ea"/>
              <a:cs typeface="Arial" panose="020B0604020202020204" pitchFamily="34" charset="0"/>
            </a:endParaRPr>
          </a:p>
        </p:txBody>
      </p:sp>
      <p:sp>
        <p:nvSpPr>
          <p:cNvPr id="12" name="TextBox 11">
            <a:extLst>
              <a:ext uri="{FF2B5EF4-FFF2-40B4-BE49-F238E27FC236}">
                <a16:creationId xmlns:a16="http://schemas.microsoft.com/office/drawing/2014/main" id="{78A93766-3DF8-450E-A3A6-1DC1B14BAE4F}"/>
              </a:ext>
            </a:extLst>
          </p:cNvPr>
          <p:cNvSpPr txBox="1"/>
          <p:nvPr/>
        </p:nvSpPr>
        <p:spPr>
          <a:xfrm>
            <a:off x="751448" y="4370091"/>
            <a:ext cx="2463340" cy="1200329"/>
          </a:xfrm>
          <a:prstGeom prst="rect">
            <a:avLst/>
          </a:prstGeom>
          <a:noFill/>
        </p:spPr>
        <p:txBody>
          <a:bodyPr wrap="square" rtlCol="0">
            <a:spAutoFit/>
          </a:bodyPr>
          <a:lstStyle/>
          <a:p>
            <a:pPr marL="285750" indent="-285750">
              <a:buFont typeface="Arial" panose="020B0604020202020204" pitchFamily="34" charset="0"/>
              <a:buChar char="•"/>
            </a:pPr>
            <a:r>
              <a:rPr lang="es-US" sz="1200" b="1" kern="0">
                <a:solidFill>
                  <a:schemeClr val="tx1">
                    <a:lumMod val="50000"/>
                  </a:schemeClr>
                </a:solidFill>
                <a:latin typeface="+mj-lt"/>
                <a:ea typeface="+mj-ea"/>
                <a:cs typeface="Arial" panose="020B0604020202020204" pitchFamily="34" charset="0"/>
              </a:rPr>
              <a:t>Review of preferred tools.</a:t>
            </a:r>
          </a:p>
          <a:p>
            <a:pPr marL="285750" indent="-285750">
              <a:buFont typeface="Arial" panose="020B0604020202020204" pitchFamily="34" charset="0"/>
              <a:buChar char="•"/>
            </a:pPr>
            <a:r>
              <a:rPr lang="es-US" sz="1200" b="1" kern="0">
                <a:solidFill>
                  <a:schemeClr val="tx1">
                    <a:lumMod val="50000"/>
                  </a:schemeClr>
                </a:solidFill>
                <a:latin typeface="+mj-lt"/>
                <a:ea typeface="+mj-ea"/>
                <a:cs typeface="Arial" panose="020B0604020202020204" pitchFamily="34" charset="0"/>
              </a:rPr>
              <a:t>Review of MPS, JSNA and Commissioning Strategy.</a:t>
            </a:r>
          </a:p>
          <a:p>
            <a:pPr marL="285750" indent="-285750">
              <a:buFont typeface="Arial" panose="020B0604020202020204" pitchFamily="34" charset="0"/>
              <a:buChar char="•"/>
            </a:pPr>
            <a:r>
              <a:rPr lang="es-US" sz="1200" b="1" kern="0">
                <a:solidFill>
                  <a:schemeClr val="tx1">
                    <a:lumMod val="50000"/>
                  </a:schemeClr>
                </a:solidFill>
                <a:latin typeface="+mj-lt"/>
                <a:ea typeface="+mj-ea"/>
                <a:cs typeface="Arial" panose="020B0604020202020204" pitchFamily="34" charset="0"/>
              </a:rPr>
              <a:t>Data collation - demographic/ market/ LA current rates </a:t>
            </a:r>
          </a:p>
          <a:p>
            <a:pPr marL="285750" indent="-285750">
              <a:buFont typeface="Arial" panose="020B0604020202020204" pitchFamily="34" charset="0"/>
              <a:buChar char="•"/>
            </a:pPr>
            <a:r>
              <a:rPr lang="es-US" sz="1200" b="1" kern="0">
                <a:solidFill>
                  <a:schemeClr val="tx1">
                    <a:lumMod val="50000"/>
                  </a:schemeClr>
                </a:solidFill>
                <a:latin typeface="+mj-lt"/>
                <a:ea typeface="+mj-ea"/>
                <a:cs typeface="Arial" panose="020B0604020202020204" pitchFamily="34" charset="0"/>
              </a:rPr>
              <a:t>Engagement Planning.</a:t>
            </a:r>
            <a:endParaRPr lang="en-US" b="1" kern="0">
              <a:solidFill>
                <a:schemeClr val="tx1">
                  <a:lumMod val="50000"/>
                </a:schemeClr>
              </a:solidFill>
              <a:latin typeface="+mj-lt"/>
              <a:ea typeface="+mj-ea"/>
              <a:cs typeface="Arial" panose="020B0604020202020204" pitchFamily="34" charset="0"/>
            </a:endParaRPr>
          </a:p>
        </p:txBody>
      </p:sp>
      <p:grpSp>
        <p:nvGrpSpPr>
          <p:cNvPr id="14" name="Group 13" descr="Stage 2">
            <a:extLst>
              <a:ext uri="{FF2B5EF4-FFF2-40B4-BE49-F238E27FC236}">
                <a16:creationId xmlns:a16="http://schemas.microsoft.com/office/drawing/2014/main" id="{C1A2746C-5854-49DE-84BB-8A3EB6BE30EC}"/>
              </a:ext>
              <a:ext uri="{C183D7F6-B498-43B3-948B-1728B52AA6E4}">
                <adec:decorative xmlns:adec="http://schemas.microsoft.com/office/drawing/2017/decorative" val="0"/>
              </a:ext>
            </a:extLst>
          </p:cNvPr>
          <p:cNvGrpSpPr/>
          <p:nvPr/>
        </p:nvGrpSpPr>
        <p:grpSpPr>
          <a:xfrm>
            <a:off x="4260010" y="2144112"/>
            <a:ext cx="930063" cy="778888"/>
            <a:chOff x="2887273" y="2144111"/>
            <a:chExt cx="930063" cy="778888"/>
          </a:xfrm>
        </p:grpSpPr>
        <p:sp>
          <p:nvSpPr>
            <p:cNvPr id="52" name="TextBox 51">
              <a:extLst>
                <a:ext uri="{FF2B5EF4-FFF2-40B4-BE49-F238E27FC236}">
                  <a16:creationId xmlns:a16="http://schemas.microsoft.com/office/drawing/2014/main" id="{96FA8621-F237-4B45-A810-C044CD489B6E}"/>
                </a:ext>
              </a:extLst>
            </p:cNvPr>
            <p:cNvSpPr txBox="1"/>
            <p:nvPr/>
          </p:nvSpPr>
          <p:spPr>
            <a:xfrm>
              <a:off x="2887273" y="2522889"/>
              <a:ext cx="930063" cy="400110"/>
            </a:xfrm>
            <a:prstGeom prst="rect">
              <a:avLst/>
            </a:prstGeom>
            <a:noFill/>
          </p:spPr>
          <p:txBody>
            <a:bodyPr wrap="none" rtlCol="0" anchor="ctr">
              <a:spAutoFit/>
            </a:bodyPr>
            <a:lstStyle/>
            <a:p>
              <a:pPr algn="ctr"/>
              <a:r>
                <a:rPr lang="en-US" sz="2000" b="1" kern="0">
                  <a:solidFill>
                    <a:schemeClr val="tx1">
                      <a:lumMod val="50000"/>
                    </a:schemeClr>
                  </a:solidFill>
                  <a:latin typeface="+mj-lt"/>
                  <a:ea typeface="+mj-ea"/>
                  <a:cs typeface="Arial" panose="020B0604020202020204" pitchFamily="34" charset="0"/>
                </a:rPr>
                <a:t>Stage 2</a:t>
              </a:r>
              <a:endParaRPr lang="en-IN" sz="2000" b="1" kern="0">
                <a:solidFill>
                  <a:schemeClr val="tx1">
                    <a:lumMod val="50000"/>
                  </a:schemeClr>
                </a:solidFill>
                <a:latin typeface="+mj-lt"/>
                <a:ea typeface="+mj-ea"/>
                <a:cs typeface="Arial" panose="020B0604020202020204" pitchFamily="34" charset="0"/>
              </a:endParaRPr>
            </a:p>
          </p:txBody>
        </p:sp>
        <p:sp>
          <p:nvSpPr>
            <p:cNvPr id="58" name="Oval 57">
              <a:extLst>
                <a:ext uri="{FF2B5EF4-FFF2-40B4-BE49-F238E27FC236}">
                  <a16:creationId xmlns:a16="http://schemas.microsoft.com/office/drawing/2014/main" id="{9F23368C-2A2C-4FD2-90BB-2B88A35FB791}"/>
                </a:ext>
              </a:extLst>
            </p:cNvPr>
            <p:cNvSpPr/>
            <p:nvPr/>
          </p:nvSpPr>
          <p:spPr>
            <a:xfrm>
              <a:off x="3278732" y="2144111"/>
              <a:ext cx="147144" cy="14714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chemeClr val="tx1">
                    <a:lumMod val="50000"/>
                  </a:schemeClr>
                </a:solidFill>
                <a:latin typeface="+mj-lt"/>
              </a:endParaRPr>
            </a:p>
          </p:txBody>
        </p:sp>
      </p:grpSp>
      <p:sp>
        <p:nvSpPr>
          <p:cNvPr id="66" name="TextBox 65">
            <a:extLst>
              <a:ext uri="{FF2B5EF4-FFF2-40B4-BE49-F238E27FC236}">
                <a16:creationId xmlns:a16="http://schemas.microsoft.com/office/drawing/2014/main" id="{786B6386-5803-4DB7-90B4-99A0CA5B09A1}"/>
              </a:ext>
            </a:extLst>
          </p:cNvPr>
          <p:cNvSpPr txBox="1"/>
          <p:nvPr/>
        </p:nvSpPr>
        <p:spPr>
          <a:xfrm>
            <a:off x="3493370" y="3651417"/>
            <a:ext cx="2463340" cy="646331"/>
          </a:xfrm>
          <a:prstGeom prst="rect">
            <a:avLst/>
          </a:prstGeom>
          <a:noFill/>
        </p:spPr>
        <p:txBody>
          <a:bodyPr wrap="square" rtlCol="0">
            <a:spAutoFit/>
          </a:bodyPr>
          <a:lstStyle/>
          <a:p>
            <a:pPr algn="ctr"/>
            <a:r>
              <a:rPr lang="en-US" kern="0">
                <a:solidFill>
                  <a:schemeClr val="tx1">
                    <a:lumMod val="50000"/>
                  </a:schemeClr>
                </a:solidFill>
                <a:latin typeface="+mj-lt"/>
                <a:ea typeface="+mj-ea"/>
                <a:cs typeface="Arial" panose="020B0604020202020204" pitchFamily="34" charset="0"/>
              </a:rPr>
              <a:t>Engagement with Providers</a:t>
            </a:r>
            <a:endParaRPr lang="en-IN" kern="0">
              <a:solidFill>
                <a:schemeClr val="tx1">
                  <a:lumMod val="50000"/>
                </a:schemeClr>
              </a:solidFill>
              <a:latin typeface="+mj-lt"/>
              <a:ea typeface="+mj-ea"/>
              <a:cs typeface="Arial" panose="020B0604020202020204" pitchFamily="34" charset="0"/>
            </a:endParaRPr>
          </a:p>
        </p:txBody>
      </p:sp>
      <p:sp>
        <p:nvSpPr>
          <p:cNvPr id="65" name="TextBox 64">
            <a:extLst>
              <a:ext uri="{FF2B5EF4-FFF2-40B4-BE49-F238E27FC236}">
                <a16:creationId xmlns:a16="http://schemas.microsoft.com/office/drawing/2014/main" id="{CA7C3773-03F3-4DE1-94C2-A8F107B72CCB}"/>
              </a:ext>
            </a:extLst>
          </p:cNvPr>
          <p:cNvSpPr txBox="1"/>
          <p:nvPr/>
        </p:nvSpPr>
        <p:spPr>
          <a:xfrm>
            <a:off x="3493370" y="4370091"/>
            <a:ext cx="2463340" cy="1338828"/>
          </a:xfrm>
          <a:prstGeom prst="rect">
            <a:avLst/>
          </a:prstGeom>
          <a:noFill/>
        </p:spPr>
        <p:txBody>
          <a:bodyPr wrap="square" rtlCol="0">
            <a:spAutoFit/>
          </a:bodyPr>
          <a:lstStyle/>
          <a:p>
            <a:pPr marL="285750" indent="-285750">
              <a:buFont typeface="Arial" panose="020B0604020202020204" pitchFamily="34" charset="0"/>
              <a:buChar char="•"/>
            </a:pPr>
            <a:r>
              <a:rPr lang="es-US" sz="900" b="1" kern="0" dirty="0">
                <a:solidFill>
                  <a:schemeClr val="tx1">
                    <a:lumMod val="50000"/>
                  </a:schemeClr>
                </a:solidFill>
                <a:latin typeface="+mj-lt"/>
                <a:ea typeface="+mj-ea"/>
                <a:cs typeface="Arial" panose="020B0604020202020204" pitchFamily="34" charset="0"/>
              </a:rPr>
              <a:t>Key </a:t>
            </a:r>
            <a:r>
              <a:rPr lang="es-US" sz="900" b="1" kern="0" dirty="0" err="1">
                <a:solidFill>
                  <a:schemeClr val="tx1">
                    <a:lumMod val="50000"/>
                  </a:schemeClr>
                </a:solidFill>
                <a:latin typeface="+mj-lt"/>
                <a:ea typeface="+mj-ea"/>
                <a:cs typeface="Arial" panose="020B0604020202020204" pitchFamily="34" charset="0"/>
              </a:rPr>
              <a:t>messages</a:t>
            </a:r>
            <a:r>
              <a:rPr lang="es-US" sz="900" b="1" kern="0" dirty="0">
                <a:solidFill>
                  <a:schemeClr val="tx1">
                    <a:lumMod val="50000"/>
                  </a:schemeClr>
                </a:solidFill>
                <a:latin typeface="+mj-lt"/>
                <a:ea typeface="+mj-ea"/>
                <a:cs typeface="Arial" panose="020B0604020202020204" pitchFamily="34" charset="0"/>
              </a:rPr>
              <a:t>.</a:t>
            </a:r>
          </a:p>
          <a:p>
            <a:pPr marL="285750" indent="-285750">
              <a:buFont typeface="Arial" panose="020B0604020202020204" pitchFamily="34" charset="0"/>
              <a:buChar char="•"/>
            </a:pPr>
            <a:r>
              <a:rPr lang="es-US" sz="900" b="1" kern="0" dirty="0" err="1">
                <a:solidFill>
                  <a:schemeClr val="tx1">
                    <a:lumMod val="50000"/>
                  </a:schemeClr>
                </a:solidFill>
                <a:latin typeface="+mj-lt"/>
                <a:ea typeface="+mj-ea"/>
                <a:cs typeface="Arial" panose="020B0604020202020204" pitchFamily="34" charset="0"/>
              </a:rPr>
              <a:t>Detailed</a:t>
            </a:r>
            <a:r>
              <a:rPr lang="es-US" sz="900" b="1" kern="0" dirty="0">
                <a:solidFill>
                  <a:schemeClr val="tx1">
                    <a:lumMod val="50000"/>
                  </a:schemeClr>
                </a:solidFill>
                <a:latin typeface="+mj-lt"/>
                <a:ea typeface="+mj-ea"/>
                <a:cs typeface="Arial" panose="020B0604020202020204" pitchFamily="34" charset="0"/>
              </a:rPr>
              <a:t> </a:t>
            </a:r>
            <a:r>
              <a:rPr lang="es-US" sz="900" b="1" kern="0" dirty="0" err="1">
                <a:solidFill>
                  <a:schemeClr val="tx1">
                    <a:lumMod val="50000"/>
                  </a:schemeClr>
                </a:solidFill>
                <a:latin typeface="+mj-lt"/>
                <a:ea typeface="+mj-ea"/>
                <a:cs typeface="Arial" panose="020B0604020202020204" pitchFamily="34" charset="0"/>
              </a:rPr>
              <a:t>communications</a:t>
            </a:r>
            <a:r>
              <a:rPr lang="es-US" sz="900" b="1" kern="0" dirty="0">
                <a:solidFill>
                  <a:schemeClr val="tx1">
                    <a:lumMod val="50000"/>
                  </a:schemeClr>
                </a:solidFill>
                <a:latin typeface="+mj-lt"/>
                <a:ea typeface="+mj-ea"/>
                <a:cs typeface="Arial" panose="020B0604020202020204" pitchFamily="34" charset="0"/>
              </a:rPr>
              <a:t> </a:t>
            </a:r>
            <a:r>
              <a:rPr lang="es-US" sz="900" b="1" kern="0" dirty="0" err="1">
                <a:solidFill>
                  <a:schemeClr val="tx1">
                    <a:lumMod val="50000"/>
                  </a:schemeClr>
                </a:solidFill>
                <a:latin typeface="+mj-lt"/>
                <a:ea typeface="+mj-ea"/>
                <a:cs typeface="Arial" panose="020B0604020202020204" pitchFamily="34" charset="0"/>
              </a:rPr>
              <a:t>planning</a:t>
            </a:r>
            <a:r>
              <a:rPr lang="es-US" sz="900" b="1" kern="0" dirty="0">
                <a:solidFill>
                  <a:schemeClr val="tx1">
                    <a:lumMod val="50000"/>
                  </a:schemeClr>
                </a:solidFill>
                <a:latin typeface="+mj-lt"/>
                <a:ea typeface="+mj-ea"/>
                <a:cs typeface="Arial" panose="020B0604020202020204" pitchFamily="34" charset="0"/>
              </a:rPr>
              <a:t>.</a:t>
            </a:r>
          </a:p>
          <a:p>
            <a:pPr marL="285750" indent="-285750">
              <a:buFont typeface="Arial" panose="020B0604020202020204" pitchFamily="34" charset="0"/>
              <a:buChar char="•"/>
            </a:pPr>
            <a:r>
              <a:rPr lang="es-US" sz="900" b="1" kern="0" dirty="0">
                <a:solidFill>
                  <a:schemeClr val="tx1">
                    <a:lumMod val="50000"/>
                  </a:schemeClr>
                </a:solidFill>
                <a:latin typeface="+mj-lt"/>
                <a:ea typeface="+mj-ea"/>
                <a:cs typeface="Arial" panose="020B0604020202020204" pitchFamily="34" charset="0"/>
              </a:rPr>
              <a:t>Meeting </a:t>
            </a:r>
            <a:r>
              <a:rPr lang="es-US" sz="900" b="1" kern="0" dirty="0" err="1">
                <a:solidFill>
                  <a:schemeClr val="tx1">
                    <a:lumMod val="50000"/>
                  </a:schemeClr>
                </a:solidFill>
                <a:latin typeface="+mj-lt"/>
                <a:ea typeface="+mj-ea"/>
                <a:cs typeface="Arial" panose="020B0604020202020204" pitchFamily="34" charset="0"/>
              </a:rPr>
              <a:t>information</a:t>
            </a:r>
            <a:r>
              <a:rPr lang="es-US" sz="900" b="1" kern="0" dirty="0">
                <a:solidFill>
                  <a:schemeClr val="tx1">
                    <a:lumMod val="50000"/>
                  </a:schemeClr>
                </a:solidFill>
                <a:latin typeface="+mj-lt"/>
                <a:ea typeface="+mj-ea"/>
                <a:cs typeface="Arial" panose="020B0604020202020204" pitchFamily="34" charset="0"/>
              </a:rPr>
              <a:t> </a:t>
            </a:r>
            <a:r>
              <a:rPr lang="es-US" sz="900" b="1" kern="0" dirty="0" err="1">
                <a:solidFill>
                  <a:schemeClr val="tx1">
                    <a:lumMod val="50000"/>
                  </a:schemeClr>
                </a:solidFill>
                <a:latin typeface="+mj-lt"/>
                <a:ea typeface="+mj-ea"/>
                <a:cs typeface="Arial" panose="020B0604020202020204" pitchFamily="34" charset="0"/>
              </a:rPr>
              <a:t>requirements</a:t>
            </a:r>
            <a:r>
              <a:rPr lang="es-US" sz="900" b="1" kern="0" dirty="0">
                <a:solidFill>
                  <a:schemeClr val="tx1">
                    <a:lumMod val="50000"/>
                  </a:schemeClr>
                </a:solidFill>
                <a:latin typeface="+mj-lt"/>
                <a:ea typeface="+mj-ea"/>
                <a:cs typeface="Arial" panose="020B0604020202020204" pitchFamily="34" charset="0"/>
              </a:rPr>
              <a:t>.</a:t>
            </a:r>
          </a:p>
          <a:p>
            <a:pPr marL="285750" indent="-285750">
              <a:buFont typeface="Arial" panose="020B0604020202020204" pitchFamily="34" charset="0"/>
              <a:buChar char="•"/>
            </a:pPr>
            <a:r>
              <a:rPr lang="es-US" sz="900" b="1" kern="0" dirty="0" err="1">
                <a:solidFill>
                  <a:schemeClr val="tx1">
                    <a:lumMod val="50000"/>
                  </a:schemeClr>
                </a:solidFill>
                <a:latin typeface="+mj-lt"/>
                <a:ea typeface="+mj-ea"/>
                <a:cs typeface="Arial" panose="020B0604020202020204" pitchFamily="34" charset="0"/>
              </a:rPr>
              <a:t>Delivering</a:t>
            </a:r>
            <a:r>
              <a:rPr lang="es-US" sz="900" b="1" kern="0" dirty="0">
                <a:solidFill>
                  <a:schemeClr val="tx1">
                    <a:lumMod val="50000"/>
                  </a:schemeClr>
                </a:solidFill>
                <a:latin typeface="+mj-lt"/>
                <a:ea typeface="+mj-ea"/>
                <a:cs typeface="Arial" panose="020B0604020202020204" pitchFamily="34" charset="0"/>
              </a:rPr>
              <a:t> workshops.</a:t>
            </a:r>
          </a:p>
          <a:p>
            <a:pPr marL="285750" indent="-285750">
              <a:buFont typeface="Arial" panose="020B0604020202020204" pitchFamily="34" charset="0"/>
              <a:buChar char="•"/>
            </a:pPr>
            <a:r>
              <a:rPr lang="es-US" sz="900" b="1" kern="0" dirty="0" err="1">
                <a:solidFill>
                  <a:schemeClr val="tx1">
                    <a:lumMod val="50000"/>
                  </a:schemeClr>
                </a:solidFill>
                <a:latin typeface="+mj-lt"/>
                <a:ea typeface="+mj-ea"/>
                <a:cs typeface="Arial" panose="020B0604020202020204" pitchFamily="34" charset="0"/>
              </a:rPr>
              <a:t>Delivering</a:t>
            </a:r>
            <a:r>
              <a:rPr lang="es-US" sz="900" b="1" kern="0" dirty="0">
                <a:solidFill>
                  <a:schemeClr val="tx1">
                    <a:lumMod val="50000"/>
                  </a:schemeClr>
                </a:solidFill>
                <a:latin typeface="+mj-lt"/>
                <a:ea typeface="+mj-ea"/>
                <a:cs typeface="Arial" panose="020B0604020202020204" pitchFamily="34" charset="0"/>
              </a:rPr>
              <a:t> 1-2-1 </a:t>
            </a:r>
            <a:r>
              <a:rPr lang="en-GB" sz="900" b="1" kern="0" dirty="0">
                <a:solidFill>
                  <a:schemeClr val="tx1">
                    <a:lumMod val="50000"/>
                  </a:schemeClr>
                </a:solidFill>
                <a:latin typeface="+mj-lt"/>
                <a:ea typeface="+mj-ea"/>
                <a:cs typeface="Arial" panose="020B0604020202020204" pitchFamily="34" charset="0"/>
              </a:rPr>
              <a:t>sessions</a:t>
            </a:r>
            <a:r>
              <a:rPr lang="es-US" sz="900" b="1" kern="0" dirty="0">
                <a:solidFill>
                  <a:schemeClr val="tx1">
                    <a:lumMod val="50000"/>
                  </a:schemeClr>
                </a:solidFill>
                <a:latin typeface="+mj-lt"/>
                <a:ea typeface="+mj-ea"/>
                <a:cs typeface="Arial" panose="020B0604020202020204" pitchFamily="34" charset="0"/>
              </a:rPr>
              <a:t> </a:t>
            </a:r>
          </a:p>
          <a:p>
            <a:pPr marL="285750" indent="-285750">
              <a:buFont typeface="Arial" panose="020B0604020202020204" pitchFamily="34" charset="0"/>
              <a:buChar char="•"/>
            </a:pPr>
            <a:r>
              <a:rPr lang="es-US" sz="900" b="1" kern="0" dirty="0">
                <a:solidFill>
                  <a:schemeClr val="tx1">
                    <a:lumMod val="50000"/>
                  </a:schemeClr>
                </a:solidFill>
                <a:latin typeface="+mj-lt"/>
                <a:ea typeface="+mj-ea"/>
                <a:cs typeface="Arial" panose="020B0604020202020204" pitchFamily="34" charset="0"/>
              </a:rPr>
              <a:t>Direct </a:t>
            </a:r>
            <a:r>
              <a:rPr lang="es-US" sz="900" b="1" kern="0" dirty="0" err="1">
                <a:solidFill>
                  <a:schemeClr val="tx1">
                    <a:lumMod val="50000"/>
                  </a:schemeClr>
                </a:solidFill>
                <a:latin typeface="+mj-lt"/>
                <a:ea typeface="+mj-ea"/>
                <a:cs typeface="Arial" panose="020B0604020202020204" pitchFamily="34" charset="0"/>
              </a:rPr>
              <a:t>phone</a:t>
            </a:r>
            <a:r>
              <a:rPr lang="es-US" sz="900" b="1" kern="0" dirty="0">
                <a:solidFill>
                  <a:schemeClr val="tx1">
                    <a:lumMod val="50000"/>
                  </a:schemeClr>
                </a:solidFill>
                <a:latin typeface="+mj-lt"/>
                <a:ea typeface="+mj-ea"/>
                <a:cs typeface="Arial" panose="020B0604020202020204" pitchFamily="34" charset="0"/>
              </a:rPr>
              <a:t> </a:t>
            </a:r>
            <a:r>
              <a:rPr lang="es-US" sz="900" b="1" kern="0" dirty="0" err="1">
                <a:solidFill>
                  <a:schemeClr val="tx1">
                    <a:lumMod val="50000"/>
                  </a:schemeClr>
                </a:solidFill>
                <a:latin typeface="+mj-lt"/>
                <a:ea typeface="+mj-ea"/>
                <a:cs typeface="Arial" panose="020B0604020202020204" pitchFamily="34" charset="0"/>
              </a:rPr>
              <a:t>calls</a:t>
            </a:r>
            <a:r>
              <a:rPr lang="es-US" sz="900" b="1" kern="0" dirty="0">
                <a:solidFill>
                  <a:schemeClr val="tx1">
                    <a:lumMod val="50000"/>
                  </a:schemeClr>
                </a:solidFill>
                <a:latin typeface="+mj-lt"/>
                <a:ea typeface="+mj-ea"/>
                <a:cs typeface="Arial" panose="020B0604020202020204" pitchFamily="34" charset="0"/>
              </a:rPr>
              <a:t> </a:t>
            </a:r>
          </a:p>
          <a:p>
            <a:pPr marL="285750" indent="-285750">
              <a:buFont typeface="Arial" panose="020B0604020202020204" pitchFamily="34" charset="0"/>
              <a:buChar char="•"/>
            </a:pPr>
            <a:r>
              <a:rPr lang="en-US" sz="900" b="1" dirty="0">
                <a:solidFill>
                  <a:schemeClr val="tx1">
                    <a:lumMod val="50000"/>
                  </a:schemeClr>
                </a:solidFill>
                <a:effectLst/>
                <a:latin typeface="+mj-lt"/>
                <a:ea typeface="Times New Roman" panose="02020603050405020304" pitchFamily="18" charset="0"/>
              </a:rPr>
              <a:t>Slough contributed to the East Berkshire Engagement process which streamlined communications and requests to providers</a:t>
            </a:r>
            <a:endParaRPr lang="en-GB" sz="900" b="1" dirty="0">
              <a:solidFill>
                <a:schemeClr val="tx1">
                  <a:lumMod val="50000"/>
                </a:schemeClr>
              </a:solidFill>
              <a:effectLst/>
              <a:latin typeface="+mj-lt"/>
              <a:ea typeface="Calibri" panose="020F0502020204030204" pitchFamily="34" charset="0"/>
            </a:endParaRPr>
          </a:p>
        </p:txBody>
      </p:sp>
      <p:grpSp>
        <p:nvGrpSpPr>
          <p:cNvPr id="9" name="Group 8" descr="Stage 3">
            <a:extLst>
              <a:ext uri="{FF2B5EF4-FFF2-40B4-BE49-F238E27FC236}">
                <a16:creationId xmlns:a16="http://schemas.microsoft.com/office/drawing/2014/main" id="{7B16BDA4-94EC-42EB-97EE-73D7DBBBDD17}"/>
              </a:ext>
              <a:ext uri="{C183D7F6-B498-43B3-948B-1728B52AA6E4}">
                <adec:decorative xmlns:adec="http://schemas.microsoft.com/office/drawing/2017/decorative" val="0"/>
              </a:ext>
            </a:extLst>
          </p:cNvPr>
          <p:cNvGrpSpPr/>
          <p:nvPr/>
        </p:nvGrpSpPr>
        <p:grpSpPr>
          <a:xfrm>
            <a:off x="7001931" y="2144112"/>
            <a:ext cx="930063" cy="778888"/>
            <a:chOff x="4715346" y="2144111"/>
            <a:chExt cx="930063" cy="778888"/>
          </a:xfrm>
        </p:grpSpPr>
        <p:sp>
          <p:nvSpPr>
            <p:cNvPr id="53" name="TextBox 52">
              <a:extLst>
                <a:ext uri="{FF2B5EF4-FFF2-40B4-BE49-F238E27FC236}">
                  <a16:creationId xmlns:a16="http://schemas.microsoft.com/office/drawing/2014/main" id="{E46CA82A-964E-456F-AA44-7FFE61419B12}"/>
                </a:ext>
              </a:extLst>
            </p:cNvPr>
            <p:cNvSpPr txBox="1"/>
            <p:nvPr/>
          </p:nvSpPr>
          <p:spPr>
            <a:xfrm>
              <a:off x="4715346" y="2522889"/>
              <a:ext cx="930063" cy="400110"/>
            </a:xfrm>
            <a:prstGeom prst="rect">
              <a:avLst/>
            </a:prstGeom>
            <a:noFill/>
          </p:spPr>
          <p:txBody>
            <a:bodyPr wrap="none" rtlCol="0" anchor="ctr">
              <a:spAutoFit/>
            </a:bodyPr>
            <a:lstStyle/>
            <a:p>
              <a:pPr algn="ctr"/>
              <a:r>
                <a:rPr lang="en-US" sz="2000" b="1" kern="0">
                  <a:solidFill>
                    <a:schemeClr val="tx1">
                      <a:lumMod val="50000"/>
                    </a:schemeClr>
                  </a:solidFill>
                  <a:latin typeface="+mj-lt"/>
                  <a:ea typeface="+mj-ea"/>
                  <a:cs typeface="Arial" panose="020B0604020202020204" pitchFamily="34" charset="0"/>
                </a:rPr>
                <a:t>Stage 3</a:t>
              </a:r>
              <a:endParaRPr lang="en-IN" sz="2000" b="1" kern="0">
                <a:solidFill>
                  <a:schemeClr val="tx1">
                    <a:lumMod val="50000"/>
                  </a:schemeClr>
                </a:solidFill>
                <a:latin typeface="+mj-lt"/>
                <a:ea typeface="+mj-ea"/>
                <a:cs typeface="Arial" panose="020B0604020202020204" pitchFamily="34" charset="0"/>
              </a:endParaRPr>
            </a:p>
          </p:txBody>
        </p:sp>
        <p:sp>
          <p:nvSpPr>
            <p:cNvPr id="59" name="Oval 58">
              <a:extLst>
                <a:ext uri="{FF2B5EF4-FFF2-40B4-BE49-F238E27FC236}">
                  <a16:creationId xmlns:a16="http://schemas.microsoft.com/office/drawing/2014/main" id="{B1CDBD75-6732-452E-B441-8C258FDAAFD8}"/>
                </a:ext>
              </a:extLst>
            </p:cNvPr>
            <p:cNvSpPr/>
            <p:nvPr/>
          </p:nvSpPr>
          <p:spPr>
            <a:xfrm>
              <a:off x="5106805" y="2144111"/>
              <a:ext cx="147144" cy="147144"/>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chemeClr val="tx1">
                    <a:lumMod val="50000"/>
                  </a:schemeClr>
                </a:solidFill>
                <a:latin typeface="+mj-lt"/>
              </a:endParaRPr>
            </a:p>
          </p:txBody>
        </p:sp>
      </p:grpSp>
      <p:sp>
        <p:nvSpPr>
          <p:cNvPr id="69" name="TextBox 68">
            <a:extLst>
              <a:ext uri="{FF2B5EF4-FFF2-40B4-BE49-F238E27FC236}">
                <a16:creationId xmlns:a16="http://schemas.microsoft.com/office/drawing/2014/main" id="{DBC1F43D-F2C9-4335-9D65-F671FE650F13}"/>
              </a:ext>
            </a:extLst>
          </p:cNvPr>
          <p:cNvSpPr txBox="1"/>
          <p:nvPr/>
        </p:nvSpPr>
        <p:spPr>
          <a:xfrm>
            <a:off x="6235291" y="3651417"/>
            <a:ext cx="2463340" cy="369332"/>
          </a:xfrm>
          <a:prstGeom prst="rect">
            <a:avLst/>
          </a:prstGeom>
          <a:noFill/>
        </p:spPr>
        <p:txBody>
          <a:bodyPr wrap="square" rtlCol="0">
            <a:spAutoFit/>
          </a:bodyPr>
          <a:lstStyle/>
          <a:p>
            <a:pPr algn="ctr"/>
            <a:r>
              <a:rPr lang="en-US" kern="0">
                <a:solidFill>
                  <a:schemeClr val="tx1">
                    <a:lumMod val="50000"/>
                  </a:schemeClr>
                </a:solidFill>
                <a:latin typeface="+mj-lt"/>
                <a:ea typeface="+mj-ea"/>
                <a:cs typeface="Arial" panose="020B0604020202020204" pitchFamily="34" charset="0"/>
              </a:rPr>
              <a:t>Data collation</a:t>
            </a:r>
            <a:endParaRPr lang="en-IN" kern="0">
              <a:solidFill>
                <a:schemeClr val="tx1">
                  <a:lumMod val="50000"/>
                </a:schemeClr>
              </a:solidFill>
              <a:latin typeface="+mj-lt"/>
              <a:ea typeface="+mj-ea"/>
              <a:cs typeface="Arial" panose="020B0604020202020204" pitchFamily="34" charset="0"/>
            </a:endParaRPr>
          </a:p>
        </p:txBody>
      </p:sp>
      <p:sp>
        <p:nvSpPr>
          <p:cNvPr id="68" name="TextBox 67">
            <a:extLst>
              <a:ext uri="{FF2B5EF4-FFF2-40B4-BE49-F238E27FC236}">
                <a16:creationId xmlns:a16="http://schemas.microsoft.com/office/drawing/2014/main" id="{D767E039-6E19-49D7-953F-2BFC88A92A83}"/>
              </a:ext>
            </a:extLst>
          </p:cNvPr>
          <p:cNvSpPr txBox="1"/>
          <p:nvPr/>
        </p:nvSpPr>
        <p:spPr>
          <a:xfrm>
            <a:off x="6235291" y="4370091"/>
            <a:ext cx="2463340" cy="1384995"/>
          </a:xfrm>
          <a:prstGeom prst="rect">
            <a:avLst/>
          </a:prstGeom>
          <a:noFill/>
        </p:spPr>
        <p:txBody>
          <a:bodyPr wrap="square" rtlCol="0">
            <a:spAutoFit/>
          </a:bodyPr>
          <a:lstStyle/>
          <a:p>
            <a:pPr marL="285750" indent="-285750">
              <a:buFont typeface="Arial" panose="020B0604020202020204" pitchFamily="34" charset="0"/>
              <a:buChar char="•"/>
            </a:pPr>
            <a:r>
              <a:rPr lang="es-US" sz="1200" b="1" kern="0" dirty="0" err="1">
                <a:solidFill>
                  <a:schemeClr val="tx1">
                    <a:lumMod val="50000"/>
                  </a:schemeClr>
                </a:solidFill>
                <a:latin typeface="+mj-lt"/>
                <a:ea typeface="+mj-ea"/>
                <a:cs typeface="Arial" panose="020B0604020202020204" pitchFamily="34" charset="0"/>
              </a:rPr>
              <a:t>Supporting</a:t>
            </a:r>
            <a:r>
              <a:rPr lang="es-US" sz="1200" b="1" kern="0" dirty="0">
                <a:solidFill>
                  <a:schemeClr val="tx1">
                    <a:lumMod val="50000"/>
                  </a:schemeClr>
                </a:solidFill>
                <a:latin typeface="+mj-lt"/>
                <a:ea typeface="+mj-ea"/>
                <a:cs typeface="Arial" panose="020B0604020202020204" pitchFamily="34" charset="0"/>
              </a:rPr>
              <a:t> </a:t>
            </a:r>
            <a:r>
              <a:rPr lang="es-US" sz="1200" b="1" kern="0" dirty="0" err="1">
                <a:solidFill>
                  <a:schemeClr val="tx1">
                    <a:lumMod val="50000"/>
                  </a:schemeClr>
                </a:solidFill>
                <a:latin typeface="+mj-lt"/>
                <a:ea typeface="+mj-ea"/>
                <a:cs typeface="Arial" panose="020B0604020202020204" pitchFamily="34" charset="0"/>
              </a:rPr>
              <a:t>completion</a:t>
            </a:r>
            <a:r>
              <a:rPr lang="es-US" sz="1200" b="1" kern="0" dirty="0">
                <a:solidFill>
                  <a:schemeClr val="tx1">
                    <a:lumMod val="50000"/>
                  </a:schemeClr>
                </a:solidFill>
                <a:latin typeface="+mj-lt"/>
                <a:ea typeface="+mj-ea"/>
                <a:cs typeface="Arial" panose="020B0604020202020204" pitchFamily="34" charset="0"/>
              </a:rPr>
              <a:t> </a:t>
            </a:r>
            <a:r>
              <a:rPr lang="es-US" sz="1200" b="1" kern="0" dirty="0" err="1">
                <a:solidFill>
                  <a:schemeClr val="tx1">
                    <a:lumMod val="50000"/>
                  </a:schemeClr>
                </a:solidFill>
                <a:latin typeface="+mj-lt"/>
                <a:ea typeface="+mj-ea"/>
                <a:cs typeface="Arial" panose="020B0604020202020204" pitchFamily="34" charset="0"/>
              </a:rPr>
              <a:t>of</a:t>
            </a:r>
            <a:r>
              <a:rPr lang="es-US" sz="1200" b="1" kern="0" dirty="0">
                <a:solidFill>
                  <a:schemeClr val="tx1">
                    <a:lumMod val="50000"/>
                  </a:schemeClr>
                </a:solidFill>
                <a:latin typeface="+mj-lt"/>
                <a:ea typeface="+mj-ea"/>
                <a:cs typeface="Arial" panose="020B0604020202020204" pitchFamily="34" charset="0"/>
              </a:rPr>
              <a:t> </a:t>
            </a:r>
            <a:r>
              <a:rPr lang="es-US" sz="1200" b="1" kern="0" dirty="0" err="1">
                <a:solidFill>
                  <a:schemeClr val="tx1">
                    <a:lumMod val="50000"/>
                  </a:schemeClr>
                </a:solidFill>
                <a:latin typeface="+mj-lt"/>
                <a:ea typeface="+mj-ea"/>
                <a:cs typeface="Arial" panose="020B0604020202020204" pitchFamily="34" charset="0"/>
              </a:rPr>
              <a:t>templates</a:t>
            </a:r>
            <a:r>
              <a:rPr lang="es-US" sz="1200" b="1" kern="0" dirty="0">
                <a:solidFill>
                  <a:schemeClr val="tx1">
                    <a:lumMod val="50000"/>
                  </a:schemeClr>
                </a:solidFill>
                <a:latin typeface="+mj-lt"/>
                <a:ea typeface="+mj-ea"/>
                <a:cs typeface="Arial" panose="020B0604020202020204" pitchFamily="34" charset="0"/>
              </a:rPr>
              <a:t>.</a:t>
            </a:r>
          </a:p>
          <a:p>
            <a:pPr marL="285750" indent="-285750">
              <a:buFont typeface="Arial" panose="020B0604020202020204" pitchFamily="34" charset="0"/>
              <a:buChar char="•"/>
            </a:pPr>
            <a:r>
              <a:rPr lang="es-US" sz="1200" b="1" kern="0" dirty="0" err="1">
                <a:solidFill>
                  <a:schemeClr val="tx1">
                    <a:lumMod val="50000"/>
                  </a:schemeClr>
                </a:solidFill>
                <a:latin typeface="+mj-lt"/>
                <a:ea typeface="+mj-ea"/>
                <a:cs typeface="Arial" panose="020B0604020202020204" pitchFamily="34" charset="0"/>
              </a:rPr>
              <a:t>Chasing</a:t>
            </a:r>
            <a:r>
              <a:rPr lang="es-US" sz="1200" b="1" kern="0" dirty="0">
                <a:solidFill>
                  <a:schemeClr val="tx1">
                    <a:lumMod val="50000"/>
                  </a:schemeClr>
                </a:solidFill>
                <a:latin typeface="+mj-lt"/>
                <a:ea typeface="+mj-ea"/>
                <a:cs typeface="Arial" panose="020B0604020202020204" pitchFamily="34" charset="0"/>
              </a:rPr>
              <a:t> non-</a:t>
            </a:r>
            <a:r>
              <a:rPr lang="es-US" sz="1200" b="1" kern="0" dirty="0" err="1">
                <a:solidFill>
                  <a:schemeClr val="tx1">
                    <a:lumMod val="50000"/>
                  </a:schemeClr>
                </a:solidFill>
                <a:latin typeface="+mj-lt"/>
                <a:ea typeface="+mj-ea"/>
                <a:cs typeface="Arial" panose="020B0604020202020204" pitchFamily="34" charset="0"/>
              </a:rPr>
              <a:t>Returns</a:t>
            </a:r>
            <a:endParaRPr lang="es-US" sz="1200" b="1" kern="0" dirty="0">
              <a:solidFill>
                <a:schemeClr val="tx1">
                  <a:lumMod val="50000"/>
                </a:schemeClr>
              </a:solidFill>
              <a:latin typeface="+mj-lt"/>
              <a:ea typeface="+mj-ea"/>
              <a:cs typeface="Arial" panose="020B0604020202020204" pitchFamily="34" charset="0"/>
            </a:endParaRPr>
          </a:p>
          <a:p>
            <a:pPr marL="285750" indent="-285750">
              <a:buFont typeface="Arial" panose="020B0604020202020204" pitchFamily="34" charset="0"/>
              <a:buChar char="•"/>
            </a:pPr>
            <a:r>
              <a:rPr lang="es-US" sz="1200" b="1" kern="0" dirty="0" err="1">
                <a:solidFill>
                  <a:schemeClr val="tx1">
                    <a:lumMod val="50000"/>
                  </a:schemeClr>
                </a:solidFill>
                <a:latin typeface="+mj-lt"/>
                <a:ea typeface="+mj-ea"/>
                <a:cs typeface="Arial" panose="020B0604020202020204" pitchFamily="34" charset="0"/>
              </a:rPr>
              <a:t>Chasing</a:t>
            </a:r>
            <a:r>
              <a:rPr lang="es-US" sz="1200" b="1" kern="0" dirty="0">
                <a:solidFill>
                  <a:schemeClr val="tx1">
                    <a:lumMod val="50000"/>
                  </a:schemeClr>
                </a:solidFill>
                <a:latin typeface="+mj-lt"/>
                <a:ea typeface="+mj-ea"/>
                <a:cs typeface="Arial" panose="020B0604020202020204" pitchFamily="34" charset="0"/>
              </a:rPr>
              <a:t> </a:t>
            </a:r>
            <a:r>
              <a:rPr lang="es-US" sz="1200" b="1" kern="0" dirty="0" err="1">
                <a:solidFill>
                  <a:schemeClr val="tx1">
                    <a:lumMod val="50000"/>
                  </a:schemeClr>
                </a:solidFill>
                <a:latin typeface="+mj-lt"/>
                <a:ea typeface="+mj-ea"/>
                <a:cs typeface="Arial" panose="020B0604020202020204" pitchFamily="34" charset="0"/>
              </a:rPr>
              <a:t>key</a:t>
            </a:r>
            <a:r>
              <a:rPr lang="es-US" sz="1200" b="1" kern="0" dirty="0">
                <a:solidFill>
                  <a:schemeClr val="tx1">
                    <a:lumMod val="50000"/>
                  </a:schemeClr>
                </a:solidFill>
                <a:latin typeface="+mj-lt"/>
                <a:ea typeface="+mj-ea"/>
                <a:cs typeface="Arial" panose="020B0604020202020204" pitchFamily="34" charset="0"/>
              </a:rPr>
              <a:t> </a:t>
            </a:r>
            <a:r>
              <a:rPr lang="es-US" sz="1200" b="1" kern="0" dirty="0" err="1">
                <a:solidFill>
                  <a:schemeClr val="tx1">
                    <a:lumMod val="50000"/>
                  </a:schemeClr>
                </a:solidFill>
                <a:latin typeface="+mj-lt"/>
                <a:ea typeface="+mj-ea"/>
                <a:cs typeface="Arial" panose="020B0604020202020204" pitchFamily="34" charset="0"/>
              </a:rPr>
              <a:t>blank</a:t>
            </a:r>
            <a:r>
              <a:rPr lang="es-US" sz="1200" b="1" kern="0" dirty="0">
                <a:solidFill>
                  <a:schemeClr val="tx1">
                    <a:lumMod val="50000"/>
                  </a:schemeClr>
                </a:solidFill>
                <a:latin typeface="+mj-lt"/>
                <a:ea typeface="+mj-ea"/>
                <a:cs typeface="Arial" panose="020B0604020202020204" pitchFamily="34" charset="0"/>
              </a:rPr>
              <a:t> </a:t>
            </a:r>
            <a:r>
              <a:rPr lang="es-US" sz="1200" b="1" kern="0" dirty="0" err="1">
                <a:solidFill>
                  <a:schemeClr val="tx1">
                    <a:lumMod val="50000"/>
                  </a:schemeClr>
                </a:solidFill>
                <a:latin typeface="+mj-lt"/>
                <a:ea typeface="+mj-ea"/>
                <a:cs typeface="Arial" panose="020B0604020202020204" pitchFamily="34" charset="0"/>
              </a:rPr>
              <a:t>fields</a:t>
            </a:r>
            <a:endParaRPr lang="es-US" sz="1200" b="1" kern="0" dirty="0">
              <a:solidFill>
                <a:schemeClr val="tx1">
                  <a:lumMod val="50000"/>
                </a:schemeClr>
              </a:solidFill>
              <a:latin typeface="+mj-lt"/>
              <a:ea typeface="+mj-ea"/>
              <a:cs typeface="Arial" panose="020B0604020202020204" pitchFamily="34" charset="0"/>
            </a:endParaRPr>
          </a:p>
          <a:p>
            <a:pPr marL="285750" indent="-285750">
              <a:buFont typeface="Arial" panose="020B0604020202020204" pitchFamily="34" charset="0"/>
              <a:buChar char="•"/>
            </a:pPr>
            <a:r>
              <a:rPr lang="es-US" sz="1200" b="1" kern="0" dirty="0" err="1">
                <a:solidFill>
                  <a:schemeClr val="tx1">
                    <a:lumMod val="50000"/>
                  </a:schemeClr>
                </a:solidFill>
                <a:latin typeface="+mj-lt"/>
                <a:ea typeface="+mj-ea"/>
                <a:cs typeface="Arial" panose="020B0604020202020204" pitchFamily="34" charset="0"/>
              </a:rPr>
              <a:t>Validate</a:t>
            </a:r>
            <a:r>
              <a:rPr lang="es-US" sz="1200" b="1" kern="0" dirty="0">
                <a:solidFill>
                  <a:schemeClr val="tx1">
                    <a:lumMod val="50000"/>
                  </a:schemeClr>
                </a:solidFill>
                <a:latin typeface="+mj-lt"/>
                <a:ea typeface="+mj-ea"/>
                <a:cs typeface="Arial" panose="020B0604020202020204" pitchFamily="34" charset="0"/>
              </a:rPr>
              <a:t> </a:t>
            </a:r>
            <a:r>
              <a:rPr lang="es-US" sz="1200" b="1" kern="0" dirty="0" err="1">
                <a:solidFill>
                  <a:schemeClr val="tx1">
                    <a:lumMod val="50000"/>
                  </a:schemeClr>
                </a:solidFill>
                <a:latin typeface="+mj-lt"/>
                <a:ea typeface="+mj-ea"/>
                <a:cs typeface="Arial" panose="020B0604020202020204" pitchFamily="34" charset="0"/>
              </a:rPr>
              <a:t>submissions</a:t>
            </a:r>
            <a:r>
              <a:rPr lang="es-US" sz="1200" b="1" kern="0" dirty="0">
                <a:solidFill>
                  <a:schemeClr val="tx1">
                    <a:lumMod val="50000"/>
                  </a:schemeClr>
                </a:solidFill>
                <a:latin typeface="+mj-lt"/>
                <a:ea typeface="+mj-ea"/>
                <a:cs typeface="Arial" panose="020B0604020202020204" pitchFamily="34" charset="0"/>
              </a:rPr>
              <a:t> and </a:t>
            </a:r>
            <a:r>
              <a:rPr lang="es-US" sz="1200" b="1" kern="0" dirty="0" err="1">
                <a:solidFill>
                  <a:schemeClr val="tx1">
                    <a:lumMod val="50000"/>
                  </a:schemeClr>
                </a:solidFill>
                <a:latin typeface="+mj-lt"/>
                <a:ea typeface="+mj-ea"/>
                <a:cs typeface="Arial" panose="020B0604020202020204" pitchFamily="34" charset="0"/>
              </a:rPr>
              <a:t>handle</a:t>
            </a:r>
            <a:r>
              <a:rPr lang="es-US" sz="1200" b="1" kern="0" dirty="0">
                <a:solidFill>
                  <a:schemeClr val="tx1">
                    <a:lumMod val="50000"/>
                  </a:schemeClr>
                </a:solidFill>
                <a:latin typeface="+mj-lt"/>
                <a:ea typeface="+mj-ea"/>
                <a:cs typeface="Arial" panose="020B0604020202020204" pitchFamily="34" charset="0"/>
              </a:rPr>
              <a:t> </a:t>
            </a:r>
            <a:r>
              <a:rPr lang="es-US" sz="1200" b="1" kern="0" dirty="0" err="1">
                <a:solidFill>
                  <a:schemeClr val="tx1">
                    <a:lumMod val="50000"/>
                  </a:schemeClr>
                </a:solidFill>
                <a:latin typeface="+mj-lt"/>
                <a:ea typeface="+mj-ea"/>
                <a:cs typeface="Arial" panose="020B0604020202020204" pitchFamily="34" charset="0"/>
              </a:rPr>
              <a:t>queries</a:t>
            </a:r>
            <a:r>
              <a:rPr lang="es-US" sz="1200" b="1" kern="0" dirty="0">
                <a:solidFill>
                  <a:schemeClr val="tx1">
                    <a:lumMod val="50000"/>
                  </a:schemeClr>
                </a:solidFill>
                <a:latin typeface="+mj-lt"/>
                <a:ea typeface="+mj-ea"/>
                <a:cs typeface="Arial" panose="020B0604020202020204" pitchFamily="34" charset="0"/>
              </a:rPr>
              <a:t>.</a:t>
            </a:r>
          </a:p>
          <a:p>
            <a:endParaRPr lang="en-US" sz="1200" b="1" dirty="0">
              <a:solidFill>
                <a:schemeClr val="tx1">
                  <a:lumMod val="50000"/>
                </a:schemeClr>
              </a:solidFill>
              <a:latin typeface="+mj-lt"/>
              <a:ea typeface="Open Sans" panose="020B0606030504020204" pitchFamily="34" charset="0"/>
              <a:cs typeface="Open Sans" panose="020B0606030504020204" pitchFamily="34" charset="0"/>
            </a:endParaRPr>
          </a:p>
        </p:txBody>
      </p:sp>
      <p:grpSp>
        <p:nvGrpSpPr>
          <p:cNvPr id="4" name="Group 3" descr="Stage 4">
            <a:extLst>
              <a:ext uri="{FF2B5EF4-FFF2-40B4-BE49-F238E27FC236}">
                <a16:creationId xmlns:a16="http://schemas.microsoft.com/office/drawing/2014/main" id="{0D16B7FD-5944-4E75-AB4A-F6BE2A6EB637}"/>
              </a:ext>
              <a:ext uri="{C183D7F6-B498-43B3-948B-1728B52AA6E4}">
                <adec:decorative xmlns:adec="http://schemas.microsoft.com/office/drawing/2017/decorative" val="0"/>
              </a:ext>
            </a:extLst>
          </p:cNvPr>
          <p:cNvGrpSpPr/>
          <p:nvPr/>
        </p:nvGrpSpPr>
        <p:grpSpPr>
          <a:xfrm>
            <a:off x="9743854" y="2144112"/>
            <a:ext cx="930063" cy="778888"/>
            <a:chOff x="6543419" y="2144111"/>
            <a:chExt cx="930063" cy="778888"/>
          </a:xfrm>
        </p:grpSpPr>
        <p:sp>
          <p:nvSpPr>
            <p:cNvPr id="55" name="TextBox 54">
              <a:extLst>
                <a:ext uri="{FF2B5EF4-FFF2-40B4-BE49-F238E27FC236}">
                  <a16:creationId xmlns:a16="http://schemas.microsoft.com/office/drawing/2014/main" id="{0A1C6926-3CA0-4404-B09A-DFB22221DBD8}"/>
                </a:ext>
              </a:extLst>
            </p:cNvPr>
            <p:cNvSpPr txBox="1"/>
            <p:nvPr/>
          </p:nvSpPr>
          <p:spPr>
            <a:xfrm>
              <a:off x="6543419" y="2522889"/>
              <a:ext cx="930063" cy="400110"/>
            </a:xfrm>
            <a:prstGeom prst="rect">
              <a:avLst/>
            </a:prstGeom>
            <a:noFill/>
          </p:spPr>
          <p:txBody>
            <a:bodyPr wrap="none" rtlCol="0" anchor="ctr">
              <a:spAutoFit/>
            </a:bodyPr>
            <a:lstStyle/>
            <a:p>
              <a:pPr algn="ctr"/>
              <a:r>
                <a:rPr lang="en-US" sz="2000" b="1" kern="0">
                  <a:solidFill>
                    <a:schemeClr val="tx1">
                      <a:lumMod val="50000"/>
                    </a:schemeClr>
                  </a:solidFill>
                  <a:latin typeface="+mj-lt"/>
                  <a:ea typeface="+mj-ea"/>
                  <a:cs typeface="Arial" panose="020B0604020202020204" pitchFamily="34" charset="0"/>
                </a:rPr>
                <a:t>Stage 4</a:t>
              </a:r>
              <a:endParaRPr lang="en-IN" sz="2000" b="1" kern="0">
                <a:solidFill>
                  <a:schemeClr val="tx1">
                    <a:lumMod val="50000"/>
                  </a:schemeClr>
                </a:solidFill>
                <a:latin typeface="+mj-lt"/>
                <a:ea typeface="+mj-ea"/>
                <a:cs typeface="Arial" panose="020B0604020202020204" pitchFamily="34" charset="0"/>
              </a:endParaRPr>
            </a:p>
          </p:txBody>
        </p:sp>
        <p:sp>
          <p:nvSpPr>
            <p:cNvPr id="60" name="Oval 59">
              <a:extLst>
                <a:ext uri="{FF2B5EF4-FFF2-40B4-BE49-F238E27FC236}">
                  <a16:creationId xmlns:a16="http://schemas.microsoft.com/office/drawing/2014/main" id="{AEA8E05C-6156-46F3-AE02-2C8B254EAAB5}"/>
                </a:ext>
              </a:extLst>
            </p:cNvPr>
            <p:cNvSpPr/>
            <p:nvPr/>
          </p:nvSpPr>
          <p:spPr>
            <a:xfrm>
              <a:off x="6934878" y="2144111"/>
              <a:ext cx="147144" cy="147144"/>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chemeClr val="tx1">
                    <a:lumMod val="50000"/>
                  </a:schemeClr>
                </a:solidFill>
                <a:latin typeface="+mj-lt"/>
              </a:endParaRPr>
            </a:p>
          </p:txBody>
        </p:sp>
      </p:grpSp>
      <p:sp>
        <p:nvSpPr>
          <p:cNvPr id="72" name="TextBox 71">
            <a:extLst>
              <a:ext uri="{FF2B5EF4-FFF2-40B4-BE49-F238E27FC236}">
                <a16:creationId xmlns:a16="http://schemas.microsoft.com/office/drawing/2014/main" id="{39823CDF-7E7D-4BD7-9341-A35F94BA64E3}"/>
              </a:ext>
            </a:extLst>
          </p:cNvPr>
          <p:cNvSpPr txBox="1"/>
          <p:nvPr/>
        </p:nvSpPr>
        <p:spPr>
          <a:xfrm>
            <a:off x="8977213" y="4117308"/>
            <a:ext cx="2463340" cy="1954381"/>
          </a:xfrm>
          <a:prstGeom prst="rect">
            <a:avLst/>
          </a:prstGeom>
          <a:noFill/>
        </p:spPr>
        <p:txBody>
          <a:bodyPr wrap="square" rtlCol="0">
            <a:spAutoFit/>
          </a:bodyPr>
          <a:lstStyle/>
          <a:p>
            <a:pPr marL="285750" indent="-285750">
              <a:buFont typeface="Arial" panose="020B0604020202020204" pitchFamily="34" charset="0"/>
              <a:buChar char="•"/>
            </a:pPr>
            <a:r>
              <a:rPr lang="en-US" sz="1100">
                <a:solidFill>
                  <a:schemeClr val="tx1">
                    <a:lumMod val="50000"/>
                  </a:schemeClr>
                </a:solidFill>
              </a:rPr>
              <a:t>Cost of care data tables, demonstrating median costs.</a:t>
            </a:r>
          </a:p>
          <a:p>
            <a:pPr marL="285750" indent="-285750">
              <a:buFont typeface="Arial" panose="020B0604020202020204" pitchFamily="34" charset="0"/>
              <a:buChar char="•"/>
            </a:pPr>
            <a:r>
              <a:rPr lang="en-US" sz="1100">
                <a:solidFill>
                  <a:schemeClr val="tx1">
                    <a:lumMod val="50000"/>
                  </a:schemeClr>
                </a:solidFill>
              </a:rPr>
              <a:t>Understand what constitutes a reasonable profit or surplus to maintain a sustainable local market.</a:t>
            </a:r>
          </a:p>
          <a:p>
            <a:pPr marL="285750" indent="-285750">
              <a:buFont typeface="Arial" panose="020B0604020202020204" pitchFamily="34" charset="0"/>
              <a:buChar char="•"/>
            </a:pPr>
            <a:r>
              <a:rPr lang="en-GB" sz="1100">
                <a:solidFill>
                  <a:schemeClr val="tx1">
                    <a:lumMod val="50000"/>
                  </a:schemeClr>
                </a:solidFill>
              </a:rPr>
              <a:t>Undertake analysis and model impact on the market and Local Authority expenditure.</a:t>
            </a:r>
          </a:p>
          <a:p>
            <a:pPr marL="285750" indent="-285750">
              <a:buFont typeface="Arial" panose="020B0604020202020204" pitchFamily="34" charset="0"/>
              <a:buChar char="•"/>
            </a:pPr>
            <a:r>
              <a:rPr lang="en-GB" sz="1100">
                <a:solidFill>
                  <a:schemeClr val="tx1">
                    <a:lumMod val="50000"/>
                  </a:schemeClr>
                </a:solidFill>
              </a:rPr>
              <a:t>Wider benchmarking.</a:t>
            </a:r>
            <a:endParaRPr lang="en-US" sz="1100">
              <a:solidFill>
                <a:schemeClr val="tx1">
                  <a:lumMod val="50000"/>
                </a:schemeClr>
              </a:solidFill>
            </a:endParaRPr>
          </a:p>
          <a:p>
            <a:endParaRPr lang="en-US" sz="1100">
              <a:solidFill>
                <a:schemeClr val="tx1">
                  <a:lumMod val="50000"/>
                </a:schemeClr>
              </a:solidFill>
            </a:endParaRPr>
          </a:p>
        </p:txBody>
      </p:sp>
      <p:sp>
        <p:nvSpPr>
          <p:cNvPr id="73" name="TextBox 72">
            <a:extLst>
              <a:ext uri="{FF2B5EF4-FFF2-40B4-BE49-F238E27FC236}">
                <a16:creationId xmlns:a16="http://schemas.microsoft.com/office/drawing/2014/main" id="{9CE10E1D-EF06-435B-BA00-63F3B094E1CF}"/>
              </a:ext>
            </a:extLst>
          </p:cNvPr>
          <p:cNvSpPr txBox="1"/>
          <p:nvPr/>
        </p:nvSpPr>
        <p:spPr>
          <a:xfrm>
            <a:off x="8977213" y="3651417"/>
            <a:ext cx="2463340" cy="369332"/>
          </a:xfrm>
          <a:prstGeom prst="rect">
            <a:avLst/>
          </a:prstGeom>
          <a:noFill/>
        </p:spPr>
        <p:txBody>
          <a:bodyPr wrap="square" rtlCol="0">
            <a:spAutoFit/>
          </a:bodyPr>
          <a:lstStyle/>
          <a:p>
            <a:pPr algn="ctr"/>
            <a:r>
              <a:rPr lang="en-US" kern="0">
                <a:solidFill>
                  <a:schemeClr val="tx1">
                    <a:lumMod val="50000"/>
                  </a:schemeClr>
                </a:solidFill>
                <a:latin typeface="+mj-lt"/>
                <a:ea typeface="+mj-ea"/>
                <a:cs typeface="Arial" panose="020B0604020202020204" pitchFamily="34" charset="0"/>
              </a:rPr>
              <a:t>Analysis &amp; Reporting</a:t>
            </a:r>
            <a:endParaRPr lang="en-IN" kern="0">
              <a:solidFill>
                <a:schemeClr val="tx1">
                  <a:lumMod val="50000"/>
                </a:schemeClr>
              </a:solidFill>
              <a:latin typeface="+mj-lt"/>
              <a:ea typeface="+mj-ea"/>
              <a:cs typeface="Arial" panose="020B0604020202020204" pitchFamily="34" charset="0"/>
            </a:endParaRPr>
          </a:p>
        </p:txBody>
      </p:sp>
      <p:cxnSp>
        <p:nvCxnSpPr>
          <p:cNvPr id="7" name="Straight Connector 6">
            <a:extLst>
              <a:ext uri="{FF2B5EF4-FFF2-40B4-BE49-F238E27FC236}">
                <a16:creationId xmlns:a16="http://schemas.microsoft.com/office/drawing/2014/main" id="{5F18461E-5C91-477A-8D3A-8A69365BA11B}"/>
              </a:ext>
              <a:ext uri="{C183D7F6-B498-43B3-948B-1728B52AA6E4}">
                <adec:decorative xmlns:adec="http://schemas.microsoft.com/office/drawing/2017/decorative" val="1"/>
              </a:ext>
            </a:extLst>
          </p:cNvPr>
          <p:cNvCxnSpPr>
            <a:cxnSpLocks/>
          </p:cNvCxnSpPr>
          <p:nvPr/>
        </p:nvCxnSpPr>
        <p:spPr>
          <a:xfrm>
            <a:off x="611030" y="2217683"/>
            <a:ext cx="10969942"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8" name="Isosceles Triangle 7">
            <a:extLst>
              <a:ext uri="{FF2B5EF4-FFF2-40B4-BE49-F238E27FC236}">
                <a16:creationId xmlns:a16="http://schemas.microsoft.com/office/drawing/2014/main" id="{F69CD200-1C86-4ABC-B19B-647208BA4014}"/>
              </a:ext>
              <a:ext uri="{C183D7F6-B498-43B3-948B-1728B52AA6E4}">
                <adec:decorative xmlns:adec="http://schemas.microsoft.com/office/drawing/2017/decorative" val="1"/>
              </a:ext>
            </a:extLst>
          </p:cNvPr>
          <p:cNvSpPr/>
          <p:nvPr/>
        </p:nvSpPr>
        <p:spPr>
          <a:xfrm rot="10800000">
            <a:off x="1851690" y="3272074"/>
            <a:ext cx="262856" cy="163802"/>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chemeClr val="tx1">
                  <a:lumMod val="50000"/>
                </a:schemeClr>
              </a:solidFill>
              <a:latin typeface="+mj-lt"/>
            </a:endParaRPr>
          </a:p>
        </p:txBody>
      </p:sp>
      <p:sp>
        <p:nvSpPr>
          <p:cNvPr id="45" name="Isosceles Triangle 44">
            <a:extLst>
              <a:ext uri="{FF2B5EF4-FFF2-40B4-BE49-F238E27FC236}">
                <a16:creationId xmlns:a16="http://schemas.microsoft.com/office/drawing/2014/main" id="{C28A7813-8CC0-4B51-9F05-28D9CDF86316}"/>
              </a:ext>
              <a:ext uri="{C183D7F6-B498-43B3-948B-1728B52AA6E4}">
                <adec:decorative xmlns:adec="http://schemas.microsoft.com/office/drawing/2017/decorative" val="1"/>
              </a:ext>
            </a:extLst>
          </p:cNvPr>
          <p:cNvSpPr/>
          <p:nvPr/>
        </p:nvSpPr>
        <p:spPr>
          <a:xfrm rot="10800000">
            <a:off x="4593612" y="3272074"/>
            <a:ext cx="262856" cy="163802"/>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chemeClr val="tx1">
                  <a:lumMod val="50000"/>
                </a:schemeClr>
              </a:solidFill>
              <a:latin typeface="+mj-lt"/>
            </a:endParaRPr>
          </a:p>
        </p:txBody>
      </p:sp>
      <p:sp>
        <p:nvSpPr>
          <p:cNvPr id="46" name="Isosceles Triangle 45">
            <a:extLst>
              <a:ext uri="{FF2B5EF4-FFF2-40B4-BE49-F238E27FC236}">
                <a16:creationId xmlns:a16="http://schemas.microsoft.com/office/drawing/2014/main" id="{1C7B969B-3442-481A-83CF-2A602826AD9F}"/>
              </a:ext>
              <a:ext uri="{C183D7F6-B498-43B3-948B-1728B52AA6E4}">
                <adec:decorative xmlns:adec="http://schemas.microsoft.com/office/drawing/2017/decorative" val="1"/>
              </a:ext>
            </a:extLst>
          </p:cNvPr>
          <p:cNvSpPr/>
          <p:nvPr/>
        </p:nvSpPr>
        <p:spPr>
          <a:xfrm rot="10800000">
            <a:off x="7335533" y="3272074"/>
            <a:ext cx="262856" cy="163802"/>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chemeClr val="tx1">
                  <a:lumMod val="50000"/>
                </a:schemeClr>
              </a:solidFill>
              <a:latin typeface="+mj-lt"/>
            </a:endParaRPr>
          </a:p>
        </p:txBody>
      </p:sp>
      <p:sp>
        <p:nvSpPr>
          <p:cNvPr id="47" name="Isosceles Triangle 46">
            <a:extLst>
              <a:ext uri="{FF2B5EF4-FFF2-40B4-BE49-F238E27FC236}">
                <a16:creationId xmlns:a16="http://schemas.microsoft.com/office/drawing/2014/main" id="{16473E84-A4D0-449F-8032-1BC5A68E2E64}"/>
              </a:ext>
              <a:ext uri="{C183D7F6-B498-43B3-948B-1728B52AA6E4}">
                <adec:decorative xmlns:adec="http://schemas.microsoft.com/office/drawing/2017/decorative" val="1"/>
              </a:ext>
            </a:extLst>
          </p:cNvPr>
          <p:cNvSpPr/>
          <p:nvPr/>
        </p:nvSpPr>
        <p:spPr>
          <a:xfrm rot="10800000">
            <a:off x="10077455" y="3272074"/>
            <a:ext cx="262856" cy="163802"/>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chemeClr val="tx1">
                  <a:lumMod val="50000"/>
                </a:schemeClr>
              </a:solidFill>
              <a:latin typeface="+mj-lt"/>
            </a:endParaRPr>
          </a:p>
        </p:txBody>
      </p:sp>
      <p:sp>
        <p:nvSpPr>
          <p:cNvPr id="3" name="TextBox 2">
            <a:extLst>
              <a:ext uri="{FF2B5EF4-FFF2-40B4-BE49-F238E27FC236}">
                <a16:creationId xmlns:a16="http://schemas.microsoft.com/office/drawing/2014/main" id="{F1265CE0-2073-72D8-989D-517A3327FB2C}"/>
              </a:ext>
              <a:ext uri="{C183D7F6-B498-43B3-948B-1728B52AA6E4}">
                <adec:decorative xmlns:adec="http://schemas.microsoft.com/office/drawing/2017/decorative" val="1"/>
              </a:ext>
            </a:extLst>
          </p:cNvPr>
          <p:cNvSpPr txBox="1"/>
          <p:nvPr/>
        </p:nvSpPr>
        <p:spPr>
          <a:xfrm>
            <a:off x="9300307" y="351691"/>
            <a:ext cx="2725615" cy="10257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17" name="Picture 5">
            <a:extLst>
              <a:ext uri="{FF2B5EF4-FFF2-40B4-BE49-F238E27FC236}">
                <a16:creationId xmlns:a16="http://schemas.microsoft.com/office/drawing/2014/main" id="{C5A707C7-C6DE-21D3-56F1-D82BE48AF16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241325" y="150935"/>
            <a:ext cx="2638425" cy="1104900"/>
          </a:xfrm>
          <a:prstGeom prst="rect">
            <a:avLst/>
          </a:prstGeom>
        </p:spPr>
      </p:pic>
      <p:sp>
        <p:nvSpPr>
          <p:cNvPr id="16" name="Slide Number Placeholder 12">
            <a:extLst>
              <a:ext uri="{FF2B5EF4-FFF2-40B4-BE49-F238E27FC236}">
                <a16:creationId xmlns:a16="http://schemas.microsoft.com/office/drawing/2014/main" id="{60624713-317C-3C68-4243-31F9F7A34A35}"/>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18" name="Footer Placeholder 17">
            <a:extLst>
              <a:ext uri="{FF2B5EF4-FFF2-40B4-BE49-F238E27FC236}">
                <a16:creationId xmlns:a16="http://schemas.microsoft.com/office/drawing/2014/main" id="{CA8ED4AF-68CF-8615-8850-E7701545B3C5}"/>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960863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387185-5E98-DC09-2059-7C0E74592733}"/>
              </a:ext>
            </a:extLst>
          </p:cNvPr>
          <p:cNvSpPr>
            <a:spLocks noGrp="1"/>
          </p:cNvSpPr>
          <p:nvPr>
            <p:ph type="title"/>
          </p:nvPr>
        </p:nvSpPr>
        <p:spPr>
          <a:xfrm>
            <a:off x="802755" y="274709"/>
            <a:ext cx="8334760" cy="899410"/>
          </a:xfrm>
        </p:spPr>
        <p:txBody>
          <a:bodyPr anchor="ctr"/>
          <a:lstStyle/>
          <a:p>
            <a:r>
              <a:rPr lang="en-US" dirty="0"/>
              <a:t>Tool Used for Exercise</a:t>
            </a:r>
            <a:endParaRPr lang="en-GB" dirty="0"/>
          </a:p>
        </p:txBody>
      </p:sp>
      <p:sp>
        <p:nvSpPr>
          <p:cNvPr id="4" name="Content Placeholder 3">
            <a:extLst>
              <a:ext uri="{FF2B5EF4-FFF2-40B4-BE49-F238E27FC236}">
                <a16:creationId xmlns:a16="http://schemas.microsoft.com/office/drawing/2014/main" id="{55C1F969-AB3D-8972-8839-138D2E88E357}"/>
              </a:ext>
            </a:extLst>
          </p:cNvPr>
          <p:cNvSpPr>
            <a:spLocks noGrp="1"/>
          </p:cNvSpPr>
          <p:nvPr>
            <p:ph idx="10"/>
          </p:nvPr>
        </p:nvSpPr>
        <p:spPr>
          <a:xfrm>
            <a:off x="1013012" y="1470212"/>
            <a:ext cx="10682383" cy="4852765"/>
          </a:xfrm>
        </p:spPr>
        <p:txBody>
          <a:bodyPr>
            <a:normAutofit/>
          </a:bodyPr>
          <a:lstStyle/>
          <a:p>
            <a:pPr marL="0" indent="0">
              <a:buNone/>
            </a:pPr>
            <a:r>
              <a:rPr lang="en-US" sz="2000" b="1" u="sng"/>
              <a:t>Care Home Iese Care Cubed Tool</a:t>
            </a:r>
            <a:endParaRPr lang="en-GB" sz="2000" b="1" u="sng"/>
          </a:p>
          <a:p>
            <a:pPr algn="l" rtl="0" fontAlgn="base">
              <a:buFont typeface="Arial" panose="020B0604020202020204" pitchFamily="34" charset="0"/>
              <a:buChar char="•"/>
            </a:pPr>
            <a:r>
              <a:rPr lang="en-US" sz="1600" b="0" i="0" u="none" strike="noStrike">
                <a:solidFill>
                  <a:srgbClr val="000000"/>
                </a:solidFill>
                <a:effectLst/>
              </a:rPr>
              <a:t>Sloughs preference was for Peopletoo to utilise the Care Home Fair Cost of Care Toolkit developed by      Iese and recognised Nationally as the preferred tool to complete this exercise.</a:t>
            </a:r>
            <a:r>
              <a:rPr lang="en-US" sz="1600" b="0" i="0">
                <a:solidFill>
                  <a:srgbClr val="95999D"/>
                </a:solidFill>
                <a:effectLst/>
              </a:rPr>
              <a:t>​</a:t>
            </a:r>
          </a:p>
          <a:p>
            <a:pPr algn="l" rtl="0" fontAlgn="base">
              <a:buFont typeface="Arial" panose="020B0604020202020204" pitchFamily="34" charset="0"/>
              <a:buChar char="•"/>
            </a:pPr>
            <a:r>
              <a:rPr lang="en-GB" sz="1600" b="0" i="0" u="none" strike="noStrike">
                <a:solidFill>
                  <a:srgbClr val="000000"/>
                </a:solidFill>
                <a:effectLst/>
              </a:rPr>
              <a:t>This is a recognised tool already in use by a third of councils &amp; 50 providers across the UK to support cost management and commissioning process for adults and children’s services.</a:t>
            </a:r>
            <a:r>
              <a:rPr lang="en-US" sz="1600" b="0" i="0">
                <a:solidFill>
                  <a:srgbClr val="95999D"/>
                </a:solidFill>
                <a:effectLst/>
              </a:rPr>
              <a:t>​</a:t>
            </a:r>
          </a:p>
          <a:p>
            <a:pPr algn="l" rtl="0" fontAlgn="base">
              <a:buFont typeface="Arial" panose="020B0604020202020204" pitchFamily="34" charset="0"/>
              <a:buChar char="•"/>
            </a:pPr>
            <a:r>
              <a:rPr lang="en-GB" sz="1600" b="0" i="0" u="none" strike="noStrike">
                <a:solidFill>
                  <a:srgbClr val="000000"/>
                </a:solidFill>
                <a:effectLst/>
              </a:rPr>
              <a:t>The tool was designed and developed specifically to include all key cost fields for data collection, with specific reporting functionality to enable analysis in line with DHSC requirements.  </a:t>
            </a:r>
            <a:r>
              <a:rPr lang="en-US" sz="1600" b="0" i="0">
                <a:solidFill>
                  <a:srgbClr val="95999D"/>
                </a:solidFill>
                <a:effectLst/>
              </a:rPr>
              <a:t>​</a:t>
            </a:r>
          </a:p>
          <a:p>
            <a:pPr algn="l" rtl="0" fontAlgn="base">
              <a:buFont typeface="Arial" panose="020B0604020202020204" pitchFamily="34" charset="0"/>
              <a:buChar char="•"/>
            </a:pPr>
            <a:r>
              <a:rPr lang="en-GB" sz="1600" b="0" i="0" u="none" strike="noStrike">
                <a:solidFill>
                  <a:srgbClr val="000000"/>
                </a:solidFill>
                <a:effectLst/>
              </a:rPr>
              <a:t>The tool also provided a communication channel between commissioners, supporting consultancy organisations, and local providers to enable in-depth validation and query relating to the specific detail included in provider’s returns.</a:t>
            </a:r>
            <a:r>
              <a:rPr lang="en-US" sz="1600" b="0" i="0">
                <a:solidFill>
                  <a:srgbClr val="95999D"/>
                </a:solidFill>
                <a:effectLst/>
              </a:rPr>
              <a:t>​</a:t>
            </a:r>
          </a:p>
          <a:p>
            <a:pPr algn="l" rtl="0" fontAlgn="base">
              <a:buFont typeface="Arial" panose="020B0604020202020204" pitchFamily="34" charset="0"/>
              <a:buChar char="•"/>
            </a:pPr>
            <a:r>
              <a:rPr lang="en-GB" sz="1600" b="0" i="0" u="none" strike="noStrike">
                <a:solidFill>
                  <a:srgbClr val="000000"/>
                </a:solidFill>
                <a:effectLst/>
              </a:rPr>
              <a:t>The following diagram details Peopletoo’s validation process implemented throughout the analysis and review stage of the exercise. </a:t>
            </a:r>
            <a:r>
              <a:rPr lang="en-US" sz="1600" b="0" i="0">
                <a:solidFill>
                  <a:srgbClr val="95999D"/>
                </a:solidFill>
                <a:effectLst/>
              </a:rPr>
              <a:t>​</a:t>
            </a:r>
          </a:p>
          <a:p>
            <a:pPr marL="0" indent="0">
              <a:buNone/>
            </a:pPr>
            <a:endParaRPr lang="en-GB" sz="2000" b="1"/>
          </a:p>
        </p:txBody>
      </p:sp>
      <p:sp>
        <p:nvSpPr>
          <p:cNvPr id="2" name="TextBox 1">
            <a:extLst>
              <a:ext uri="{FF2B5EF4-FFF2-40B4-BE49-F238E27FC236}">
                <a16:creationId xmlns:a16="http://schemas.microsoft.com/office/drawing/2014/main" id="{60117A17-E4CA-0D89-65DC-7E5F9BEF31C0}"/>
              </a:ext>
              <a:ext uri="{C183D7F6-B498-43B3-948B-1728B52AA6E4}">
                <adec:decorative xmlns:adec="http://schemas.microsoft.com/office/drawing/2017/decorative" val="1"/>
              </a:ext>
            </a:extLst>
          </p:cNvPr>
          <p:cNvSpPr txBox="1"/>
          <p:nvPr/>
        </p:nvSpPr>
        <p:spPr>
          <a:xfrm>
            <a:off x="9202615" y="332154"/>
            <a:ext cx="2813538" cy="9573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6" name="Picture 5">
            <a:extLst>
              <a:ext uri="{FF2B5EF4-FFF2-40B4-BE49-F238E27FC236}">
                <a16:creationId xmlns:a16="http://schemas.microsoft.com/office/drawing/2014/main" id="{70C98631-CEC1-FB70-210A-604B5D4135C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241325" y="150935"/>
            <a:ext cx="2638425" cy="1104900"/>
          </a:xfrm>
          <a:prstGeom prst="rect">
            <a:avLst/>
          </a:prstGeom>
        </p:spPr>
      </p:pic>
      <p:pic>
        <p:nvPicPr>
          <p:cNvPr id="8" name="Picture 1" descr="ARCC-HR Ltd logo">
            <a:extLst>
              <a:ext uri="{FF2B5EF4-FFF2-40B4-BE49-F238E27FC236}">
                <a16:creationId xmlns:a16="http://schemas.microsoft.com/office/drawing/2014/main" id="{C29A9140-D897-0D88-F89C-3922E1DAE3E9}"/>
              </a:ext>
              <a:ext uri="{C183D7F6-B498-43B3-948B-1728B52AA6E4}">
                <adec:decorative xmlns:adec="http://schemas.microsoft.com/office/drawing/2017/decorative" val="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5032" y="5102947"/>
            <a:ext cx="1479095" cy="65582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ADASS logo - Association of Directors of Adult Social Services">
            <a:extLst>
              <a:ext uri="{FF2B5EF4-FFF2-40B4-BE49-F238E27FC236}">
                <a16:creationId xmlns:a16="http://schemas.microsoft.com/office/drawing/2014/main" id="{A6A56D6F-FD1E-832E-1A49-BC4D22C98A6C}"/>
              </a:ext>
              <a:ext uri="{C183D7F6-B498-43B3-948B-1728B52AA6E4}">
                <adec:decorative xmlns:adec="http://schemas.microsoft.com/office/drawing/2017/decorative" val="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82889" y="5051871"/>
            <a:ext cx="1333500" cy="71437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7" descr="Local Government Association">
            <a:extLst>
              <a:ext uri="{FF2B5EF4-FFF2-40B4-BE49-F238E27FC236}">
                <a16:creationId xmlns:a16="http://schemas.microsoft.com/office/drawing/2014/main" id="{8169A934-0BA8-EF31-6C43-37690858E7DC}"/>
              </a:ext>
              <a:ext uri="{C183D7F6-B498-43B3-948B-1728B52AA6E4}">
                <adec:decorative xmlns:adec="http://schemas.microsoft.com/office/drawing/2017/decorative" val="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39423" y="5089972"/>
            <a:ext cx="1238250" cy="63817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iESE logo - Improvement and Efficiency Social Enterprise">
            <a:extLst>
              <a:ext uri="{FF2B5EF4-FFF2-40B4-BE49-F238E27FC236}">
                <a16:creationId xmlns:a16="http://schemas.microsoft.com/office/drawing/2014/main" id="{AEDF9AC6-FA4C-5F22-5D8B-7793B6106967}"/>
              </a:ext>
              <a:ext uri="{C183D7F6-B498-43B3-948B-1728B52AA6E4}">
                <adec:decorative xmlns:adec="http://schemas.microsoft.com/office/drawing/2017/decorative" val="0"/>
              </a:ext>
            </a:extLst>
          </p:cNvPr>
          <p:cNvPicPr>
            <a:picLocks noChangeAspect="1" noChangeArrowheads="1"/>
          </p:cNvPicPr>
          <p:nvPr/>
        </p:nvPicPr>
        <p:blipFill>
          <a:blip r:embed="rId6" r:link="rId7">
            <a:extLst>
              <a:ext uri="{28A0092B-C50C-407E-A947-70E740481C1C}">
                <a14:useLocalDpi xmlns:a14="http://schemas.microsoft.com/office/drawing/2010/main" val="0"/>
              </a:ext>
            </a:extLst>
          </a:blip>
          <a:srcRect/>
          <a:stretch>
            <a:fillRect/>
          </a:stretch>
        </p:blipFill>
        <p:spPr bwMode="auto">
          <a:xfrm>
            <a:off x="7762151" y="4920165"/>
            <a:ext cx="1325809" cy="89581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 descr="Carecubed charter logo - fair price, fair care">
            <a:extLst>
              <a:ext uri="{FF2B5EF4-FFF2-40B4-BE49-F238E27FC236}">
                <a16:creationId xmlns:a16="http://schemas.microsoft.com/office/drawing/2014/main" id="{80D66383-1449-222A-A585-FC0A9AE5F8BE}"/>
              </a:ext>
              <a:ext uri="{C183D7F6-B498-43B3-948B-1728B52AA6E4}">
                <adec:decorative xmlns:adec="http://schemas.microsoft.com/office/drawing/2017/decorative" val="0"/>
              </a:ext>
            </a:extLst>
          </p:cNvPr>
          <p:cNvPicPr>
            <a:picLocks noChangeAspect="1" noChangeArrowheads="1"/>
          </p:cNvPicPr>
          <p:nvPr/>
        </p:nvPicPr>
        <p:blipFill>
          <a:blip r:embed="rId8" r:link="rId9" cstate="hqprint">
            <a:extLst>
              <a:ext uri="{28A0092B-C50C-407E-A947-70E740481C1C}">
                <a14:useLocalDpi xmlns:a14="http://schemas.microsoft.com/office/drawing/2010/main" val="0"/>
              </a:ext>
            </a:extLst>
          </a:blip>
          <a:srcRect/>
          <a:stretch>
            <a:fillRect/>
          </a:stretch>
        </p:blipFill>
        <p:spPr bwMode="auto">
          <a:xfrm>
            <a:off x="9393220" y="4796192"/>
            <a:ext cx="2170818" cy="1143765"/>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12">
            <a:extLst>
              <a:ext uri="{FF2B5EF4-FFF2-40B4-BE49-F238E27FC236}">
                <a16:creationId xmlns:a16="http://schemas.microsoft.com/office/drawing/2014/main" id="{A67E93A2-FE2B-9566-90BA-8F62AD5D9541}"/>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7" name="Footer Placeholder 17">
            <a:extLst>
              <a:ext uri="{FF2B5EF4-FFF2-40B4-BE49-F238E27FC236}">
                <a16:creationId xmlns:a16="http://schemas.microsoft.com/office/drawing/2014/main" id="{E306D5E0-B794-F6D6-C289-43366C142E4A}"/>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044400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0292F04-0A2F-462E-D2CF-6F6F4980F75F}"/>
              </a:ext>
            </a:extLst>
          </p:cNvPr>
          <p:cNvSpPr>
            <a:spLocks noGrp="1"/>
          </p:cNvSpPr>
          <p:nvPr>
            <p:ph type="title"/>
          </p:nvPr>
        </p:nvSpPr>
        <p:spPr/>
        <p:txBody>
          <a:bodyPr anchor="ctr"/>
          <a:lstStyle/>
          <a:p>
            <a:r>
              <a:rPr lang="en-US" dirty="0"/>
              <a:t>Data Collection Period</a:t>
            </a:r>
            <a:endParaRPr lang="en-GB" dirty="0">
              <a:solidFill>
                <a:srgbClr val="FF0000"/>
              </a:solidFill>
            </a:endParaRPr>
          </a:p>
        </p:txBody>
      </p:sp>
      <p:sp>
        <p:nvSpPr>
          <p:cNvPr id="2" name="Content Placeholder 1">
            <a:extLst>
              <a:ext uri="{FF2B5EF4-FFF2-40B4-BE49-F238E27FC236}">
                <a16:creationId xmlns:a16="http://schemas.microsoft.com/office/drawing/2014/main" id="{4AC0F832-5E27-FBFB-616C-BCCFE83990FC}"/>
              </a:ext>
            </a:extLst>
          </p:cNvPr>
          <p:cNvSpPr>
            <a:spLocks noGrp="1"/>
          </p:cNvSpPr>
          <p:nvPr>
            <p:ph idx="1"/>
          </p:nvPr>
        </p:nvSpPr>
        <p:spPr/>
        <p:txBody>
          <a:bodyPr>
            <a:normAutofit/>
          </a:bodyPr>
          <a:lstStyle/>
          <a:p>
            <a:pPr marL="0" indent="0">
              <a:buNone/>
            </a:pPr>
            <a:r>
              <a:rPr lang="en-US" b="1"/>
              <a:t>Care Homes Providers</a:t>
            </a:r>
          </a:p>
          <a:p>
            <a:pPr marL="342900"/>
            <a:r>
              <a:rPr lang="en-US"/>
              <a:t>Providers were asked to submit their costing via the Iese tool by 14/7/22, however the council worked with providers that failed to meet the deadline.</a:t>
            </a:r>
          </a:p>
          <a:p>
            <a:pPr marL="342900"/>
            <a:r>
              <a:rPr lang="en-US"/>
              <a:t>Providers were asked to submit their April 2021- March 2022 costings and were given the option to suggest a % uplift across the lines from April 2022</a:t>
            </a:r>
          </a:p>
          <a:p>
            <a:pPr marL="342900"/>
            <a:r>
              <a:rPr lang="en-US"/>
              <a:t>The 21-22 data has been used for analysis .</a:t>
            </a:r>
          </a:p>
        </p:txBody>
      </p:sp>
      <p:sp>
        <p:nvSpPr>
          <p:cNvPr id="4" name="TextBox 3">
            <a:extLst>
              <a:ext uri="{FF2B5EF4-FFF2-40B4-BE49-F238E27FC236}">
                <a16:creationId xmlns:a16="http://schemas.microsoft.com/office/drawing/2014/main" id="{81F451DF-512A-22D6-1E09-7C89B5B37152}"/>
              </a:ext>
              <a:ext uri="{C183D7F6-B498-43B3-948B-1728B52AA6E4}">
                <adec:decorative xmlns:adec="http://schemas.microsoft.com/office/drawing/2017/decorative" val="1"/>
              </a:ext>
            </a:extLst>
          </p:cNvPr>
          <p:cNvSpPr txBox="1"/>
          <p:nvPr/>
        </p:nvSpPr>
        <p:spPr>
          <a:xfrm>
            <a:off x="9290538" y="351692"/>
            <a:ext cx="2618153" cy="90853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pic>
        <p:nvPicPr>
          <p:cNvPr id="6" name="Picture 5">
            <a:extLst>
              <a:ext uri="{FF2B5EF4-FFF2-40B4-BE49-F238E27FC236}">
                <a16:creationId xmlns:a16="http://schemas.microsoft.com/office/drawing/2014/main" id="{816F4604-81CA-B1AC-12FF-7F12691B2D8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241325" y="150935"/>
            <a:ext cx="2638425" cy="1104900"/>
          </a:xfrm>
          <a:prstGeom prst="rect">
            <a:avLst/>
          </a:prstGeom>
        </p:spPr>
      </p:pic>
      <p:sp>
        <p:nvSpPr>
          <p:cNvPr id="5" name="Slide Number Placeholder 12">
            <a:extLst>
              <a:ext uri="{FF2B5EF4-FFF2-40B4-BE49-F238E27FC236}">
                <a16:creationId xmlns:a16="http://schemas.microsoft.com/office/drawing/2014/main" id="{D9110F34-1D42-547E-6A91-549EF78538DF}"/>
              </a:ext>
            </a:extLst>
          </p:cNvPr>
          <p:cNvSpPr txBox="1">
            <a:spLocks/>
          </p:cNvSpPr>
          <p:nvPr/>
        </p:nvSpPr>
        <p:spPr>
          <a:xfrm>
            <a:off x="11730184"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6980CC64-0A06-4CF8-9611-56931FA17E94}" type="slidenum">
              <a:rPr kumimoji="0" lang="en-GB" sz="1800" b="0" i="0" u="none" strike="noStrike" kern="1200" cap="none" spc="0" normalizeH="0" baseline="0" noProof="0" smtClean="0">
                <a:ln>
                  <a:noFill/>
                </a:ln>
                <a:solidFill>
                  <a:schemeClr val="tx1">
                    <a:lumMod val="50000"/>
                  </a:schemeClr>
                </a:solidFill>
                <a:effectLst/>
                <a:uLnTx/>
                <a:uFillTx/>
                <a:latin typeface="Calibri Light" panose="020F0302020204030204" pitchFamily="34" charset="0"/>
                <a:cs typeface="Calibri Light" panose="020F03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en-GB" sz="1800" b="0" i="0" u="none" strike="noStrike" kern="1200" cap="none" spc="0" normalizeH="0" baseline="0" noProof="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
        <p:nvSpPr>
          <p:cNvPr id="7" name="Footer Placeholder 17">
            <a:extLst>
              <a:ext uri="{FF2B5EF4-FFF2-40B4-BE49-F238E27FC236}">
                <a16:creationId xmlns:a16="http://schemas.microsoft.com/office/drawing/2014/main" id="{238B296D-3A3B-7110-981D-7103011F930D}"/>
              </a:ext>
            </a:extLst>
          </p:cNvPr>
          <p:cNvSpPr txBox="1">
            <a:spLocks/>
          </p:cNvSpPr>
          <p:nvPr/>
        </p:nvSpPr>
        <p:spPr>
          <a:xfrm>
            <a:off x="6096000" y="6386944"/>
            <a:ext cx="0" cy="0"/>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lumMod val="50000"/>
                </a:schemeClr>
              </a:solidFill>
              <a:effectLst/>
              <a:uLnTx/>
              <a:uFillTx/>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122607788"/>
      </p:ext>
    </p:extLst>
  </p:cSld>
  <p:clrMapOvr>
    <a:masterClrMapping/>
  </p:clrMapOvr>
</p:sld>
</file>

<file path=ppt/theme/theme1.xml><?xml version="1.0" encoding="utf-8"?>
<a:theme xmlns:a="http://schemas.openxmlformats.org/drawingml/2006/main" name="Peopletoo Theme New">
  <a:themeElements>
    <a:clrScheme name="Peopletoo">
      <a:dk1>
        <a:srgbClr val="95999D"/>
      </a:dk1>
      <a:lt1>
        <a:srgbClr val="FFFFFF"/>
      </a:lt1>
      <a:dk2>
        <a:srgbClr val="A3A4A8"/>
      </a:dk2>
      <a:lt2>
        <a:srgbClr val="5C2777"/>
      </a:lt2>
      <a:accent1>
        <a:srgbClr val="85BE3D"/>
      </a:accent1>
      <a:accent2>
        <a:srgbClr val="385723"/>
      </a:accent2>
      <a:accent3>
        <a:srgbClr val="FFC000"/>
      </a:accent3>
      <a:accent4>
        <a:srgbClr val="FF0000"/>
      </a:accent4>
      <a:accent5>
        <a:srgbClr val="C00000"/>
      </a:accent5>
      <a:accent6>
        <a:srgbClr val="5B9BD5"/>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eopletoo Theme New" id="{BBFDE4D1-3167-4695-A7BF-7EA877EED65D}" vid="{3F88CDD9-92A4-4CA3-BC22-77D69BEA8C2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Peopletoo Theme</Template>
  <TotalTime>613</TotalTime>
  <Words>3069</Words>
  <Application>Microsoft Office PowerPoint</Application>
  <PresentationFormat>Widescreen</PresentationFormat>
  <Paragraphs>485</Paragraphs>
  <Slides>24</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Calibri</vt:lpstr>
      <vt:lpstr>Calibri Light</vt:lpstr>
      <vt:lpstr>Courier New</vt:lpstr>
      <vt:lpstr>Open Sans</vt:lpstr>
      <vt:lpstr>Symbol</vt:lpstr>
      <vt:lpstr>Wingdings</vt:lpstr>
      <vt:lpstr>Peopletoo Theme New</vt:lpstr>
      <vt:lpstr>Slough Borough Council October 2022</vt:lpstr>
      <vt:lpstr>Contents</vt:lpstr>
      <vt:lpstr>Project Methodology</vt:lpstr>
      <vt:lpstr>Introduction</vt:lpstr>
      <vt:lpstr>ASC Reform - Background</vt:lpstr>
      <vt:lpstr>ASC Reforms – Key Objectives</vt:lpstr>
      <vt:lpstr>Cost of Care Exercise Stages</vt:lpstr>
      <vt:lpstr>Tool Used for Exercise</vt:lpstr>
      <vt:lpstr>Data Collection Period</vt:lpstr>
      <vt:lpstr>Validation Process</vt:lpstr>
      <vt:lpstr>Process for Outliers</vt:lpstr>
      <vt:lpstr>Treatment of Outliers </vt:lpstr>
      <vt:lpstr>Challenges in the Data</vt:lpstr>
      <vt:lpstr>Care Home Providers</vt:lpstr>
      <vt:lpstr>Care Home Engagement Plan</vt:lpstr>
      <vt:lpstr>Care Home Response Rate</vt:lpstr>
      <vt:lpstr>Care Home Responses - Representation of Market</vt:lpstr>
      <vt:lpstr>Outcome of Cost of Care Exercise – Care Homes</vt:lpstr>
      <vt:lpstr>Approach to Calculation</vt:lpstr>
      <vt:lpstr>Approach to Inflation of 21-22 Costs</vt:lpstr>
      <vt:lpstr>Approach to ROO</vt:lpstr>
      <vt:lpstr>Approach to ROC</vt:lpstr>
      <vt:lpstr>Care Homes - Annex A – Part 1</vt:lpstr>
      <vt:lpstr>Care Homes - Annex A – Part 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Cost of Care report for care homes</dc:title>
  <dc:creator>Rosie Thomas-Easton</dc:creator>
  <cp:lastModifiedBy>Neesha Mouttou</cp:lastModifiedBy>
  <cp:revision>11</cp:revision>
  <dcterms:created xsi:type="dcterms:W3CDTF">2022-07-02T10:14:41Z</dcterms:created>
  <dcterms:modified xsi:type="dcterms:W3CDTF">2023-04-04T10:53:55Z</dcterms:modified>
</cp:coreProperties>
</file>