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Ex1.xml" ContentType="application/vnd.ms-office.chartex+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26"/>
  </p:notesMasterIdLst>
  <p:sldIdLst>
    <p:sldId id="2398" r:id="rId3"/>
    <p:sldId id="2459" r:id="rId4"/>
    <p:sldId id="2418" r:id="rId5"/>
    <p:sldId id="2563" r:id="rId6"/>
    <p:sldId id="628" r:id="rId7"/>
    <p:sldId id="2460" r:id="rId8"/>
    <p:sldId id="358" r:id="rId9"/>
    <p:sldId id="2432" r:id="rId10"/>
    <p:sldId id="2559" r:id="rId11"/>
    <p:sldId id="271" r:id="rId12"/>
    <p:sldId id="275" r:id="rId13"/>
    <p:sldId id="2442" r:id="rId14"/>
    <p:sldId id="2487" r:id="rId15"/>
    <p:sldId id="2419" r:id="rId16"/>
    <p:sldId id="2454" r:id="rId17"/>
    <p:sldId id="2561" r:id="rId18"/>
    <p:sldId id="2437" r:id="rId19"/>
    <p:sldId id="2452" r:id="rId20"/>
    <p:sldId id="2562" r:id="rId21"/>
    <p:sldId id="2435" r:id="rId22"/>
    <p:sldId id="2458" r:id="rId23"/>
    <p:sldId id="2576" r:id="rId24"/>
    <p:sldId id="257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B98E2B-704C-8341-7CB0-A900706AEDC5}" name="Jasmine Tamer" initials="JT" userId="S::jasmine.tamer@peopletoo.co.uk::69652018-7a79-4354-9aed-275c63f1e082" providerId="AD"/>
  <p188:author id="{D110A02B-F509-1A0B-A5B8-7C369F118F69}" name="Rosie Thomas-Easton" initials="RTE" userId="S::rosie.thomas-easton@peopletoo.co.uk::5ccfa33d-6d61-4205-b64d-71baf4bd256a" providerId="AD"/>
  <p188:author id="{73CEF763-A037-1E5A-5C1F-520396EE1E56}" name="Fiona McMahon" initials="FM" userId="S::fiona.mcmahon@peopletoo.co.uk::d77fa3a1-d951-4217-8a2a-a130134e1ab8" providerId="AD"/>
  <p188:author id="{4B5B5974-888C-5C2D-A0EC-4E0A46DC1776}" name="Lynda Gates" initials="LG" userId="S::lynda.gates@peopletoo.co.uk::11457b08-60cc-4618-8250-106f208956ff" providerId="AD"/>
  <p188:author id="{2A879BCA-B5DA-0E63-22A3-F810DA92734C}" name="James Kimber" initials="JK" userId="S::james.kimber@peopletoo.co.uk::bea1b740-7b1c-4705-bbda-9ba0ce3d263a" providerId="AD"/>
  <p188:author id="{BB91CBD7-0A55-86B5-AB43-10318A31258A}" name="Madi Turpin" initials="MT" userId="S::madi.turpin@peopletoo.co.uk::2e16b13e-78d7-41fd-b3a9-82bf255923b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5" autoAdjust="0"/>
    <p:restoredTop sz="86449" autoAdjust="0"/>
  </p:normalViewPr>
  <p:slideViewPr>
    <p:cSldViewPr snapToGrid="0">
      <p:cViewPr varScale="1">
        <p:scale>
          <a:sx n="42" d="100"/>
          <a:sy n="42" d="100"/>
        </p:scale>
        <p:origin x="66" y="3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https://peopletoo-my.sharepoint.com/personal/admin_peopletoo_co_uk/Documents/Business%20Streams/Adult%20Social%20Care/ASC%20Reform%20Resources%20and%20Methodology/Home%20Care%20Collections/Homecare%20Master%20and%20Outlier%20Tool%20v2.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Slough!$B$2:$F$2</cx:f>
        <cx:lvl ptCount="4">
          <cx:pt idx="0">Better Life Care</cx:pt>
          <cx:pt idx="1">Kharis</cx:pt>
          <cx:pt idx="2">The Leading Care Company</cx:pt>
          <cx:pt idx="3">Oxford House</cx:pt>
        </cx:lvl>
      </cx:strDim>
      <cx:numDim type="val">
        <cx:f>Slough!$B$45:$F$45</cx:f>
        <cx:lvl ptCount="4" formatCode="0%">
          <cx:pt idx="0">0.02</cx:pt>
          <cx:pt idx="1">0.10000000000000001</cx:pt>
          <cx:pt idx="2">0.01</cx:pt>
          <cx:pt idx="3">0.02</cx:pt>
        </cx:lvl>
      </cx:numDim>
    </cx:data>
  </cx:chartData>
  <cx:chart>
    <cx:title pos="t" align="ctr" overlay="0">
      <cx:tx>
        <cx:rich>
          <a:bodyPr spcFirstLastPara="1" vertOverflow="ellipsis" horzOverflow="overflow" wrap="square" lIns="0" tIns="0" rIns="0" bIns="0" anchor="ctr" anchorCtr="1"/>
          <a:lstStyle/>
          <a:p>
            <a:pPr rtl="0">
              <a:defRPr sz="1600">
                <a:solidFill>
                  <a:srgbClr val="000000"/>
                </a:solidFill>
              </a:defRPr>
            </a:pPr>
            <a:r>
              <a:rPr lang="en-US" sz="1600" b="0" i="0" baseline="0">
                <a:solidFill>
                  <a:srgbClr val="000000"/>
                </a:solidFill>
                <a:effectLst/>
              </a:rPr>
              <a:t>Profit / Surplus % listed in Returns</a:t>
            </a:r>
            <a:endParaRPr lang="en-GB" sz="1600">
              <a:solidFill>
                <a:srgbClr val="000000"/>
              </a:solidFill>
              <a:effectLst/>
            </a:endParaRPr>
          </a:p>
        </cx:rich>
      </cx:tx>
    </cx:title>
    <cx:plotArea>
      <cx:plotAreaRegion>
        <cx:series layoutId="clusteredColumn" uniqueId="{E69B898F-6FB9-4DD3-B546-4A4B78B6469C}">
          <cx:dataLabels>
            <cx:txPr>
              <a:bodyPr vertOverflow="overflow" horzOverflow="overflow" wrap="square" lIns="0" tIns="0" rIns="0" bIns="0"/>
              <a:lstStyle/>
              <a:p>
                <a:pPr algn="ctr" rtl="0">
                  <a:defRPr sz="16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GB" sz="1600">
                  <a:solidFill>
                    <a:srgbClr val="000000"/>
                  </a:solidFill>
                </a:endParaRPr>
              </a:p>
            </cx:txPr>
            <cx:visibility seriesName="0" categoryName="0" value="1"/>
          </cx:dataLabels>
          <cx:dataId val="0"/>
          <cx:layoutPr>
            <cx:aggregation/>
          </cx:layoutPr>
          <cx:axisId val="1"/>
        </cx:series>
        <cx:series layoutId="paretoLine" ownerIdx="0" uniqueId="{C25235DE-0406-4A92-A1BC-6E5617A1A566}">
          <cx:spPr>
            <a:ln>
              <a:noFill/>
            </a:ln>
          </cx:spPr>
          <cx:axisId val="2"/>
        </cx:series>
      </cx:plotAreaRegion>
      <cx:axis id="0" hidden="1">
        <cx:catScaling gapWidth="0"/>
        <cx:tickLabels/>
        <cx:txPr>
          <a:bodyPr vertOverflow="overflow" horzOverflow="overflow" wrap="square" lIns="0" tIns="0" rIns="0" bIns="0"/>
          <a:lstStyle/>
          <a:p>
            <a:pPr algn="ctr" rtl="0">
              <a:defRPr sz="16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GB" sz="1600">
              <a:solidFill>
                <a:srgbClr val="000000"/>
              </a:solidFill>
            </a:endParaRPr>
          </a:p>
        </cx:txPr>
      </cx:axis>
      <cx:axis id="1">
        <cx:valScaling/>
        <cx:majorGridlines/>
        <cx:tickLabels/>
        <cx:txPr>
          <a:bodyPr vertOverflow="overflow" horzOverflow="overflow" wrap="square" lIns="0" tIns="0" rIns="0" bIns="0"/>
          <a:lstStyle/>
          <a:p>
            <a:pPr algn="ctr" rtl="0">
              <a:defRPr sz="16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GB" sz="1600">
              <a:solidFill>
                <a:srgbClr val="000000"/>
              </a:solidFill>
            </a:endParaRPr>
          </a:p>
        </cx:txPr>
      </cx:axis>
      <cx:axis id="2" hidden="1">
        <cx:valScaling max="1" min="0"/>
        <cx:units unit="percentage"/>
        <cx:tickLabels/>
        <cx:txPr>
          <a:bodyPr vertOverflow="overflow" horzOverflow="overflow" wrap="square" lIns="0" tIns="0" rIns="0" bIns="0"/>
          <a:lstStyle/>
          <a:p>
            <a:pPr algn="ctr" rtl="0">
              <a:defRPr sz="1600" b="0" i="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GB" sz="1600">
              <a:solidFill>
                <a:srgbClr val="000000"/>
              </a:solidFill>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662B42-A7F6-4A9C-8349-542B01058C19}"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GB"/>
        </a:p>
      </dgm:t>
    </dgm:pt>
    <dgm:pt modelId="{993AFECF-8D7F-4A93-92EC-51263C6796FA}">
      <dgm:prSet phldrT="[Text]" custT="1"/>
      <dgm:spPr/>
      <dgm:t>
        <a:bodyPr/>
        <a:lstStyle/>
        <a:p>
          <a:r>
            <a:rPr lang="en-US" sz="1400" b="1" dirty="0">
              <a:solidFill>
                <a:srgbClr val="000000"/>
              </a:solidFill>
              <a:latin typeface="+mj-lt"/>
            </a:rPr>
            <a:t>People have choice, control and support to live independent lives</a:t>
          </a:r>
          <a:endParaRPr lang="en-GB" sz="1400" b="1" dirty="0">
            <a:latin typeface="+mj-lt"/>
          </a:endParaRPr>
        </a:p>
      </dgm:t>
    </dgm:pt>
    <dgm:pt modelId="{2BB98BD5-D386-42EE-AB93-CA2C31D867A9}" type="parTrans" cxnId="{44501641-0D95-43CD-A2AA-09DE8B6B21B8}">
      <dgm:prSet/>
      <dgm:spPr/>
      <dgm:t>
        <a:bodyPr/>
        <a:lstStyle/>
        <a:p>
          <a:endParaRPr lang="en-GB" sz="1400" b="1">
            <a:latin typeface="+mj-lt"/>
          </a:endParaRPr>
        </a:p>
      </dgm:t>
    </dgm:pt>
    <dgm:pt modelId="{125B4B74-8A7F-455B-8E0B-1CD643953FC2}" type="sibTrans" cxnId="{44501641-0D95-43CD-A2AA-09DE8B6B21B8}">
      <dgm:prSet/>
      <dgm:spPr/>
      <dgm:t>
        <a:bodyPr/>
        <a:lstStyle/>
        <a:p>
          <a:endParaRPr lang="en-GB" sz="1400" b="1">
            <a:latin typeface="+mj-lt"/>
          </a:endParaRPr>
        </a:p>
      </dgm:t>
    </dgm:pt>
    <dgm:pt modelId="{17C2CFB7-4D5F-49C9-8A30-1AFF745CE133}">
      <dgm:prSet phldrT="[Text]" custT="1"/>
      <dgm:spPr/>
      <dgm:t>
        <a:bodyPr/>
        <a:lstStyle/>
        <a:p>
          <a:r>
            <a:rPr lang="en-US" sz="1400" b="1">
              <a:solidFill>
                <a:srgbClr val="000000"/>
              </a:solidFill>
              <a:latin typeface="+mj-lt"/>
            </a:rPr>
            <a:t>People can access outstanding quality and tailored care and support</a:t>
          </a:r>
          <a:endParaRPr lang="en-GB" sz="1400" b="1">
            <a:latin typeface="+mj-lt"/>
          </a:endParaRPr>
        </a:p>
      </dgm:t>
    </dgm:pt>
    <dgm:pt modelId="{B5EA8A05-EDA4-4ADF-9830-71D54E48DA51}" type="parTrans" cxnId="{387D8B9E-C6F1-4654-A8DA-53994D3ADB1E}">
      <dgm:prSet/>
      <dgm:spPr/>
      <dgm:t>
        <a:bodyPr/>
        <a:lstStyle/>
        <a:p>
          <a:endParaRPr lang="en-GB" sz="1400" b="1">
            <a:latin typeface="+mj-lt"/>
          </a:endParaRPr>
        </a:p>
      </dgm:t>
    </dgm:pt>
    <dgm:pt modelId="{7EF52788-9C5E-4074-B422-82D86E1A4825}" type="sibTrans" cxnId="{387D8B9E-C6F1-4654-A8DA-53994D3ADB1E}">
      <dgm:prSet/>
      <dgm:spPr/>
      <dgm:t>
        <a:bodyPr/>
        <a:lstStyle/>
        <a:p>
          <a:endParaRPr lang="en-GB" sz="1400" b="1">
            <a:latin typeface="+mj-lt"/>
          </a:endParaRPr>
        </a:p>
      </dgm:t>
    </dgm:pt>
    <dgm:pt modelId="{B75C2D51-7DE7-42E6-B708-AB11F83ACE43}">
      <dgm:prSet phldrT="[Text]" custT="1"/>
      <dgm:spPr/>
      <dgm:t>
        <a:bodyPr/>
        <a:lstStyle/>
        <a:p>
          <a:r>
            <a:rPr lang="en-US" sz="1400" b="1">
              <a:solidFill>
                <a:srgbClr val="000000"/>
              </a:solidFill>
              <a:latin typeface="+mj-lt"/>
            </a:rPr>
            <a:t>People find social care fair and accessible</a:t>
          </a:r>
          <a:endParaRPr lang="en-GB" sz="1400" b="1">
            <a:latin typeface="+mj-lt"/>
          </a:endParaRPr>
        </a:p>
      </dgm:t>
    </dgm:pt>
    <dgm:pt modelId="{8BF8781D-9DB5-4FA6-8241-F02E5DA95380}" type="parTrans" cxnId="{BE29212D-ABBA-4C04-8AE2-D03958E3C6D8}">
      <dgm:prSet/>
      <dgm:spPr/>
      <dgm:t>
        <a:bodyPr/>
        <a:lstStyle/>
        <a:p>
          <a:endParaRPr lang="en-GB" sz="1400" b="1">
            <a:latin typeface="+mj-lt"/>
          </a:endParaRPr>
        </a:p>
      </dgm:t>
    </dgm:pt>
    <dgm:pt modelId="{F7579E52-7ADE-42EE-89E9-3377C6397676}" type="sibTrans" cxnId="{BE29212D-ABBA-4C04-8AE2-D03958E3C6D8}">
      <dgm:prSet/>
      <dgm:spPr/>
      <dgm:t>
        <a:bodyPr/>
        <a:lstStyle/>
        <a:p>
          <a:endParaRPr lang="en-GB" sz="1400" b="1">
            <a:latin typeface="+mj-lt"/>
          </a:endParaRPr>
        </a:p>
      </dgm:t>
    </dgm:pt>
    <dgm:pt modelId="{76F263E9-EC07-4104-97BE-1C0434E21C68}">
      <dgm:prSet custT="1"/>
      <dgm:spPr/>
      <dgm:t>
        <a:bodyPr/>
        <a:lstStyle/>
        <a:p>
          <a:r>
            <a:rPr lang="en-US" sz="1400" b="1">
              <a:solidFill>
                <a:srgbClr val="000000"/>
              </a:solidFill>
              <a:latin typeface="+mj-lt"/>
            </a:rPr>
            <a:t>Supporting unpaid carers to achieve their own life goals </a:t>
          </a:r>
        </a:p>
      </dgm:t>
    </dgm:pt>
    <dgm:pt modelId="{1E4847B1-BAD0-4747-972C-D55AD4EDBA74}" type="parTrans" cxnId="{5B5D4D6D-F628-4BA8-9D26-C66C0C06BDAE}">
      <dgm:prSet/>
      <dgm:spPr/>
      <dgm:t>
        <a:bodyPr/>
        <a:lstStyle/>
        <a:p>
          <a:endParaRPr lang="en-GB" sz="1400" b="1">
            <a:latin typeface="+mj-lt"/>
          </a:endParaRPr>
        </a:p>
      </dgm:t>
    </dgm:pt>
    <dgm:pt modelId="{A8552188-5B86-425C-870C-34886EA31E88}" type="sibTrans" cxnId="{5B5D4D6D-F628-4BA8-9D26-C66C0C06BDAE}">
      <dgm:prSet/>
      <dgm:spPr/>
      <dgm:t>
        <a:bodyPr/>
        <a:lstStyle/>
        <a:p>
          <a:endParaRPr lang="en-GB" sz="1400" b="1">
            <a:latin typeface="+mj-lt"/>
          </a:endParaRPr>
        </a:p>
      </dgm:t>
    </dgm:pt>
    <dgm:pt modelId="{B38C1C97-3874-424C-99EA-A1366D948BF5}">
      <dgm:prSet custT="1"/>
      <dgm:spPr/>
      <dgm:t>
        <a:bodyPr/>
        <a:lstStyle/>
        <a:p>
          <a:r>
            <a:rPr lang="en-US" sz="1400" b="1">
              <a:solidFill>
                <a:srgbClr val="000000"/>
              </a:solidFill>
              <a:latin typeface="+mj-lt"/>
            </a:rPr>
            <a:t>Helping the adult social care workforce to feel recognised and to have opportunities to develop their careers</a:t>
          </a:r>
        </a:p>
      </dgm:t>
    </dgm:pt>
    <dgm:pt modelId="{A00C8498-FB41-4469-9038-3EC7507ACCE6}" type="parTrans" cxnId="{31B236BC-5E50-418D-B304-806CB88B1016}">
      <dgm:prSet/>
      <dgm:spPr/>
      <dgm:t>
        <a:bodyPr/>
        <a:lstStyle/>
        <a:p>
          <a:endParaRPr lang="en-GB" sz="1400" b="1">
            <a:latin typeface="+mj-lt"/>
          </a:endParaRPr>
        </a:p>
      </dgm:t>
    </dgm:pt>
    <dgm:pt modelId="{DD58148B-0DA5-41A5-A734-1273206499CE}" type="sibTrans" cxnId="{31B236BC-5E50-418D-B304-806CB88B1016}">
      <dgm:prSet/>
      <dgm:spPr/>
      <dgm:t>
        <a:bodyPr/>
        <a:lstStyle/>
        <a:p>
          <a:endParaRPr lang="en-GB" sz="1400" b="1">
            <a:latin typeface="+mj-lt"/>
          </a:endParaRPr>
        </a:p>
      </dgm:t>
    </dgm:pt>
    <dgm:pt modelId="{B112571C-13AA-4D19-96B6-01DD0DD8B9F7}">
      <dgm:prSet custT="1"/>
      <dgm:spPr/>
      <dgm:t>
        <a:bodyPr/>
        <a:lstStyle/>
        <a:p>
          <a:r>
            <a:rPr lang="en-US" sz="1400" b="1" dirty="0">
              <a:solidFill>
                <a:srgbClr val="000000"/>
              </a:solidFill>
              <a:latin typeface="+mj-lt"/>
            </a:rPr>
            <a:t>For social care to be on a stable financial footing</a:t>
          </a:r>
        </a:p>
      </dgm:t>
    </dgm:pt>
    <dgm:pt modelId="{6EE272FB-7F80-4D02-AE8D-A4E8AF5424DF}" type="parTrans" cxnId="{179DC9D9-D127-41EA-AC72-191D17E041FA}">
      <dgm:prSet/>
      <dgm:spPr/>
      <dgm:t>
        <a:bodyPr/>
        <a:lstStyle/>
        <a:p>
          <a:endParaRPr lang="en-GB" sz="1400" b="1">
            <a:latin typeface="+mj-lt"/>
          </a:endParaRPr>
        </a:p>
      </dgm:t>
    </dgm:pt>
    <dgm:pt modelId="{14620AA0-7AB7-4C78-86A1-3C4332065098}" type="sibTrans" cxnId="{179DC9D9-D127-41EA-AC72-191D17E041FA}">
      <dgm:prSet/>
      <dgm:spPr/>
      <dgm:t>
        <a:bodyPr/>
        <a:lstStyle/>
        <a:p>
          <a:endParaRPr lang="en-GB" sz="1400" b="1">
            <a:latin typeface="+mj-lt"/>
          </a:endParaRPr>
        </a:p>
      </dgm:t>
    </dgm:pt>
    <dgm:pt modelId="{33815089-1CA6-42E9-9C87-3F66BC80EC5B}" type="pres">
      <dgm:prSet presAssocID="{B2662B42-A7F6-4A9C-8349-542B01058C19}" presName="linearFlow" presStyleCnt="0">
        <dgm:presLayoutVars>
          <dgm:dir/>
          <dgm:resizeHandles val="exact"/>
        </dgm:presLayoutVars>
      </dgm:prSet>
      <dgm:spPr/>
    </dgm:pt>
    <dgm:pt modelId="{856CCE13-A926-4BE1-80CE-E16C1E27C98D}" type="pres">
      <dgm:prSet presAssocID="{993AFECF-8D7F-4A93-92EC-51263C6796FA}" presName="composite" presStyleCnt="0"/>
      <dgm:spPr/>
    </dgm:pt>
    <dgm:pt modelId="{BD5C8A5B-075F-403F-8E7F-1868E6A70798}" type="pres">
      <dgm:prSet presAssocID="{993AFECF-8D7F-4A93-92EC-51263C6796FA}" presName="imgShp"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1 with solid fill"/>
        </a:ext>
      </dgm:extLst>
    </dgm:pt>
    <dgm:pt modelId="{A92392BD-249A-4770-9B1C-0D58F53C9F6D}" type="pres">
      <dgm:prSet presAssocID="{993AFECF-8D7F-4A93-92EC-51263C6796FA}" presName="txShp" presStyleLbl="node1" presStyleIdx="0" presStyleCnt="6">
        <dgm:presLayoutVars>
          <dgm:bulletEnabled val="1"/>
        </dgm:presLayoutVars>
      </dgm:prSet>
      <dgm:spPr/>
    </dgm:pt>
    <dgm:pt modelId="{C3DB12DB-B4A6-4DEA-9DB2-BDF0B7DB2082}" type="pres">
      <dgm:prSet presAssocID="{125B4B74-8A7F-455B-8E0B-1CD643953FC2}" presName="spacing" presStyleCnt="0"/>
      <dgm:spPr/>
    </dgm:pt>
    <dgm:pt modelId="{3F563B3C-7296-4440-9042-BE4972B97524}" type="pres">
      <dgm:prSet presAssocID="{17C2CFB7-4D5F-49C9-8A30-1AFF745CE133}" presName="composite" presStyleCnt="0"/>
      <dgm:spPr/>
    </dgm:pt>
    <dgm:pt modelId="{FB1E10C0-7751-4B50-975B-A2F82AEC3AAF}" type="pres">
      <dgm:prSet presAssocID="{17C2CFB7-4D5F-49C9-8A30-1AFF745CE133}" presName="imgShp" presStyleLbl="fgImgPlac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with solid fill"/>
        </a:ext>
      </dgm:extLst>
    </dgm:pt>
    <dgm:pt modelId="{5A49EB51-EFCD-45CC-B090-7AD925198EDA}" type="pres">
      <dgm:prSet presAssocID="{17C2CFB7-4D5F-49C9-8A30-1AFF745CE133}" presName="txShp" presStyleLbl="node1" presStyleIdx="1" presStyleCnt="6">
        <dgm:presLayoutVars>
          <dgm:bulletEnabled val="1"/>
        </dgm:presLayoutVars>
      </dgm:prSet>
      <dgm:spPr/>
    </dgm:pt>
    <dgm:pt modelId="{D4A41159-CF80-43CA-9505-B3B769D68E7A}" type="pres">
      <dgm:prSet presAssocID="{7EF52788-9C5E-4074-B422-82D86E1A4825}" presName="spacing" presStyleCnt="0"/>
      <dgm:spPr/>
    </dgm:pt>
    <dgm:pt modelId="{7E0B7D70-83B0-4D73-BE87-E423FF735DB1}" type="pres">
      <dgm:prSet presAssocID="{B75C2D51-7DE7-42E6-B708-AB11F83ACE43}" presName="composite" presStyleCnt="0"/>
      <dgm:spPr/>
    </dgm:pt>
    <dgm:pt modelId="{25C70A2A-C63B-46FA-B3C6-58B7FC402B68}" type="pres">
      <dgm:prSet presAssocID="{B75C2D51-7DE7-42E6-B708-AB11F83ACE43}" presName="imgShp" presStyleLbl="fgImgPlac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3 with solid fill"/>
        </a:ext>
      </dgm:extLst>
    </dgm:pt>
    <dgm:pt modelId="{9D717307-E17B-429C-8BE2-DCEBEA2509AD}" type="pres">
      <dgm:prSet presAssocID="{B75C2D51-7DE7-42E6-B708-AB11F83ACE43}" presName="txShp" presStyleLbl="node1" presStyleIdx="2" presStyleCnt="6">
        <dgm:presLayoutVars>
          <dgm:bulletEnabled val="1"/>
        </dgm:presLayoutVars>
      </dgm:prSet>
      <dgm:spPr/>
    </dgm:pt>
    <dgm:pt modelId="{3683B9C0-ED9F-4AC9-B959-7B42F5BDC14E}" type="pres">
      <dgm:prSet presAssocID="{F7579E52-7ADE-42EE-89E9-3377C6397676}" presName="spacing" presStyleCnt="0"/>
      <dgm:spPr/>
    </dgm:pt>
    <dgm:pt modelId="{ECDAD622-8697-455E-99A1-B074B7A406AE}" type="pres">
      <dgm:prSet presAssocID="{B38C1C97-3874-424C-99EA-A1366D948BF5}" presName="composite" presStyleCnt="0"/>
      <dgm:spPr/>
    </dgm:pt>
    <dgm:pt modelId="{ECF7D4E7-F3CF-4D76-A22D-CCEA461558CB}" type="pres">
      <dgm:prSet presAssocID="{B38C1C97-3874-424C-99EA-A1366D948BF5}" presName="imgShp" presStyleLbl="fgImgPlac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dge 4 with solid fill"/>
        </a:ext>
      </dgm:extLst>
    </dgm:pt>
    <dgm:pt modelId="{28094FED-C7BE-4EE4-896B-9C595459872C}" type="pres">
      <dgm:prSet presAssocID="{B38C1C97-3874-424C-99EA-A1366D948BF5}" presName="txShp" presStyleLbl="node1" presStyleIdx="3" presStyleCnt="6">
        <dgm:presLayoutVars>
          <dgm:bulletEnabled val="1"/>
        </dgm:presLayoutVars>
      </dgm:prSet>
      <dgm:spPr/>
    </dgm:pt>
    <dgm:pt modelId="{1284A409-988D-4849-9EEC-EBCD776FE12C}" type="pres">
      <dgm:prSet presAssocID="{DD58148B-0DA5-41A5-A734-1273206499CE}" presName="spacing" presStyleCnt="0"/>
      <dgm:spPr/>
    </dgm:pt>
    <dgm:pt modelId="{224C59FA-D22C-4F16-95B9-8D7DE9E5856C}" type="pres">
      <dgm:prSet presAssocID="{76F263E9-EC07-4104-97BE-1C0434E21C68}" presName="composite" presStyleCnt="0"/>
      <dgm:spPr/>
    </dgm:pt>
    <dgm:pt modelId="{8921895D-B234-4D23-B9F7-E14B8F790993}" type="pres">
      <dgm:prSet presAssocID="{76F263E9-EC07-4104-97BE-1C0434E21C68}" presName="imgShp" presStyleLbl="fgImgPlac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dge 5 with solid fill"/>
        </a:ext>
      </dgm:extLst>
    </dgm:pt>
    <dgm:pt modelId="{D9C33ADE-6EDC-4E38-87F4-CAB41974654E}" type="pres">
      <dgm:prSet presAssocID="{76F263E9-EC07-4104-97BE-1C0434E21C68}" presName="txShp" presStyleLbl="node1" presStyleIdx="4" presStyleCnt="6">
        <dgm:presLayoutVars>
          <dgm:bulletEnabled val="1"/>
        </dgm:presLayoutVars>
      </dgm:prSet>
      <dgm:spPr/>
    </dgm:pt>
    <dgm:pt modelId="{E08A8251-4328-4DB8-AB51-80BE05C93302}" type="pres">
      <dgm:prSet presAssocID="{A8552188-5B86-425C-870C-34886EA31E88}" presName="spacing" presStyleCnt="0"/>
      <dgm:spPr/>
    </dgm:pt>
    <dgm:pt modelId="{BF4755E4-1CFE-415E-A744-F79F89D4537E}" type="pres">
      <dgm:prSet presAssocID="{B112571C-13AA-4D19-96B6-01DD0DD8B9F7}" presName="composite" presStyleCnt="0"/>
      <dgm:spPr/>
    </dgm:pt>
    <dgm:pt modelId="{EBF8A772-C0C6-4C2F-A068-16DEA10CE233}" type="pres">
      <dgm:prSet presAssocID="{B112571C-13AA-4D19-96B6-01DD0DD8B9F7}" presName="imgShp" presStyleLbl="fgImgPlac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adge 6 with solid fill"/>
        </a:ext>
      </dgm:extLst>
    </dgm:pt>
    <dgm:pt modelId="{0E445267-71AF-451B-ADA1-1A8409D6B413}" type="pres">
      <dgm:prSet presAssocID="{B112571C-13AA-4D19-96B6-01DD0DD8B9F7}" presName="txShp" presStyleLbl="node1" presStyleIdx="5" presStyleCnt="6">
        <dgm:presLayoutVars>
          <dgm:bulletEnabled val="1"/>
        </dgm:presLayoutVars>
      </dgm:prSet>
      <dgm:spPr/>
    </dgm:pt>
  </dgm:ptLst>
  <dgm:cxnLst>
    <dgm:cxn modelId="{BE29212D-ABBA-4C04-8AE2-D03958E3C6D8}" srcId="{B2662B42-A7F6-4A9C-8349-542B01058C19}" destId="{B75C2D51-7DE7-42E6-B708-AB11F83ACE43}" srcOrd="2" destOrd="0" parTransId="{8BF8781D-9DB5-4FA6-8241-F02E5DA95380}" sibTransId="{F7579E52-7ADE-42EE-89E9-3377C6397676}"/>
    <dgm:cxn modelId="{D7E6922D-C90C-4AF8-BBF2-5429B2634F49}" type="presOf" srcId="{B38C1C97-3874-424C-99EA-A1366D948BF5}" destId="{28094FED-C7BE-4EE4-896B-9C595459872C}" srcOrd="0" destOrd="0" presId="urn:microsoft.com/office/officeart/2005/8/layout/vList3"/>
    <dgm:cxn modelId="{C39D333A-E741-4116-BDE8-82FACEB02F5D}" type="presOf" srcId="{993AFECF-8D7F-4A93-92EC-51263C6796FA}" destId="{A92392BD-249A-4770-9B1C-0D58F53C9F6D}" srcOrd="0" destOrd="0" presId="urn:microsoft.com/office/officeart/2005/8/layout/vList3"/>
    <dgm:cxn modelId="{5573713C-0980-4BF9-B5C5-FB4F56956215}" type="presOf" srcId="{B112571C-13AA-4D19-96B6-01DD0DD8B9F7}" destId="{0E445267-71AF-451B-ADA1-1A8409D6B413}" srcOrd="0" destOrd="0" presId="urn:microsoft.com/office/officeart/2005/8/layout/vList3"/>
    <dgm:cxn modelId="{44501641-0D95-43CD-A2AA-09DE8B6B21B8}" srcId="{B2662B42-A7F6-4A9C-8349-542B01058C19}" destId="{993AFECF-8D7F-4A93-92EC-51263C6796FA}" srcOrd="0" destOrd="0" parTransId="{2BB98BD5-D386-42EE-AB93-CA2C31D867A9}" sibTransId="{125B4B74-8A7F-455B-8E0B-1CD643953FC2}"/>
    <dgm:cxn modelId="{5B5D4D6D-F628-4BA8-9D26-C66C0C06BDAE}" srcId="{B2662B42-A7F6-4A9C-8349-542B01058C19}" destId="{76F263E9-EC07-4104-97BE-1C0434E21C68}" srcOrd="4" destOrd="0" parTransId="{1E4847B1-BAD0-4747-972C-D55AD4EDBA74}" sibTransId="{A8552188-5B86-425C-870C-34886EA31E88}"/>
    <dgm:cxn modelId="{3B5AB470-DDA8-48E1-8754-9220B9D33AA3}" type="presOf" srcId="{B2662B42-A7F6-4A9C-8349-542B01058C19}" destId="{33815089-1CA6-42E9-9C87-3F66BC80EC5B}" srcOrd="0" destOrd="0" presId="urn:microsoft.com/office/officeart/2005/8/layout/vList3"/>
    <dgm:cxn modelId="{387D8B9E-C6F1-4654-A8DA-53994D3ADB1E}" srcId="{B2662B42-A7F6-4A9C-8349-542B01058C19}" destId="{17C2CFB7-4D5F-49C9-8A30-1AFF745CE133}" srcOrd="1" destOrd="0" parTransId="{B5EA8A05-EDA4-4ADF-9830-71D54E48DA51}" sibTransId="{7EF52788-9C5E-4074-B422-82D86E1A4825}"/>
    <dgm:cxn modelId="{DFC8309F-BE46-44B2-BD87-D0D34D277691}" type="presOf" srcId="{B75C2D51-7DE7-42E6-B708-AB11F83ACE43}" destId="{9D717307-E17B-429C-8BE2-DCEBEA2509AD}" srcOrd="0" destOrd="0" presId="urn:microsoft.com/office/officeart/2005/8/layout/vList3"/>
    <dgm:cxn modelId="{FEE277B2-3AC7-42C7-9540-3DD37AB27F7D}" type="presOf" srcId="{76F263E9-EC07-4104-97BE-1C0434E21C68}" destId="{D9C33ADE-6EDC-4E38-87F4-CAB41974654E}" srcOrd="0" destOrd="0" presId="urn:microsoft.com/office/officeart/2005/8/layout/vList3"/>
    <dgm:cxn modelId="{31B236BC-5E50-418D-B304-806CB88B1016}" srcId="{B2662B42-A7F6-4A9C-8349-542B01058C19}" destId="{B38C1C97-3874-424C-99EA-A1366D948BF5}" srcOrd="3" destOrd="0" parTransId="{A00C8498-FB41-4469-9038-3EC7507ACCE6}" sibTransId="{DD58148B-0DA5-41A5-A734-1273206499CE}"/>
    <dgm:cxn modelId="{110F9BD2-CBE0-4C4D-8A6B-CA061067A245}" type="presOf" srcId="{17C2CFB7-4D5F-49C9-8A30-1AFF745CE133}" destId="{5A49EB51-EFCD-45CC-B090-7AD925198EDA}" srcOrd="0" destOrd="0" presId="urn:microsoft.com/office/officeart/2005/8/layout/vList3"/>
    <dgm:cxn modelId="{179DC9D9-D127-41EA-AC72-191D17E041FA}" srcId="{B2662B42-A7F6-4A9C-8349-542B01058C19}" destId="{B112571C-13AA-4D19-96B6-01DD0DD8B9F7}" srcOrd="5" destOrd="0" parTransId="{6EE272FB-7F80-4D02-AE8D-A4E8AF5424DF}" sibTransId="{14620AA0-7AB7-4C78-86A1-3C4332065098}"/>
    <dgm:cxn modelId="{30746C29-FC01-461C-92DF-64A2076DD719}" type="presParOf" srcId="{33815089-1CA6-42E9-9C87-3F66BC80EC5B}" destId="{856CCE13-A926-4BE1-80CE-E16C1E27C98D}" srcOrd="0" destOrd="0" presId="urn:microsoft.com/office/officeart/2005/8/layout/vList3"/>
    <dgm:cxn modelId="{46E6F2AB-F856-4340-9D05-555D676F140A}" type="presParOf" srcId="{856CCE13-A926-4BE1-80CE-E16C1E27C98D}" destId="{BD5C8A5B-075F-403F-8E7F-1868E6A70798}" srcOrd="0" destOrd="0" presId="urn:microsoft.com/office/officeart/2005/8/layout/vList3"/>
    <dgm:cxn modelId="{E35C9041-7806-479E-93B3-077B4D2215D4}" type="presParOf" srcId="{856CCE13-A926-4BE1-80CE-E16C1E27C98D}" destId="{A92392BD-249A-4770-9B1C-0D58F53C9F6D}" srcOrd="1" destOrd="0" presId="urn:microsoft.com/office/officeart/2005/8/layout/vList3"/>
    <dgm:cxn modelId="{98B87B7F-F5CF-4898-9C26-F0F73F694BC8}" type="presParOf" srcId="{33815089-1CA6-42E9-9C87-3F66BC80EC5B}" destId="{C3DB12DB-B4A6-4DEA-9DB2-BDF0B7DB2082}" srcOrd="1" destOrd="0" presId="urn:microsoft.com/office/officeart/2005/8/layout/vList3"/>
    <dgm:cxn modelId="{600E2748-2483-481A-98AA-9663831305A8}" type="presParOf" srcId="{33815089-1CA6-42E9-9C87-3F66BC80EC5B}" destId="{3F563B3C-7296-4440-9042-BE4972B97524}" srcOrd="2" destOrd="0" presId="urn:microsoft.com/office/officeart/2005/8/layout/vList3"/>
    <dgm:cxn modelId="{B33BB4F8-E921-4E03-A74C-C0158E5049D4}" type="presParOf" srcId="{3F563B3C-7296-4440-9042-BE4972B97524}" destId="{FB1E10C0-7751-4B50-975B-A2F82AEC3AAF}" srcOrd="0" destOrd="0" presId="urn:microsoft.com/office/officeart/2005/8/layout/vList3"/>
    <dgm:cxn modelId="{50302166-CE3B-4ED9-A6FE-75B4FB735BCB}" type="presParOf" srcId="{3F563B3C-7296-4440-9042-BE4972B97524}" destId="{5A49EB51-EFCD-45CC-B090-7AD925198EDA}" srcOrd="1" destOrd="0" presId="urn:microsoft.com/office/officeart/2005/8/layout/vList3"/>
    <dgm:cxn modelId="{2AFBABB8-2211-43D9-8F93-10C6356C66CE}" type="presParOf" srcId="{33815089-1CA6-42E9-9C87-3F66BC80EC5B}" destId="{D4A41159-CF80-43CA-9505-B3B769D68E7A}" srcOrd="3" destOrd="0" presId="urn:microsoft.com/office/officeart/2005/8/layout/vList3"/>
    <dgm:cxn modelId="{78CD6E57-7622-411B-BA1C-AD83942ECC49}" type="presParOf" srcId="{33815089-1CA6-42E9-9C87-3F66BC80EC5B}" destId="{7E0B7D70-83B0-4D73-BE87-E423FF735DB1}" srcOrd="4" destOrd="0" presId="urn:microsoft.com/office/officeart/2005/8/layout/vList3"/>
    <dgm:cxn modelId="{3A57DF3A-46BF-4FFD-B4D1-0E554BA78CD0}" type="presParOf" srcId="{7E0B7D70-83B0-4D73-BE87-E423FF735DB1}" destId="{25C70A2A-C63B-46FA-B3C6-58B7FC402B68}" srcOrd="0" destOrd="0" presId="urn:microsoft.com/office/officeart/2005/8/layout/vList3"/>
    <dgm:cxn modelId="{F0817D49-60D6-41FD-888C-840C4B80E97F}" type="presParOf" srcId="{7E0B7D70-83B0-4D73-BE87-E423FF735DB1}" destId="{9D717307-E17B-429C-8BE2-DCEBEA2509AD}" srcOrd="1" destOrd="0" presId="urn:microsoft.com/office/officeart/2005/8/layout/vList3"/>
    <dgm:cxn modelId="{4858C0A7-806F-4CC7-8F4A-8BCFAA1A9CF0}" type="presParOf" srcId="{33815089-1CA6-42E9-9C87-3F66BC80EC5B}" destId="{3683B9C0-ED9F-4AC9-B959-7B42F5BDC14E}" srcOrd="5" destOrd="0" presId="urn:microsoft.com/office/officeart/2005/8/layout/vList3"/>
    <dgm:cxn modelId="{A1F415BB-81A1-4433-8B43-70D0E8CAFBA8}" type="presParOf" srcId="{33815089-1CA6-42E9-9C87-3F66BC80EC5B}" destId="{ECDAD622-8697-455E-99A1-B074B7A406AE}" srcOrd="6" destOrd="0" presId="urn:microsoft.com/office/officeart/2005/8/layout/vList3"/>
    <dgm:cxn modelId="{AC2B9219-CD22-4518-92F2-A8EA5BD2E1B3}" type="presParOf" srcId="{ECDAD622-8697-455E-99A1-B074B7A406AE}" destId="{ECF7D4E7-F3CF-4D76-A22D-CCEA461558CB}" srcOrd="0" destOrd="0" presId="urn:microsoft.com/office/officeart/2005/8/layout/vList3"/>
    <dgm:cxn modelId="{F705BD3E-71BC-4BA7-80D6-F2654121EFE3}" type="presParOf" srcId="{ECDAD622-8697-455E-99A1-B074B7A406AE}" destId="{28094FED-C7BE-4EE4-896B-9C595459872C}" srcOrd="1" destOrd="0" presId="urn:microsoft.com/office/officeart/2005/8/layout/vList3"/>
    <dgm:cxn modelId="{C90C62EC-3815-48C0-A56F-D0DE71E3194F}" type="presParOf" srcId="{33815089-1CA6-42E9-9C87-3F66BC80EC5B}" destId="{1284A409-988D-4849-9EEC-EBCD776FE12C}" srcOrd="7" destOrd="0" presId="urn:microsoft.com/office/officeart/2005/8/layout/vList3"/>
    <dgm:cxn modelId="{681D47D4-4DE5-4C85-AFE9-624D8F0D12E2}" type="presParOf" srcId="{33815089-1CA6-42E9-9C87-3F66BC80EC5B}" destId="{224C59FA-D22C-4F16-95B9-8D7DE9E5856C}" srcOrd="8" destOrd="0" presId="urn:microsoft.com/office/officeart/2005/8/layout/vList3"/>
    <dgm:cxn modelId="{6D128119-EEBF-4C28-AB56-5C90B72CA66B}" type="presParOf" srcId="{224C59FA-D22C-4F16-95B9-8D7DE9E5856C}" destId="{8921895D-B234-4D23-B9F7-E14B8F790993}" srcOrd="0" destOrd="0" presId="urn:microsoft.com/office/officeart/2005/8/layout/vList3"/>
    <dgm:cxn modelId="{DB2DC327-BFED-452F-83E6-D7468AA1DEC8}" type="presParOf" srcId="{224C59FA-D22C-4F16-95B9-8D7DE9E5856C}" destId="{D9C33ADE-6EDC-4E38-87F4-CAB41974654E}" srcOrd="1" destOrd="0" presId="urn:microsoft.com/office/officeart/2005/8/layout/vList3"/>
    <dgm:cxn modelId="{6B9E28A6-2D2E-4BBA-9338-4F4DB7B262B9}" type="presParOf" srcId="{33815089-1CA6-42E9-9C87-3F66BC80EC5B}" destId="{E08A8251-4328-4DB8-AB51-80BE05C93302}" srcOrd="9" destOrd="0" presId="urn:microsoft.com/office/officeart/2005/8/layout/vList3"/>
    <dgm:cxn modelId="{0791C324-D257-4B3A-8B3F-019CF2A0E284}" type="presParOf" srcId="{33815089-1CA6-42E9-9C87-3F66BC80EC5B}" destId="{BF4755E4-1CFE-415E-A744-F79F89D4537E}" srcOrd="10" destOrd="0" presId="urn:microsoft.com/office/officeart/2005/8/layout/vList3"/>
    <dgm:cxn modelId="{889E3DBE-1F20-48CB-8875-3A416E5F11C5}" type="presParOf" srcId="{BF4755E4-1CFE-415E-A744-F79F89D4537E}" destId="{EBF8A772-C0C6-4C2F-A068-16DEA10CE233}" srcOrd="0" destOrd="0" presId="urn:microsoft.com/office/officeart/2005/8/layout/vList3"/>
    <dgm:cxn modelId="{7F6F59AD-6F02-42B3-A4A0-282FC9A1CCFF}" type="presParOf" srcId="{BF4755E4-1CFE-415E-A744-F79F89D4537E}" destId="{0E445267-71AF-451B-ADA1-1A8409D6B41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C0CC6C-D9C6-40EB-A6C6-62331751FCD5}"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A05AC2B7-62E6-4641-AC11-8F9262C97FEF}">
      <dgm:prSet phldrT="[Text]" custT="1"/>
      <dgm:spPr/>
      <dgm:t>
        <a:bodyPr/>
        <a:lstStyle/>
        <a:p>
          <a:r>
            <a:rPr lang="en-US" sz="1400" b="1" dirty="0">
              <a:solidFill>
                <a:srgbClr val="000000"/>
              </a:solidFill>
            </a:rPr>
            <a:t>Highlight Blanks </a:t>
          </a:r>
          <a:r>
            <a:rPr lang="en-US" sz="1400" dirty="0">
              <a:solidFill>
                <a:srgbClr val="000000"/>
              </a:solidFill>
            </a:rPr>
            <a:t>submissions where key fields are blank</a:t>
          </a:r>
          <a:endParaRPr lang="en-GB" sz="1400" dirty="0">
            <a:solidFill>
              <a:srgbClr val="000000"/>
            </a:solidFill>
          </a:endParaRPr>
        </a:p>
      </dgm:t>
    </dgm:pt>
    <dgm:pt modelId="{FCAD173B-8E88-487E-AB90-C391F535E1A4}" type="parTrans" cxnId="{230C98EC-4159-47A1-B00D-5DFDDFEA545B}">
      <dgm:prSet/>
      <dgm:spPr/>
      <dgm:t>
        <a:bodyPr/>
        <a:lstStyle/>
        <a:p>
          <a:endParaRPr lang="en-GB" sz="1400"/>
        </a:p>
      </dgm:t>
    </dgm:pt>
    <dgm:pt modelId="{6AB98C89-CC3F-4FA1-9011-C33CF7177863}" type="sibTrans" cxnId="{230C98EC-4159-47A1-B00D-5DFDDFEA545B}">
      <dgm:prSet custT="1"/>
      <dgm:spPr/>
      <dgm:t>
        <a:bodyPr/>
        <a:lstStyle/>
        <a:p>
          <a:endParaRPr lang="en-GB" sz="1400"/>
        </a:p>
      </dgm:t>
    </dgm:pt>
    <dgm:pt modelId="{94678C61-26E7-44CF-8F8C-648359908D08}">
      <dgm:prSet phldrT="[Text]" custT="1"/>
      <dgm:spPr/>
      <dgm:t>
        <a:bodyPr/>
        <a:lstStyle/>
        <a:p>
          <a:r>
            <a:rPr lang="en-US" sz="1400" b="1" dirty="0">
              <a:solidFill>
                <a:srgbClr val="000000"/>
              </a:solidFill>
            </a:rPr>
            <a:t>Develop Benchmarks </a:t>
          </a:r>
          <a:r>
            <a:rPr lang="en-US" sz="1400" dirty="0">
              <a:solidFill>
                <a:srgbClr val="000000"/>
              </a:solidFill>
            </a:rPr>
            <a:t>for medians at cost line from submissions data</a:t>
          </a:r>
          <a:endParaRPr lang="en-GB" sz="1400" dirty="0">
            <a:solidFill>
              <a:srgbClr val="000000"/>
            </a:solidFill>
          </a:endParaRPr>
        </a:p>
      </dgm:t>
    </dgm:pt>
    <dgm:pt modelId="{5508AF7A-4CCF-4F8C-A89E-F6927FBC5D23}" type="parTrans" cxnId="{2A95D0B4-A9B1-424B-B2AB-B0A0ADF410EA}">
      <dgm:prSet/>
      <dgm:spPr/>
      <dgm:t>
        <a:bodyPr/>
        <a:lstStyle/>
        <a:p>
          <a:endParaRPr lang="en-GB" sz="1400"/>
        </a:p>
      </dgm:t>
    </dgm:pt>
    <dgm:pt modelId="{EFD17A89-059C-4BDF-BB0E-819E40475EAD}" type="sibTrans" cxnId="{2A95D0B4-A9B1-424B-B2AB-B0A0ADF410EA}">
      <dgm:prSet custT="1"/>
      <dgm:spPr/>
      <dgm:t>
        <a:bodyPr/>
        <a:lstStyle/>
        <a:p>
          <a:endParaRPr lang="en-GB" sz="1400"/>
        </a:p>
      </dgm:t>
    </dgm:pt>
    <dgm:pt modelId="{05F52DCA-8B4E-4EAB-BB54-83DDCB241D92}">
      <dgm:prSet phldrT="[Text]" custT="1"/>
      <dgm:spPr/>
      <dgm:t>
        <a:bodyPr/>
        <a:lstStyle/>
        <a:p>
          <a:r>
            <a:rPr lang="en-US" sz="1400" b="1" dirty="0">
              <a:solidFill>
                <a:srgbClr val="000000"/>
              </a:solidFill>
            </a:rPr>
            <a:t>Highlight Outliers </a:t>
          </a:r>
          <a:r>
            <a:rPr lang="en-US" sz="1400" dirty="0">
              <a:solidFill>
                <a:srgbClr val="000000"/>
              </a:solidFill>
            </a:rPr>
            <a:t>where per bed per week/ per hour costings were  proportionally out from medians</a:t>
          </a:r>
          <a:endParaRPr lang="en-GB" sz="1400" dirty="0">
            <a:solidFill>
              <a:srgbClr val="000000"/>
            </a:solidFill>
          </a:endParaRPr>
        </a:p>
      </dgm:t>
    </dgm:pt>
    <dgm:pt modelId="{6110154C-1EBF-49DB-B1DF-C3249E1617EE}" type="parTrans" cxnId="{CBD2F87E-A471-4AB6-B342-CA626BA90E10}">
      <dgm:prSet/>
      <dgm:spPr/>
      <dgm:t>
        <a:bodyPr/>
        <a:lstStyle/>
        <a:p>
          <a:endParaRPr lang="en-GB" sz="1400"/>
        </a:p>
      </dgm:t>
    </dgm:pt>
    <dgm:pt modelId="{9C94D654-08DC-4FC6-94AE-FABC6A4BCEE9}" type="sibTrans" cxnId="{CBD2F87E-A471-4AB6-B342-CA626BA90E10}">
      <dgm:prSet custT="1"/>
      <dgm:spPr/>
      <dgm:t>
        <a:bodyPr/>
        <a:lstStyle/>
        <a:p>
          <a:endParaRPr lang="en-GB" sz="1400"/>
        </a:p>
      </dgm:t>
    </dgm:pt>
    <dgm:pt modelId="{4C774952-A8D2-4F53-855E-F2C25D075C4A}">
      <dgm:prSet phldrT="[Text]" custT="1"/>
      <dgm:spPr/>
      <dgm:t>
        <a:bodyPr/>
        <a:lstStyle/>
        <a:p>
          <a:r>
            <a:rPr lang="en-US" sz="1400" b="1" dirty="0">
              <a:solidFill>
                <a:srgbClr val="000000"/>
              </a:solidFill>
            </a:rPr>
            <a:t>Identify Line Level Anomalies </a:t>
          </a:r>
          <a:r>
            <a:rPr lang="en-US" sz="1400" dirty="0">
              <a:solidFill>
                <a:srgbClr val="000000"/>
              </a:solidFill>
            </a:rPr>
            <a:t>driving outlier costings</a:t>
          </a:r>
          <a:endParaRPr lang="en-GB" sz="1400" dirty="0">
            <a:solidFill>
              <a:srgbClr val="000000"/>
            </a:solidFill>
          </a:endParaRPr>
        </a:p>
      </dgm:t>
    </dgm:pt>
    <dgm:pt modelId="{33C67912-F9C3-4243-8CC5-BD0933A74D36}" type="parTrans" cxnId="{8C01E128-D791-4A3A-8AFB-85E92150E206}">
      <dgm:prSet/>
      <dgm:spPr/>
      <dgm:t>
        <a:bodyPr/>
        <a:lstStyle/>
        <a:p>
          <a:endParaRPr lang="en-GB" sz="1400"/>
        </a:p>
      </dgm:t>
    </dgm:pt>
    <dgm:pt modelId="{2F62596A-12A9-48B2-9AF1-B80F9E95060F}" type="sibTrans" cxnId="{8C01E128-D791-4A3A-8AFB-85E92150E206}">
      <dgm:prSet custT="1"/>
      <dgm:spPr/>
      <dgm:t>
        <a:bodyPr/>
        <a:lstStyle/>
        <a:p>
          <a:endParaRPr lang="en-GB" sz="1400"/>
        </a:p>
      </dgm:t>
    </dgm:pt>
    <dgm:pt modelId="{EE5E5834-616E-4922-AF24-4A354EDDFFBB}">
      <dgm:prSet phldrT="[Text]" custT="1"/>
      <dgm:spPr/>
      <dgm:t>
        <a:bodyPr/>
        <a:lstStyle/>
        <a:p>
          <a:r>
            <a:rPr lang="en-US" sz="1400" b="1" dirty="0">
              <a:solidFill>
                <a:srgbClr val="000000"/>
              </a:solidFill>
            </a:rPr>
            <a:t>Email providers </a:t>
          </a:r>
          <a:r>
            <a:rPr lang="en-US" sz="1400" dirty="0">
              <a:solidFill>
                <a:srgbClr val="000000"/>
              </a:solidFill>
            </a:rPr>
            <a:t>to notify of queries to be raised and reviewed</a:t>
          </a:r>
          <a:endParaRPr lang="en-GB" sz="1400" dirty="0">
            <a:solidFill>
              <a:srgbClr val="000000"/>
            </a:solidFill>
          </a:endParaRPr>
        </a:p>
      </dgm:t>
    </dgm:pt>
    <dgm:pt modelId="{183D03FD-A800-4BCA-82FF-074E4B70F63A}" type="parTrans" cxnId="{5B157E9A-506E-47C7-8161-CE0CB8FACA43}">
      <dgm:prSet/>
      <dgm:spPr/>
      <dgm:t>
        <a:bodyPr/>
        <a:lstStyle/>
        <a:p>
          <a:endParaRPr lang="en-GB" sz="1400"/>
        </a:p>
      </dgm:t>
    </dgm:pt>
    <dgm:pt modelId="{85579FEA-5452-4AFE-8A79-523759A00533}" type="sibTrans" cxnId="{5B157E9A-506E-47C7-8161-CE0CB8FACA43}">
      <dgm:prSet custT="1"/>
      <dgm:spPr/>
      <dgm:t>
        <a:bodyPr/>
        <a:lstStyle/>
        <a:p>
          <a:endParaRPr lang="en-GB" sz="1400"/>
        </a:p>
      </dgm:t>
    </dgm:pt>
    <dgm:pt modelId="{EEC70F0E-BDDF-4BC9-8F5E-880260DB5792}">
      <dgm:prSet phldrT="[Text]" custT="1"/>
      <dgm:spPr/>
      <dgm:t>
        <a:bodyPr/>
        <a:lstStyle/>
        <a:p>
          <a:r>
            <a:rPr lang="en-US" sz="1400" b="1" dirty="0">
              <a:solidFill>
                <a:srgbClr val="000000"/>
              </a:solidFill>
            </a:rPr>
            <a:t>Put into query </a:t>
          </a:r>
          <a:r>
            <a:rPr lang="en-US" sz="1400" dirty="0">
              <a:solidFill>
                <a:srgbClr val="000000"/>
              </a:solidFill>
            </a:rPr>
            <a:t>with provider (+</a:t>
          </a:r>
          <a:r>
            <a:rPr lang="en-US" sz="1400" b="0" dirty="0">
              <a:solidFill>
                <a:srgbClr val="000000"/>
              </a:solidFill>
            </a:rPr>
            <a:t>add line level comments on IESE platform)</a:t>
          </a:r>
          <a:endParaRPr lang="en-GB" sz="1400" dirty="0">
            <a:solidFill>
              <a:srgbClr val="000000"/>
            </a:solidFill>
          </a:endParaRPr>
        </a:p>
      </dgm:t>
    </dgm:pt>
    <dgm:pt modelId="{C0D83FB0-D6F2-4A1B-88DA-7662325C4A51}" type="parTrans" cxnId="{4CA3537F-7051-4C04-B1B7-4F06BE1AEC4E}">
      <dgm:prSet/>
      <dgm:spPr/>
      <dgm:t>
        <a:bodyPr/>
        <a:lstStyle/>
        <a:p>
          <a:endParaRPr lang="en-GB" sz="1400"/>
        </a:p>
      </dgm:t>
    </dgm:pt>
    <dgm:pt modelId="{C76AAA29-96CC-4747-9092-BD66388D3073}" type="sibTrans" cxnId="{4CA3537F-7051-4C04-B1B7-4F06BE1AEC4E}">
      <dgm:prSet custT="1"/>
      <dgm:spPr/>
      <dgm:t>
        <a:bodyPr/>
        <a:lstStyle/>
        <a:p>
          <a:endParaRPr lang="en-GB" sz="1400"/>
        </a:p>
      </dgm:t>
    </dgm:pt>
    <dgm:pt modelId="{4E4D34BA-42A3-4BB4-B553-BE67A1069A49}">
      <dgm:prSet phldrT="[Text]" custT="1"/>
      <dgm:spPr/>
      <dgm:t>
        <a:bodyPr/>
        <a:lstStyle/>
        <a:p>
          <a:r>
            <a:rPr lang="en-US" sz="1400" b="1" dirty="0">
              <a:solidFill>
                <a:srgbClr val="000000"/>
              </a:solidFill>
            </a:rPr>
            <a:t>Provider to resubmit </a:t>
          </a:r>
          <a:r>
            <a:rPr lang="en-US" sz="1400" dirty="0">
              <a:solidFill>
                <a:srgbClr val="000000"/>
              </a:solidFill>
            </a:rPr>
            <a:t>with comments</a:t>
          </a:r>
          <a:endParaRPr lang="en-GB" sz="1400" dirty="0">
            <a:solidFill>
              <a:srgbClr val="000000"/>
            </a:solidFill>
          </a:endParaRPr>
        </a:p>
      </dgm:t>
    </dgm:pt>
    <dgm:pt modelId="{CA91DAA7-9288-4CA3-B07A-EACB1D618E35}" type="parTrans" cxnId="{F269920B-0D91-4383-8A5D-F97C6FD8C193}">
      <dgm:prSet/>
      <dgm:spPr/>
      <dgm:t>
        <a:bodyPr/>
        <a:lstStyle/>
        <a:p>
          <a:endParaRPr lang="en-GB" sz="1400"/>
        </a:p>
      </dgm:t>
    </dgm:pt>
    <dgm:pt modelId="{7ED41030-1703-419E-815D-5FA7A98245CC}" type="sibTrans" cxnId="{F269920B-0D91-4383-8A5D-F97C6FD8C193}">
      <dgm:prSet custT="1"/>
      <dgm:spPr/>
      <dgm:t>
        <a:bodyPr/>
        <a:lstStyle/>
        <a:p>
          <a:endParaRPr lang="en-GB" sz="1400"/>
        </a:p>
      </dgm:t>
    </dgm:pt>
    <dgm:pt modelId="{36ABE3BD-2C81-4641-9A64-FCD9F75661A5}">
      <dgm:prSet phldrT="[Text]" custT="1"/>
      <dgm:spPr/>
      <dgm:t>
        <a:bodyPr/>
        <a:lstStyle/>
        <a:p>
          <a:r>
            <a:rPr lang="en-US" sz="1400" b="1" dirty="0">
              <a:solidFill>
                <a:srgbClr val="000000"/>
              </a:solidFill>
            </a:rPr>
            <a:t>Update tool </a:t>
          </a:r>
          <a:r>
            <a:rPr lang="en-US" sz="1400" dirty="0">
              <a:solidFill>
                <a:srgbClr val="000000"/>
              </a:solidFill>
            </a:rPr>
            <a:t>with revised submission</a:t>
          </a:r>
          <a:endParaRPr lang="en-GB" sz="1400" dirty="0">
            <a:solidFill>
              <a:srgbClr val="000000"/>
            </a:solidFill>
          </a:endParaRPr>
        </a:p>
      </dgm:t>
    </dgm:pt>
    <dgm:pt modelId="{9705E355-3051-4A03-93BE-C91E4D64F554}" type="parTrans" cxnId="{182E5BD7-8A29-40E0-8767-26C39096BBDC}">
      <dgm:prSet/>
      <dgm:spPr/>
      <dgm:t>
        <a:bodyPr/>
        <a:lstStyle/>
        <a:p>
          <a:endParaRPr lang="en-GB" sz="1400"/>
        </a:p>
      </dgm:t>
    </dgm:pt>
    <dgm:pt modelId="{50921CB8-196B-45A0-9DDA-4F313EBED3A5}" type="sibTrans" cxnId="{182E5BD7-8A29-40E0-8767-26C39096BBDC}">
      <dgm:prSet custT="1"/>
      <dgm:spPr/>
      <dgm:t>
        <a:bodyPr/>
        <a:lstStyle/>
        <a:p>
          <a:endParaRPr lang="en-GB" sz="1400"/>
        </a:p>
      </dgm:t>
    </dgm:pt>
    <dgm:pt modelId="{247F8480-2FE2-4E91-9917-F281DCB9E7D9}">
      <dgm:prSet phldrT="[Text]" custT="1"/>
      <dgm:spPr/>
      <dgm:t>
        <a:bodyPr/>
        <a:lstStyle/>
        <a:p>
          <a:r>
            <a:rPr lang="en-US" sz="1400" b="1" dirty="0">
              <a:solidFill>
                <a:srgbClr val="000000"/>
              </a:solidFill>
            </a:rPr>
            <a:t>Repeat process</a:t>
          </a:r>
          <a:r>
            <a:rPr lang="en-US" sz="1400" b="0" dirty="0">
              <a:solidFill>
                <a:srgbClr val="000000"/>
              </a:solidFill>
            </a:rPr>
            <a:t> to identify new outliers</a:t>
          </a:r>
          <a:endParaRPr lang="en-GB" sz="1400" b="1" dirty="0">
            <a:solidFill>
              <a:srgbClr val="000000"/>
            </a:solidFill>
          </a:endParaRPr>
        </a:p>
      </dgm:t>
    </dgm:pt>
    <dgm:pt modelId="{D89A74CF-6F36-4C4D-8A96-D5F82C013C78}" type="parTrans" cxnId="{63D04F03-7AD4-4E8B-88CE-312DC3B3BD8F}">
      <dgm:prSet/>
      <dgm:spPr/>
      <dgm:t>
        <a:bodyPr/>
        <a:lstStyle/>
        <a:p>
          <a:endParaRPr lang="en-GB" sz="1400"/>
        </a:p>
      </dgm:t>
    </dgm:pt>
    <dgm:pt modelId="{35C74F36-44DD-4DF0-9ADD-3931675C2154}" type="sibTrans" cxnId="{63D04F03-7AD4-4E8B-88CE-312DC3B3BD8F}">
      <dgm:prSet/>
      <dgm:spPr/>
      <dgm:t>
        <a:bodyPr/>
        <a:lstStyle/>
        <a:p>
          <a:endParaRPr lang="en-GB" sz="1400"/>
        </a:p>
      </dgm:t>
    </dgm:pt>
    <dgm:pt modelId="{BE9A9FEF-D9C0-41B3-9D3C-10EA88D129FB}">
      <dgm:prSet phldrT="[Text]" custT="1"/>
      <dgm:spPr/>
      <dgm:t>
        <a:bodyPr/>
        <a:lstStyle/>
        <a:p>
          <a:r>
            <a:rPr lang="en-US" sz="1400" dirty="0">
              <a:solidFill>
                <a:srgbClr val="000000"/>
              </a:solidFill>
            </a:rPr>
            <a:t>Benchmarks automatically updated within tool</a:t>
          </a:r>
          <a:endParaRPr lang="en-GB" sz="1400" dirty="0">
            <a:solidFill>
              <a:srgbClr val="000000"/>
            </a:solidFill>
          </a:endParaRPr>
        </a:p>
      </dgm:t>
    </dgm:pt>
    <dgm:pt modelId="{A82D58F1-7719-4CEF-A25B-59F2A55C8EE3}" type="parTrans" cxnId="{A3A511D7-5514-4427-9FC0-1EFDFA20728F}">
      <dgm:prSet/>
      <dgm:spPr/>
      <dgm:t>
        <a:bodyPr/>
        <a:lstStyle/>
        <a:p>
          <a:endParaRPr lang="en-GB" sz="1400"/>
        </a:p>
      </dgm:t>
    </dgm:pt>
    <dgm:pt modelId="{FE688743-6126-4656-8127-8EB73C293E3C}" type="sibTrans" cxnId="{A3A511D7-5514-4427-9FC0-1EFDFA20728F}">
      <dgm:prSet custT="1"/>
      <dgm:spPr/>
      <dgm:t>
        <a:bodyPr/>
        <a:lstStyle/>
        <a:p>
          <a:endParaRPr lang="en-GB" sz="1400"/>
        </a:p>
      </dgm:t>
    </dgm:pt>
    <dgm:pt modelId="{5C9FE8EB-01A2-4532-A867-961D59F62EFD}" type="pres">
      <dgm:prSet presAssocID="{67C0CC6C-D9C6-40EB-A6C6-62331751FCD5}" presName="Name0" presStyleCnt="0">
        <dgm:presLayoutVars>
          <dgm:dir/>
          <dgm:resizeHandles val="exact"/>
        </dgm:presLayoutVars>
      </dgm:prSet>
      <dgm:spPr/>
    </dgm:pt>
    <dgm:pt modelId="{4C187282-7F2D-454E-8F27-0F04092F2442}" type="pres">
      <dgm:prSet presAssocID="{A05AC2B7-62E6-4641-AC11-8F9262C97FEF}" presName="node" presStyleLbl="node1" presStyleIdx="0" presStyleCnt="10">
        <dgm:presLayoutVars>
          <dgm:bulletEnabled val="1"/>
        </dgm:presLayoutVars>
      </dgm:prSet>
      <dgm:spPr/>
    </dgm:pt>
    <dgm:pt modelId="{B3D72CBE-CB77-4BA4-8ED9-CE4FF354A72D}" type="pres">
      <dgm:prSet presAssocID="{6AB98C89-CC3F-4FA1-9011-C33CF7177863}" presName="sibTrans" presStyleLbl="sibTrans1D1" presStyleIdx="0" presStyleCnt="9"/>
      <dgm:spPr/>
    </dgm:pt>
    <dgm:pt modelId="{6DBAF51D-0613-41B9-B32E-4EA612FBEF35}" type="pres">
      <dgm:prSet presAssocID="{6AB98C89-CC3F-4FA1-9011-C33CF7177863}" presName="connectorText" presStyleLbl="sibTrans1D1" presStyleIdx="0" presStyleCnt="9"/>
      <dgm:spPr/>
    </dgm:pt>
    <dgm:pt modelId="{47BE024D-0373-4D76-95AA-43DB64148874}" type="pres">
      <dgm:prSet presAssocID="{94678C61-26E7-44CF-8F8C-648359908D08}" presName="node" presStyleLbl="node1" presStyleIdx="1" presStyleCnt="10">
        <dgm:presLayoutVars>
          <dgm:bulletEnabled val="1"/>
        </dgm:presLayoutVars>
      </dgm:prSet>
      <dgm:spPr/>
    </dgm:pt>
    <dgm:pt modelId="{9F638F72-FDFE-4837-80D5-22FD779F7913}" type="pres">
      <dgm:prSet presAssocID="{EFD17A89-059C-4BDF-BB0E-819E40475EAD}" presName="sibTrans" presStyleLbl="sibTrans1D1" presStyleIdx="1" presStyleCnt="9"/>
      <dgm:spPr/>
    </dgm:pt>
    <dgm:pt modelId="{6CC063E5-3E86-4D18-8EF6-B81F5342CB43}" type="pres">
      <dgm:prSet presAssocID="{EFD17A89-059C-4BDF-BB0E-819E40475EAD}" presName="connectorText" presStyleLbl="sibTrans1D1" presStyleIdx="1" presStyleCnt="9"/>
      <dgm:spPr/>
    </dgm:pt>
    <dgm:pt modelId="{83EA9D1A-F1AE-4161-8766-532533574CDB}" type="pres">
      <dgm:prSet presAssocID="{05F52DCA-8B4E-4EAB-BB54-83DDCB241D92}" presName="node" presStyleLbl="node1" presStyleIdx="2" presStyleCnt="10">
        <dgm:presLayoutVars>
          <dgm:bulletEnabled val="1"/>
        </dgm:presLayoutVars>
      </dgm:prSet>
      <dgm:spPr/>
    </dgm:pt>
    <dgm:pt modelId="{64A37CBF-5F92-42A1-84E6-7581C4AD9155}" type="pres">
      <dgm:prSet presAssocID="{9C94D654-08DC-4FC6-94AE-FABC6A4BCEE9}" presName="sibTrans" presStyleLbl="sibTrans1D1" presStyleIdx="2" presStyleCnt="9"/>
      <dgm:spPr/>
    </dgm:pt>
    <dgm:pt modelId="{121CD52C-34B5-4245-824E-E389705FCDD1}" type="pres">
      <dgm:prSet presAssocID="{9C94D654-08DC-4FC6-94AE-FABC6A4BCEE9}" presName="connectorText" presStyleLbl="sibTrans1D1" presStyleIdx="2" presStyleCnt="9"/>
      <dgm:spPr/>
    </dgm:pt>
    <dgm:pt modelId="{DA36EAB4-8D53-41B5-AE63-E6486A637A8C}" type="pres">
      <dgm:prSet presAssocID="{4C774952-A8D2-4F53-855E-F2C25D075C4A}" presName="node" presStyleLbl="node1" presStyleIdx="3" presStyleCnt="10">
        <dgm:presLayoutVars>
          <dgm:bulletEnabled val="1"/>
        </dgm:presLayoutVars>
      </dgm:prSet>
      <dgm:spPr/>
    </dgm:pt>
    <dgm:pt modelId="{45A81373-24CB-4CAE-B73E-1A576A7D67DD}" type="pres">
      <dgm:prSet presAssocID="{2F62596A-12A9-48B2-9AF1-B80F9E95060F}" presName="sibTrans" presStyleLbl="sibTrans1D1" presStyleIdx="3" presStyleCnt="9"/>
      <dgm:spPr/>
    </dgm:pt>
    <dgm:pt modelId="{4C809D21-16BB-42A8-9C49-0AFB799DDAAC}" type="pres">
      <dgm:prSet presAssocID="{2F62596A-12A9-48B2-9AF1-B80F9E95060F}" presName="connectorText" presStyleLbl="sibTrans1D1" presStyleIdx="3" presStyleCnt="9"/>
      <dgm:spPr/>
    </dgm:pt>
    <dgm:pt modelId="{80ACF448-F212-4319-BAF5-6E19A111C271}" type="pres">
      <dgm:prSet presAssocID="{EE5E5834-616E-4922-AF24-4A354EDDFFBB}" presName="node" presStyleLbl="node1" presStyleIdx="4" presStyleCnt="10">
        <dgm:presLayoutVars>
          <dgm:bulletEnabled val="1"/>
        </dgm:presLayoutVars>
      </dgm:prSet>
      <dgm:spPr/>
    </dgm:pt>
    <dgm:pt modelId="{15E44FA5-2A6F-45A6-B819-26750C875278}" type="pres">
      <dgm:prSet presAssocID="{85579FEA-5452-4AFE-8A79-523759A00533}" presName="sibTrans" presStyleLbl="sibTrans1D1" presStyleIdx="4" presStyleCnt="9"/>
      <dgm:spPr/>
    </dgm:pt>
    <dgm:pt modelId="{E2943835-F9E7-4948-8237-5F6C630EEB57}" type="pres">
      <dgm:prSet presAssocID="{85579FEA-5452-4AFE-8A79-523759A00533}" presName="connectorText" presStyleLbl="sibTrans1D1" presStyleIdx="4" presStyleCnt="9"/>
      <dgm:spPr/>
    </dgm:pt>
    <dgm:pt modelId="{829358F4-5065-49AF-87AF-6E7401B275E7}" type="pres">
      <dgm:prSet presAssocID="{EEC70F0E-BDDF-4BC9-8F5E-880260DB5792}" presName="node" presStyleLbl="node1" presStyleIdx="5" presStyleCnt="10">
        <dgm:presLayoutVars>
          <dgm:bulletEnabled val="1"/>
        </dgm:presLayoutVars>
      </dgm:prSet>
      <dgm:spPr/>
    </dgm:pt>
    <dgm:pt modelId="{C827BB62-7012-4A2D-BBE3-8DAC78AEF605}" type="pres">
      <dgm:prSet presAssocID="{C76AAA29-96CC-4747-9092-BD66388D3073}" presName="sibTrans" presStyleLbl="sibTrans1D1" presStyleIdx="5" presStyleCnt="9"/>
      <dgm:spPr/>
    </dgm:pt>
    <dgm:pt modelId="{08EE13B9-6BF6-4663-8DB8-D40FBC3FAFAA}" type="pres">
      <dgm:prSet presAssocID="{C76AAA29-96CC-4747-9092-BD66388D3073}" presName="connectorText" presStyleLbl="sibTrans1D1" presStyleIdx="5" presStyleCnt="9"/>
      <dgm:spPr/>
    </dgm:pt>
    <dgm:pt modelId="{DB547AC7-D0A9-4273-AB68-67BA993DE8EC}" type="pres">
      <dgm:prSet presAssocID="{4E4D34BA-42A3-4BB4-B553-BE67A1069A49}" presName="node" presStyleLbl="node1" presStyleIdx="6" presStyleCnt="10">
        <dgm:presLayoutVars>
          <dgm:bulletEnabled val="1"/>
        </dgm:presLayoutVars>
      </dgm:prSet>
      <dgm:spPr/>
    </dgm:pt>
    <dgm:pt modelId="{9BAB74DB-8D69-4DD6-8128-9C9E7FAB0D48}" type="pres">
      <dgm:prSet presAssocID="{7ED41030-1703-419E-815D-5FA7A98245CC}" presName="sibTrans" presStyleLbl="sibTrans1D1" presStyleIdx="6" presStyleCnt="9"/>
      <dgm:spPr/>
    </dgm:pt>
    <dgm:pt modelId="{EAFDDD66-36BD-4ACE-ABF0-3E318F00978D}" type="pres">
      <dgm:prSet presAssocID="{7ED41030-1703-419E-815D-5FA7A98245CC}" presName="connectorText" presStyleLbl="sibTrans1D1" presStyleIdx="6" presStyleCnt="9"/>
      <dgm:spPr/>
    </dgm:pt>
    <dgm:pt modelId="{A4D18E0D-7677-4B4D-B33C-4CB8C7613B04}" type="pres">
      <dgm:prSet presAssocID="{36ABE3BD-2C81-4641-9A64-FCD9F75661A5}" presName="node" presStyleLbl="node1" presStyleIdx="7" presStyleCnt="10">
        <dgm:presLayoutVars>
          <dgm:bulletEnabled val="1"/>
        </dgm:presLayoutVars>
      </dgm:prSet>
      <dgm:spPr/>
    </dgm:pt>
    <dgm:pt modelId="{C8DA78EC-A5CB-4316-9AF6-1B01EF3E5E9D}" type="pres">
      <dgm:prSet presAssocID="{50921CB8-196B-45A0-9DDA-4F313EBED3A5}" presName="sibTrans" presStyleLbl="sibTrans1D1" presStyleIdx="7" presStyleCnt="9"/>
      <dgm:spPr/>
    </dgm:pt>
    <dgm:pt modelId="{1A2FEF18-2896-40DD-A269-D343DABA3C03}" type="pres">
      <dgm:prSet presAssocID="{50921CB8-196B-45A0-9DDA-4F313EBED3A5}" presName="connectorText" presStyleLbl="sibTrans1D1" presStyleIdx="7" presStyleCnt="9"/>
      <dgm:spPr/>
    </dgm:pt>
    <dgm:pt modelId="{F69CA40A-7900-4A20-830D-ED19E01253F0}" type="pres">
      <dgm:prSet presAssocID="{BE9A9FEF-D9C0-41B3-9D3C-10EA88D129FB}" presName="node" presStyleLbl="node1" presStyleIdx="8" presStyleCnt="10">
        <dgm:presLayoutVars>
          <dgm:bulletEnabled val="1"/>
        </dgm:presLayoutVars>
      </dgm:prSet>
      <dgm:spPr/>
    </dgm:pt>
    <dgm:pt modelId="{40E2683A-176A-4765-B26F-4A5CAECC006E}" type="pres">
      <dgm:prSet presAssocID="{FE688743-6126-4656-8127-8EB73C293E3C}" presName="sibTrans" presStyleLbl="sibTrans1D1" presStyleIdx="8" presStyleCnt="9"/>
      <dgm:spPr/>
    </dgm:pt>
    <dgm:pt modelId="{4006F5F7-50AC-43D9-933B-7D8D85F06D4C}" type="pres">
      <dgm:prSet presAssocID="{FE688743-6126-4656-8127-8EB73C293E3C}" presName="connectorText" presStyleLbl="sibTrans1D1" presStyleIdx="8" presStyleCnt="9"/>
      <dgm:spPr/>
    </dgm:pt>
    <dgm:pt modelId="{95EE2831-24A5-459A-A179-48D2C55C3D66}" type="pres">
      <dgm:prSet presAssocID="{247F8480-2FE2-4E91-9917-F281DCB9E7D9}" presName="node" presStyleLbl="node1" presStyleIdx="9" presStyleCnt="10">
        <dgm:presLayoutVars>
          <dgm:bulletEnabled val="1"/>
        </dgm:presLayoutVars>
      </dgm:prSet>
      <dgm:spPr/>
    </dgm:pt>
  </dgm:ptLst>
  <dgm:cxnLst>
    <dgm:cxn modelId="{63D04F03-7AD4-4E8B-88CE-312DC3B3BD8F}" srcId="{67C0CC6C-D9C6-40EB-A6C6-62331751FCD5}" destId="{247F8480-2FE2-4E91-9917-F281DCB9E7D9}" srcOrd="9" destOrd="0" parTransId="{D89A74CF-6F36-4C4D-8A96-D5F82C013C78}" sibTransId="{35C74F36-44DD-4DF0-9ADD-3931675C2154}"/>
    <dgm:cxn modelId="{ADBEBB04-6E00-4376-92E4-197FA4839AFC}" type="presOf" srcId="{2F62596A-12A9-48B2-9AF1-B80F9E95060F}" destId="{45A81373-24CB-4CAE-B73E-1A576A7D67DD}" srcOrd="0" destOrd="0" presId="urn:microsoft.com/office/officeart/2005/8/layout/bProcess3"/>
    <dgm:cxn modelId="{F269920B-0D91-4383-8A5D-F97C6FD8C193}" srcId="{67C0CC6C-D9C6-40EB-A6C6-62331751FCD5}" destId="{4E4D34BA-42A3-4BB4-B553-BE67A1069A49}" srcOrd="6" destOrd="0" parTransId="{CA91DAA7-9288-4CA3-B07A-EACB1D618E35}" sibTransId="{7ED41030-1703-419E-815D-5FA7A98245CC}"/>
    <dgm:cxn modelId="{3BEE670E-76BE-4551-9414-C4AFDA144176}" type="presOf" srcId="{67C0CC6C-D9C6-40EB-A6C6-62331751FCD5}" destId="{5C9FE8EB-01A2-4532-A867-961D59F62EFD}" srcOrd="0" destOrd="0" presId="urn:microsoft.com/office/officeart/2005/8/layout/bProcess3"/>
    <dgm:cxn modelId="{F9DCD317-B937-40A9-845D-11A1FD2C5173}" type="presOf" srcId="{C76AAA29-96CC-4747-9092-BD66388D3073}" destId="{08EE13B9-6BF6-4663-8DB8-D40FBC3FAFAA}" srcOrd="1" destOrd="0" presId="urn:microsoft.com/office/officeart/2005/8/layout/bProcess3"/>
    <dgm:cxn modelId="{8C01E128-D791-4A3A-8AFB-85E92150E206}" srcId="{67C0CC6C-D9C6-40EB-A6C6-62331751FCD5}" destId="{4C774952-A8D2-4F53-855E-F2C25D075C4A}" srcOrd="3" destOrd="0" parTransId="{33C67912-F9C3-4243-8CC5-BD0933A74D36}" sibTransId="{2F62596A-12A9-48B2-9AF1-B80F9E95060F}"/>
    <dgm:cxn modelId="{A77DA22E-15D0-43BE-9AD7-1A18304AF86C}" type="presOf" srcId="{6AB98C89-CC3F-4FA1-9011-C33CF7177863}" destId="{6DBAF51D-0613-41B9-B32E-4EA612FBEF35}" srcOrd="1" destOrd="0" presId="urn:microsoft.com/office/officeart/2005/8/layout/bProcess3"/>
    <dgm:cxn modelId="{70659B61-4313-40D9-A848-82D3525F7805}" type="presOf" srcId="{50921CB8-196B-45A0-9DDA-4F313EBED3A5}" destId="{1A2FEF18-2896-40DD-A269-D343DABA3C03}" srcOrd="1" destOrd="0" presId="urn:microsoft.com/office/officeart/2005/8/layout/bProcess3"/>
    <dgm:cxn modelId="{1EE02164-8686-4A07-89E9-3E061F5F2E5F}" type="presOf" srcId="{36ABE3BD-2C81-4641-9A64-FCD9F75661A5}" destId="{A4D18E0D-7677-4B4D-B33C-4CB8C7613B04}" srcOrd="0" destOrd="0" presId="urn:microsoft.com/office/officeart/2005/8/layout/bProcess3"/>
    <dgm:cxn modelId="{19205F46-784D-4F53-B5C3-CF5A838A61DB}" type="presOf" srcId="{9C94D654-08DC-4FC6-94AE-FABC6A4BCEE9}" destId="{64A37CBF-5F92-42A1-84E6-7581C4AD9155}" srcOrd="0" destOrd="0" presId="urn:microsoft.com/office/officeart/2005/8/layout/bProcess3"/>
    <dgm:cxn modelId="{02FE6951-B5D6-4963-89A4-ED4C3DF05727}" type="presOf" srcId="{EEC70F0E-BDDF-4BC9-8F5E-880260DB5792}" destId="{829358F4-5065-49AF-87AF-6E7401B275E7}" srcOrd="0" destOrd="0" presId="urn:microsoft.com/office/officeart/2005/8/layout/bProcess3"/>
    <dgm:cxn modelId="{DD8CE575-6E5A-4704-BA14-1808C3FCC607}" type="presOf" srcId="{EFD17A89-059C-4BDF-BB0E-819E40475EAD}" destId="{6CC063E5-3E86-4D18-8EF6-B81F5342CB43}" srcOrd="1" destOrd="0" presId="urn:microsoft.com/office/officeart/2005/8/layout/bProcess3"/>
    <dgm:cxn modelId="{CBD2F87E-A471-4AB6-B342-CA626BA90E10}" srcId="{67C0CC6C-D9C6-40EB-A6C6-62331751FCD5}" destId="{05F52DCA-8B4E-4EAB-BB54-83DDCB241D92}" srcOrd="2" destOrd="0" parTransId="{6110154C-1EBF-49DB-B1DF-C3249E1617EE}" sibTransId="{9C94D654-08DC-4FC6-94AE-FABC6A4BCEE9}"/>
    <dgm:cxn modelId="{4CA3537F-7051-4C04-B1B7-4F06BE1AEC4E}" srcId="{67C0CC6C-D9C6-40EB-A6C6-62331751FCD5}" destId="{EEC70F0E-BDDF-4BC9-8F5E-880260DB5792}" srcOrd="5" destOrd="0" parTransId="{C0D83FB0-D6F2-4A1B-88DA-7662325C4A51}" sibTransId="{C76AAA29-96CC-4747-9092-BD66388D3073}"/>
    <dgm:cxn modelId="{A464F27F-32C7-4A21-B20E-86385C8931E2}" type="presOf" srcId="{6AB98C89-CC3F-4FA1-9011-C33CF7177863}" destId="{B3D72CBE-CB77-4BA4-8ED9-CE4FF354A72D}" srcOrd="0" destOrd="0" presId="urn:microsoft.com/office/officeart/2005/8/layout/bProcess3"/>
    <dgm:cxn modelId="{D0DE138D-5EFC-4315-A949-3DD778BEBA92}" type="presOf" srcId="{FE688743-6126-4656-8127-8EB73C293E3C}" destId="{40E2683A-176A-4765-B26F-4A5CAECC006E}" srcOrd="0" destOrd="0" presId="urn:microsoft.com/office/officeart/2005/8/layout/bProcess3"/>
    <dgm:cxn modelId="{5B157E9A-506E-47C7-8161-CE0CB8FACA43}" srcId="{67C0CC6C-D9C6-40EB-A6C6-62331751FCD5}" destId="{EE5E5834-616E-4922-AF24-4A354EDDFFBB}" srcOrd="4" destOrd="0" parTransId="{183D03FD-A800-4BCA-82FF-074E4B70F63A}" sibTransId="{85579FEA-5452-4AFE-8A79-523759A00533}"/>
    <dgm:cxn modelId="{BDEC3DA4-3D9E-45AF-B9FA-F0EDA3302350}" type="presOf" srcId="{FE688743-6126-4656-8127-8EB73C293E3C}" destId="{4006F5F7-50AC-43D9-933B-7D8D85F06D4C}" srcOrd="1" destOrd="0" presId="urn:microsoft.com/office/officeart/2005/8/layout/bProcess3"/>
    <dgm:cxn modelId="{91087DA9-E165-4E24-A995-B725EDCF2187}" type="presOf" srcId="{4C774952-A8D2-4F53-855E-F2C25D075C4A}" destId="{DA36EAB4-8D53-41B5-AE63-E6486A637A8C}" srcOrd="0" destOrd="0" presId="urn:microsoft.com/office/officeart/2005/8/layout/bProcess3"/>
    <dgm:cxn modelId="{6C80CDAA-6025-4197-A309-4CF2F6390B11}" type="presOf" srcId="{50921CB8-196B-45A0-9DDA-4F313EBED3A5}" destId="{C8DA78EC-A5CB-4316-9AF6-1B01EF3E5E9D}" srcOrd="0" destOrd="0" presId="urn:microsoft.com/office/officeart/2005/8/layout/bProcess3"/>
    <dgm:cxn modelId="{1B9CDEB1-93E3-41F2-B208-6B5DC9960A10}" type="presOf" srcId="{85579FEA-5452-4AFE-8A79-523759A00533}" destId="{E2943835-F9E7-4948-8237-5F6C630EEB57}" srcOrd="1" destOrd="0" presId="urn:microsoft.com/office/officeart/2005/8/layout/bProcess3"/>
    <dgm:cxn modelId="{2A95D0B4-A9B1-424B-B2AB-B0A0ADF410EA}" srcId="{67C0CC6C-D9C6-40EB-A6C6-62331751FCD5}" destId="{94678C61-26E7-44CF-8F8C-648359908D08}" srcOrd="1" destOrd="0" parTransId="{5508AF7A-4CCF-4F8C-A89E-F6927FBC5D23}" sibTransId="{EFD17A89-059C-4BDF-BB0E-819E40475EAD}"/>
    <dgm:cxn modelId="{CCBEEAB7-3F42-4E5A-93C1-5D3B9F871604}" type="presOf" srcId="{A05AC2B7-62E6-4641-AC11-8F9262C97FEF}" destId="{4C187282-7F2D-454E-8F27-0F04092F2442}" srcOrd="0" destOrd="0" presId="urn:microsoft.com/office/officeart/2005/8/layout/bProcess3"/>
    <dgm:cxn modelId="{0EE546B8-32BC-45DB-9187-C810D61E88AD}" type="presOf" srcId="{7ED41030-1703-419E-815D-5FA7A98245CC}" destId="{9BAB74DB-8D69-4DD6-8128-9C9E7FAB0D48}" srcOrd="0" destOrd="0" presId="urn:microsoft.com/office/officeart/2005/8/layout/bProcess3"/>
    <dgm:cxn modelId="{F21A69B9-1E79-4320-A386-90B8757552FC}" type="presOf" srcId="{9C94D654-08DC-4FC6-94AE-FABC6A4BCEE9}" destId="{121CD52C-34B5-4245-824E-E389705FCDD1}" srcOrd="1" destOrd="0" presId="urn:microsoft.com/office/officeart/2005/8/layout/bProcess3"/>
    <dgm:cxn modelId="{15DB10CB-C120-4519-99A8-484C61EDE6D9}" type="presOf" srcId="{EE5E5834-616E-4922-AF24-4A354EDDFFBB}" destId="{80ACF448-F212-4319-BAF5-6E19A111C271}" srcOrd="0" destOrd="0" presId="urn:microsoft.com/office/officeart/2005/8/layout/bProcess3"/>
    <dgm:cxn modelId="{5CCD69D1-97BD-4D3E-8AAD-7243247A405E}" type="presOf" srcId="{2F62596A-12A9-48B2-9AF1-B80F9E95060F}" destId="{4C809D21-16BB-42A8-9C49-0AFB799DDAAC}" srcOrd="1" destOrd="0" presId="urn:microsoft.com/office/officeart/2005/8/layout/bProcess3"/>
    <dgm:cxn modelId="{B75C9FD3-236E-4AA2-A82F-D932CDCE70F7}" type="presOf" srcId="{94678C61-26E7-44CF-8F8C-648359908D08}" destId="{47BE024D-0373-4D76-95AA-43DB64148874}" srcOrd="0" destOrd="0" presId="urn:microsoft.com/office/officeart/2005/8/layout/bProcess3"/>
    <dgm:cxn modelId="{5EA59ED6-9D1D-49BE-8B77-D6727D4E1961}" type="presOf" srcId="{85579FEA-5452-4AFE-8A79-523759A00533}" destId="{15E44FA5-2A6F-45A6-B819-26750C875278}" srcOrd="0" destOrd="0" presId="urn:microsoft.com/office/officeart/2005/8/layout/bProcess3"/>
    <dgm:cxn modelId="{A3A511D7-5514-4427-9FC0-1EFDFA20728F}" srcId="{67C0CC6C-D9C6-40EB-A6C6-62331751FCD5}" destId="{BE9A9FEF-D9C0-41B3-9D3C-10EA88D129FB}" srcOrd="8" destOrd="0" parTransId="{A82D58F1-7719-4CEF-A25B-59F2A55C8EE3}" sibTransId="{FE688743-6126-4656-8127-8EB73C293E3C}"/>
    <dgm:cxn modelId="{182E5BD7-8A29-40E0-8767-26C39096BBDC}" srcId="{67C0CC6C-D9C6-40EB-A6C6-62331751FCD5}" destId="{36ABE3BD-2C81-4641-9A64-FCD9F75661A5}" srcOrd="7" destOrd="0" parTransId="{9705E355-3051-4A03-93BE-C91E4D64F554}" sibTransId="{50921CB8-196B-45A0-9DDA-4F313EBED3A5}"/>
    <dgm:cxn modelId="{25D5B6DA-8C8E-47E4-9BFC-3E31F65BE389}" type="presOf" srcId="{7ED41030-1703-419E-815D-5FA7A98245CC}" destId="{EAFDDD66-36BD-4ACE-ABF0-3E318F00978D}" srcOrd="1" destOrd="0" presId="urn:microsoft.com/office/officeart/2005/8/layout/bProcess3"/>
    <dgm:cxn modelId="{9F24E9DF-DFFC-4DF0-A564-9FE97E0D7701}" type="presOf" srcId="{4E4D34BA-42A3-4BB4-B553-BE67A1069A49}" destId="{DB547AC7-D0A9-4273-AB68-67BA993DE8EC}" srcOrd="0" destOrd="0" presId="urn:microsoft.com/office/officeart/2005/8/layout/bProcess3"/>
    <dgm:cxn modelId="{230C98EC-4159-47A1-B00D-5DFDDFEA545B}" srcId="{67C0CC6C-D9C6-40EB-A6C6-62331751FCD5}" destId="{A05AC2B7-62E6-4641-AC11-8F9262C97FEF}" srcOrd="0" destOrd="0" parTransId="{FCAD173B-8E88-487E-AB90-C391F535E1A4}" sibTransId="{6AB98C89-CC3F-4FA1-9011-C33CF7177863}"/>
    <dgm:cxn modelId="{AAAF62ED-8D33-443E-A081-6224C9F169A7}" type="presOf" srcId="{EFD17A89-059C-4BDF-BB0E-819E40475EAD}" destId="{9F638F72-FDFE-4837-80D5-22FD779F7913}" srcOrd="0" destOrd="0" presId="urn:microsoft.com/office/officeart/2005/8/layout/bProcess3"/>
    <dgm:cxn modelId="{94422BF7-7717-499F-941D-074C061D502C}" type="presOf" srcId="{BE9A9FEF-D9C0-41B3-9D3C-10EA88D129FB}" destId="{F69CA40A-7900-4A20-830D-ED19E01253F0}" srcOrd="0" destOrd="0" presId="urn:microsoft.com/office/officeart/2005/8/layout/bProcess3"/>
    <dgm:cxn modelId="{3BD9DEFB-07AB-4D3D-A6D8-768A717B537F}" type="presOf" srcId="{05F52DCA-8B4E-4EAB-BB54-83DDCB241D92}" destId="{83EA9D1A-F1AE-4161-8766-532533574CDB}" srcOrd="0" destOrd="0" presId="urn:microsoft.com/office/officeart/2005/8/layout/bProcess3"/>
    <dgm:cxn modelId="{EE9E53FD-7CE1-4F25-A4EC-BD0D5C7ACA61}" type="presOf" srcId="{247F8480-2FE2-4E91-9917-F281DCB9E7D9}" destId="{95EE2831-24A5-459A-A179-48D2C55C3D66}" srcOrd="0" destOrd="0" presId="urn:microsoft.com/office/officeart/2005/8/layout/bProcess3"/>
    <dgm:cxn modelId="{DC4DE9FD-BF4A-4196-AC23-08F6D06B43D1}" type="presOf" srcId="{C76AAA29-96CC-4747-9092-BD66388D3073}" destId="{C827BB62-7012-4A2D-BBE3-8DAC78AEF605}" srcOrd="0" destOrd="0" presId="urn:microsoft.com/office/officeart/2005/8/layout/bProcess3"/>
    <dgm:cxn modelId="{83CED76A-5A64-439B-A788-51A1222E0721}" type="presParOf" srcId="{5C9FE8EB-01A2-4532-A867-961D59F62EFD}" destId="{4C187282-7F2D-454E-8F27-0F04092F2442}" srcOrd="0" destOrd="0" presId="urn:microsoft.com/office/officeart/2005/8/layout/bProcess3"/>
    <dgm:cxn modelId="{8C8A7774-458F-45B9-B42E-1C6A8036E94E}" type="presParOf" srcId="{5C9FE8EB-01A2-4532-A867-961D59F62EFD}" destId="{B3D72CBE-CB77-4BA4-8ED9-CE4FF354A72D}" srcOrd="1" destOrd="0" presId="urn:microsoft.com/office/officeart/2005/8/layout/bProcess3"/>
    <dgm:cxn modelId="{32A97B5E-5B17-4D63-A1AC-DE44756F6EFA}" type="presParOf" srcId="{B3D72CBE-CB77-4BA4-8ED9-CE4FF354A72D}" destId="{6DBAF51D-0613-41B9-B32E-4EA612FBEF35}" srcOrd="0" destOrd="0" presId="urn:microsoft.com/office/officeart/2005/8/layout/bProcess3"/>
    <dgm:cxn modelId="{0665DCA4-ECE8-4504-8088-E78FDF0703E4}" type="presParOf" srcId="{5C9FE8EB-01A2-4532-A867-961D59F62EFD}" destId="{47BE024D-0373-4D76-95AA-43DB64148874}" srcOrd="2" destOrd="0" presId="urn:microsoft.com/office/officeart/2005/8/layout/bProcess3"/>
    <dgm:cxn modelId="{B5FDE940-DCE4-42C2-B3A6-51E78FF348A7}" type="presParOf" srcId="{5C9FE8EB-01A2-4532-A867-961D59F62EFD}" destId="{9F638F72-FDFE-4837-80D5-22FD779F7913}" srcOrd="3" destOrd="0" presId="urn:microsoft.com/office/officeart/2005/8/layout/bProcess3"/>
    <dgm:cxn modelId="{983CEB63-4718-442C-A788-A608F89B244E}" type="presParOf" srcId="{9F638F72-FDFE-4837-80D5-22FD779F7913}" destId="{6CC063E5-3E86-4D18-8EF6-B81F5342CB43}" srcOrd="0" destOrd="0" presId="urn:microsoft.com/office/officeart/2005/8/layout/bProcess3"/>
    <dgm:cxn modelId="{57766490-0BB9-4B2D-ADFF-91643D4BB125}" type="presParOf" srcId="{5C9FE8EB-01A2-4532-A867-961D59F62EFD}" destId="{83EA9D1A-F1AE-4161-8766-532533574CDB}" srcOrd="4" destOrd="0" presId="urn:microsoft.com/office/officeart/2005/8/layout/bProcess3"/>
    <dgm:cxn modelId="{26390428-D6A6-49C1-9BC6-D6CA4A5A30A0}" type="presParOf" srcId="{5C9FE8EB-01A2-4532-A867-961D59F62EFD}" destId="{64A37CBF-5F92-42A1-84E6-7581C4AD9155}" srcOrd="5" destOrd="0" presId="urn:microsoft.com/office/officeart/2005/8/layout/bProcess3"/>
    <dgm:cxn modelId="{EB48F2BD-63FB-4880-B68B-65BDF8719CBD}" type="presParOf" srcId="{64A37CBF-5F92-42A1-84E6-7581C4AD9155}" destId="{121CD52C-34B5-4245-824E-E389705FCDD1}" srcOrd="0" destOrd="0" presId="urn:microsoft.com/office/officeart/2005/8/layout/bProcess3"/>
    <dgm:cxn modelId="{977839F8-DC3B-400D-9C08-2F7F8D816978}" type="presParOf" srcId="{5C9FE8EB-01A2-4532-A867-961D59F62EFD}" destId="{DA36EAB4-8D53-41B5-AE63-E6486A637A8C}" srcOrd="6" destOrd="0" presId="urn:microsoft.com/office/officeart/2005/8/layout/bProcess3"/>
    <dgm:cxn modelId="{595B198F-C14B-4E93-A60C-1E90E2576961}" type="presParOf" srcId="{5C9FE8EB-01A2-4532-A867-961D59F62EFD}" destId="{45A81373-24CB-4CAE-B73E-1A576A7D67DD}" srcOrd="7" destOrd="0" presId="urn:microsoft.com/office/officeart/2005/8/layout/bProcess3"/>
    <dgm:cxn modelId="{07F2F9E4-DECD-4734-82C2-B0E20050130B}" type="presParOf" srcId="{45A81373-24CB-4CAE-B73E-1A576A7D67DD}" destId="{4C809D21-16BB-42A8-9C49-0AFB799DDAAC}" srcOrd="0" destOrd="0" presId="urn:microsoft.com/office/officeart/2005/8/layout/bProcess3"/>
    <dgm:cxn modelId="{4E8AFF2C-3AEB-4DAC-94D9-CFBBA6245DE2}" type="presParOf" srcId="{5C9FE8EB-01A2-4532-A867-961D59F62EFD}" destId="{80ACF448-F212-4319-BAF5-6E19A111C271}" srcOrd="8" destOrd="0" presId="urn:microsoft.com/office/officeart/2005/8/layout/bProcess3"/>
    <dgm:cxn modelId="{D27A802D-174C-403D-A631-E2B7F5265FA2}" type="presParOf" srcId="{5C9FE8EB-01A2-4532-A867-961D59F62EFD}" destId="{15E44FA5-2A6F-45A6-B819-26750C875278}" srcOrd="9" destOrd="0" presId="urn:microsoft.com/office/officeart/2005/8/layout/bProcess3"/>
    <dgm:cxn modelId="{956F8D60-8B23-489B-920D-629DD95EEF96}" type="presParOf" srcId="{15E44FA5-2A6F-45A6-B819-26750C875278}" destId="{E2943835-F9E7-4948-8237-5F6C630EEB57}" srcOrd="0" destOrd="0" presId="urn:microsoft.com/office/officeart/2005/8/layout/bProcess3"/>
    <dgm:cxn modelId="{9A34ABFE-62D9-4AC5-AD58-BE558EE499DE}" type="presParOf" srcId="{5C9FE8EB-01A2-4532-A867-961D59F62EFD}" destId="{829358F4-5065-49AF-87AF-6E7401B275E7}" srcOrd="10" destOrd="0" presId="urn:microsoft.com/office/officeart/2005/8/layout/bProcess3"/>
    <dgm:cxn modelId="{472A3AD1-18BC-49F5-9E1E-797CFCE45878}" type="presParOf" srcId="{5C9FE8EB-01A2-4532-A867-961D59F62EFD}" destId="{C827BB62-7012-4A2D-BBE3-8DAC78AEF605}" srcOrd="11" destOrd="0" presId="urn:microsoft.com/office/officeart/2005/8/layout/bProcess3"/>
    <dgm:cxn modelId="{EC61D660-3444-4E0D-A33E-838F89AC03D5}" type="presParOf" srcId="{C827BB62-7012-4A2D-BBE3-8DAC78AEF605}" destId="{08EE13B9-6BF6-4663-8DB8-D40FBC3FAFAA}" srcOrd="0" destOrd="0" presId="urn:microsoft.com/office/officeart/2005/8/layout/bProcess3"/>
    <dgm:cxn modelId="{3FE5B797-EAC5-40DF-BBFD-74C2982EE6FC}" type="presParOf" srcId="{5C9FE8EB-01A2-4532-A867-961D59F62EFD}" destId="{DB547AC7-D0A9-4273-AB68-67BA993DE8EC}" srcOrd="12" destOrd="0" presId="urn:microsoft.com/office/officeart/2005/8/layout/bProcess3"/>
    <dgm:cxn modelId="{3C08DA4C-9D5B-46AD-83C1-30B4982C75FE}" type="presParOf" srcId="{5C9FE8EB-01A2-4532-A867-961D59F62EFD}" destId="{9BAB74DB-8D69-4DD6-8128-9C9E7FAB0D48}" srcOrd="13" destOrd="0" presId="urn:microsoft.com/office/officeart/2005/8/layout/bProcess3"/>
    <dgm:cxn modelId="{F580A1EA-0E85-4753-847A-8FAF56BDFCB9}" type="presParOf" srcId="{9BAB74DB-8D69-4DD6-8128-9C9E7FAB0D48}" destId="{EAFDDD66-36BD-4ACE-ABF0-3E318F00978D}" srcOrd="0" destOrd="0" presId="urn:microsoft.com/office/officeart/2005/8/layout/bProcess3"/>
    <dgm:cxn modelId="{375064CA-48FA-41F3-B60A-449C8462218B}" type="presParOf" srcId="{5C9FE8EB-01A2-4532-A867-961D59F62EFD}" destId="{A4D18E0D-7677-4B4D-B33C-4CB8C7613B04}" srcOrd="14" destOrd="0" presId="urn:microsoft.com/office/officeart/2005/8/layout/bProcess3"/>
    <dgm:cxn modelId="{F3881D7F-0DD5-4AAF-A54F-71B30615B47F}" type="presParOf" srcId="{5C9FE8EB-01A2-4532-A867-961D59F62EFD}" destId="{C8DA78EC-A5CB-4316-9AF6-1B01EF3E5E9D}" srcOrd="15" destOrd="0" presId="urn:microsoft.com/office/officeart/2005/8/layout/bProcess3"/>
    <dgm:cxn modelId="{BDF6092C-7CA6-4BD2-A933-83B929CFB226}" type="presParOf" srcId="{C8DA78EC-A5CB-4316-9AF6-1B01EF3E5E9D}" destId="{1A2FEF18-2896-40DD-A269-D343DABA3C03}" srcOrd="0" destOrd="0" presId="urn:microsoft.com/office/officeart/2005/8/layout/bProcess3"/>
    <dgm:cxn modelId="{2E029CA5-7775-4DED-ACB7-06F25C9D7EA2}" type="presParOf" srcId="{5C9FE8EB-01A2-4532-A867-961D59F62EFD}" destId="{F69CA40A-7900-4A20-830D-ED19E01253F0}" srcOrd="16" destOrd="0" presId="urn:microsoft.com/office/officeart/2005/8/layout/bProcess3"/>
    <dgm:cxn modelId="{078A0099-DECF-4652-902F-FF21CC51D37E}" type="presParOf" srcId="{5C9FE8EB-01A2-4532-A867-961D59F62EFD}" destId="{40E2683A-176A-4765-B26F-4A5CAECC006E}" srcOrd="17" destOrd="0" presId="urn:microsoft.com/office/officeart/2005/8/layout/bProcess3"/>
    <dgm:cxn modelId="{F263F9B0-A6D8-40C6-8C3C-289689A657C5}" type="presParOf" srcId="{40E2683A-176A-4765-B26F-4A5CAECC006E}" destId="{4006F5F7-50AC-43D9-933B-7D8D85F06D4C}" srcOrd="0" destOrd="0" presId="urn:microsoft.com/office/officeart/2005/8/layout/bProcess3"/>
    <dgm:cxn modelId="{FC70255E-8F36-4612-B3D7-31365DDD4FA8}" type="presParOf" srcId="{5C9FE8EB-01A2-4532-A867-961D59F62EFD}" destId="{95EE2831-24A5-459A-A179-48D2C55C3D66}" srcOrd="1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7692BD-22FE-41CA-988B-8B5352B8475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243C6E58-B44A-433D-947C-157BB3B73E74}">
      <dgm:prSet phldrT="[Text]"/>
      <dgm:spPr/>
      <dgm:t>
        <a:bodyPr/>
        <a:lstStyle/>
        <a:p>
          <a:r>
            <a:rPr lang="en-US" dirty="0">
              <a:solidFill>
                <a:srgbClr val="000000"/>
              </a:solidFill>
            </a:rPr>
            <a:t>Put submissions into query on </a:t>
          </a:r>
          <a:r>
            <a:rPr lang="en-US" dirty="0" err="1">
              <a:solidFill>
                <a:srgbClr val="000000"/>
              </a:solidFill>
            </a:rPr>
            <a:t>Iese</a:t>
          </a:r>
          <a:r>
            <a:rPr lang="en-US" dirty="0">
              <a:solidFill>
                <a:srgbClr val="000000"/>
              </a:solidFill>
            </a:rPr>
            <a:t> tool / Email provider with queries</a:t>
          </a:r>
          <a:endParaRPr lang="en-GB" dirty="0">
            <a:solidFill>
              <a:srgbClr val="000000"/>
            </a:solidFill>
          </a:endParaRPr>
        </a:p>
      </dgm:t>
    </dgm:pt>
    <dgm:pt modelId="{7247A0CD-3F41-40F4-A12E-5B603AE93375}" type="parTrans" cxnId="{6D6300BB-35E8-41E0-B52D-40F012790EFC}">
      <dgm:prSet/>
      <dgm:spPr/>
      <dgm:t>
        <a:bodyPr/>
        <a:lstStyle/>
        <a:p>
          <a:endParaRPr lang="en-GB"/>
        </a:p>
      </dgm:t>
    </dgm:pt>
    <dgm:pt modelId="{3B2DAF8C-D8A2-40B7-833D-44BA38F599A9}" type="sibTrans" cxnId="{6D6300BB-35E8-41E0-B52D-40F012790EFC}">
      <dgm:prSet/>
      <dgm:spPr/>
      <dgm:t>
        <a:bodyPr/>
        <a:lstStyle/>
        <a:p>
          <a:endParaRPr lang="en-GB"/>
        </a:p>
      </dgm:t>
    </dgm:pt>
    <dgm:pt modelId="{79E0C391-B1F7-4134-B2B1-B2814855AA83}">
      <dgm:prSet phldrT="[Text]"/>
      <dgm:spPr/>
      <dgm:t>
        <a:bodyPr/>
        <a:lstStyle/>
        <a:p>
          <a:r>
            <a:rPr lang="en-US" dirty="0">
              <a:solidFill>
                <a:srgbClr val="000000"/>
              </a:solidFill>
            </a:rPr>
            <a:t>Chase provider if no response by specified deadline</a:t>
          </a:r>
          <a:endParaRPr lang="en-GB" dirty="0">
            <a:solidFill>
              <a:srgbClr val="000000"/>
            </a:solidFill>
          </a:endParaRPr>
        </a:p>
      </dgm:t>
    </dgm:pt>
    <dgm:pt modelId="{87174A20-8B75-416A-8A20-354E762BA849}" type="parTrans" cxnId="{25915A94-B014-4BAC-AED6-467DEFF490B7}">
      <dgm:prSet/>
      <dgm:spPr/>
      <dgm:t>
        <a:bodyPr/>
        <a:lstStyle/>
        <a:p>
          <a:endParaRPr lang="en-GB"/>
        </a:p>
      </dgm:t>
    </dgm:pt>
    <dgm:pt modelId="{8A574387-4F5C-4020-9698-35D3EE51202E}" type="sibTrans" cxnId="{25915A94-B014-4BAC-AED6-467DEFF490B7}">
      <dgm:prSet/>
      <dgm:spPr/>
      <dgm:t>
        <a:bodyPr/>
        <a:lstStyle/>
        <a:p>
          <a:endParaRPr lang="en-GB"/>
        </a:p>
      </dgm:t>
    </dgm:pt>
    <dgm:pt modelId="{AC26BDDC-8E31-41DD-8F58-E888CC9BF2A1}">
      <dgm:prSet phldrT="[Text]"/>
      <dgm:spPr/>
      <dgm:t>
        <a:bodyPr/>
        <a:lstStyle/>
        <a:p>
          <a:r>
            <a:rPr lang="en-US" dirty="0">
              <a:solidFill>
                <a:srgbClr val="000000"/>
              </a:solidFill>
            </a:rPr>
            <a:t>Discuss outliers with LA </a:t>
          </a:r>
          <a:br>
            <a:rPr lang="en-US" dirty="0">
              <a:solidFill>
                <a:srgbClr val="000000"/>
              </a:solidFill>
            </a:rPr>
          </a:br>
          <a:r>
            <a:rPr lang="en-US" dirty="0">
              <a:solidFill>
                <a:srgbClr val="000000"/>
              </a:solidFill>
            </a:rPr>
            <a:t>(If still no response)</a:t>
          </a:r>
          <a:endParaRPr lang="en-GB" dirty="0">
            <a:solidFill>
              <a:srgbClr val="000000"/>
            </a:solidFill>
          </a:endParaRPr>
        </a:p>
      </dgm:t>
    </dgm:pt>
    <dgm:pt modelId="{F7937AF9-D422-4060-A39F-A184AAB30044}" type="parTrans" cxnId="{AD3ECDE0-66E9-43E2-9E97-DF2A13D5BDEE}">
      <dgm:prSet/>
      <dgm:spPr/>
      <dgm:t>
        <a:bodyPr/>
        <a:lstStyle/>
        <a:p>
          <a:endParaRPr lang="en-GB"/>
        </a:p>
      </dgm:t>
    </dgm:pt>
    <dgm:pt modelId="{315375D3-94B6-42A7-AACB-32475DCB7410}" type="sibTrans" cxnId="{AD3ECDE0-66E9-43E2-9E97-DF2A13D5BDEE}">
      <dgm:prSet/>
      <dgm:spPr/>
      <dgm:t>
        <a:bodyPr/>
        <a:lstStyle/>
        <a:p>
          <a:endParaRPr lang="en-GB"/>
        </a:p>
      </dgm:t>
    </dgm:pt>
    <dgm:pt modelId="{34A6C591-7B2B-4C7D-A63B-A9662B998266}">
      <dgm:prSet phldrT="[Text]"/>
      <dgm:spPr/>
      <dgm:t>
        <a:bodyPr/>
        <a:lstStyle/>
        <a:p>
          <a:r>
            <a:rPr lang="en-US" dirty="0">
              <a:solidFill>
                <a:srgbClr val="000000"/>
              </a:solidFill>
            </a:rPr>
            <a:t>Confirm how to treat outliers for Annex A calculations</a:t>
          </a:r>
          <a:endParaRPr lang="en-GB" dirty="0">
            <a:solidFill>
              <a:srgbClr val="000000"/>
            </a:solidFill>
          </a:endParaRPr>
        </a:p>
      </dgm:t>
    </dgm:pt>
    <dgm:pt modelId="{BFB1967E-5B59-4E19-A02B-2674016C97D0}" type="parTrans" cxnId="{3065B575-17DE-4037-86B8-FBDE0351B391}">
      <dgm:prSet/>
      <dgm:spPr/>
      <dgm:t>
        <a:bodyPr/>
        <a:lstStyle/>
        <a:p>
          <a:endParaRPr lang="en-GB"/>
        </a:p>
      </dgm:t>
    </dgm:pt>
    <dgm:pt modelId="{ACC9F78C-B835-4131-A5DB-1049617CB568}" type="sibTrans" cxnId="{3065B575-17DE-4037-86B8-FBDE0351B391}">
      <dgm:prSet/>
      <dgm:spPr/>
      <dgm:t>
        <a:bodyPr/>
        <a:lstStyle/>
        <a:p>
          <a:endParaRPr lang="en-GB"/>
        </a:p>
      </dgm:t>
    </dgm:pt>
    <dgm:pt modelId="{D201F51B-2A95-4808-91B7-25BB5E2520AB}">
      <dgm:prSet phldrT="[Text]"/>
      <dgm:spPr/>
      <dgm:t>
        <a:bodyPr/>
        <a:lstStyle/>
        <a:p>
          <a:r>
            <a:rPr lang="en-US" dirty="0">
              <a:solidFill>
                <a:srgbClr val="000000"/>
              </a:solidFill>
            </a:rPr>
            <a:t>Document rationale RE outliers</a:t>
          </a:r>
          <a:endParaRPr lang="en-GB" dirty="0">
            <a:solidFill>
              <a:srgbClr val="000000"/>
            </a:solidFill>
          </a:endParaRPr>
        </a:p>
      </dgm:t>
    </dgm:pt>
    <dgm:pt modelId="{0CF0ECDF-2666-40F3-8689-B53A46784C7F}" type="parTrans" cxnId="{0042F10D-E720-401E-B802-99E5CF61F3EB}">
      <dgm:prSet/>
      <dgm:spPr/>
      <dgm:t>
        <a:bodyPr/>
        <a:lstStyle/>
        <a:p>
          <a:endParaRPr lang="en-GB"/>
        </a:p>
      </dgm:t>
    </dgm:pt>
    <dgm:pt modelId="{100B979F-DE20-445D-9D48-4B94E7B15BD0}" type="sibTrans" cxnId="{0042F10D-E720-401E-B802-99E5CF61F3EB}">
      <dgm:prSet/>
      <dgm:spPr/>
      <dgm:t>
        <a:bodyPr/>
        <a:lstStyle/>
        <a:p>
          <a:endParaRPr lang="en-GB"/>
        </a:p>
      </dgm:t>
    </dgm:pt>
    <dgm:pt modelId="{E76E795D-EFED-453D-928F-5D9B1C33FA21}" type="pres">
      <dgm:prSet presAssocID="{0C7692BD-22FE-41CA-988B-8B5352B8475B}" presName="Name0" presStyleCnt="0">
        <dgm:presLayoutVars>
          <dgm:dir/>
          <dgm:resizeHandles val="exact"/>
        </dgm:presLayoutVars>
      </dgm:prSet>
      <dgm:spPr/>
    </dgm:pt>
    <dgm:pt modelId="{A10F69B7-41AC-4CCF-8231-B3309D5F10E5}" type="pres">
      <dgm:prSet presAssocID="{243C6E58-B44A-433D-947C-157BB3B73E74}" presName="node" presStyleLbl="node1" presStyleIdx="0" presStyleCnt="5">
        <dgm:presLayoutVars>
          <dgm:bulletEnabled val="1"/>
        </dgm:presLayoutVars>
      </dgm:prSet>
      <dgm:spPr/>
    </dgm:pt>
    <dgm:pt modelId="{902DFAE8-95B5-4643-AB6C-AB75767F7EE5}" type="pres">
      <dgm:prSet presAssocID="{3B2DAF8C-D8A2-40B7-833D-44BA38F599A9}" presName="sibTrans" presStyleLbl="sibTrans2D1" presStyleIdx="0" presStyleCnt="4"/>
      <dgm:spPr/>
    </dgm:pt>
    <dgm:pt modelId="{19571FC1-A283-4568-8417-99F7447444BE}" type="pres">
      <dgm:prSet presAssocID="{3B2DAF8C-D8A2-40B7-833D-44BA38F599A9}" presName="connectorText" presStyleLbl="sibTrans2D1" presStyleIdx="0" presStyleCnt="4"/>
      <dgm:spPr/>
    </dgm:pt>
    <dgm:pt modelId="{2B712C9A-6CC3-48E2-B045-2455D40C75B6}" type="pres">
      <dgm:prSet presAssocID="{79E0C391-B1F7-4134-B2B1-B2814855AA83}" presName="node" presStyleLbl="node1" presStyleIdx="1" presStyleCnt="5">
        <dgm:presLayoutVars>
          <dgm:bulletEnabled val="1"/>
        </dgm:presLayoutVars>
      </dgm:prSet>
      <dgm:spPr/>
    </dgm:pt>
    <dgm:pt modelId="{BBFC4CE5-6C24-4B3B-B1AC-7F9434F9FF60}" type="pres">
      <dgm:prSet presAssocID="{8A574387-4F5C-4020-9698-35D3EE51202E}" presName="sibTrans" presStyleLbl="sibTrans2D1" presStyleIdx="1" presStyleCnt="4"/>
      <dgm:spPr/>
    </dgm:pt>
    <dgm:pt modelId="{88D75289-A16E-4413-B2C7-6348056DD0FB}" type="pres">
      <dgm:prSet presAssocID="{8A574387-4F5C-4020-9698-35D3EE51202E}" presName="connectorText" presStyleLbl="sibTrans2D1" presStyleIdx="1" presStyleCnt="4"/>
      <dgm:spPr/>
    </dgm:pt>
    <dgm:pt modelId="{FB9D6048-3EB9-445A-B64E-894E34337873}" type="pres">
      <dgm:prSet presAssocID="{AC26BDDC-8E31-41DD-8F58-E888CC9BF2A1}" presName="node" presStyleLbl="node1" presStyleIdx="2" presStyleCnt="5">
        <dgm:presLayoutVars>
          <dgm:bulletEnabled val="1"/>
        </dgm:presLayoutVars>
      </dgm:prSet>
      <dgm:spPr/>
    </dgm:pt>
    <dgm:pt modelId="{BBE4FF93-E837-4E1D-86AE-00BB380AFBA7}" type="pres">
      <dgm:prSet presAssocID="{315375D3-94B6-42A7-AACB-32475DCB7410}" presName="sibTrans" presStyleLbl="sibTrans2D1" presStyleIdx="2" presStyleCnt="4"/>
      <dgm:spPr/>
    </dgm:pt>
    <dgm:pt modelId="{C02C5B0D-FC8A-4284-B287-416CBA4E4F79}" type="pres">
      <dgm:prSet presAssocID="{315375D3-94B6-42A7-AACB-32475DCB7410}" presName="connectorText" presStyleLbl="sibTrans2D1" presStyleIdx="2" presStyleCnt="4"/>
      <dgm:spPr/>
    </dgm:pt>
    <dgm:pt modelId="{48E98E93-9EF6-43CF-B37D-BCB9EF57DB17}" type="pres">
      <dgm:prSet presAssocID="{34A6C591-7B2B-4C7D-A63B-A9662B998266}" presName="node" presStyleLbl="node1" presStyleIdx="3" presStyleCnt="5">
        <dgm:presLayoutVars>
          <dgm:bulletEnabled val="1"/>
        </dgm:presLayoutVars>
      </dgm:prSet>
      <dgm:spPr/>
    </dgm:pt>
    <dgm:pt modelId="{12760B33-B721-481F-8EDE-25985C376BF2}" type="pres">
      <dgm:prSet presAssocID="{ACC9F78C-B835-4131-A5DB-1049617CB568}" presName="sibTrans" presStyleLbl="sibTrans2D1" presStyleIdx="3" presStyleCnt="4"/>
      <dgm:spPr/>
    </dgm:pt>
    <dgm:pt modelId="{AE5DC5E8-ADC2-4361-92E3-11B0897478D9}" type="pres">
      <dgm:prSet presAssocID="{ACC9F78C-B835-4131-A5DB-1049617CB568}" presName="connectorText" presStyleLbl="sibTrans2D1" presStyleIdx="3" presStyleCnt="4"/>
      <dgm:spPr/>
    </dgm:pt>
    <dgm:pt modelId="{BC05B5D9-F822-4AA2-B02A-F42AE2DA79FF}" type="pres">
      <dgm:prSet presAssocID="{D201F51B-2A95-4808-91B7-25BB5E2520AB}" presName="node" presStyleLbl="node1" presStyleIdx="4" presStyleCnt="5">
        <dgm:presLayoutVars>
          <dgm:bulletEnabled val="1"/>
        </dgm:presLayoutVars>
      </dgm:prSet>
      <dgm:spPr/>
    </dgm:pt>
  </dgm:ptLst>
  <dgm:cxnLst>
    <dgm:cxn modelId="{DF3EFF0C-6ADC-46BC-A18E-DC31C34BF41F}" type="presOf" srcId="{3B2DAF8C-D8A2-40B7-833D-44BA38F599A9}" destId="{19571FC1-A283-4568-8417-99F7447444BE}" srcOrd="1" destOrd="0" presId="urn:microsoft.com/office/officeart/2005/8/layout/process1"/>
    <dgm:cxn modelId="{0042F10D-E720-401E-B802-99E5CF61F3EB}" srcId="{0C7692BD-22FE-41CA-988B-8B5352B8475B}" destId="{D201F51B-2A95-4808-91B7-25BB5E2520AB}" srcOrd="4" destOrd="0" parTransId="{0CF0ECDF-2666-40F3-8689-B53A46784C7F}" sibTransId="{100B979F-DE20-445D-9D48-4B94E7B15BD0}"/>
    <dgm:cxn modelId="{CCCF910E-DFB9-4230-AF8E-8BDF22DA227E}" type="presOf" srcId="{0C7692BD-22FE-41CA-988B-8B5352B8475B}" destId="{E76E795D-EFED-453D-928F-5D9B1C33FA21}" srcOrd="0" destOrd="0" presId="urn:microsoft.com/office/officeart/2005/8/layout/process1"/>
    <dgm:cxn modelId="{DA322F1E-AD6F-4B0B-AB69-BB3963EA13CD}" type="presOf" srcId="{8A574387-4F5C-4020-9698-35D3EE51202E}" destId="{88D75289-A16E-4413-B2C7-6348056DD0FB}" srcOrd="1" destOrd="0" presId="urn:microsoft.com/office/officeart/2005/8/layout/process1"/>
    <dgm:cxn modelId="{866C7428-31A6-4B20-90BC-99DA436AF1C8}" type="presOf" srcId="{34A6C591-7B2B-4C7D-A63B-A9662B998266}" destId="{48E98E93-9EF6-43CF-B37D-BCB9EF57DB17}" srcOrd="0" destOrd="0" presId="urn:microsoft.com/office/officeart/2005/8/layout/process1"/>
    <dgm:cxn modelId="{7CB87429-4CCB-48AC-9EB1-F72C39F70E80}" type="presOf" srcId="{315375D3-94B6-42A7-AACB-32475DCB7410}" destId="{C02C5B0D-FC8A-4284-B287-416CBA4E4F79}" srcOrd="1" destOrd="0" presId="urn:microsoft.com/office/officeart/2005/8/layout/process1"/>
    <dgm:cxn modelId="{1212E536-3FC7-4A03-AA97-D17BA9FE64D7}" type="presOf" srcId="{8A574387-4F5C-4020-9698-35D3EE51202E}" destId="{BBFC4CE5-6C24-4B3B-B1AC-7F9434F9FF60}" srcOrd="0" destOrd="0" presId="urn:microsoft.com/office/officeart/2005/8/layout/process1"/>
    <dgm:cxn modelId="{7BE9326C-7100-49DD-B517-3970CD3CC86D}" type="presOf" srcId="{79E0C391-B1F7-4134-B2B1-B2814855AA83}" destId="{2B712C9A-6CC3-48E2-B045-2455D40C75B6}" srcOrd="0" destOrd="0" presId="urn:microsoft.com/office/officeart/2005/8/layout/process1"/>
    <dgm:cxn modelId="{3A6A334C-DBDD-4F30-9C74-0032E9D92338}" type="presOf" srcId="{315375D3-94B6-42A7-AACB-32475DCB7410}" destId="{BBE4FF93-E837-4E1D-86AE-00BB380AFBA7}" srcOrd="0" destOrd="0" presId="urn:microsoft.com/office/officeart/2005/8/layout/process1"/>
    <dgm:cxn modelId="{2201DA71-CD13-44A3-8876-916756BC9CD4}" type="presOf" srcId="{243C6E58-B44A-433D-947C-157BB3B73E74}" destId="{A10F69B7-41AC-4CCF-8231-B3309D5F10E5}" srcOrd="0" destOrd="0" presId="urn:microsoft.com/office/officeart/2005/8/layout/process1"/>
    <dgm:cxn modelId="{3065B575-17DE-4037-86B8-FBDE0351B391}" srcId="{0C7692BD-22FE-41CA-988B-8B5352B8475B}" destId="{34A6C591-7B2B-4C7D-A63B-A9662B998266}" srcOrd="3" destOrd="0" parTransId="{BFB1967E-5B59-4E19-A02B-2674016C97D0}" sibTransId="{ACC9F78C-B835-4131-A5DB-1049617CB568}"/>
    <dgm:cxn modelId="{B2D3BA77-4494-4E5E-B0D3-7403E1618F64}" type="presOf" srcId="{ACC9F78C-B835-4131-A5DB-1049617CB568}" destId="{12760B33-B721-481F-8EDE-25985C376BF2}" srcOrd="0" destOrd="0" presId="urn:microsoft.com/office/officeart/2005/8/layout/process1"/>
    <dgm:cxn modelId="{E85C965A-A75A-407C-8CC1-ED0188D9DE66}" type="presOf" srcId="{ACC9F78C-B835-4131-A5DB-1049617CB568}" destId="{AE5DC5E8-ADC2-4361-92E3-11B0897478D9}" srcOrd="1" destOrd="0" presId="urn:microsoft.com/office/officeart/2005/8/layout/process1"/>
    <dgm:cxn modelId="{25915A94-B014-4BAC-AED6-467DEFF490B7}" srcId="{0C7692BD-22FE-41CA-988B-8B5352B8475B}" destId="{79E0C391-B1F7-4134-B2B1-B2814855AA83}" srcOrd="1" destOrd="0" parTransId="{87174A20-8B75-416A-8A20-354E762BA849}" sibTransId="{8A574387-4F5C-4020-9698-35D3EE51202E}"/>
    <dgm:cxn modelId="{C3E884A4-F9CB-4ECA-B531-9AB59310ED6C}" type="presOf" srcId="{D201F51B-2A95-4808-91B7-25BB5E2520AB}" destId="{BC05B5D9-F822-4AA2-B02A-F42AE2DA79FF}" srcOrd="0" destOrd="0" presId="urn:microsoft.com/office/officeart/2005/8/layout/process1"/>
    <dgm:cxn modelId="{6633F3AC-53E8-4CC7-A2C9-732DD4EBB978}" type="presOf" srcId="{3B2DAF8C-D8A2-40B7-833D-44BA38F599A9}" destId="{902DFAE8-95B5-4643-AB6C-AB75767F7EE5}" srcOrd="0" destOrd="0" presId="urn:microsoft.com/office/officeart/2005/8/layout/process1"/>
    <dgm:cxn modelId="{6D6300BB-35E8-41E0-B52D-40F012790EFC}" srcId="{0C7692BD-22FE-41CA-988B-8B5352B8475B}" destId="{243C6E58-B44A-433D-947C-157BB3B73E74}" srcOrd="0" destOrd="0" parTransId="{7247A0CD-3F41-40F4-A12E-5B603AE93375}" sibTransId="{3B2DAF8C-D8A2-40B7-833D-44BA38F599A9}"/>
    <dgm:cxn modelId="{2EB519C9-1620-4840-913D-2B5ECB201E28}" type="presOf" srcId="{AC26BDDC-8E31-41DD-8F58-E888CC9BF2A1}" destId="{FB9D6048-3EB9-445A-B64E-894E34337873}" srcOrd="0" destOrd="0" presId="urn:microsoft.com/office/officeart/2005/8/layout/process1"/>
    <dgm:cxn modelId="{AD3ECDE0-66E9-43E2-9E97-DF2A13D5BDEE}" srcId="{0C7692BD-22FE-41CA-988B-8B5352B8475B}" destId="{AC26BDDC-8E31-41DD-8F58-E888CC9BF2A1}" srcOrd="2" destOrd="0" parTransId="{F7937AF9-D422-4060-A39F-A184AAB30044}" sibTransId="{315375D3-94B6-42A7-AACB-32475DCB7410}"/>
    <dgm:cxn modelId="{946F1EC3-D339-43B1-B133-C9542CF2F330}" type="presParOf" srcId="{E76E795D-EFED-453D-928F-5D9B1C33FA21}" destId="{A10F69B7-41AC-4CCF-8231-B3309D5F10E5}" srcOrd="0" destOrd="0" presId="urn:microsoft.com/office/officeart/2005/8/layout/process1"/>
    <dgm:cxn modelId="{363170B7-23DE-4B04-82DD-14269A9CA476}" type="presParOf" srcId="{E76E795D-EFED-453D-928F-5D9B1C33FA21}" destId="{902DFAE8-95B5-4643-AB6C-AB75767F7EE5}" srcOrd="1" destOrd="0" presId="urn:microsoft.com/office/officeart/2005/8/layout/process1"/>
    <dgm:cxn modelId="{9048CFFE-9AB8-45DA-B34E-7E5DB03BAFB1}" type="presParOf" srcId="{902DFAE8-95B5-4643-AB6C-AB75767F7EE5}" destId="{19571FC1-A283-4568-8417-99F7447444BE}" srcOrd="0" destOrd="0" presId="urn:microsoft.com/office/officeart/2005/8/layout/process1"/>
    <dgm:cxn modelId="{58D56887-C69F-4229-923C-C27B0CB3F4A5}" type="presParOf" srcId="{E76E795D-EFED-453D-928F-5D9B1C33FA21}" destId="{2B712C9A-6CC3-48E2-B045-2455D40C75B6}" srcOrd="2" destOrd="0" presId="urn:microsoft.com/office/officeart/2005/8/layout/process1"/>
    <dgm:cxn modelId="{424B3826-7F15-4573-BBE1-736ADCCDA41F}" type="presParOf" srcId="{E76E795D-EFED-453D-928F-5D9B1C33FA21}" destId="{BBFC4CE5-6C24-4B3B-B1AC-7F9434F9FF60}" srcOrd="3" destOrd="0" presId="urn:microsoft.com/office/officeart/2005/8/layout/process1"/>
    <dgm:cxn modelId="{75622C06-B17A-4E23-AB37-B34FAB3E1DE9}" type="presParOf" srcId="{BBFC4CE5-6C24-4B3B-B1AC-7F9434F9FF60}" destId="{88D75289-A16E-4413-B2C7-6348056DD0FB}" srcOrd="0" destOrd="0" presId="urn:microsoft.com/office/officeart/2005/8/layout/process1"/>
    <dgm:cxn modelId="{C1852123-E947-49DE-B3C3-AE52A6CCAAED}" type="presParOf" srcId="{E76E795D-EFED-453D-928F-5D9B1C33FA21}" destId="{FB9D6048-3EB9-445A-B64E-894E34337873}" srcOrd="4" destOrd="0" presId="urn:microsoft.com/office/officeart/2005/8/layout/process1"/>
    <dgm:cxn modelId="{9FB96420-7EB9-4989-9579-D130A3192F52}" type="presParOf" srcId="{E76E795D-EFED-453D-928F-5D9B1C33FA21}" destId="{BBE4FF93-E837-4E1D-86AE-00BB380AFBA7}" srcOrd="5" destOrd="0" presId="urn:microsoft.com/office/officeart/2005/8/layout/process1"/>
    <dgm:cxn modelId="{4672AD4E-EF0D-4FE2-BE8D-2AFDA71D5D98}" type="presParOf" srcId="{BBE4FF93-E837-4E1D-86AE-00BB380AFBA7}" destId="{C02C5B0D-FC8A-4284-B287-416CBA4E4F79}" srcOrd="0" destOrd="0" presId="urn:microsoft.com/office/officeart/2005/8/layout/process1"/>
    <dgm:cxn modelId="{3E6A461E-9C8D-4FF1-8953-ABE04600FB74}" type="presParOf" srcId="{E76E795D-EFED-453D-928F-5D9B1C33FA21}" destId="{48E98E93-9EF6-43CF-B37D-BCB9EF57DB17}" srcOrd="6" destOrd="0" presId="urn:microsoft.com/office/officeart/2005/8/layout/process1"/>
    <dgm:cxn modelId="{64D507A0-8A6C-4640-AB39-82F01E94A4BD}" type="presParOf" srcId="{E76E795D-EFED-453D-928F-5D9B1C33FA21}" destId="{12760B33-B721-481F-8EDE-25985C376BF2}" srcOrd="7" destOrd="0" presId="urn:microsoft.com/office/officeart/2005/8/layout/process1"/>
    <dgm:cxn modelId="{434457D0-F6C8-43A2-BA30-B8F99F597039}" type="presParOf" srcId="{12760B33-B721-481F-8EDE-25985C376BF2}" destId="{AE5DC5E8-ADC2-4361-92E3-11B0897478D9}" srcOrd="0" destOrd="0" presId="urn:microsoft.com/office/officeart/2005/8/layout/process1"/>
    <dgm:cxn modelId="{5CC5DBD7-140A-4CB9-A513-45A9C9B6DA83}" type="presParOf" srcId="{E76E795D-EFED-453D-928F-5D9B1C33FA21}" destId="{BC05B5D9-F822-4AA2-B02A-F42AE2DA79FF}"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392BD-249A-4770-9B1C-0D58F53C9F6D}">
      <dsp:nvSpPr>
        <dsp:cNvPr id="0" name=""/>
        <dsp:cNvSpPr/>
      </dsp:nvSpPr>
      <dsp:spPr>
        <a:xfrm rot="10800000">
          <a:off x="1567854" y="245"/>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People have choice, control and support to live independent lives</a:t>
          </a:r>
          <a:endParaRPr lang="en-GB" sz="1400" b="1" kern="1200" dirty="0">
            <a:latin typeface="+mj-lt"/>
          </a:endParaRPr>
        </a:p>
      </dsp:txBody>
      <dsp:txXfrm rot="10800000">
        <a:off x="1739636" y="245"/>
        <a:ext cx="5370832" cy="687129"/>
      </dsp:txXfrm>
    </dsp:sp>
    <dsp:sp modelId="{BD5C8A5B-075F-403F-8E7F-1868E6A70798}">
      <dsp:nvSpPr>
        <dsp:cNvPr id="0" name=""/>
        <dsp:cNvSpPr/>
      </dsp:nvSpPr>
      <dsp:spPr>
        <a:xfrm>
          <a:off x="1224289" y="245"/>
          <a:ext cx="687129" cy="687129"/>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A49EB51-EFCD-45CC-B090-7AD925198EDA}">
      <dsp:nvSpPr>
        <dsp:cNvPr id="0" name=""/>
        <dsp:cNvSpPr/>
      </dsp:nvSpPr>
      <dsp:spPr>
        <a:xfrm rot="10800000">
          <a:off x="1567854" y="892487"/>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latin typeface="+mj-lt"/>
            </a:rPr>
            <a:t>People can access outstanding quality and tailored care and support</a:t>
          </a:r>
          <a:endParaRPr lang="en-GB" sz="1400" b="1" kern="1200">
            <a:latin typeface="+mj-lt"/>
          </a:endParaRPr>
        </a:p>
      </dsp:txBody>
      <dsp:txXfrm rot="10800000">
        <a:off x="1739636" y="892487"/>
        <a:ext cx="5370832" cy="687129"/>
      </dsp:txXfrm>
    </dsp:sp>
    <dsp:sp modelId="{FB1E10C0-7751-4B50-975B-A2F82AEC3AAF}">
      <dsp:nvSpPr>
        <dsp:cNvPr id="0" name=""/>
        <dsp:cNvSpPr/>
      </dsp:nvSpPr>
      <dsp:spPr>
        <a:xfrm>
          <a:off x="1224289" y="892487"/>
          <a:ext cx="687129" cy="687129"/>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717307-E17B-429C-8BE2-DCEBEA2509AD}">
      <dsp:nvSpPr>
        <dsp:cNvPr id="0" name=""/>
        <dsp:cNvSpPr/>
      </dsp:nvSpPr>
      <dsp:spPr>
        <a:xfrm rot="10800000">
          <a:off x="1567854" y="1784730"/>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latin typeface="+mj-lt"/>
            </a:rPr>
            <a:t>People find social care fair and accessible</a:t>
          </a:r>
          <a:endParaRPr lang="en-GB" sz="1400" b="1" kern="1200">
            <a:latin typeface="+mj-lt"/>
          </a:endParaRPr>
        </a:p>
      </dsp:txBody>
      <dsp:txXfrm rot="10800000">
        <a:off x="1739636" y="1784730"/>
        <a:ext cx="5370832" cy="687129"/>
      </dsp:txXfrm>
    </dsp:sp>
    <dsp:sp modelId="{25C70A2A-C63B-46FA-B3C6-58B7FC402B68}">
      <dsp:nvSpPr>
        <dsp:cNvPr id="0" name=""/>
        <dsp:cNvSpPr/>
      </dsp:nvSpPr>
      <dsp:spPr>
        <a:xfrm>
          <a:off x="1224289" y="1784730"/>
          <a:ext cx="687129" cy="687129"/>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094FED-C7BE-4EE4-896B-9C595459872C}">
      <dsp:nvSpPr>
        <dsp:cNvPr id="0" name=""/>
        <dsp:cNvSpPr/>
      </dsp:nvSpPr>
      <dsp:spPr>
        <a:xfrm rot="10800000">
          <a:off x="1567854" y="2676972"/>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latin typeface="+mj-lt"/>
            </a:rPr>
            <a:t>Helping the adult social care workforce to feel recognised and to have opportunities to develop their careers</a:t>
          </a:r>
        </a:p>
      </dsp:txBody>
      <dsp:txXfrm rot="10800000">
        <a:off x="1739636" y="2676972"/>
        <a:ext cx="5370832" cy="687129"/>
      </dsp:txXfrm>
    </dsp:sp>
    <dsp:sp modelId="{ECF7D4E7-F3CF-4D76-A22D-CCEA461558CB}">
      <dsp:nvSpPr>
        <dsp:cNvPr id="0" name=""/>
        <dsp:cNvSpPr/>
      </dsp:nvSpPr>
      <dsp:spPr>
        <a:xfrm>
          <a:off x="1224289" y="2676972"/>
          <a:ext cx="687129" cy="687129"/>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C33ADE-6EDC-4E38-87F4-CAB41974654E}">
      <dsp:nvSpPr>
        <dsp:cNvPr id="0" name=""/>
        <dsp:cNvSpPr/>
      </dsp:nvSpPr>
      <dsp:spPr>
        <a:xfrm rot="10800000">
          <a:off x="1567854" y="3569215"/>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latin typeface="+mj-lt"/>
            </a:rPr>
            <a:t>Supporting unpaid carers to achieve their own life goals </a:t>
          </a:r>
        </a:p>
      </dsp:txBody>
      <dsp:txXfrm rot="10800000">
        <a:off x="1739636" y="3569215"/>
        <a:ext cx="5370832" cy="687129"/>
      </dsp:txXfrm>
    </dsp:sp>
    <dsp:sp modelId="{8921895D-B234-4D23-B9F7-E14B8F790993}">
      <dsp:nvSpPr>
        <dsp:cNvPr id="0" name=""/>
        <dsp:cNvSpPr/>
      </dsp:nvSpPr>
      <dsp:spPr>
        <a:xfrm>
          <a:off x="1224289" y="3569215"/>
          <a:ext cx="687129" cy="687129"/>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445267-71AF-451B-ADA1-1A8409D6B413}">
      <dsp:nvSpPr>
        <dsp:cNvPr id="0" name=""/>
        <dsp:cNvSpPr/>
      </dsp:nvSpPr>
      <dsp:spPr>
        <a:xfrm rot="10800000">
          <a:off x="1567854" y="4461457"/>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For social care to be on a stable financial footing</a:t>
          </a:r>
        </a:p>
      </dsp:txBody>
      <dsp:txXfrm rot="10800000">
        <a:off x="1739636" y="4461457"/>
        <a:ext cx="5370832" cy="687129"/>
      </dsp:txXfrm>
    </dsp:sp>
    <dsp:sp modelId="{EBF8A772-C0C6-4C2F-A068-16DEA10CE233}">
      <dsp:nvSpPr>
        <dsp:cNvPr id="0" name=""/>
        <dsp:cNvSpPr/>
      </dsp:nvSpPr>
      <dsp:spPr>
        <a:xfrm>
          <a:off x="1224289" y="4461457"/>
          <a:ext cx="687129" cy="687129"/>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72CBE-CB77-4BA4-8ED9-CE4FF354A72D}">
      <dsp:nvSpPr>
        <dsp:cNvPr id="0" name=""/>
        <dsp:cNvSpPr/>
      </dsp:nvSpPr>
      <dsp:spPr>
        <a:xfrm>
          <a:off x="2647261"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621961"/>
        <a:ext cx="23913" cy="4782"/>
      </dsp:txXfrm>
    </dsp:sp>
    <dsp:sp modelId="{4C187282-7F2D-454E-8F27-0F04092F2442}">
      <dsp:nvSpPr>
        <dsp:cNvPr id="0" name=""/>
        <dsp:cNvSpPr/>
      </dsp:nvSpPr>
      <dsp:spPr>
        <a:xfrm>
          <a:off x="569614"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Highlight Blanks </a:t>
          </a:r>
          <a:r>
            <a:rPr lang="en-US" sz="1400" kern="1200" dirty="0">
              <a:solidFill>
                <a:srgbClr val="000000"/>
              </a:solidFill>
            </a:rPr>
            <a:t>submissions where key fields are blank</a:t>
          </a:r>
          <a:endParaRPr lang="en-GB" sz="1400" kern="1200" dirty="0">
            <a:solidFill>
              <a:srgbClr val="000000"/>
            </a:solidFill>
          </a:endParaRPr>
        </a:p>
      </dsp:txBody>
      <dsp:txXfrm>
        <a:off x="569614" y="518"/>
        <a:ext cx="2079447" cy="1247668"/>
      </dsp:txXfrm>
    </dsp:sp>
    <dsp:sp modelId="{9F638F72-FDFE-4837-80D5-22FD779F7913}">
      <dsp:nvSpPr>
        <dsp:cNvPr id="0" name=""/>
        <dsp:cNvSpPr/>
      </dsp:nvSpPr>
      <dsp:spPr>
        <a:xfrm>
          <a:off x="5204982"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416862" y="621961"/>
        <a:ext cx="23913" cy="4782"/>
      </dsp:txXfrm>
    </dsp:sp>
    <dsp:sp modelId="{47BE024D-0373-4D76-95AA-43DB64148874}">
      <dsp:nvSpPr>
        <dsp:cNvPr id="0" name=""/>
        <dsp:cNvSpPr/>
      </dsp:nvSpPr>
      <dsp:spPr>
        <a:xfrm>
          <a:off x="3127334"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Develop Benchmarks </a:t>
          </a:r>
          <a:r>
            <a:rPr lang="en-US" sz="1400" kern="1200" dirty="0">
              <a:solidFill>
                <a:srgbClr val="000000"/>
              </a:solidFill>
            </a:rPr>
            <a:t>for medians at cost line from submissions data</a:t>
          </a:r>
          <a:endParaRPr lang="en-GB" sz="1400" kern="1200" dirty="0">
            <a:solidFill>
              <a:srgbClr val="000000"/>
            </a:solidFill>
          </a:endParaRPr>
        </a:p>
      </dsp:txBody>
      <dsp:txXfrm>
        <a:off x="3127334" y="518"/>
        <a:ext cx="2079447" cy="1247668"/>
      </dsp:txXfrm>
    </dsp:sp>
    <dsp:sp modelId="{64A37CBF-5F92-42A1-84E6-7581C4AD9155}">
      <dsp:nvSpPr>
        <dsp:cNvPr id="0" name=""/>
        <dsp:cNvSpPr/>
      </dsp:nvSpPr>
      <dsp:spPr>
        <a:xfrm>
          <a:off x="7762703"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974582" y="621961"/>
        <a:ext cx="23913" cy="4782"/>
      </dsp:txXfrm>
    </dsp:sp>
    <dsp:sp modelId="{83EA9D1A-F1AE-4161-8766-532533574CDB}">
      <dsp:nvSpPr>
        <dsp:cNvPr id="0" name=""/>
        <dsp:cNvSpPr/>
      </dsp:nvSpPr>
      <dsp:spPr>
        <a:xfrm>
          <a:off x="5685055"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Highlight Outliers </a:t>
          </a:r>
          <a:r>
            <a:rPr lang="en-US" sz="1400" kern="1200" dirty="0">
              <a:solidFill>
                <a:srgbClr val="000000"/>
              </a:solidFill>
            </a:rPr>
            <a:t>where per bed per week/ per hour costings were  proportionally out from medians</a:t>
          </a:r>
          <a:endParaRPr lang="en-GB" sz="1400" kern="1200" dirty="0">
            <a:solidFill>
              <a:srgbClr val="000000"/>
            </a:solidFill>
          </a:endParaRPr>
        </a:p>
      </dsp:txBody>
      <dsp:txXfrm>
        <a:off x="5685055" y="518"/>
        <a:ext cx="2079447" cy="1247668"/>
      </dsp:txXfrm>
    </dsp:sp>
    <dsp:sp modelId="{45A81373-24CB-4CAE-B73E-1A576A7D67DD}">
      <dsp:nvSpPr>
        <dsp:cNvPr id="0" name=""/>
        <dsp:cNvSpPr/>
      </dsp:nvSpPr>
      <dsp:spPr>
        <a:xfrm>
          <a:off x="1609338" y="1246386"/>
          <a:ext cx="7673161" cy="447672"/>
        </a:xfrm>
        <a:custGeom>
          <a:avLst/>
          <a:gdLst/>
          <a:ahLst/>
          <a:cxnLst/>
          <a:rect l="0" t="0" r="0" b="0"/>
          <a:pathLst>
            <a:path>
              <a:moveTo>
                <a:pt x="7673161" y="0"/>
              </a:moveTo>
              <a:lnTo>
                <a:pt x="7673161" y="240936"/>
              </a:lnTo>
              <a:lnTo>
                <a:pt x="0" y="240936"/>
              </a:lnTo>
              <a:lnTo>
                <a:pt x="0" y="44767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253717" y="1467831"/>
        <a:ext cx="384402" cy="4782"/>
      </dsp:txXfrm>
    </dsp:sp>
    <dsp:sp modelId="{DA36EAB4-8D53-41B5-AE63-E6486A637A8C}">
      <dsp:nvSpPr>
        <dsp:cNvPr id="0" name=""/>
        <dsp:cNvSpPr/>
      </dsp:nvSpPr>
      <dsp:spPr>
        <a:xfrm>
          <a:off x="8242776"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Identify Line Level Anomalies </a:t>
          </a:r>
          <a:r>
            <a:rPr lang="en-US" sz="1400" kern="1200" dirty="0">
              <a:solidFill>
                <a:srgbClr val="000000"/>
              </a:solidFill>
            </a:rPr>
            <a:t>driving outlier costings</a:t>
          </a:r>
          <a:endParaRPr lang="en-GB" sz="1400" kern="1200" dirty="0">
            <a:solidFill>
              <a:srgbClr val="000000"/>
            </a:solidFill>
          </a:endParaRPr>
        </a:p>
      </dsp:txBody>
      <dsp:txXfrm>
        <a:off x="8242776" y="518"/>
        <a:ext cx="2079447" cy="1247668"/>
      </dsp:txXfrm>
    </dsp:sp>
    <dsp:sp modelId="{15E44FA5-2A6F-45A6-B819-26750C875278}">
      <dsp:nvSpPr>
        <dsp:cNvPr id="0" name=""/>
        <dsp:cNvSpPr/>
      </dsp:nvSpPr>
      <dsp:spPr>
        <a:xfrm>
          <a:off x="2647261"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2347902"/>
        <a:ext cx="23913" cy="4782"/>
      </dsp:txXfrm>
    </dsp:sp>
    <dsp:sp modelId="{80ACF448-F212-4319-BAF5-6E19A111C271}">
      <dsp:nvSpPr>
        <dsp:cNvPr id="0" name=""/>
        <dsp:cNvSpPr/>
      </dsp:nvSpPr>
      <dsp:spPr>
        <a:xfrm>
          <a:off x="569614"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Email providers </a:t>
          </a:r>
          <a:r>
            <a:rPr lang="en-US" sz="1400" kern="1200" dirty="0">
              <a:solidFill>
                <a:srgbClr val="000000"/>
              </a:solidFill>
            </a:rPr>
            <a:t>to notify of queries to be raised and reviewed</a:t>
          </a:r>
          <a:endParaRPr lang="en-GB" sz="1400" kern="1200" dirty="0">
            <a:solidFill>
              <a:srgbClr val="000000"/>
            </a:solidFill>
          </a:endParaRPr>
        </a:p>
      </dsp:txBody>
      <dsp:txXfrm>
        <a:off x="569614" y="1726459"/>
        <a:ext cx="2079447" cy="1247668"/>
      </dsp:txXfrm>
    </dsp:sp>
    <dsp:sp modelId="{C827BB62-7012-4A2D-BBE3-8DAC78AEF605}">
      <dsp:nvSpPr>
        <dsp:cNvPr id="0" name=""/>
        <dsp:cNvSpPr/>
      </dsp:nvSpPr>
      <dsp:spPr>
        <a:xfrm>
          <a:off x="5204982"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416862" y="2347902"/>
        <a:ext cx="23913" cy="4782"/>
      </dsp:txXfrm>
    </dsp:sp>
    <dsp:sp modelId="{829358F4-5065-49AF-87AF-6E7401B275E7}">
      <dsp:nvSpPr>
        <dsp:cNvPr id="0" name=""/>
        <dsp:cNvSpPr/>
      </dsp:nvSpPr>
      <dsp:spPr>
        <a:xfrm>
          <a:off x="3127334"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Put into query </a:t>
          </a:r>
          <a:r>
            <a:rPr lang="en-US" sz="1400" kern="1200" dirty="0">
              <a:solidFill>
                <a:srgbClr val="000000"/>
              </a:solidFill>
            </a:rPr>
            <a:t>with provider (+</a:t>
          </a:r>
          <a:r>
            <a:rPr lang="en-US" sz="1400" b="0" kern="1200" dirty="0">
              <a:solidFill>
                <a:srgbClr val="000000"/>
              </a:solidFill>
            </a:rPr>
            <a:t>add line level comments on IESE platform)</a:t>
          </a:r>
          <a:endParaRPr lang="en-GB" sz="1400" kern="1200" dirty="0">
            <a:solidFill>
              <a:srgbClr val="000000"/>
            </a:solidFill>
          </a:endParaRPr>
        </a:p>
      </dsp:txBody>
      <dsp:txXfrm>
        <a:off x="3127334" y="1726459"/>
        <a:ext cx="2079447" cy="1247668"/>
      </dsp:txXfrm>
    </dsp:sp>
    <dsp:sp modelId="{9BAB74DB-8D69-4DD6-8128-9C9E7FAB0D48}">
      <dsp:nvSpPr>
        <dsp:cNvPr id="0" name=""/>
        <dsp:cNvSpPr/>
      </dsp:nvSpPr>
      <dsp:spPr>
        <a:xfrm>
          <a:off x="7762703"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974582" y="2347902"/>
        <a:ext cx="23913" cy="4782"/>
      </dsp:txXfrm>
    </dsp:sp>
    <dsp:sp modelId="{DB547AC7-D0A9-4273-AB68-67BA993DE8EC}">
      <dsp:nvSpPr>
        <dsp:cNvPr id="0" name=""/>
        <dsp:cNvSpPr/>
      </dsp:nvSpPr>
      <dsp:spPr>
        <a:xfrm>
          <a:off x="5685055"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Provider to resubmit </a:t>
          </a:r>
          <a:r>
            <a:rPr lang="en-US" sz="1400" kern="1200" dirty="0">
              <a:solidFill>
                <a:srgbClr val="000000"/>
              </a:solidFill>
            </a:rPr>
            <a:t>with comments</a:t>
          </a:r>
          <a:endParaRPr lang="en-GB" sz="1400" kern="1200" dirty="0">
            <a:solidFill>
              <a:srgbClr val="000000"/>
            </a:solidFill>
          </a:endParaRPr>
        </a:p>
      </dsp:txBody>
      <dsp:txXfrm>
        <a:off x="5685055" y="1726459"/>
        <a:ext cx="2079447" cy="1247668"/>
      </dsp:txXfrm>
    </dsp:sp>
    <dsp:sp modelId="{C8DA78EC-A5CB-4316-9AF6-1B01EF3E5E9D}">
      <dsp:nvSpPr>
        <dsp:cNvPr id="0" name=""/>
        <dsp:cNvSpPr/>
      </dsp:nvSpPr>
      <dsp:spPr>
        <a:xfrm>
          <a:off x="1609338" y="2972328"/>
          <a:ext cx="7673161" cy="447672"/>
        </a:xfrm>
        <a:custGeom>
          <a:avLst/>
          <a:gdLst/>
          <a:ahLst/>
          <a:cxnLst/>
          <a:rect l="0" t="0" r="0" b="0"/>
          <a:pathLst>
            <a:path>
              <a:moveTo>
                <a:pt x="7673161" y="0"/>
              </a:moveTo>
              <a:lnTo>
                <a:pt x="7673161" y="240936"/>
              </a:lnTo>
              <a:lnTo>
                <a:pt x="0" y="240936"/>
              </a:lnTo>
              <a:lnTo>
                <a:pt x="0" y="44767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253717" y="3193773"/>
        <a:ext cx="384402" cy="4782"/>
      </dsp:txXfrm>
    </dsp:sp>
    <dsp:sp modelId="{A4D18E0D-7677-4B4D-B33C-4CB8C7613B04}">
      <dsp:nvSpPr>
        <dsp:cNvPr id="0" name=""/>
        <dsp:cNvSpPr/>
      </dsp:nvSpPr>
      <dsp:spPr>
        <a:xfrm>
          <a:off x="8242776"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Update tool </a:t>
          </a:r>
          <a:r>
            <a:rPr lang="en-US" sz="1400" kern="1200" dirty="0">
              <a:solidFill>
                <a:srgbClr val="000000"/>
              </a:solidFill>
            </a:rPr>
            <a:t>with revised submission</a:t>
          </a:r>
          <a:endParaRPr lang="en-GB" sz="1400" kern="1200" dirty="0">
            <a:solidFill>
              <a:srgbClr val="000000"/>
            </a:solidFill>
          </a:endParaRPr>
        </a:p>
      </dsp:txBody>
      <dsp:txXfrm>
        <a:off x="8242776" y="1726459"/>
        <a:ext cx="2079447" cy="1247668"/>
      </dsp:txXfrm>
    </dsp:sp>
    <dsp:sp modelId="{40E2683A-176A-4765-B26F-4A5CAECC006E}">
      <dsp:nvSpPr>
        <dsp:cNvPr id="0" name=""/>
        <dsp:cNvSpPr/>
      </dsp:nvSpPr>
      <dsp:spPr>
        <a:xfrm>
          <a:off x="2647261" y="4030515"/>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4073844"/>
        <a:ext cx="23913" cy="4782"/>
      </dsp:txXfrm>
    </dsp:sp>
    <dsp:sp modelId="{F69CA40A-7900-4A20-830D-ED19E01253F0}">
      <dsp:nvSpPr>
        <dsp:cNvPr id="0" name=""/>
        <dsp:cNvSpPr/>
      </dsp:nvSpPr>
      <dsp:spPr>
        <a:xfrm>
          <a:off x="569614" y="3452401"/>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rgbClr val="000000"/>
              </a:solidFill>
            </a:rPr>
            <a:t>Benchmarks automatically updated within tool</a:t>
          </a:r>
          <a:endParaRPr lang="en-GB" sz="1400" kern="1200" dirty="0">
            <a:solidFill>
              <a:srgbClr val="000000"/>
            </a:solidFill>
          </a:endParaRPr>
        </a:p>
      </dsp:txBody>
      <dsp:txXfrm>
        <a:off x="569614" y="3452401"/>
        <a:ext cx="2079447" cy="1247668"/>
      </dsp:txXfrm>
    </dsp:sp>
    <dsp:sp modelId="{95EE2831-24A5-459A-A179-48D2C55C3D66}">
      <dsp:nvSpPr>
        <dsp:cNvPr id="0" name=""/>
        <dsp:cNvSpPr/>
      </dsp:nvSpPr>
      <dsp:spPr>
        <a:xfrm>
          <a:off x="3127334" y="3452401"/>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Repeat process</a:t>
          </a:r>
          <a:r>
            <a:rPr lang="en-US" sz="1400" b="0" kern="1200" dirty="0">
              <a:solidFill>
                <a:srgbClr val="000000"/>
              </a:solidFill>
            </a:rPr>
            <a:t> to identify new outliers</a:t>
          </a:r>
          <a:endParaRPr lang="en-GB" sz="1400" b="1" kern="1200" dirty="0">
            <a:solidFill>
              <a:srgbClr val="000000"/>
            </a:solidFill>
          </a:endParaRPr>
        </a:p>
      </dsp:txBody>
      <dsp:txXfrm>
        <a:off x="3127334" y="3452401"/>
        <a:ext cx="2079447" cy="12476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F69B7-41AC-4CCF-8231-B3309D5F10E5}">
      <dsp:nvSpPr>
        <dsp:cNvPr id="0" name=""/>
        <dsp:cNvSpPr/>
      </dsp:nvSpPr>
      <dsp:spPr>
        <a:xfrm>
          <a:off x="5318"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Put submissions into query on </a:t>
          </a:r>
          <a:r>
            <a:rPr lang="en-US" sz="1800" kern="1200" dirty="0" err="1">
              <a:solidFill>
                <a:srgbClr val="000000"/>
              </a:solidFill>
            </a:rPr>
            <a:t>Iese</a:t>
          </a:r>
          <a:r>
            <a:rPr lang="en-US" sz="1800" kern="1200" dirty="0">
              <a:solidFill>
                <a:srgbClr val="000000"/>
              </a:solidFill>
            </a:rPr>
            <a:t> tool / Email provider with queries</a:t>
          </a:r>
          <a:endParaRPr lang="en-GB" sz="1800" kern="1200" dirty="0">
            <a:solidFill>
              <a:srgbClr val="000000"/>
            </a:solidFill>
          </a:endParaRPr>
        </a:p>
      </dsp:txBody>
      <dsp:txXfrm>
        <a:off x="53606" y="1509847"/>
        <a:ext cx="1552090" cy="1680892"/>
      </dsp:txXfrm>
    </dsp:sp>
    <dsp:sp modelId="{902DFAE8-95B5-4643-AB6C-AB75767F7EE5}">
      <dsp:nvSpPr>
        <dsp:cNvPr id="0" name=""/>
        <dsp:cNvSpPr/>
      </dsp:nvSpPr>
      <dsp:spPr>
        <a:xfrm>
          <a:off x="1818851"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1818851" y="2227633"/>
        <a:ext cx="244662" cy="245321"/>
      </dsp:txXfrm>
    </dsp:sp>
    <dsp:sp modelId="{2B712C9A-6CC3-48E2-B045-2455D40C75B6}">
      <dsp:nvSpPr>
        <dsp:cNvPr id="0" name=""/>
        <dsp:cNvSpPr/>
      </dsp:nvSpPr>
      <dsp:spPr>
        <a:xfrm>
          <a:off x="2313451"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Chase provider if no response by specified deadline</a:t>
          </a:r>
          <a:endParaRPr lang="en-GB" sz="1800" kern="1200" dirty="0">
            <a:solidFill>
              <a:srgbClr val="000000"/>
            </a:solidFill>
          </a:endParaRPr>
        </a:p>
      </dsp:txBody>
      <dsp:txXfrm>
        <a:off x="2361739" y="1509847"/>
        <a:ext cx="1552090" cy="1680892"/>
      </dsp:txXfrm>
    </dsp:sp>
    <dsp:sp modelId="{BBFC4CE5-6C24-4B3B-B1AC-7F9434F9FF60}">
      <dsp:nvSpPr>
        <dsp:cNvPr id="0" name=""/>
        <dsp:cNvSpPr/>
      </dsp:nvSpPr>
      <dsp:spPr>
        <a:xfrm>
          <a:off x="4126985"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4126985" y="2227633"/>
        <a:ext cx="244662" cy="245321"/>
      </dsp:txXfrm>
    </dsp:sp>
    <dsp:sp modelId="{FB9D6048-3EB9-445A-B64E-894E34337873}">
      <dsp:nvSpPr>
        <dsp:cNvPr id="0" name=""/>
        <dsp:cNvSpPr/>
      </dsp:nvSpPr>
      <dsp:spPr>
        <a:xfrm>
          <a:off x="4621585"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Discuss outliers with LA </a:t>
          </a:r>
          <a:br>
            <a:rPr lang="en-US" sz="1800" kern="1200" dirty="0">
              <a:solidFill>
                <a:srgbClr val="000000"/>
              </a:solidFill>
            </a:rPr>
          </a:br>
          <a:r>
            <a:rPr lang="en-US" sz="1800" kern="1200" dirty="0">
              <a:solidFill>
                <a:srgbClr val="000000"/>
              </a:solidFill>
            </a:rPr>
            <a:t>(If still no response)</a:t>
          </a:r>
          <a:endParaRPr lang="en-GB" sz="1800" kern="1200" dirty="0">
            <a:solidFill>
              <a:srgbClr val="000000"/>
            </a:solidFill>
          </a:endParaRPr>
        </a:p>
      </dsp:txBody>
      <dsp:txXfrm>
        <a:off x="4669873" y="1509847"/>
        <a:ext cx="1552090" cy="1680892"/>
      </dsp:txXfrm>
    </dsp:sp>
    <dsp:sp modelId="{BBE4FF93-E837-4E1D-86AE-00BB380AFBA7}">
      <dsp:nvSpPr>
        <dsp:cNvPr id="0" name=""/>
        <dsp:cNvSpPr/>
      </dsp:nvSpPr>
      <dsp:spPr>
        <a:xfrm>
          <a:off x="6435119"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6435119" y="2227633"/>
        <a:ext cx="244662" cy="245321"/>
      </dsp:txXfrm>
    </dsp:sp>
    <dsp:sp modelId="{48E98E93-9EF6-43CF-B37D-BCB9EF57DB17}">
      <dsp:nvSpPr>
        <dsp:cNvPr id="0" name=""/>
        <dsp:cNvSpPr/>
      </dsp:nvSpPr>
      <dsp:spPr>
        <a:xfrm>
          <a:off x="6929719"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Confirm how to treat outliers for Annex A calculations</a:t>
          </a:r>
          <a:endParaRPr lang="en-GB" sz="1800" kern="1200" dirty="0">
            <a:solidFill>
              <a:srgbClr val="000000"/>
            </a:solidFill>
          </a:endParaRPr>
        </a:p>
      </dsp:txBody>
      <dsp:txXfrm>
        <a:off x="6978007" y="1509847"/>
        <a:ext cx="1552090" cy="1680892"/>
      </dsp:txXfrm>
    </dsp:sp>
    <dsp:sp modelId="{12760B33-B721-481F-8EDE-25985C376BF2}">
      <dsp:nvSpPr>
        <dsp:cNvPr id="0" name=""/>
        <dsp:cNvSpPr/>
      </dsp:nvSpPr>
      <dsp:spPr>
        <a:xfrm>
          <a:off x="8743252"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8743252" y="2227633"/>
        <a:ext cx="244662" cy="245321"/>
      </dsp:txXfrm>
    </dsp:sp>
    <dsp:sp modelId="{BC05B5D9-F822-4AA2-B02A-F42AE2DA79FF}">
      <dsp:nvSpPr>
        <dsp:cNvPr id="0" name=""/>
        <dsp:cNvSpPr/>
      </dsp:nvSpPr>
      <dsp:spPr>
        <a:xfrm>
          <a:off x="9237852"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Document rationale RE outliers</a:t>
          </a:r>
          <a:endParaRPr lang="en-GB" sz="1800" kern="1200" dirty="0">
            <a:solidFill>
              <a:srgbClr val="000000"/>
            </a:solidFill>
          </a:endParaRPr>
        </a:p>
      </dsp:txBody>
      <dsp:txXfrm>
        <a:off x="9286140" y="1509847"/>
        <a:ext cx="1552090" cy="168089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B93963-C02C-4EAE-A6F5-F2971C6E8CD4}" type="datetimeFigureOut">
              <a:rPr lang="en-GB" smtClean="0"/>
              <a:t>04/04/2023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E66F5A-0364-4D06-B2D4-9B26D23EE094}" type="slidenum">
              <a:rPr lang="en-GB" smtClean="0"/>
              <a:t>‹#›</a:t>
            </a:fld>
            <a:endParaRPr lang="en-GB"/>
          </a:p>
        </p:txBody>
      </p:sp>
    </p:spTree>
    <p:extLst>
      <p:ext uri="{BB962C8B-B14F-4D97-AF65-F5344CB8AC3E}">
        <p14:creationId xmlns:p14="http://schemas.microsoft.com/office/powerpoint/2010/main" val="2748292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4E66F5A-0364-4D06-B2D4-9B26D23EE094}" type="slidenum">
              <a:rPr lang="en-GB" smtClean="0"/>
              <a:t>5</a:t>
            </a:fld>
            <a:endParaRPr lang="en-GB"/>
          </a:p>
        </p:txBody>
      </p:sp>
    </p:spTree>
    <p:extLst>
      <p:ext uri="{BB962C8B-B14F-4D97-AF65-F5344CB8AC3E}">
        <p14:creationId xmlns:p14="http://schemas.microsoft.com/office/powerpoint/2010/main" val="635533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7138EAA-1E3D-62EF-150A-09304E8349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7AE4C23D-3E9A-4655-EF6C-590A77CC78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7892" name="Slide Number Placeholder 3">
            <a:extLst>
              <a:ext uri="{FF2B5EF4-FFF2-40B4-BE49-F238E27FC236}">
                <a16:creationId xmlns:a16="http://schemas.microsoft.com/office/drawing/2014/main" id="{14507BE4-2798-20CC-2C13-A339F0F72D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D79EF2B-21F8-45CA-98A6-44B14FC59C3D}" type="slidenum">
              <a:rPr lang="en-GB" altLang="en-US"/>
              <a:pPr/>
              <a:t>6</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2D21D1-52E2-420B-B491-CFF6D7BB79FB}" type="slidenum">
              <a:rPr lang="en-US" smtClean="0"/>
              <a:pPr/>
              <a:t>7</a:t>
            </a:fld>
            <a:endParaRPr lang="en-US"/>
          </a:p>
        </p:txBody>
      </p:sp>
    </p:spTree>
    <p:extLst>
      <p:ext uri="{BB962C8B-B14F-4D97-AF65-F5344CB8AC3E}">
        <p14:creationId xmlns:p14="http://schemas.microsoft.com/office/powerpoint/2010/main" val="2594431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C97268C-77AE-45A6-8170-6B0031DEED80}"/>
              </a:ext>
            </a:extLst>
          </p:cNvPr>
          <p:cNvSpPr/>
          <p:nvPr/>
        </p:nvSpPr>
        <p:spPr>
          <a:xfrm>
            <a:off x="8149902" y="5141625"/>
            <a:ext cx="3572406" cy="949730"/>
          </a:xfrm>
          <a:prstGeom prst="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chemeClr val="tx1">
                  <a:lumMod val="50000"/>
                </a:schemeClr>
              </a:solidFill>
            </a:endParaRPr>
          </a:p>
        </p:txBody>
      </p:sp>
      <p:sp>
        <p:nvSpPr>
          <p:cNvPr id="14" name="Picture Placeholder 13">
            <a:extLst>
              <a:ext uri="{FF2B5EF4-FFF2-40B4-BE49-F238E27FC236}">
                <a16:creationId xmlns:a16="http://schemas.microsoft.com/office/drawing/2014/main" id="{269EFAF9-A7F9-4A85-AB9B-803403B0E6EA}"/>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solidFill>
                  <a:schemeClr val="tx1">
                    <a:lumMod val="50000"/>
                  </a:schemeClr>
                </a:solidFill>
              </a:defRPr>
            </a:lvl1pPr>
          </a:lstStyle>
          <a:p>
            <a:r>
              <a:rPr lang="en-GB"/>
              <a:t>INSERT COUNCIL LOGO HERE</a:t>
            </a:r>
          </a:p>
          <a:p>
            <a:endParaRPr lang="en-GB"/>
          </a:p>
        </p:txBody>
      </p:sp>
      <p:sp>
        <p:nvSpPr>
          <p:cNvPr id="20" name="Text Placeholder 19">
            <a:extLst>
              <a:ext uri="{FF2B5EF4-FFF2-40B4-BE49-F238E27FC236}">
                <a16:creationId xmlns:a16="http://schemas.microsoft.com/office/drawing/2014/main" id="{24157A05-B32D-4888-B3BD-1C5164C0AB3C}"/>
              </a:ext>
            </a:extLst>
          </p:cNvPr>
          <p:cNvSpPr>
            <a:spLocks noGrp="1"/>
          </p:cNvSpPr>
          <p:nvPr>
            <p:ph type="body" sz="quarter" idx="11" hasCustomPrompt="1"/>
          </p:nvPr>
        </p:nvSpPr>
        <p:spPr>
          <a:xfrm>
            <a:off x="1438275" y="2266950"/>
            <a:ext cx="6210300" cy="1455738"/>
          </a:xfrm>
          <a:prstGeom prst="rect">
            <a:avLst/>
          </a:prstGeom>
        </p:spPr>
        <p:txBody>
          <a:bodyPr anchor="b">
            <a:normAutofit/>
          </a:bodyPr>
          <a:lstStyle>
            <a:lvl1pPr marL="0" indent="0" algn="l" defTabSz="913800" rtl="0" eaLnBrk="1" fontAlgn="base" latinLnBrk="0" hangingPunct="1">
              <a:spcBef>
                <a:spcPct val="0"/>
              </a:spcBef>
              <a:spcAft>
                <a:spcPct val="0"/>
              </a:spcAft>
              <a:buNone/>
              <a:tabLst>
                <a:tab pos="275436" algn="l"/>
              </a:tabLst>
              <a:defRPr lang="en-US" sz="32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b="0">
                <a:solidFill>
                  <a:schemeClr val="bg1"/>
                </a:solidFill>
                <a:ea typeface="Open Sans" panose="020B0606030504020204" pitchFamily="34" charset="0"/>
                <a:cs typeface="Open Sans" panose="020B0606030504020204" pitchFamily="34" charset="0"/>
              </a:rPr>
              <a:t>ADD HEADER HERE FOR THE DOCUMENT TITLE</a:t>
            </a:r>
          </a:p>
        </p:txBody>
      </p:sp>
      <p:sp>
        <p:nvSpPr>
          <p:cNvPr id="21" name="Text Placeholder 19">
            <a:extLst>
              <a:ext uri="{FF2B5EF4-FFF2-40B4-BE49-F238E27FC236}">
                <a16:creationId xmlns:a16="http://schemas.microsoft.com/office/drawing/2014/main" id="{5CFAC223-31E5-4EF3-8C9B-477DD7B68F27}"/>
              </a:ext>
            </a:extLst>
          </p:cNvPr>
          <p:cNvSpPr>
            <a:spLocks noGrp="1"/>
          </p:cNvSpPr>
          <p:nvPr>
            <p:ph type="body" sz="quarter" idx="12" hasCustomPrompt="1"/>
          </p:nvPr>
        </p:nvSpPr>
        <p:spPr>
          <a:xfrm>
            <a:off x="1438275" y="4032352"/>
            <a:ext cx="6210300" cy="949730"/>
          </a:xfrm>
          <a:prstGeom prst="rect">
            <a:avLst/>
          </a:prstGeom>
        </p:spPr>
        <p:txBody>
          <a:bodyPr anchor="t">
            <a:normAutofit/>
          </a:bodyPr>
          <a:lstStyle>
            <a:lvl1pPr marL="0" indent="0" algn="l" defTabSz="913800" rtl="0" eaLnBrk="1" fontAlgn="base" latinLnBrk="0" hangingPunct="1">
              <a:spcBef>
                <a:spcPct val="0"/>
              </a:spcBef>
              <a:spcAft>
                <a:spcPct val="0"/>
              </a:spcAft>
              <a:buNone/>
              <a:tabLst>
                <a:tab pos="275436" algn="l"/>
              </a:tabLst>
              <a:defRPr lang="en-US" sz="16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kern="0">
                <a:solidFill>
                  <a:schemeClr val="bg1"/>
                </a:solidFill>
                <a:latin typeface="+mj-lt"/>
              </a:rPr>
              <a:t>Subtitle | Date</a:t>
            </a:r>
          </a:p>
        </p:txBody>
      </p:sp>
    </p:spTree>
    <p:extLst>
      <p:ext uri="{BB962C8B-B14F-4D97-AF65-F5344CB8AC3E}">
        <p14:creationId xmlns:p14="http://schemas.microsoft.com/office/powerpoint/2010/main" val="1819518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_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Footer Placeholder 4">
            <a:extLst>
              <a:ext uri="{FF2B5EF4-FFF2-40B4-BE49-F238E27FC236}">
                <a16:creationId xmlns:a16="http://schemas.microsoft.com/office/drawing/2014/main" id="{B7611286-A5AF-40E4-8D69-760FACBD4D43}"/>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7" name="Slide Number Placeholder 5">
            <a:extLst>
              <a:ext uri="{FF2B5EF4-FFF2-40B4-BE49-F238E27FC236}">
                <a16:creationId xmlns:a16="http://schemas.microsoft.com/office/drawing/2014/main" id="{95C626F4-0317-4015-A39A-08A6245F050E}"/>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3250705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5_Content Ticks">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Wingdings" panose="05000000000000000000" pitchFamily="2" charset="2"/>
              <a:buChar char="ü"/>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Footer Placeholder 4">
            <a:extLst>
              <a:ext uri="{FF2B5EF4-FFF2-40B4-BE49-F238E27FC236}">
                <a16:creationId xmlns:a16="http://schemas.microsoft.com/office/drawing/2014/main" id="{1A562D82-E46F-423A-A562-C12FC518B6B3}"/>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7" name="Slide Number Placeholder 5">
            <a:extLst>
              <a:ext uri="{FF2B5EF4-FFF2-40B4-BE49-F238E27FC236}">
                <a16:creationId xmlns:a16="http://schemas.microsoft.com/office/drawing/2014/main" id="{BB68618B-2ECB-4D53-A81C-C81DAFC50534}"/>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2013727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6_Two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480526" y="1622994"/>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Footer Placeholder 4">
            <a:extLst>
              <a:ext uri="{FF2B5EF4-FFF2-40B4-BE49-F238E27FC236}">
                <a16:creationId xmlns:a16="http://schemas.microsoft.com/office/drawing/2014/main" id="{F28649D3-A1AF-4A88-AFAC-A4657E0AFE09}"/>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13" name="Slide Number Placeholder 5">
            <a:extLst>
              <a:ext uri="{FF2B5EF4-FFF2-40B4-BE49-F238E27FC236}">
                <a16:creationId xmlns:a16="http://schemas.microsoft.com/office/drawing/2014/main" id="{76AA047F-E567-40A0-BB3B-DF64EBF59E29}"/>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2944628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7_Four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6"/>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472099" y="1622994"/>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E1294A3B-63AF-4E09-B4B3-F8E4F90DF991}"/>
              </a:ext>
            </a:extLst>
          </p:cNvPr>
          <p:cNvSpPr>
            <a:spLocks noGrp="1"/>
          </p:cNvSpPr>
          <p:nvPr>
            <p:ph idx="11"/>
          </p:nvPr>
        </p:nvSpPr>
        <p:spPr>
          <a:xfrm>
            <a:off x="802754" y="5225144"/>
            <a:ext cx="5214869" cy="109783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D68B3CBF-37A0-4041-8F8D-2D6CDB8CB13D}"/>
              </a:ext>
            </a:extLst>
          </p:cNvPr>
          <p:cNvSpPr>
            <a:spLocks noGrp="1"/>
          </p:cNvSpPr>
          <p:nvPr>
            <p:ph idx="12"/>
          </p:nvPr>
        </p:nvSpPr>
        <p:spPr>
          <a:xfrm>
            <a:off x="6472099" y="5225142"/>
            <a:ext cx="5214869" cy="109783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16" name="Footer Placeholder 4">
            <a:extLst>
              <a:ext uri="{FF2B5EF4-FFF2-40B4-BE49-F238E27FC236}">
                <a16:creationId xmlns:a16="http://schemas.microsoft.com/office/drawing/2014/main" id="{E2A56E23-E2BE-4CAF-B22F-6BCF214F1935}"/>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17" name="Slide Number Placeholder 5">
            <a:extLst>
              <a:ext uri="{FF2B5EF4-FFF2-40B4-BE49-F238E27FC236}">
                <a16:creationId xmlns:a16="http://schemas.microsoft.com/office/drawing/2014/main" id="{856EF57B-878D-45CE-B579-9B46B7503B14}"/>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1730709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6"/>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183089" y="1622995"/>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E1294A3B-63AF-4E09-B4B3-F8E4F90DF991}"/>
              </a:ext>
            </a:extLst>
          </p:cNvPr>
          <p:cNvSpPr>
            <a:spLocks noGrp="1"/>
          </p:cNvSpPr>
          <p:nvPr>
            <p:ph idx="11"/>
          </p:nvPr>
        </p:nvSpPr>
        <p:spPr>
          <a:xfrm>
            <a:off x="802754" y="5225144"/>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D68B3CBF-37A0-4041-8F8D-2D6CDB8CB13D}"/>
              </a:ext>
            </a:extLst>
          </p:cNvPr>
          <p:cNvSpPr>
            <a:spLocks noGrp="1"/>
          </p:cNvSpPr>
          <p:nvPr>
            <p:ph idx="12"/>
          </p:nvPr>
        </p:nvSpPr>
        <p:spPr>
          <a:xfrm>
            <a:off x="6183089" y="5225143"/>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68025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1" y="374901"/>
            <a:ext cx="7777571" cy="711081"/>
          </a:xfrm>
        </p:spPr>
        <p:txBody>
          <a:bodyPr>
            <a:noAutofit/>
          </a:bodyPr>
          <a:lstStyle>
            <a:lvl1pPr>
              <a:defRPr sz="3200" b="1">
                <a:solidFill>
                  <a:schemeClr val="tx1">
                    <a:lumMod val="50000"/>
                  </a:schemeClr>
                </a:solidFill>
                <a:latin typeface="+mj-lt"/>
                <a:ea typeface="Century Gothic" charset="0"/>
                <a:cs typeface="Century Gothic"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tx1">
                    <a:lumMod val="50000"/>
                  </a:schemeClr>
                </a:solidFill>
              </a:defRPr>
            </a:lvl1pPr>
          </a:lstStyle>
          <a:p>
            <a:fld id="{425404F2-BE9A-4460-8815-8F645183555F}" type="datetimeFigureOut">
              <a:rPr lang="en-US" smtClean="0"/>
              <a:pPr/>
              <a:t>4/4/2023</a:t>
            </a:fld>
            <a:endParaRPr lang="en-US"/>
          </a:p>
        </p:txBody>
      </p:sp>
      <p:sp>
        <p:nvSpPr>
          <p:cNvPr id="4" name="Footer Placeholder 3"/>
          <p:cNvSpPr>
            <a:spLocks noGrp="1"/>
          </p:cNvSpPr>
          <p:nvPr>
            <p:ph type="ftr" sz="quarter" idx="11"/>
          </p:nvPr>
        </p:nvSpPr>
        <p:spPr/>
        <p:txBody>
          <a:bodyPr/>
          <a:lstStyle>
            <a:lvl1pPr>
              <a:defRPr>
                <a:solidFill>
                  <a:schemeClr val="tx1">
                    <a:lumMod val="50000"/>
                  </a:schemeClr>
                </a:solidFill>
              </a:defRPr>
            </a:lvl1pPr>
          </a:lstStyle>
          <a:p>
            <a:endParaRPr lang="en-US"/>
          </a:p>
        </p:txBody>
      </p:sp>
      <p:sp>
        <p:nvSpPr>
          <p:cNvPr id="5" name="Slide Number Placeholder 4"/>
          <p:cNvSpPr>
            <a:spLocks noGrp="1"/>
          </p:cNvSpPr>
          <p:nvPr>
            <p:ph type="sldNum" sz="quarter" idx="12"/>
          </p:nvPr>
        </p:nvSpPr>
        <p:spPr/>
        <p:txBody>
          <a:bodyPr/>
          <a:lstStyle>
            <a:lvl1pPr>
              <a:defRPr>
                <a:solidFill>
                  <a:schemeClr val="tx1">
                    <a:lumMod val="50000"/>
                  </a:schemeClr>
                </a:solidFill>
              </a:defRPr>
            </a:lvl1pPr>
          </a:lstStyle>
          <a:p>
            <a:fld id="{96E69268-9C8B-4EBF-A9EE-DC5DC2D48DC3}" type="slidenum">
              <a:rPr lang="en-US" smtClean="0"/>
              <a:pPr/>
              <a:t>‹#›</a:t>
            </a:fld>
            <a:endParaRPr lang="en-US"/>
          </a:p>
        </p:txBody>
      </p:sp>
      <p:sp>
        <p:nvSpPr>
          <p:cNvPr id="10" name="Text Placeholder 9"/>
          <p:cNvSpPr>
            <a:spLocks noGrp="1"/>
          </p:cNvSpPr>
          <p:nvPr>
            <p:ph type="body" sz="quarter" idx="13" hasCustomPrompt="1"/>
          </p:nvPr>
        </p:nvSpPr>
        <p:spPr>
          <a:xfrm>
            <a:off x="609760" y="1085671"/>
            <a:ext cx="3958793" cy="510870"/>
          </a:xfrm>
        </p:spPr>
        <p:txBody>
          <a:bodyPr>
            <a:normAutofit/>
          </a:bodyPr>
          <a:lstStyle>
            <a:lvl1pPr marL="457120" marR="0" indent="-457120" algn="l" defTabSz="1218987" rtl="0" eaLnBrk="1" fontAlgn="auto" latinLnBrk="0" hangingPunct="1">
              <a:lnSpc>
                <a:spcPct val="100000"/>
              </a:lnSpc>
              <a:spcBef>
                <a:spcPct val="20000"/>
              </a:spcBef>
              <a:spcAft>
                <a:spcPts val="0"/>
              </a:spcAft>
              <a:buClrTx/>
              <a:buSzTx/>
              <a:buNone/>
              <a:tabLst/>
              <a:defRPr sz="2000" baseline="0">
                <a:solidFill>
                  <a:schemeClr val="tx1">
                    <a:lumMod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457120" marR="0" lvl="0" indent="-457120" algn="l" defTabSz="1218987" rtl="0" eaLnBrk="1" fontAlgn="auto" latinLnBrk="0" hangingPunct="1">
              <a:lnSpc>
                <a:spcPct val="100000"/>
              </a:lnSpc>
              <a:spcBef>
                <a:spcPct val="20000"/>
              </a:spcBef>
              <a:spcAft>
                <a:spcPts val="0"/>
              </a:spcAft>
              <a:buClrTx/>
              <a:buSzTx/>
              <a:tabLst/>
              <a:defRPr/>
            </a:pPr>
            <a:r>
              <a:rPr lang="en-US"/>
              <a:t>Edit this presentation title</a:t>
            </a:r>
          </a:p>
        </p:txBody>
      </p:sp>
    </p:spTree>
    <p:extLst>
      <p:ext uri="{BB962C8B-B14F-4D97-AF65-F5344CB8AC3E}">
        <p14:creationId xmlns:p14="http://schemas.microsoft.com/office/powerpoint/2010/main" val="85500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5_Titl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85FC19B-9349-46AE-B172-3DB01D4EAC2F}"/>
              </a:ext>
            </a:extLst>
          </p:cNvPr>
          <p:cNvSpPr>
            <a:spLocks noGrp="1"/>
          </p:cNvSpPr>
          <p:nvPr>
            <p:ph type="title" hasCustomPrompt="1"/>
          </p:nvPr>
        </p:nvSpPr>
        <p:spPr>
          <a:xfrm>
            <a:off x="987425" y="614728"/>
            <a:ext cx="7060466" cy="899410"/>
          </a:xfrm>
          <a:prstGeom prst="rect">
            <a:avLst/>
          </a:prstGeom>
        </p:spPr>
        <p:txBody>
          <a:bodyPr anchor="ctr">
            <a:normAutofit/>
          </a:bodyPr>
          <a:lstStyle>
            <a:lvl1pPr marL="0" algn="l" defTabSz="914400" rtl="0" eaLnBrk="0" fontAlgn="base" latinLnBrk="0" hangingPunct="0">
              <a:spcBef>
                <a:spcPct val="0"/>
              </a:spcBef>
              <a:spcAft>
                <a:spcPct val="0"/>
              </a:spcAft>
              <a:defRPr lang="en-US" sz="3200" b="0" kern="0" dirty="0">
                <a:solidFill>
                  <a:schemeClr val="tx1">
                    <a:lumMod val="50000"/>
                  </a:schemeClr>
                </a:solidFill>
                <a:latin typeface="+mj-lt"/>
                <a:ea typeface="+mj-ea"/>
                <a:cs typeface="Arial" panose="020B0604020202020204" pitchFamily="34" charset="0"/>
              </a:defRPr>
            </a:lvl1pPr>
          </a:lstStyle>
          <a:p>
            <a:r>
              <a:rPr lang="en-GB"/>
              <a:t>CONTENTS</a:t>
            </a:r>
            <a:endParaRPr lang="en-US"/>
          </a:p>
        </p:txBody>
      </p:sp>
      <p:sp>
        <p:nvSpPr>
          <p:cNvPr id="19" name="Text Placeholder 5">
            <a:extLst>
              <a:ext uri="{FF2B5EF4-FFF2-40B4-BE49-F238E27FC236}">
                <a16:creationId xmlns:a16="http://schemas.microsoft.com/office/drawing/2014/main" id="{1756DA8B-A721-4F95-B878-4A88A3C3FDEE}"/>
              </a:ext>
            </a:extLst>
          </p:cNvPr>
          <p:cNvSpPr>
            <a:spLocks noGrp="1"/>
          </p:cNvSpPr>
          <p:nvPr>
            <p:ph type="body" sz="quarter" idx="17" hasCustomPrompt="1"/>
          </p:nvPr>
        </p:nvSpPr>
        <p:spPr>
          <a:xfrm>
            <a:off x="1111250" y="1622996"/>
            <a:ext cx="6936647" cy="361917"/>
          </a:xfrm>
          <a:prstGeom prst="rect">
            <a:avLst/>
          </a:prstGeom>
        </p:spPr>
        <p:txBody>
          <a:bodyPr anchor="ctr"/>
          <a:lstStyle>
            <a:lvl1pPr>
              <a:defRPr lang="en-GB" sz="2400" kern="1200" dirty="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1</a:t>
            </a:r>
          </a:p>
        </p:txBody>
      </p:sp>
      <p:sp>
        <p:nvSpPr>
          <p:cNvPr id="20" name="Text Placeholder 5">
            <a:extLst>
              <a:ext uri="{FF2B5EF4-FFF2-40B4-BE49-F238E27FC236}">
                <a16:creationId xmlns:a16="http://schemas.microsoft.com/office/drawing/2014/main" id="{F17CECF7-F9D8-4C62-8536-2A7E1EE64688}"/>
              </a:ext>
            </a:extLst>
          </p:cNvPr>
          <p:cNvSpPr>
            <a:spLocks noGrp="1"/>
          </p:cNvSpPr>
          <p:nvPr>
            <p:ph type="body" sz="quarter" idx="18" hasCustomPrompt="1"/>
          </p:nvPr>
        </p:nvSpPr>
        <p:spPr>
          <a:xfrm>
            <a:off x="1111249" y="2193790"/>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2</a:t>
            </a:r>
          </a:p>
        </p:txBody>
      </p:sp>
      <p:sp>
        <p:nvSpPr>
          <p:cNvPr id="21" name="Text Placeholder 5">
            <a:extLst>
              <a:ext uri="{FF2B5EF4-FFF2-40B4-BE49-F238E27FC236}">
                <a16:creationId xmlns:a16="http://schemas.microsoft.com/office/drawing/2014/main" id="{BF7C65BF-9548-4614-A7C8-74650DFA759B}"/>
              </a:ext>
            </a:extLst>
          </p:cNvPr>
          <p:cNvSpPr>
            <a:spLocks noGrp="1"/>
          </p:cNvSpPr>
          <p:nvPr>
            <p:ph type="body" sz="quarter" idx="19" hasCustomPrompt="1"/>
          </p:nvPr>
        </p:nvSpPr>
        <p:spPr>
          <a:xfrm>
            <a:off x="1111248" y="2764584"/>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3</a:t>
            </a:r>
          </a:p>
        </p:txBody>
      </p:sp>
      <p:sp>
        <p:nvSpPr>
          <p:cNvPr id="22" name="Text Placeholder 5">
            <a:extLst>
              <a:ext uri="{FF2B5EF4-FFF2-40B4-BE49-F238E27FC236}">
                <a16:creationId xmlns:a16="http://schemas.microsoft.com/office/drawing/2014/main" id="{4B8B301E-42CF-406E-9EB2-F0CFCBBCFEF2}"/>
              </a:ext>
            </a:extLst>
          </p:cNvPr>
          <p:cNvSpPr>
            <a:spLocks noGrp="1"/>
          </p:cNvSpPr>
          <p:nvPr>
            <p:ph type="body" sz="quarter" idx="20" hasCustomPrompt="1"/>
          </p:nvPr>
        </p:nvSpPr>
        <p:spPr>
          <a:xfrm>
            <a:off x="1111247" y="3335378"/>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4</a:t>
            </a:r>
          </a:p>
        </p:txBody>
      </p:sp>
      <p:sp>
        <p:nvSpPr>
          <p:cNvPr id="23" name="Text Placeholder 5">
            <a:extLst>
              <a:ext uri="{FF2B5EF4-FFF2-40B4-BE49-F238E27FC236}">
                <a16:creationId xmlns:a16="http://schemas.microsoft.com/office/drawing/2014/main" id="{42F7B948-CD79-47F6-B90D-E3D283ED2BC0}"/>
              </a:ext>
            </a:extLst>
          </p:cNvPr>
          <p:cNvSpPr>
            <a:spLocks noGrp="1"/>
          </p:cNvSpPr>
          <p:nvPr>
            <p:ph type="body" sz="quarter" idx="21" hasCustomPrompt="1"/>
          </p:nvPr>
        </p:nvSpPr>
        <p:spPr>
          <a:xfrm>
            <a:off x="1111246" y="3906172"/>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5</a:t>
            </a:r>
          </a:p>
        </p:txBody>
      </p:sp>
      <p:sp>
        <p:nvSpPr>
          <p:cNvPr id="24" name="Text Placeholder 5">
            <a:extLst>
              <a:ext uri="{FF2B5EF4-FFF2-40B4-BE49-F238E27FC236}">
                <a16:creationId xmlns:a16="http://schemas.microsoft.com/office/drawing/2014/main" id="{EC723C7E-1B58-40EA-B956-F047412E7389}"/>
              </a:ext>
            </a:extLst>
          </p:cNvPr>
          <p:cNvSpPr>
            <a:spLocks noGrp="1"/>
          </p:cNvSpPr>
          <p:nvPr>
            <p:ph type="body" sz="quarter" idx="22" hasCustomPrompt="1"/>
          </p:nvPr>
        </p:nvSpPr>
        <p:spPr>
          <a:xfrm>
            <a:off x="1111245" y="4476966"/>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6</a:t>
            </a:r>
          </a:p>
        </p:txBody>
      </p:sp>
      <p:sp>
        <p:nvSpPr>
          <p:cNvPr id="25" name="Text Placeholder 5">
            <a:extLst>
              <a:ext uri="{FF2B5EF4-FFF2-40B4-BE49-F238E27FC236}">
                <a16:creationId xmlns:a16="http://schemas.microsoft.com/office/drawing/2014/main" id="{4E076F06-20A2-40F7-9245-3B21F26F3BBB}"/>
              </a:ext>
            </a:extLst>
          </p:cNvPr>
          <p:cNvSpPr>
            <a:spLocks noGrp="1"/>
          </p:cNvSpPr>
          <p:nvPr>
            <p:ph type="body" sz="quarter" idx="23" hasCustomPrompt="1"/>
          </p:nvPr>
        </p:nvSpPr>
        <p:spPr>
          <a:xfrm>
            <a:off x="1111244" y="5047760"/>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7</a:t>
            </a:r>
          </a:p>
        </p:txBody>
      </p:sp>
      <p:sp>
        <p:nvSpPr>
          <p:cNvPr id="26" name="Text Placeholder 5">
            <a:extLst>
              <a:ext uri="{FF2B5EF4-FFF2-40B4-BE49-F238E27FC236}">
                <a16:creationId xmlns:a16="http://schemas.microsoft.com/office/drawing/2014/main" id="{B188ED22-902C-4323-9FAB-BAEEFB1D4196}"/>
              </a:ext>
            </a:extLst>
          </p:cNvPr>
          <p:cNvSpPr>
            <a:spLocks noGrp="1"/>
          </p:cNvSpPr>
          <p:nvPr>
            <p:ph type="body" sz="quarter" idx="24" hasCustomPrompt="1"/>
          </p:nvPr>
        </p:nvSpPr>
        <p:spPr>
          <a:xfrm>
            <a:off x="1111243" y="5618554"/>
            <a:ext cx="6936647" cy="361917"/>
          </a:xfrm>
          <a:prstGeom prst="rect">
            <a:avLst/>
          </a:prstGeom>
        </p:spPr>
        <p:txBody>
          <a:bodyPr/>
          <a:lstStyle>
            <a:lvl1pPr>
              <a:defRPr lang="en-US" sz="2400" kern="1200" dirty="0" smtClean="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8</a:t>
            </a:r>
          </a:p>
        </p:txBody>
      </p:sp>
      <p:sp>
        <p:nvSpPr>
          <p:cNvPr id="29" name="Picture Placeholder 13">
            <a:extLst>
              <a:ext uri="{FF2B5EF4-FFF2-40B4-BE49-F238E27FC236}">
                <a16:creationId xmlns:a16="http://schemas.microsoft.com/office/drawing/2014/main" id="{9828639B-1249-49DD-A0BE-A85A38DA2121}"/>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Tree>
    <p:extLst>
      <p:ext uri="{BB962C8B-B14F-4D97-AF65-F5344CB8AC3E}">
        <p14:creationId xmlns:p14="http://schemas.microsoft.com/office/powerpoint/2010/main" val="1062089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Wingdings" panose="05000000000000000000" pitchFamily="2" charset="2"/>
              <a:buChar char="ü"/>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33562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6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Tree>
    <p:extLst>
      <p:ext uri="{BB962C8B-B14F-4D97-AF65-F5344CB8AC3E}">
        <p14:creationId xmlns:p14="http://schemas.microsoft.com/office/powerpoint/2010/main" val="4182151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183089" y="1622994"/>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5814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6"/>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183089" y="1622995"/>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E1294A3B-63AF-4E09-B4B3-F8E4F90DF991}"/>
              </a:ext>
            </a:extLst>
          </p:cNvPr>
          <p:cNvSpPr>
            <a:spLocks noGrp="1"/>
          </p:cNvSpPr>
          <p:nvPr>
            <p:ph idx="11"/>
          </p:nvPr>
        </p:nvSpPr>
        <p:spPr>
          <a:xfrm>
            <a:off x="802754" y="5225144"/>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D68B3CBF-37A0-4041-8F8D-2D6CDB8CB13D}"/>
              </a:ext>
            </a:extLst>
          </p:cNvPr>
          <p:cNvSpPr>
            <a:spLocks noGrp="1"/>
          </p:cNvSpPr>
          <p:nvPr>
            <p:ph idx="12"/>
          </p:nvPr>
        </p:nvSpPr>
        <p:spPr>
          <a:xfrm>
            <a:off x="6183089" y="5225143"/>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695713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246D63D-E191-4D37-90CF-F54650C5FE68}"/>
              </a:ext>
            </a:extLst>
          </p:cNvPr>
          <p:cNvSpPr/>
          <p:nvPr/>
        </p:nvSpPr>
        <p:spPr>
          <a:xfrm>
            <a:off x="8149902" y="5141625"/>
            <a:ext cx="3572406" cy="949730"/>
          </a:xfrm>
          <a:prstGeom prst="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chemeClr val="tx1">
                  <a:lumMod val="50000"/>
                </a:schemeClr>
              </a:solidFill>
            </a:endParaRPr>
          </a:p>
        </p:txBody>
      </p:sp>
      <p:sp>
        <p:nvSpPr>
          <p:cNvPr id="13" name="Picture Placeholder 13">
            <a:extLst>
              <a:ext uri="{FF2B5EF4-FFF2-40B4-BE49-F238E27FC236}">
                <a16:creationId xmlns:a16="http://schemas.microsoft.com/office/drawing/2014/main" id="{AED331BC-2B8A-4FD5-B162-DD80F7A4B895}"/>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solidFill>
                  <a:schemeClr val="tx1">
                    <a:lumMod val="50000"/>
                  </a:schemeClr>
                </a:solidFill>
              </a:defRPr>
            </a:lvl1pPr>
          </a:lstStyle>
          <a:p>
            <a:r>
              <a:rPr lang="en-GB"/>
              <a:t>INSERT COUNCIL LOGO HERE</a:t>
            </a:r>
          </a:p>
          <a:p>
            <a:endParaRPr lang="en-GB"/>
          </a:p>
        </p:txBody>
      </p:sp>
      <p:sp>
        <p:nvSpPr>
          <p:cNvPr id="14" name="Text Placeholder 19">
            <a:extLst>
              <a:ext uri="{FF2B5EF4-FFF2-40B4-BE49-F238E27FC236}">
                <a16:creationId xmlns:a16="http://schemas.microsoft.com/office/drawing/2014/main" id="{2254F5D3-A828-4E2C-81C9-A7B5E7A5A6DC}"/>
              </a:ext>
            </a:extLst>
          </p:cNvPr>
          <p:cNvSpPr>
            <a:spLocks noGrp="1"/>
          </p:cNvSpPr>
          <p:nvPr>
            <p:ph type="body" sz="quarter" idx="11" hasCustomPrompt="1"/>
          </p:nvPr>
        </p:nvSpPr>
        <p:spPr>
          <a:xfrm>
            <a:off x="1438275" y="2266950"/>
            <a:ext cx="6210300" cy="1455738"/>
          </a:xfrm>
          <a:prstGeom prst="rect">
            <a:avLst/>
          </a:prstGeom>
        </p:spPr>
        <p:txBody>
          <a:bodyPr anchor="b">
            <a:normAutofit/>
          </a:bodyPr>
          <a:lstStyle>
            <a:lvl1pPr marL="0" indent="0" algn="l" defTabSz="913800" rtl="0" eaLnBrk="1" fontAlgn="base" latinLnBrk="0" hangingPunct="1">
              <a:spcBef>
                <a:spcPct val="0"/>
              </a:spcBef>
              <a:spcAft>
                <a:spcPct val="0"/>
              </a:spcAft>
              <a:buNone/>
              <a:tabLst>
                <a:tab pos="275436" algn="l"/>
              </a:tabLst>
              <a:defRPr lang="en-US" sz="32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b="0">
                <a:solidFill>
                  <a:schemeClr val="bg1"/>
                </a:solidFill>
                <a:ea typeface="Open Sans" panose="020B0606030504020204" pitchFamily="34" charset="0"/>
                <a:cs typeface="Open Sans" panose="020B0606030504020204" pitchFamily="34" charset="0"/>
              </a:rPr>
              <a:t>ADD HEADER HERE FOR THE DOCUMENT TITLE</a:t>
            </a:r>
          </a:p>
        </p:txBody>
      </p:sp>
      <p:sp>
        <p:nvSpPr>
          <p:cNvPr id="15" name="Text Placeholder 19">
            <a:extLst>
              <a:ext uri="{FF2B5EF4-FFF2-40B4-BE49-F238E27FC236}">
                <a16:creationId xmlns:a16="http://schemas.microsoft.com/office/drawing/2014/main" id="{C9109DA6-9FE7-43CC-AC82-F2FBC55E6359}"/>
              </a:ext>
            </a:extLst>
          </p:cNvPr>
          <p:cNvSpPr>
            <a:spLocks noGrp="1"/>
          </p:cNvSpPr>
          <p:nvPr>
            <p:ph type="body" sz="quarter" idx="12" hasCustomPrompt="1"/>
          </p:nvPr>
        </p:nvSpPr>
        <p:spPr>
          <a:xfrm>
            <a:off x="1438275" y="4032352"/>
            <a:ext cx="6210300" cy="949730"/>
          </a:xfrm>
          <a:prstGeom prst="rect">
            <a:avLst/>
          </a:prstGeom>
        </p:spPr>
        <p:txBody>
          <a:bodyPr anchor="t">
            <a:normAutofit/>
          </a:bodyPr>
          <a:lstStyle>
            <a:lvl1pPr marL="0" indent="0" algn="l" defTabSz="913800" rtl="0" eaLnBrk="1" fontAlgn="base" latinLnBrk="0" hangingPunct="1">
              <a:spcBef>
                <a:spcPct val="0"/>
              </a:spcBef>
              <a:spcAft>
                <a:spcPct val="0"/>
              </a:spcAft>
              <a:buNone/>
              <a:tabLst>
                <a:tab pos="275436" algn="l"/>
              </a:tabLst>
              <a:defRPr lang="en-US" sz="16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kern="0">
                <a:solidFill>
                  <a:schemeClr val="bg1"/>
                </a:solidFill>
                <a:latin typeface="+mj-lt"/>
              </a:rPr>
              <a:t>Subtitle | Date</a:t>
            </a:r>
          </a:p>
        </p:txBody>
      </p:sp>
    </p:spTree>
    <p:extLst>
      <p:ext uri="{BB962C8B-B14F-4D97-AF65-F5344CB8AC3E}">
        <p14:creationId xmlns:p14="http://schemas.microsoft.com/office/powerpoint/2010/main" val="2086229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Agenda and Contents">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85FC19B-9349-46AE-B172-3DB01D4EAC2F}"/>
              </a:ext>
            </a:extLst>
          </p:cNvPr>
          <p:cNvSpPr>
            <a:spLocks noGrp="1"/>
          </p:cNvSpPr>
          <p:nvPr>
            <p:ph type="title" hasCustomPrompt="1"/>
          </p:nvPr>
        </p:nvSpPr>
        <p:spPr>
          <a:xfrm>
            <a:off x="987425" y="614728"/>
            <a:ext cx="7060466" cy="899410"/>
          </a:xfrm>
          <a:prstGeom prst="rect">
            <a:avLst/>
          </a:prstGeom>
        </p:spPr>
        <p:txBody>
          <a:bodyPr anchor="ctr">
            <a:normAutofit/>
          </a:bodyPr>
          <a:lstStyle>
            <a:lvl1pPr marL="0" algn="l" defTabSz="914400" rtl="0" eaLnBrk="0" fontAlgn="base" latinLnBrk="0" hangingPunct="0">
              <a:spcBef>
                <a:spcPct val="0"/>
              </a:spcBef>
              <a:spcAft>
                <a:spcPct val="0"/>
              </a:spcAft>
              <a:defRPr lang="en-US" sz="3200" b="0" kern="0" dirty="0">
                <a:solidFill>
                  <a:schemeClr val="tx1">
                    <a:lumMod val="50000"/>
                  </a:schemeClr>
                </a:solidFill>
                <a:latin typeface="+mj-lt"/>
                <a:ea typeface="+mj-ea"/>
                <a:cs typeface="Arial" panose="020B0604020202020204" pitchFamily="34" charset="0"/>
              </a:defRPr>
            </a:lvl1pPr>
          </a:lstStyle>
          <a:p>
            <a:r>
              <a:rPr lang="en-GB"/>
              <a:t>CONTENTS</a:t>
            </a:r>
            <a:endParaRPr lang="en-US"/>
          </a:p>
        </p:txBody>
      </p:sp>
      <p:sp>
        <p:nvSpPr>
          <p:cNvPr id="19" name="Text Placeholder 5">
            <a:extLst>
              <a:ext uri="{FF2B5EF4-FFF2-40B4-BE49-F238E27FC236}">
                <a16:creationId xmlns:a16="http://schemas.microsoft.com/office/drawing/2014/main" id="{1756DA8B-A721-4F95-B878-4A88A3C3FDEE}"/>
              </a:ext>
            </a:extLst>
          </p:cNvPr>
          <p:cNvSpPr>
            <a:spLocks noGrp="1"/>
          </p:cNvSpPr>
          <p:nvPr>
            <p:ph type="body" sz="quarter" idx="17" hasCustomPrompt="1"/>
          </p:nvPr>
        </p:nvSpPr>
        <p:spPr>
          <a:xfrm>
            <a:off x="1111250" y="1622996"/>
            <a:ext cx="6936647" cy="4357475"/>
          </a:xfrm>
          <a:prstGeom prst="rect">
            <a:avLst/>
          </a:prstGeom>
        </p:spPr>
        <p:txBody>
          <a:bodyPr anchor="t"/>
          <a:lstStyle>
            <a:lvl1pPr marL="228600" indent="-228600">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1</a:t>
            </a:r>
          </a:p>
        </p:txBody>
      </p:sp>
      <p:sp>
        <p:nvSpPr>
          <p:cNvPr id="29" name="Picture Placeholder 13">
            <a:extLst>
              <a:ext uri="{FF2B5EF4-FFF2-40B4-BE49-F238E27FC236}">
                <a16:creationId xmlns:a16="http://schemas.microsoft.com/office/drawing/2014/main" id="{9828639B-1249-49DD-A0BE-A85A38DA2121}"/>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
        <p:nvSpPr>
          <p:cNvPr id="47" name="Rectangle 46">
            <a:extLst>
              <a:ext uri="{FF2B5EF4-FFF2-40B4-BE49-F238E27FC236}">
                <a16:creationId xmlns:a16="http://schemas.microsoft.com/office/drawing/2014/main" id="{016C2201-02EF-444D-BCB2-7D47DC363D21}"/>
              </a:ext>
            </a:extLst>
          </p:cNvPr>
          <p:cNvSpPr/>
          <p:nvPr/>
        </p:nvSpPr>
        <p:spPr>
          <a:xfrm>
            <a:off x="0" y="584840"/>
            <a:ext cx="496887" cy="5663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Footer Placeholder 4">
            <a:extLst>
              <a:ext uri="{FF2B5EF4-FFF2-40B4-BE49-F238E27FC236}">
                <a16:creationId xmlns:a16="http://schemas.microsoft.com/office/drawing/2014/main" id="{3F3DCD13-0AEB-4B14-A142-90E2CCEA665C}"/>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32" name="Slide Number Placeholder 5">
            <a:extLst>
              <a:ext uri="{FF2B5EF4-FFF2-40B4-BE49-F238E27FC236}">
                <a16:creationId xmlns:a16="http://schemas.microsoft.com/office/drawing/2014/main" id="{8379A5CA-B0C7-4F0E-9103-9394702A93FD}"/>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1212397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_Section Titl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85FC19B-9349-46AE-B172-3DB01D4EAC2F}"/>
              </a:ext>
            </a:extLst>
          </p:cNvPr>
          <p:cNvSpPr>
            <a:spLocks noGrp="1"/>
          </p:cNvSpPr>
          <p:nvPr>
            <p:ph type="title" hasCustomPrompt="1"/>
          </p:nvPr>
        </p:nvSpPr>
        <p:spPr>
          <a:xfrm>
            <a:off x="987425" y="2388170"/>
            <a:ext cx="7060466" cy="899410"/>
          </a:xfrm>
          <a:prstGeom prst="rect">
            <a:avLst/>
          </a:prstGeom>
        </p:spPr>
        <p:txBody>
          <a:bodyPr bIns="0" anchor="b">
            <a:normAutofit/>
          </a:bodyPr>
          <a:lstStyle>
            <a:lvl1pPr marL="0" algn="l" defTabSz="914400" rtl="0" eaLnBrk="0" fontAlgn="base" latinLnBrk="0" hangingPunct="0">
              <a:spcBef>
                <a:spcPct val="0"/>
              </a:spcBef>
              <a:spcAft>
                <a:spcPct val="0"/>
              </a:spcAft>
              <a:defRPr lang="en-US" sz="3200" b="0" kern="0" dirty="0">
                <a:solidFill>
                  <a:schemeClr val="tx1">
                    <a:lumMod val="50000"/>
                  </a:schemeClr>
                </a:solidFill>
                <a:latin typeface="+mj-lt"/>
                <a:ea typeface="+mj-ea"/>
                <a:cs typeface="Arial" panose="020B0604020202020204" pitchFamily="34" charset="0"/>
              </a:defRPr>
            </a:lvl1pPr>
          </a:lstStyle>
          <a:p>
            <a:r>
              <a:rPr lang="en-GB"/>
              <a:t>Section Title</a:t>
            </a:r>
            <a:endParaRPr lang="en-US"/>
          </a:p>
        </p:txBody>
      </p:sp>
      <p:sp>
        <p:nvSpPr>
          <p:cNvPr id="29" name="Picture Placeholder 13">
            <a:extLst>
              <a:ext uri="{FF2B5EF4-FFF2-40B4-BE49-F238E27FC236}">
                <a16:creationId xmlns:a16="http://schemas.microsoft.com/office/drawing/2014/main" id="{9828639B-1249-49DD-A0BE-A85A38DA2121}"/>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
        <p:nvSpPr>
          <p:cNvPr id="47" name="Rectangle 46">
            <a:extLst>
              <a:ext uri="{FF2B5EF4-FFF2-40B4-BE49-F238E27FC236}">
                <a16:creationId xmlns:a16="http://schemas.microsoft.com/office/drawing/2014/main" id="{016C2201-02EF-444D-BCB2-7D47DC363D21}"/>
              </a:ext>
            </a:extLst>
          </p:cNvPr>
          <p:cNvSpPr/>
          <p:nvPr/>
        </p:nvSpPr>
        <p:spPr>
          <a:xfrm>
            <a:off x="0" y="584840"/>
            <a:ext cx="496887" cy="5663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Slide Number Placeholder 5">
            <a:extLst>
              <a:ext uri="{FF2B5EF4-FFF2-40B4-BE49-F238E27FC236}">
                <a16:creationId xmlns:a16="http://schemas.microsoft.com/office/drawing/2014/main" id="{8379A5CA-B0C7-4F0E-9103-9394702A93FD}"/>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
        <p:nvSpPr>
          <p:cNvPr id="3" name="Text Placeholder 2">
            <a:extLst>
              <a:ext uri="{FF2B5EF4-FFF2-40B4-BE49-F238E27FC236}">
                <a16:creationId xmlns:a16="http://schemas.microsoft.com/office/drawing/2014/main" id="{08940DED-5A13-4A3A-89E9-69EF3F82B570}"/>
              </a:ext>
            </a:extLst>
          </p:cNvPr>
          <p:cNvSpPr>
            <a:spLocks noGrp="1"/>
          </p:cNvSpPr>
          <p:nvPr>
            <p:ph type="body" sz="quarter" idx="15" hasCustomPrompt="1"/>
          </p:nvPr>
        </p:nvSpPr>
        <p:spPr>
          <a:xfrm>
            <a:off x="987426" y="3318169"/>
            <a:ext cx="7060466" cy="899410"/>
          </a:xfrm>
          <a:prstGeom prst="rect">
            <a:avLst/>
          </a:prstGeom>
        </p:spPr>
        <p:txBody>
          <a:bodyPr tIns="0"/>
          <a:lstStyle>
            <a:lvl1pPr marL="0" indent="0">
              <a:buNone/>
              <a:defRPr sz="2400">
                <a:solidFill>
                  <a:schemeClr val="tx1">
                    <a:lumMod val="50000"/>
                  </a:schemeClr>
                </a:solidFill>
                <a:latin typeface="+mj-lt"/>
              </a:defRPr>
            </a:lvl1pPr>
          </a:lstStyle>
          <a:p>
            <a:pPr lvl="0"/>
            <a:r>
              <a:rPr lang="en-GB"/>
              <a:t>Section Subtitle</a:t>
            </a:r>
          </a:p>
        </p:txBody>
      </p:sp>
    </p:spTree>
    <p:extLst>
      <p:ext uri="{BB962C8B-B14F-4D97-AF65-F5344CB8AC3E}">
        <p14:creationId xmlns:p14="http://schemas.microsoft.com/office/powerpoint/2010/main" val="21259490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10" Type="http://schemas.openxmlformats.org/officeDocument/2006/relationships/theme" Target="../theme/theme2.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3109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740120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4" r:id="rId8"/>
    <p:sldLayoutId id="2147483695"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diagramLayout" Target="../diagrams/layout3.xml"/><Relationship Id="rId7" Type="http://schemas.openxmlformats.org/officeDocument/2006/relationships/image" Target="../media/image19.png"/><Relationship Id="rId12" Type="http://schemas.openxmlformats.org/officeDocument/2006/relationships/image" Target="../media/image24.svg"/><Relationship Id="rId17" Type="http://schemas.openxmlformats.org/officeDocument/2006/relationships/image" Target="../media/image1.jpeg"/><Relationship Id="rId2" Type="http://schemas.openxmlformats.org/officeDocument/2006/relationships/diagramData" Target="../diagrams/data3.xml"/><Relationship Id="rId16" Type="http://schemas.openxmlformats.org/officeDocument/2006/relationships/image" Target="../media/image28.svg"/><Relationship Id="rId1" Type="http://schemas.openxmlformats.org/officeDocument/2006/relationships/slideLayout" Target="../slideLayouts/slideLayout10.xml"/><Relationship Id="rId6" Type="http://schemas.microsoft.com/office/2007/relationships/diagramDrawing" Target="../diagrams/drawing3.xml"/><Relationship Id="rId11" Type="http://schemas.openxmlformats.org/officeDocument/2006/relationships/image" Target="../media/image23.png"/><Relationship Id="rId5" Type="http://schemas.openxmlformats.org/officeDocument/2006/relationships/diagramColors" Target="../diagrams/colors3.xml"/><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diagramQuickStyle" Target="../diagrams/quickStyle3.xml"/><Relationship Id="rId9" Type="http://schemas.openxmlformats.org/officeDocument/2006/relationships/image" Target="../media/image21.png"/><Relationship Id="rId14" Type="http://schemas.openxmlformats.org/officeDocument/2006/relationships/image" Target="../media/image26.sv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svg"/><Relationship Id="rId7" Type="http://schemas.openxmlformats.org/officeDocument/2006/relationships/image" Target="../media/image34.svg"/><Relationship Id="rId12" Type="http://schemas.openxmlformats.org/officeDocument/2006/relationships/image" Target="../media/image1.jpeg"/><Relationship Id="rId2" Type="http://schemas.openxmlformats.org/officeDocument/2006/relationships/image" Target="../media/image29.png"/><Relationship Id="rId1" Type="http://schemas.openxmlformats.org/officeDocument/2006/relationships/slideLayout" Target="../slideLayouts/slideLayout10.xml"/><Relationship Id="rId6" Type="http://schemas.openxmlformats.org/officeDocument/2006/relationships/image" Target="../media/image33.png"/><Relationship Id="rId11" Type="http://schemas.openxmlformats.org/officeDocument/2006/relationships/image" Target="../media/image38.svg"/><Relationship Id="rId5" Type="http://schemas.openxmlformats.org/officeDocument/2006/relationships/image" Target="../media/image32.sv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svg"/></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39.png"/><Relationship Id="rId2" Type="http://schemas.microsoft.com/office/2014/relationships/chartEx" Target="../charts/chartEx1.xml"/><Relationship Id="rId1" Type="http://schemas.openxmlformats.org/officeDocument/2006/relationships/slideLayout" Target="../slideLayouts/slideLayout1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hyperlink" Target="https://www.gov.uk/government/publications/market-sustainability-and-fair-cost-of-care-fund-2022-to-2023" TargetMode="External"/><Relationship Id="rId2" Type="http://schemas.openxmlformats.org/officeDocument/2006/relationships/notesSlide" Target="../notesSlides/notesSlide1.xml"/><Relationship Id="rId1" Type="http://schemas.openxmlformats.org/officeDocument/2006/relationships/slideLayout" Target="../slideLayouts/slideLayout10.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4.png"/><Relationship Id="rId7" Type="http://schemas.openxmlformats.org/officeDocument/2006/relationships/image" Target="cid:image001.png@01D8B181.B726CAE0" TargetMode="External"/><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cid:image002.png@01D8B181.B726CAE0"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13CE73F-5274-4F21-9440-D5478F52967D}"/>
              </a:ext>
            </a:extLst>
          </p:cNvPr>
          <p:cNvSpPr>
            <a:spLocks noGrp="1"/>
          </p:cNvSpPr>
          <p:nvPr>
            <p:ph type="body" sz="quarter" idx="11"/>
          </p:nvPr>
        </p:nvSpPr>
        <p:spPr/>
        <p:txBody>
          <a:bodyPr lIns="91440" tIns="45720" rIns="91440" bIns="45720" anchor="b">
            <a:normAutofit/>
          </a:bodyPr>
          <a:lstStyle/>
          <a:p>
            <a:r>
              <a:rPr lang="en-GB" dirty="0">
                <a:ea typeface="Open Sans"/>
                <a:cs typeface="Open Sans"/>
              </a:rPr>
              <a:t>Cost of Care Report</a:t>
            </a:r>
          </a:p>
          <a:p>
            <a:r>
              <a:rPr lang="en-GB" dirty="0"/>
              <a:t>Homecare</a:t>
            </a:r>
          </a:p>
        </p:txBody>
      </p:sp>
      <p:sp>
        <p:nvSpPr>
          <p:cNvPr id="4" name="Text Placeholder 3">
            <a:extLst>
              <a:ext uri="{FF2B5EF4-FFF2-40B4-BE49-F238E27FC236}">
                <a16:creationId xmlns:a16="http://schemas.microsoft.com/office/drawing/2014/main" id="{1C280C87-FA9E-4058-9C8F-7C99843DB5F8}"/>
              </a:ext>
            </a:extLst>
          </p:cNvPr>
          <p:cNvSpPr>
            <a:spLocks noGrp="1"/>
          </p:cNvSpPr>
          <p:nvPr>
            <p:ph type="title" idx="4294967295"/>
          </p:nvPr>
        </p:nvSpPr>
        <p:spPr>
          <a:xfrm>
            <a:off x="1438275" y="4032352"/>
            <a:ext cx="6210300" cy="9497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3800" rtl="0" eaLnBrk="1" fontAlgn="base" latinLnBrk="0" hangingPunct="1">
              <a:lnSpc>
                <a:spcPct val="90000"/>
              </a:lnSpc>
              <a:spcBef>
                <a:spcPct val="0"/>
              </a:spcBef>
              <a:spcAft>
                <a:spcPct val="0"/>
              </a:spcAft>
              <a:buClrTx/>
              <a:buSzTx/>
              <a:buFont typeface="Arial" panose="020B0604020202020204" pitchFamily="34" charset="0"/>
              <a:buNone/>
              <a:tabLst>
                <a:tab pos="275436" algn="l"/>
              </a:tabLst>
              <a:defRPr/>
            </a:pPr>
            <a:r>
              <a:rPr kumimoji="0" lang="en-GB" sz="1600" b="0" i="0" u="none" strike="noStrike" kern="0" cap="none" spc="0" normalizeH="0" baseline="0" noProof="0" dirty="0">
                <a:ln>
                  <a:noFill/>
                </a:ln>
                <a:solidFill>
                  <a:schemeClr val="tx1">
                    <a:lumMod val="50000"/>
                  </a:schemeClr>
                </a:solidFill>
                <a:effectLst/>
                <a:uLnTx/>
                <a:uFillTx/>
                <a:latin typeface="+mj-lt"/>
                <a:ea typeface="Open Sans"/>
                <a:cs typeface="Open Sans"/>
              </a:rPr>
              <a:t>Slough Borough Council</a:t>
            </a:r>
            <a:endParaRPr kumimoji="0" lang="en-GB" sz="1600" b="0" i="0" u="none" strike="noStrike" kern="0" cap="none" spc="0" normalizeH="0" baseline="0" noProof="0" dirty="0">
              <a:ln>
                <a:noFill/>
              </a:ln>
              <a:solidFill>
                <a:schemeClr val="tx1">
                  <a:lumMod val="50000"/>
                </a:schemeClr>
              </a:solidFill>
              <a:effectLst/>
              <a:uLnTx/>
              <a:uFillTx/>
              <a:latin typeface="+mj-lt"/>
              <a:ea typeface="Open Sans" panose="020B0606030504020204" pitchFamily="34" charset="0"/>
              <a:cs typeface="Open Sans" panose="020B0606030504020204" pitchFamily="34" charset="0"/>
            </a:endParaRPr>
          </a:p>
          <a:p>
            <a:pPr marL="0" marR="0" lvl="0" indent="0" algn="l" defTabSz="913800" rtl="0" eaLnBrk="1" fontAlgn="base" latinLnBrk="0" hangingPunct="1">
              <a:lnSpc>
                <a:spcPct val="90000"/>
              </a:lnSpc>
              <a:spcBef>
                <a:spcPct val="0"/>
              </a:spcBef>
              <a:spcAft>
                <a:spcPct val="0"/>
              </a:spcAft>
              <a:buClrTx/>
              <a:buSzTx/>
              <a:buFont typeface="Arial" panose="020B0604020202020204" pitchFamily="34" charset="0"/>
              <a:buNone/>
              <a:tabLst>
                <a:tab pos="275436" algn="l"/>
              </a:tabLst>
              <a:defRPr/>
            </a:pPr>
            <a:r>
              <a:rPr kumimoji="0" lang="en-GB" sz="1600" b="0" i="0" u="none" strike="noStrike" kern="0" cap="none" spc="0" normalizeH="0" baseline="0" noProof="0" dirty="0">
                <a:ln>
                  <a:noFill/>
                </a:ln>
                <a:solidFill>
                  <a:schemeClr val="tx1">
                    <a:lumMod val="50000"/>
                  </a:schemeClr>
                </a:solidFill>
                <a:effectLst/>
                <a:uLnTx/>
                <a:uFillTx/>
                <a:latin typeface="+mj-lt"/>
                <a:ea typeface="Open Sans"/>
                <a:cs typeface="Open Sans"/>
              </a:rPr>
              <a:t>October 2022</a:t>
            </a:r>
            <a:endParaRPr kumimoji="0" lang="en-GB" sz="1600" b="0" i="0" u="none" strike="noStrike" kern="0" cap="none" spc="0" normalizeH="0" baseline="0" noProof="0" dirty="0">
              <a:ln>
                <a:noFill/>
              </a:ln>
              <a:solidFill>
                <a:schemeClr val="tx1">
                  <a:lumMod val="50000"/>
                </a:schemeClr>
              </a:solidFill>
              <a:effectLst/>
              <a:uLnTx/>
              <a:uFillTx/>
              <a:latin typeface="+mj-lt"/>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1AAE55DB-3100-F355-FA0C-1027BA94D8A0}"/>
              </a:ext>
              <a:ext uri="{C183D7F6-B498-43B3-948B-1728B52AA6E4}">
                <adec:decorative xmlns:adec="http://schemas.microsoft.com/office/drawing/2017/decorative" val="1"/>
              </a:ext>
            </a:extLst>
          </p:cNvPr>
          <p:cNvSpPr txBox="1"/>
          <p:nvPr/>
        </p:nvSpPr>
        <p:spPr>
          <a:xfrm>
            <a:off x="8206154" y="1055076"/>
            <a:ext cx="3145692" cy="947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8" name="Picture 7">
            <a:extLst>
              <a:ext uri="{FF2B5EF4-FFF2-40B4-BE49-F238E27FC236}">
                <a16:creationId xmlns:a16="http://schemas.microsoft.com/office/drawing/2014/main" id="{C27F0061-E826-2AFC-2EAD-B40F32FB029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9" name="Slide Number Placeholder 12">
            <a:extLst>
              <a:ext uri="{FF2B5EF4-FFF2-40B4-BE49-F238E27FC236}">
                <a16:creationId xmlns:a16="http://schemas.microsoft.com/office/drawing/2014/main" id="{44DC16D6-A300-D621-4A87-D150195CC13E}"/>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48626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18935E-8809-A3C6-6B58-A79F961F114E}"/>
              </a:ext>
            </a:extLst>
          </p:cNvPr>
          <p:cNvSpPr>
            <a:spLocks noGrp="1"/>
          </p:cNvSpPr>
          <p:nvPr>
            <p:ph type="title"/>
          </p:nvPr>
        </p:nvSpPr>
        <p:spPr>
          <a:xfrm>
            <a:off x="802755" y="342744"/>
            <a:ext cx="8334760" cy="899410"/>
          </a:xfrm>
        </p:spPr>
        <p:txBody>
          <a:bodyPr anchor="ctr"/>
          <a:lstStyle/>
          <a:p>
            <a:r>
              <a:rPr lang="en-US"/>
              <a:t>Validation Process</a:t>
            </a:r>
            <a:endParaRPr lang="en-GB"/>
          </a:p>
        </p:txBody>
      </p:sp>
      <p:graphicFrame>
        <p:nvGraphicFramePr>
          <p:cNvPr id="6" name="Content Placeholder 5" descr="Validation process">
            <a:extLst>
              <a:ext uri="{FF2B5EF4-FFF2-40B4-BE49-F238E27FC236}">
                <a16:creationId xmlns:a16="http://schemas.microsoft.com/office/drawing/2014/main" id="{F500E9D8-DB2C-17FF-70FC-93197004C1E0}"/>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141603915"/>
              </p:ext>
            </p:extLst>
          </p:nvPr>
        </p:nvGraphicFramePr>
        <p:xfrm>
          <a:off x="803275" y="1622425"/>
          <a:ext cx="10891838" cy="470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4" name="TextBox 43">
            <a:extLst>
              <a:ext uri="{FF2B5EF4-FFF2-40B4-BE49-F238E27FC236}">
                <a16:creationId xmlns:a16="http://schemas.microsoft.com/office/drawing/2014/main" id="{2C93BC7E-FDD6-33A5-EAF0-639624D506DE}"/>
              </a:ext>
              <a:ext uri="{C183D7F6-B498-43B3-948B-1728B52AA6E4}">
                <adec:decorative xmlns:adec="http://schemas.microsoft.com/office/drawing/2017/decorative" val="1"/>
              </a:ext>
            </a:extLst>
          </p:cNvPr>
          <p:cNvSpPr txBox="1"/>
          <p:nvPr/>
        </p:nvSpPr>
        <p:spPr>
          <a:xfrm>
            <a:off x="9290538" y="371230"/>
            <a:ext cx="2637692" cy="840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 name="Picture 5">
            <a:extLst>
              <a:ext uri="{FF2B5EF4-FFF2-40B4-BE49-F238E27FC236}">
                <a16:creationId xmlns:a16="http://schemas.microsoft.com/office/drawing/2014/main" id="{D7FF08A9-1F39-DA56-91EC-635B1BF5593C}"/>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9241692" y="156304"/>
            <a:ext cx="2638425" cy="1104900"/>
          </a:xfrm>
          <a:prstGeom prst="rect">
            <a:avLst/>
          </a:prstGeom>
        </p:spPr>
      </p:pic>
      <p:sp>
        <p:nvSpPr>
          <p:cNvPr id="4" name="Slide Number Placeholder 12">
            <a:extLst>
              <a:ext uri="{FF2B5EF4-FFF2-40B4-BE49-F238E27FC236}">
                <a16:creationId xmlns:a16="http://schemas.microsoft.com/office/drawing/2014/main" id="{6974F8E2-6ECD-C7F2-8876-86F3B33779AE}"/>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09028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0B7F99E-DB66-D1CA-136C-DFBBF6E6B671}"/>
              </a:ext>
            </a:extLst>
          </p:cNvPr>
          <p:cNvSpPr>
            <a:spLocks noGrp="1"/>
          </p:cNvSpPr>
          <p:nvPr>
            <p:ph type="title"/>
          </p:nvPr>
        </p:nvSpPr>
        <p:spPr/>
        <p:txBody>
          <a:bodyPr/>
          <a:lstStyle/>
          <a:p>
            <a:r>
              <a:rPr lang="en-US" dirty="0"/>
              <a:t>Process for Outliers</a:t>
            </a:r>
            <a:endParaRPr lang="en-GB" dirty="0"/>
          </a:p>
        </p:txBody>
      </p:sp>
      <p:graphicFrame>
        <p:nvGraphicFramePr>
          <p:cNvPr id="4" name="Content Placeholder 3" descr="Process for outliers">
            <a:extLst>
              <a:ext uri="{FF2B5EF4-FFF2-40B4-BE49-F238E27FC236}">
                <a16:creationId xmlns:a16="http://schemas.microsoft.com/office/drawing/2014/main" id="{EF5CD7C7-6FC3-EFF5-3F14-1865EC4EB5D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675391201"/>
              </p:ext>
            </p:extLst>
          </p:nvPr>
        </p:nvGraphicFramePr>
        <p:xfrm>
          <a:off x="802755" y="1091837"/>
          <a:ext cx="10891838" cy="470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phic 5">
            <a:extLst>
              <a:ext uri="{FF2B5EF4-FFF2-40B4-BE49-F238E27FC236}">
                <a16:creationId xmlns:a16="http://schemas.microsoft.com/office/drawing/2014/main" id="{93ABBAE3-BD65-7BCF-AE89-B2C9C59CAA9C}"/>
              </a:ext>
              <a:ext uri="{C183D7F6-B498-43B3-948B-1728B52AA6E4}">
                <adec:decorative xmlns:adec="http://schemas.microsoft.com/office/drawing/2017/decorative" val="1"/>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01409" y="4670425"/>
            <a:ext cx="720000" cy="720000"/>
          </a:xfrm>
          <a:prstGeom prst="rect">
            <a:avLst/>
          </a:prstGeom>
        </p:spPr>
      </p:pic>
      <p:pic>
        <p:nvPicPr>
          <p:cNvPr id="8" name="Graphic 7">
            <a:extLst>
              <a:ext uri="{FF2B5EF4-FFF2-40B4-BE49-F238E27FC236}">
                <a16:creationId xmlns:a16="http://schemas.microsoft.com/office/drawing/2014/main" id="{C8316496-2B51-249F-AF2B-7C0C15309C6A}"/>
              </a:ext>
              <a:ext uri="{C183D7F6-B498-43B3-948B-1728B52AA6E4}">
                <adec:decorative xmlns:adec="http://schemas.microsoft.com/office/drawing/2017/decorative" val="1"/>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609838" y="4651375"/>
            <a:ext cx="720000" cy="720000"/>
          </a:xfrm>
          <a:prstGeom prst="rect">
            <a:avLst/>
          </a:prstGeom>
        </p:spPr>
      </p:pic>
      <p:pic>
        <p:nvPicPr>
          <p:cNvPr id="10" name="Graphic 9">
            <a:extLst>
              <a:ext uri="{FF2B5EF4-FFF2-40B4-BE49-F238E27FC236}">
                <a16:creationId xmlns:a16="http://schemas.microsoft.com/office/drawing/2014/main" id="{6556F5D2-2F15-09CC-48C2-9A74AB149302}"/>
              </a:ext>
              <a:ext uri="{C183D7F6-B498-43B3-948B-1728B52AA6E4}">
                <adec:decorative xmlns:adec="http://schemas.microsoft.com/office/drawing/2017/decorative" val="1"/>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943874" y="4670425"/>
            <a:ext cx="720000" cy="720000"/>
          </a:xfrm>
          <a:prstGeom prst="rect">
            <a:avLst/>
          </a:prstGeom>
        </p:spPr>
      </p:pic>
      <p:pic>
        <p:nvPicPr>
          <p:cNvPr id="12" name="Graphic 11">
            <a:extLst>
              <a:ext uri="{FF2B5EF4-FFF2-40B4-BE49-F238E27FC236}">
                <a16:creationId xmlns:a16="http://schemas.microsoft.com/office/drawing/2014/main" id="{D305B44C-0B7B-BAD1-D8EE-1E3ED7CA22A1}"/>
              </a:ext>
              <a:ext uri="{C183D7F6-B498-43B3-948B-1728B52AA6E4}">
                <adec:decorative xmlns:adec="http://schemas.microsoft.com/office/drawing/2017/decorative" val="1"/>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268248" y="4689475"/>
            <a:ext cx="720000" cy="720000"/>
          </a:xfrm>
          <a:prstGeom prst="rect">
            <a:avLst/>
          </a:prstGeom>
        </p:spPr>
      </p:pic>
      <p:pic>
        <p:nvPicPr>
          <p:cNvPr id="14" name="Graphic 13">
            <a:extLst>
              <a:ext uri="{FF2B5EF4-FFF2-40B4-BE49-F238E27FC236}">
                <a16:creationId xmlns:a16="http://schemas.microsoft.com/office/drawing/2014/main" id="{C21211B2-BF51-8488-18B6-4A8CA21247AB}"/>
              </a:ext>
              <a:ext uri="{C183D7F6-B498-43B3-948B-1728B52AA6E4}">
                <adec:decorative xmlns:adec="http://schemas.microsoft.com/office/drawing/2017/decorative" val="1"/>
              </a:ext>
            </a:extLst>
          </p:cNvPr>
          <p:cNvPicPr>
            <a:picLocks noChangeAspect="1"/>
          </p:cNvPicPr>
          <p:nvPr/>
        </p:nvPicPr>
        <p:blipFill>
          <a:blip r:embed="rId15" cstate="hq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579100" y="4676775"/>
            <a:ext cx="720000" cy="720000"/>
          </a:xfrm>
          <a:prstGeom prst="rect">
            <a:avLst/>
          </a:prstGeom>
        </p:spPr>
      </p:pic>
      <p:sp>
        <p:nvSpPr>
          <p:cNvPr id="29" name="TextBox 28">
            <a:extLst>
              <a:ext uri="{FF2B5EF4-FFF2-40B4-BE49-F238E27FC236}">
                <a16:creationId xmlns:a16="http://schemas.microsoft.com/office/drawing/2014/main" id="{54349F30-9792-9B86-1489-EA757E2F927A}"/>
              </a:ext>
              <a:ext uri="{C183D7F6-B498-43B3-948B-1728B52AA6E4}">
                <adec:decorative xmlns:adec="http://schemas.microsoft.com/office/drawing/2017/decorative" val="1"/>
              </a:ext>
            </a:extLst>
          </p:cNvPr>
          <p:cNvSpPr txBox="1"/>
          <p:nvPr/>
        </p:nvSpPr>
        <p:spPr>
          <a:xfrm>
            <a:off x="9310077" y="371230"/>
            <a:ext cx="2657230" cy="898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 name="Picture 5">
            <a:extLst>
              <a:ext uri="{FF2B5EF4-FFF2-40B4-BE49-F238E27FC236}">
                <a16:creationId xmlns:a16="http://schemas.microsoft.com/office/drawing/2014/main" id="{2B80A350-F17E-D5CB-F691-24A554132440}"/>
              </a:ext>
              <a:ext uri="{C183D7F6-B498-43B3-948B-1728B52AA6E4}">
                <adec:decorative xmlns:adec="http://schemas.microsoft.com/office/drawing/2017/decorative" val="1"/>
              </a:ext>
            </a:extLst>
          </p:cNvPr>
          <p:cNvPicPr>
            <a:picLocks noChangeAspect="1"/>
          </p:cNvPicPr>
          <p:nvPr/>
        </p:nvPicPr>
        <p:blipFill>
          <a:blip r:embed="rId17"/>
          <a:stretch>
            <a:fillRect/>
          </a:stretch>
        </p:blipFill>
        <p:spPr>
          <a:xfrm>
            <a:off x="9241692" y="156304"/>
            <a:ext cx="2638425" cy="1104900"/>
          </a:xfrm>
          <a:prstGeom prst="rect">
            <a:avLst/>
          </a:prstGeom>
        </p:spPr>
      </p:pic>
      <p:sp>
        <p:nvSpPr>
          <p:cNvPr id="5" name="Slide Number Placeholder 12">
            <a:extLst>
              <a:ext uri="{FF2B5EF4-FFF2-40B4-BE49-F238E27FC236}">
                <a16:creationId xmlns:a16="http://schemas.microsoft.com/office/drawing/2014/main" id="{C8D58036-889E-BEF9-5C2D-0A789164E5B7}"/>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6C3B8A85-71DC-4249-28F3-ADB01934924A}"/>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rPr>
              <a:t>Strictly private &amp; confidential</a:t>
            </a:r>
          </a:p>
        </p:txBody>
      </p:sp>
    </p:spTree>
    <p:extLst>
      <p:ext uri="{BB962C8B-B14F-4D97-AF65-F5344CB8AC3E}">
        <p14:creationId xmlns:p14="http://schemas.microsoft.com/office/powerpoint/2010/main" val="135276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07873E-02EE-57BE-3F06-68A2E6073FCE}"/>
              </a:ext>
            </a:extLst>
          </p:cNvPr>
          <p:cNvSpPr>
            <a:spLocks noGrp="1"/>
          </p:cNvSpPr>
          <p:nvPr>
            <p:ph type="title"/>
          </p:nvPr>
        </p:nvSpPr>
        <p:spPr/>
        <p:txBody>
          <a:bodyPr anchor="ctr"/>
          <a:lstStyle/>
          <a:p>
            <a:r>
              <a:rPr lang="en-US"/>
              <a:t>Treatment of Outliers </a:t>
            </a:r>
            <a:endParaRPr lang="en-GB">
              <a:solidFill>
                <a:srgbClr val="FF0000"/>
              </a:solidFill>
            </a:endParaRPr>
          </a:p>
        </p:txBody>
      </p:sp>
      <p:sp>
        <p:nvSpPr>
          <p:cNvPr id="2" name="Content Placeholder 1">
            <a:extLst>
              <a:ext uri="{FF2B5EF4-FFF2-40B4-BE49-F238E27FC236}">
                <a16:creationId xmlns:a16="http://schemas.microsoft.com/office/drawing/2014/main" id="{EA759467-18C9-702D-85FB-A0DCC0B6F255}"/>
              </a:ext>
            </a:extLst>
          </p:cNvPr>
          <p:cNvSpPr>
            <a:spLocks noGrp="1"/>
          </p:cNvSpPr>
          <p:nvPr>
            <p:ph idx="1"/>
          </p:nvPr>
        </p:nvSpPr>
        <p:spPr/>
        <p:txBody>
          <a:bodyPr>
            <a:normAutofit/>
          </a:bodyPr>
          <a:lstStyle/>
          <a:p>
            <a:pPr marL="0" indent="0">
              <a:buNone/>
            </a:pPr>
            <a:r>
              <a:rPr lang="en-US" sz="2000"/>
              <a:t>Given the smaller sample size of the provider submissions received, and the range of the data received, only one provider submission from the homecare tool has been excluded due to the variance between the cost of the provider and the median. The provider clarified that they were new to the Slough market therefore this may not be a true cost indication. All other submissions for homecare were made for the calculation of the lower, median and upper quartile calculations.</a:t>
            </a:r>
          </a:p>
          <a:p>
            <a:pPr marL="0" indent="0">
              <a:buNone/>
            </a:pPr>
            <a:endParaRPr lang="en-US" sz="2000"/>
          </a:p>
        </p:txBody>
      </p:sp>
      <p:sp>
        <p:nvSpPr>
          <p:cNvPr id="4" name="TextBox 3">
            <a:extLst>
              <a:ext uri="{FF2B5EF4-FFF2-40B4-BE49-F238E27FC236}">
                <a16:creationId xmlns:a16="http://schemas.microsoft.com/office/drawing/2014/main" id="{F42E30FB-1CB1-68BA-DC30-562346DB0C8A}"/>
              </a:ext>
              <a:ext uri="{C183D7F6-B498-43B3-948B-1728B52AA6E4}">
                <adec:decorative xmlns:adec="http://schemas.microsoft.com/office/drawing/2017/decorative" val="1"/>
              </a:ext>
            </a:extLst>
          </p:cNvPr>
          <p:cNvSpPr txBox="1"/>
          <p:nvPr/>
        </p:nvSpPr>
        <p:spPr>
          <a:xfrm>
            <a:off x="9241692" y="351691"/>
            <a:ext cx="2735384" cy="8499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90E1477C-13B5-C970-ECED-A54D24FAC26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C83E6F0A-04E9-4F82-6DD2-BE1896A6E559}"/>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7395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387185-5E98-DC09-2059-7C0E74592733}"/>
              </a:ext>
            </a:extLst>
          </p:cNvPr>
          <p:cNvSpPr>
            <a:spLocks noGrp="1"/>
          </p:cNvSpPr>
          <p:nvPr>
            <p:ph type="title"/>
          </p:nvPr>
        </p:nvSpPr>
        <p:spPr>
          <a:xfrm>
            <a:off x="802755" y="274709"/>
            <a:ext cx="8334760" cy="899410"/>
          </a:xfrm>
        </p:spPr>
        <p:txBody>
          <a:bodyPr anchor="ctr"/>
          <a:lstStyle/>
          <a:p>
            <a:r>
              <a:rPr lang="en-US">
                <a:solidFill>
                  <a:schemeClr val="accent1"/>
                </a:solidFill>
              </a:rPr>
              <a:t>Challenges in the Data</a:t>
            </a:r>
            <a:endParaRPr lang="en-GB">
              <a:solidFill>
                <a:schemeClr val="accent1"/>
              </a:solidFill>
            </a:endParaRPr>
          </a:p>
        </p:txBody>
      </p:sp>
      <p:sp>
        <p:nvSpPr>
          <p:cNvPr id="4" name="Content Placeholder 3">
            <a:extLst>
              <a:ext uri="{FF2B5EF4-FFF2-40B4-BE49-F238E27FC236}">
                <a16:creationId xmlns:a16="http://schemas.microsoft.com/office/drawing/2014/main" id="{55C1F969-AB3D-8972-8839-138D2E88E357}"/>
              </a:ext>
            </a:extLst>
          </p:cNvPr>
          <p:cNvSpPr>
            <a:spLocks noGrp="1"/>
          </p:cNvSpPr>
          <p:nvPr>
            <p:ph idx="10"/>
          </p:nvPr>
        </p:nvSpPr>
        <p:spPr>
          <a:xfrm>
            <a:off x="730333" y="1273280"/>
            <a:ext cx="10784367" cy="4699983"/>
          </a:xfrm>
        </p:spPr>
        <p:txBody>
          <a:bodyPr lIns="91440" tIns="45720" rIns="91440" bIns="45720" anchor="t">
            <a:normAutofit/>
          </a:bodyPr>
          <a:lstStyle/>
          <a:p>
            <a:pPr marL="342900">
              <a:buClr>
                <a:schemeClr val="accent1"/>
              </a:buClr>
            </a:pPr>
            <a:r>
              <a:rPr lang="en-GB" sz="1400">
                <a:solidFill>
                  <a:srgbClr val="000000"/>
                </a:solidFill>
              </a:rPr>
              <a:t>The Fair Cost of Care Exercise set out by the DHSC is one which is predominantly driven by the input of provider cost data, and as the exercise only sets loose guidance around validation parameters and the ability of local commissioners to challenge and interrogate the data in depth, several challenges in relation to data accuracy should be raised and noted.</a:t>
            </a:r>
          </a:p>
          <a:p>
            <a:pPr marL="342900">
              <a:buClr>
                <a:schemeClr val="accent1"/>
              </a:buClr>
            </a:pPr>
            <a:r>
              <a:rPr lang="en-GB" sz="1400">
                <a:solidFill>
                  <a:srgbClr val="000000"/>
                </a:solidFill>
              </a:rPr>
              <a:t>Specially, these challenges include:</a:t>
            </a:r>
          </a:p>
          <a:p>
            <a:pPr marL="0" lvl="1" indent="0">
              <a:spcBef>
                <a:spcPts val="1000"/>
              </a:spcBef>
              <a:buSzPct val="75000"/>
              <a:buNone/>
              <a:tabLst>
                <a:tab pos="268288" algn="l"/>
              </a:tabLst>
            </a:pPr>
            <a:r>
              <a:rPr lang="en-GB" sz="1400" b="1">
                <a:solidFill>
                  <a:srgbClr val="000000"/>
                </a:solidFill>
              </a:rPr>
              <a:t>The impact of Covid-19.</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The requirement to base a fair costing exercise on a year in which care homes and commissioners faced significant pressures in relation to occupancy and costs as a result of the Covid-19 pandemic is a challenge raised at a National level.</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Care Home providers locally have indicated that there may be potential for an element of their 2021/22 expenditure to include grant monies which were awarded to the provider market in response to the Covid-19 pandemic.</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The validation process implemented by Peopletoo has enabled mitigation against this as far as possible; however, it is important to note that this expenditure may sit across several database cost lines, making detecting these instances challenging.</a:t>
            </a:r>
          </a:p>
          <a:p>
            <a:pPr marL="0" lvl="1" indent="0">
              <a:spcBef>
                <a:spcPts val="1000"/>
              </a:spcBef>
              <a:buSzPct val="75000"/>
              <a:buNone/>
              <a:tabLst>
                <a:tab pos="268288" algn="l"/>
              </a:tabLst>
            </a:pPr>
            <a:r>
              <a:rPr lang="en-GB" sz="1400" b="1">
                <a:solidFill>
                  <a:srgbClr val="000000"/>
                </a:solidFill>
              </a:rPr>
              <a:t>The inability to re-calculate higher occupancy and lower ROO/ROC at the time of writing.</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In setting a fair cost of care locally, commissioners would like to be able to model several scenarios such as higher occupancy and lower Return on Operations and Return on Capital figures to better reflect an accurate locally position.  </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At the time of writing this report, there is limited availability in the toolkit to undertaken this modelling.  </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This is a challenge gaining ground at a National level, with other commissioners wishing to undertake similar modelling activity.</a:t>
            </a:r>
          </a:p>
          <a:p>
            <a:pPr marL="452755" lvl="1" indent="0">
              <a:lnSpc>
                <a:spcPct val="80000"/>
              </a:lnSpc>
              <a:buClr>
                <a:schemeClr val="accent1"/>
              </a:buClr>
              <a:buSzPct val="75000"/>
              <a:buNone/>
              <a:tabLst>
                <a:tab pos="268288" algn="l"/>
              </a:tabLst>
            </a:pPr>
            <a:endParaRPr lang="en-GB" sz="1400">
              <a:solidFill>
                <a:srgbClr val="0B0C0C"/>
              </a:solidFill>
            </a:endParaRPr>
          </a:p>
        </p:txBody>
      </p:sp>
      <p:sp>
        <p:nvSpPr>
          <p:cNvPr id="2" name="TextBox 1">
            <a:extLst>
              <a:ext uri="{FF2B5EF4-FFF2-40B4-BE49-F238E27FC236}">
                <a16:creationId xmlns:a16="http://schemas.microsoft.com/office/drawing/2014/main" id="{92A50D72-8836-BD58-4136-931D7C6549A4}"/>
              </a:ext>
              <a:ext uri="{C183D7F6-B498-43B3-948B-1728B52AA6E4}">
                <adec:decorative xmlns:adec="http://schemas.microsoft.com/office/drawing/2017/decorative" val="1"/>
              </a:ext>
            </a:extLst>
          </p:cNvPr>
          <p:cNvSpPr txBox="1"/>
          <p:nvPr/>
        </p:nvSpPr>
        <p:spPr>
          <a:xfrm>
            <a:off x="9280769" y="361461"/>
            <a:ext cx="2666999" cy="8010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D84C4862-708B-42BB-12F1-64064178EC4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80674463-6A94-2F5D-4B9F-A329FCAB0F7E}"/>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68993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5E1E3-E365-358E-6C29-BB33084F2933}"/>
              </a:ext>
            </a:extLst>
          </p:cNvPr>
          <p:cNvSpPr>
            <a:spLocks noGrp="1"/>
          </p:cNvSpPr>
          <p:nvPr>
            <p:ph type="title"/>
          </p:nvPr>
        </p:nvSpPr>
        <p:spPr/>
        <p:txBody>
          <a:bodyPr/>
          <a:lstStyle/>
          <a:p>
            <a:r>
              <a:rPr lang="en-US"/>
              <a:t>Homecare Care Providers</a:t>
            </a:r>
            <a:endParaRPr lang="en-GB"/>
          </a:p>
        </p:txBody>
      </p:sp>
      <p:sp>
        <p:nvSpPr>
          <p:cNvPr id="4" name="Text Placeholder 3">
            <a:extLst>
              <a:ext uri="{FF2B5EF4-FFF2-40B4-BE49-F238E27FC236}">
                <a16:creationId xmlns:a16="http://schemas.microsoft.com/office/drawing/2014/main" id="{27370A8D-9E9B-2997-DBDF-1AC857578EEC}"/>
              </a:ext>
            </a:extLst>
          </p:cNvPr>
          <p:cNvSpPr>
            <a:spLocks noGrp="1"/>
          </p:cNvSpPr>
          <p:nvPr>
            <p:ph type="body" sz="quarter" idx="15"/>
          </p:nvPr>
        </p:nvSpPr>
        <p:spPr/>
        <p:txBody>
          <a:bodyPr/>
          <a:lstStyle/>
          <a:p>
            <a:r>
              <a:rPr lang="en-US"/>
              <a:t>Engagement Plan</a:t>
            </a:r>
          </a:p>
          <a:p>
            <a:r>
              <a:rPr lang="en-US"/>
              <a:t>Engagement &amp; Response Rate &amp; Representation</a:t>
            </a:r>
          </a:p>
        </p:txBody>
      </p:sp>
      <p:pic>
        <p:nvPicPr>
          <p:cNvPr id="3" name="Picture 7">
            <a:extLst>
              <a:ext uri="{FF2B5EF4-FFF2-40B4-BE49-F238E27FC236}">
                <a16:creationId xmlns:a16="http://schemas.microsoft.com/office/drawing/2014/main" id="{14C69D3B-9FDF-399C-D0CA-3251ECD01A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5" name="Slide Number Placeholder 12">
            <a:extLst>
              <a:ext uri="{FF2B5EF4-FFF2-40B4-BE49-F238E27FC236}">
                <a16:creationId xmlns:a16="http://schemas.microsoft.com/office/drawing/2014/main" id="{04C2B962-5106-A6F1-930C-3C56759FE2BA}"/>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4406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1F4ECC-DCF6-FC34-07E5-5897C897AF13}"/>
              </a:ext>
            </a:extLst>
          </p:cNvPr>
          <p:cNvSpPr>
            <a:spLocks noGrp="1"/>
          </p:cNvSpPr>
          <p:nvPr>
            <p:ph type="title"/>
          </p:nvPr>
        </p:nvSpPr>
        <p:spPr/>
        <p:txBody>
          <a:bodyPr anchor="ctr"/>
          <a:lstStyle/>
          <a:p>
            <a:r>
              <a:rPr lang="en-US"/>
              <a:t>Domiciliary Care - Engagement Plan</a:t>
            </a:r>
            <a:endParaRPr lang="en-GB"/>
          </a:p>
        </p:txBody>
      </p:sp>
      <p:cxnSp>
        <p:nvCxnSpPr>
          <p:cNvPr id="5" name="Straight Connector 4">
            <a:extLst>
              <a:ext uri="{FF2B5EF4-FFF2-40B4-BE49-F238E27FC236}">
                <a16:creationId xmlns:a16="http://schemas.microsoft.com/office/drawing/2014/main" id="{3E0D7B77-FF5E-426D-389D-5564AEFAA6E9}"/>
              </a:ext>
              <a:ext uri="{C183D7F6-B498-43B3-948B-1728B52AA6E4}">
                <adec:decorative xmlns:adec="http://schemas.microsoft.com/office/drawing/2017/decorative" val="1"/>
              </a:ext>
            </a:extLst>
          </p:cNvPr>
          <p:cNvCxnSpPr>
            <a:cxnSpLocks/>
          </p:cNvCxnSpPr>
          <p:nvPr/>
        </p:nvCxnSpPr>
        <p:spPr>
          <a:xfrm>
            <a:off x="996950" y="3159196"/>
            <a:ext cx="102489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Oval 6">
            <a:extLst>
              <a:ext uri="{FF2B5EF4-FFF2-40B4-BE49-F238E27FC236}">
                <a16:creationId xmlns:a16="http://schemas.microsoft.com/office/drawing/2014/main" id="{FB8C5452-15E6-A251-B8DD-97397A003DE0}"/>
              </a:ext>
              <a:ext uri="{C183D7F6-B498-43B3-948B-1728B52AA6E4}">
                <adec:decorative xmlns:adec="http://schemas.microsoft.com/office/drawing/2017/decorative" val="1"/>
              </a:ext>
            </a:extLst>
          </p:cNvPr>
          <p:cNvSpPr/>
          <p:nvPr/>
        </p:nvSpPr>
        <p:spPr>
          <a:xfrm>
            <a:off x="911225" y="3063945"/>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4F59BB48-E57B-3A43-E162-AD79F67C54C1}"/>
              </a:ext>
              <a:ext uri="{C183D7F6-B498-43B3-948B-1728B52AA6E4}">
                <adec:decorative xmlns:adec="http://schemas.microsoft.com/office/drawing/2017/decorative" val="1"/>
              </a:ext>
            </a:extLst>
          </p:cNvPr>
          <p:cNvSpPr/>
          <p:nvPr/>
        </p:nvSpPr>
        <p:spPr>
          <a:xfrm>
            <a:off x="3346450" y="3086236"/>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3E3BE98B-870A-AEB8-2D75-BA6201E435CF}"/>
              </a:ext>
              <a:ext uri="{C183D7F6-B498-43B3-948B-1728B52AA6E4}">
                <adec:decorative xmlns:adec="http://schemas.microsoft.com/office/drawing/2017/decorative" val="1"/>
              </a:ext>
            </a:extLst>
          </p:cNvPr>
          <p:cNvSpPr/>
          <p:nvPr/>
        </p:nvSpPr>
        <p:spPr>
          <a:xfrm>
            <a:off x="6121400" y="3063944"/>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5E2C812D-CC6E-99BE-57C0-42D8E309CF6D}"/>
              </a:ext>
              <a:ext uri="{C183D7F6-B498-43B3-948B-1728B52AA6E4}">
                <adec:decorative xmlns:adec="http://schemas.microsoft.com/office/drawing/2017/decorative" val="1"/>
              </a:ext>
            </a:extLst>
          </p:cNvPr>
          <p:cNvSpPr/>
          <p:nvPr/>
        </p:nvSpPr>
        <p:spPr>
          <a:xfrm>
            <a:off x="11160125" y="3063945"/>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AD0B12DF-9234-28CE-34AF-F3049244C8C3}"/>
              </a:ext>
              <a:ext uri="{C183D7F6-B498-43B3-948B-1728B52AA6E4}">
                <adec:decorative xmlns:adec="http://schemas.microsoft.com/office/drawing/2017/decorative" val="1"/>
              </a:ext>
            </a:extLst>
          </p:cNvPr>
          <p:cNvSpPr/>
          <p:nvPr/>
        </p:nvSpPr>
        <p:spPr>
          <a:xfrm>
            <a:off x="8702675" y="3079808"/>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DBA7918E-D055-B78C-4748-450A5090BBF3}"/>
              </a:ext>
            </a:extLst>
          </p:cNvPr>
          <p:cNvSpPr txBox="1"/>
          <p:nvPr/>
        </p:nvSpPr>
        <p:spPr>
          <a:xfrm>
            <a:off x="111125" y="3297651"/>
            <a:ext cx="1943100" cy="1600438"/>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Introduction</a:t>
            </a:r>
          </a:p>
          <a:p>
            <a:pPr algn="ctr">
              <a:buFont typeface="Wingdings" panose="05000000000000000000" pitchFamily="2" charset="2"/>
              <a:buChar char="ü"/>
            </a:pPr>
            <a:r>
              <a:rPr lang="en-US" sz="1400">
                <a:solidFill>
                  <a:schemeClr val="tx1">
                    <a:lumMod val="50000"/>
                  </a:schemeClr>
                </a:solidFill>
              </a:rPr>
              <a:t>Email letter follow up</a:t>
            </a:r>
          </a:p>
          <a:p>
            <a:pPr algn="ctr">
              <a:buFont typeface="Wingdings" panose="05000000000000000000" pitchFamily="2" charset="2"/>
              <a:buChar char="ü"/>
            </a:pPr>
            <a:r>
              <a:rPr lang="en-US" sz="1400">
                <a:solidFill>
                  <a:schemeClr val="tx1">
                    <a:lumMod val="50000"/>
                  </a:schemeClr>
                </a:solidFill>
              </a:rPr>
              <a:t>Event Invite</a:t>
            </a:r>
          </a:p>
          <a:p>
            <a:pPr algn="ctr">
              <a:buFont typeface="Wingdings" panose="05000000000000000000" pitchFamily="2" charset="2"/>
              <a:buChar char="ü"/>
            </a:pPr>
            <a:r>
              <a:rPr lang="en-US" sz="1400">
                <a:solidFill>
                  <a:schemeClr val="tx1">
                    <a:lumMod val="50000"/>
                  </a:schemeClr>
                </a:solidFill>
              </a:rPr>
              <a:t>Event reminder email</a:t>
            </a:r>
          </a:p>
          <a:p>
            <a:pPr algn="ctr">
              <a:buFont typeface="Wingdings" panose="05000000000000000000" pitchFamily="2" charset="2"/>
              <a:buChar char="ü"/>
            </a:pPr>
            <a:r>
              <a:rPr lang="en-US" sz="1400">
                <a:solidFill>
                  <a:schemeClr val="tx1">
                    <a:lumMod val="50000"/>
                  </a:schemeClr>
                </a:solidFill>
              </a:rPr>
              <a:t>Event joining instructions</a:t>
            </a:r>
          </a:p>
          <a:p>
            <a:pPr algn="ctr"/>
            <a:endParaRPr lang="en-GB" sz="1400">
              <a:solidFill>
                <a:schemeClr val="tx1">
                  <a:lumMod val="50000"/>
                </a:schemeClr>
              </a:solidFill>
            </a:endParaRPr>
          </a:p>
        </p:txBody>
      </p:sp>
      <p:sp>
        <p:nvSpPr>
          <p:cNvPr id="13" name="TextBox 12">
            <a:extLst>
              <a:ext uri="{FF2B5EF4-FFF2-40B4-BE49-F238E27FC236}">
                <a16:creationId xmlns:a16="http://schemas.microsoft.com/office/drawing/2014/main" id="{F4DA77AE-C7A8-9B6A-1FA6-1871CF9204AD}"/>
              </a:ext>
            </a:extLst>
          </p:cNvPr>
          <p:cNvSpPr txBox="1"/>
          <p:nvPr/>
        </p:nvSpPr>
        <p:spPr>
          <a:xfrm>
            <a:off x="2432050" y="3297651"/>
            <a:ext cx="1943100" cy="1169551"/>
          </a:xfrm>
          <a:prstGeom prst="rect">
            <a:avLst/>
          </a:prstGeom>
          <a:noFill/>
        </p:spPr>
        <p:txBody>
          <a:bodyPr wrap="square" rtlCol="0">
            <a:spAutoFit/>
          </a:bodyPr>
          <a:lstStyle/>
          <a:p>
            <a:pPr marL="285750" indent="-285750" algn="ctr">
              <a:buFont typeface="Wingdings" panose="05000000000000000000" pitchFamily="2" charset="2"/>
              <a:buChar char="ü"/>
            </a:pPr>
            <a:r>
              <a:rPr lang="en-US" sz="1400" b="1">
                <a:solidFill>
                  <a:schemeClr val="tx1">
                    <a:lumMod val="50000"/>
                  </a:schemeClr>
                </a:solidFill>
              </a:rPr>
              <a:t>Introductory Event</a:t>
            </a:r>
          </a:p>
          <a:p>
            <a:pPr marL="285750" indent="-285750" algn="ctr">
              <a:buFont typeface="Wingdings" panose="05000000000000000000" pitchFamily="2" charset="2"/>
              <a:buChar char="ü"/>
            </a:pPr>
            <a:r>
              <a:rPr lang="en-US" sz="1400">
                <a:solidFill>
                  <a:schemeClr val="tx1">
                    <a:lumMod val="50000"/>
                  </a:schemeClr>
                </a:solidFill>
              </a:rPr>
              <a:t>Introductory Session </a:t>
            </a:r>
          </a:p>
          <a:p>
            <a:pPr marL="285750" indent="-285750" algn="ctr">
              <a:buFont typeface="Wingdings" panose="05000000000000000000" pitchFamily="2" charset="2"/>
              <a:buChar char="ü"/>
            </a:pPr>
            <a:r>
              <a:rPr lang="en-US" sz="1400">
                <a:solidFill>
                  <a:schemeClr val="tx1">
                    <a:lumMod val="50000"/>
                  </a:schemeClr>
                </a:solidFill>
              </a:rPr>
              <a:t>Event presentation email follow ups</a:t>
            </a:r>
          </a:p>
        </p:txBody>
      </p:sp>
      <p:sp>
        <p:nvSpPr>
          <p:cNvPr id="14" name="TextBox 13">
            <a:extLst>
              <a:ext uri="{FF2B5EF4-FFF2-40B4-BE49-F238E27FC236}">
                <a16:creationId xmlns:a16="http://schemas.microsoft.com/office/drawing/2014/main" id="{103D576A-3867-D5F1-FD36-CDFB19AF12DD}"/>
              </a:ext>
            </a:extLst>
          </p:cNvPr>
          <p:cNvSpPr txBox="1"/>
          <p:nvPr/>
        </p:nvSpPr>
        <p:spPr>
          <a:xfrm>
            <a:off x="5149850" y="3321051"/>
            <a:ext cx="1943100" cy="1169551"/>
          </a:xfrm>
          <a:prstGeom prst="rect">
            <a:avLst/>
          </a:prstGeom>
          <a:noFill/>
        </p:spPr>
        <p:txBody>
          <a:bodyPr wrap="square" rtlCol="0">
            <a:spAutoFit/>
          </a:bodyPr>
          <a:lstStyle/>
          <a:p>
            <a:pPr marL="285750" indent="-285750" algn="ctr">
              <a:buFont typeface="Wingdings" panose="05000000000000000000" pitchFamily="2" charset="2"/>
              <a:buChar char="ü"/>
            </a:pPr>
            <a:r>
              <a:rPr lang="en-US" sz="1400" b="1">
                <a:solidFill>
                  <a:schemeClr val="tx1">
                    <a:lumMod val="50000"/>
                  </a:schemeClr>
                </a:solidFill>
              </a:rPr>
              <a:t>Reminders</a:t>
            </a:r>
          </a:p>
          <a:p>
            <a:pPr marL="285750" indent="-285750" algn="ctr">
              <a:buFont typeface="Wingdings" panose="05000000000000000000" pitchFamily="2" charset="2"/>
              <a:buChar char="ü"/>
            </a:pPr>
            <a:r>
              <a:rPr lang="en-US" sz="1400">
                <a:solidFill>
                  <a:schemeClr val="tx1">
                    <a:lumMod val="50000"/>
                  </a:schemeClr>
                </a:solidFill>
              </a:rPr>
              <a:t>Deadline Email Reminder </a:t>
            </a:r>
          </a:p>
          <a:p>
            <a:pPr marL="285750" indent="-285750" algn="ctr">
              <a:buFont typeface="Wingdings" panose="05000000000000000000" pitchFamily="2" charset="2"/>
              <a:buChar char="ü"/>
            </a:pPr>
            <a:r>
              <a:rPr lang="en-US" sz="1400">
                <a:solidFill>
                  <a:schemeClr val="tx1">
                    <a:lumMod val="50000"/>
                  </a:schemeClr>
                </a:solidFill>
              </a:rPr>
              <a:t>Final Email Reminder</a:t>
            </a:r>
          </a:p>
        </p:txBody>
      </p:sp>
      <p:sp>
        <p:nvSpPr>
          <p:cNvPr id="15" name="TextBox 14">
            <a:extLst>
              <a:ext uri="{FF2B5EF4-FFF2-40B4-BE49-F238E27FC236}">
                <a16:creationId xmlns:a16="http://schemas.microsoft.com/office/drawing/2014/main" id="{72262BF3-4601-F2B7-8112-E8784BCC6603}"/>
              </a:ext>
            </a:extLst>
          </p:cNvPr>
          <p:cNvSpPr txBox="1"/>
          <p:nvPr/>
        </p:nvSpPr>
        <p:spPr>
          <a:xfrm>
            <a:off x="7816850" y="3359206"/>
            <a:ext cx="1943100" cy="738664"/>
          </a:xfrm>
          <a:prstGeom prst="rect">
            <a:avLst/>
          </a:prstGeom>
          <a:noFill/>
        </p:spPr>
        <p:txBody>
          <a:bodyPr wrap="square" rtlCol="0">
            <a:spAutoFit/>
          </a:bodyPr>
          <a:lstStyle/>
          <a:p>
            <a:pPr marL="285750" indent="-285750" algn="ctr">
              <a:buFont typeface="Wingdings" panose="05000000000000000000" pitchFamily="2" charset="2"/>
              <a:buChar char="ü"/>
            </a:pPr>
            <a:r>
              <a:rPr lang="en-US" sz="1400" b="1">
                <a:solidFill>
                  <a:schemeClr val="tx1">
                    <a:lumMod val="50000"/>
                  </a:schemeClr>
                </a:solidFill>
              </a:rPr>
              <a:t>1-2-1 Sessions</a:t>
            </a:r>
          </a:p>
          <a:p>
            <a:pPr marL="285750" indent="-285750" algn="ctr">
              <a:buFont typeface="Wingdings" panose="05000000000000000000" pitchFamily="2" charset="2"/>
              <a:buChar char="ü"/>
            </a:pPr>
            <a:r>
              <a:rPr lang="en-US" sz="1400">
                <a:solidFill>
                  <a:schemeClr val="tx1">
                    <a:lumMod val="50000"/>
                  </a:schemeClr>
                </a:solidFill>
              </a:rPr>
              <a:t>Offered to all providers</a:t>
            </a:r>
          </a:p>
        </p:txBody>
      </p:sp>
      <p:sp>
        <p:nvSpPr>
          <p:cNvPr id="16" name="TextBox 15">
            <a:extLst>
              <a:ext uri="{FF2B5EF4-FFF2-40B4-BE49-F238E27FC236}">
                <a16:creationId xmlns:a16="http://schemas.microsoft.com/office/drawing/2014/main" id="{3C78B1A6-5FC1-AF9B-5BE2-AC2FD5283C76}"/>
              </a:ext>
            </a:extLst>
          </p:cNvPr>
          <p:cNvSpPr txBox="1"/>
          <p:nvPr/>
        </p:nvSpPr>
        <p:spPr>
          <a:xfrm>
            <a:off x="10248900" y="3359206"/>
            <a:ext cx="1943100" cy="2462213"/>
          </a:xfrm>
          <a:prstGeom prst="rect">
            <a:avLst/>
          </a:prstGeom>
          <a:noFill/>
        </p:spPr>
        <p:txBody>
          <a:bodyPr wrap="square" rtlCol="0">
            <a:spAutoFit/>
          </a:bodyPr>
          <a:lstStyle/>
          <a:p>
            <a:pPr marL="285750" indent="-285750" algn="ctr">
              <a:buFont typeface="Wingdings" panose="05000000000000000000" pitchFamily="2" charset="2"/>
              <a:buChar char="ü"/>
            </a:pPr>
            <a:r>
              <a:rPr lang="en-US" sz="1400" b="1">
                <a:solidFill>
                  <a:schemeClr val="tx1">
                    <a:lumMod val="50000"/>
                  </a:schemeClr>
                </a:solidFill>
              </a:rPr>
              <a:t>Direct Calls</a:t>
            </a:r>
          </a:p>
          <a:p>
            <a:pPr marL="285750" indent="-285750" algn="ctr">
              <a:buFont typeface="Wingdings" panose="05000000000000000000" pitchFamily="2" charset="2"/>
              <a:buChar char="ü"/>
            </a:pPr>
            <a:r>
              <a:rPr lang="en-US" sz="1400">
                <a:solidFill>
                  <a:schemeClr val="tx1">
                    <a:lumMod val="50000"/>
                  </a:schemeClr>
                </a:solidFill>
              </a:rPr>
              <a:t>Before Deadline (all providers)</a:t>
            </a:r>
          </a:p>
          <a:p>
            <a:pPr marL="285750" indent="-285750" algn="ctr">
              <a:buFont typeface="Wingdings" panose="05000000000000000000" pitchFamily="2" charset="2"/>
              <a:buChar char="ü"/>
            </a:pPr>
            <a:r>
              <a:rPr lang="en-US" sz="1400">
                <a:solidFill>
                  <a:schemeClr val="tx1">
                    <a:lumMod val="50000"/>
                  </a:schemeClr>
                </a:solidFill>
              </a:rPr>
              <a:t>After Deadline to offer extension &amp; 1-2-1 support (providers yet to submit)</a:t>
            </a:r>
          </a:p>
          <a:p>
            <a:pPr marL="285750" indent="-285750" algn="ctr">
              <a:buFont typeface="Wingdings" panose="05000000000000000000" pitchFamily="2" charset="2"/>
              <a:buChar char="ü"/>
            </a:pPr>
            <a:r>
              <a:rPr lang="en-US" sz="1400">
                <a:solidFill>
                  <a:schemeClr val="tx1">
                    <a:lumMod val="50000"/>
                  </a:schemeClr>
                </a:solidFill>
              </a:rPr>
              <a:t>After Extension (providers yet to submit)</a:t>
            </a:r>
          </a:p>
        </p:txBody>
      </p:sp>
      <p:pic>
        <p:nvPicPr>
          <p:cNvPr id="18" name="Graphic 17">
            <a:extLst>
              <a:ext uri="{FF2B5EF4-FFF2-40B4-BE49-F238E27FC236}">
                <a16:creationId xmlns:a16="http://schemas.microsoft.com/office/drawing/2014/main" id="{0603F55B-5F66-DD93-17BC-B87F099F3D38}"/>
              </a:ext>
              <a:ext uri="{C183D7F6-B498-43B3-948B-1728B52AA6E4}">
                <adec:decorative xmlns:adec="http://schemas.microsoft.com/office/drawing/2017/decorative" val="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29937" y="2121005"/>
            <a:ext cx="631825" cy="631825"/>
          </a:xfrm>
          <a:prstGeom prst="rect">
            <a:avLst/>
          </a:prstGeom>
        </p:spPr>
      </p:pic>
      <p:pic>
        <p:nvPicPr>
          <p:cNvPr id="4" name="Graphic 3">
            <a:extLst>
              <a:ext uri="{FF2B5EF4-FFF2-40B4-BE49-F238E27FC236}">
                <a16:creationId xmlns:a16="http://schemas.microsoft.com/office/drawing/2014/main" id="{F8E8B173-46C3-7100-570C-03FBB3B4899D}"/>
              </a:ext>
              <a:ext uri="{C183D7F6-B498-43B3-948B-1728B52AA6E4}">
                <adec:decorative xmlns:adec="http://schemas.microsoft.com/office/drawing/2017/decorative" val="1"/>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475661" y="2121007"/>
            <a:ext cx="631823" cy="631823"/>
          </a:xfrm>
          <a:prstGeom prst="rect">
            <a:avLst/>
          </a:prstGeom>
        </p:spPr>
      </p:pic>
      <p:pic>
        <p:nvPicPr>
          <p:cNvPr id="17" name="Graphic 16">
            <a:extLst>
              <a:ext uri="{FF2B5EF4-FFF2-40B4-BE49-F238E27FC236}">
                <a16:creationId xmlns:a16="http://schemas.microsoft.com/office/drawing/2014/main" id="{3781C18B-7C4C-D18C-DB7F-55DBA68BBAE5}"/>
              </a:ext>
              <a:ext uri="{C183D7F6-B498-43B3-948B-1728B52AA6E4}">
                <adec:decorative xmlns:adec="http://schemas.microsoft.com/office/drawing/2017/decorative" val="1"/>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91213" y="2117880"/>
            <a:ext cx="631823" cy="631823"/>
          </a:xfrm>
          <a:prstGeom prst="rect">
            <a:avLst/>
          </a:prstGeom>
        </p:spPr>
      </p:pic>
      <p:pic>
        <p:nvPicPr>
          <p:cNvPr id="20" name="Graphic 19">
            <a:extLst>
              <a:ext uri="{FF2B5EF4-FFF2-40B4-BE49-F238E27FC236}">
                <a16:creationId xmlns:a16="http://schemas.microsoft.com/office/drawing/2014/main" id="{2589849F-4C74-E0FD-BE52-EA0730595B7B}"/>
              </a:ext>
              <a:ext uri="{C183D7F6-B498-43B3-948B-1728B52AA6E4}">
                <adec:decorative xmlns:adec="http://schemas.microsoft.com/office/drawing/2017/decorative" val="1"/>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116263" y="2117953"/>
            <a:ext cx="631823" cy="631823"/>
          </a:xfrm>
          <a:prstGeom prst="rect">
            <a:avLst/>
          </a:prstGeom>
        </p:spPr>
      </p:pic>
      <p:pic>
        <p:nvPicPr>
          <p:cNvPr id="22" name="Graphic 21">
            <a:extLst>
              <a:ext uri="{FF2B5EF4-FFF2-40B4-BE49-F238E27FC236}">
                <a16:creationId xmlns:a16="http://schemas.microsoft.com/office/drawing/2014/main" id="{E348197A-7197-DB41-80D0-E726EDDD4754}"/>
              </a:ext>
              <a:ext uri="{C183D7F6-B498-43B3-948B-1728B52AA6E4}">
                <adec:decorative xmlns:adec="http://schemas.microsoft.com/office/drawing/2017/decorative" val="1"/>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54049" y="2117880"/>
            <a:ext cx="631823" cy="631823"/>
          </a:xfrm>
          <a:prstGeom prst="rect">
            <a:avLst/>
          </a:prstGeom>
        </p:spPr>
      </p:pic>
      <p:sp>
        <p:nvSpPr>
          <p:cNvPr id="2" name="TextBox 1">
            <a:extLst>
              <a:ext uri="{FF2B5EF4-FFF2-40B4-BE49-F238E27FC236}">
                <a16:creationId xmlns:a16="http://schemas.microsoft.com/office/drawing/2014/main" id="{CB140B96-F367-71A6-C203-50A43B4C81A6}"/>
              </a:ext>
              <a:ext uri="{C183D7F6-B498-43B3-948B-1728B52AA6E4}">
                <adec:decorative xmlns:adec="http://schemas.microsoft.com/office/drawing/2017/decorative" val="1"/>
              </a:ext>
            </a:extLst>
          </p:cNvPr>
          <p:cNvSpPr txBox="1"/>
          <p:nvPr/>
        </p:nvSpPr>
        <p:spPr>
          <a:xfrm>
            <a:off x="9261230" y="361461"/>
            <a:ext cx="2745153" cy="8596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9" name="Picture 5">
            <a:extLst>
              <a:ext uri="{FF2B5EF4-FFF2-40B4-BE49-F238E27FC236}">
                <a16:creationId xmlns:a16="http://schemas.microsoft.com/office/drawing/2014/main" id="{6B7FC028-D1E2-C6E8-647C-D004C5448E9B}"/>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9241692" y="156304"/>
            <a:ext cx="2638425" cy="1104900"/>
          </a:xfrm>
          <a:prstGeom prst="rect">
            <a:avLst/>
          </a:prstGeom>
        </p:spPr>
      </p:pic>
      <p:sp>
        <p:nvSpPr>
          <p:cNvPr id="21" name="Slide Number Placeholder 12">
            <a:extLst>
              <a:ext uri="{FF2B5EF4-FFF2-40B4-BE49-F238E27FC236}">
                <a16:creationId xmlns:a16="http://schemas.microsoft.com/office/drawing/2014/main" id="{11E11D67-EEEE-2C8F-F383-79A450EC0167}"/>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38523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4003DE-1C81-9437-4107-2DBA5AE2951B}"/>
              </a:ext>
            </a:extLst>
          </p:cNvPr>
          <p:cNvSpPr>
            <a:spLocks noGrp="1"/>
          </p:cNvSpPr>
          <p:nvPr>
            <p:ph type="title"/>
          </p:nvPr>
        </p:nvSpPr>
        <p:spPr/>
        <p:txBody>
          <a:bodyPr anchor="ctr"/>
          <a:lstStyle/>
          <a:p>
            <a:r>
              <a:rPr lang="en-US"/>
              <a:t>Domiciliary Care - Response Rate &amp; Representation</a:t>
            </a:r>
            <a:endParaRPr lang="en-GB"/>
          </a:p>
        </p:txBody>
      </p:sp>
      <p:graphicFrame>
        <p:nvGraphicFramePr>
          <p:cNvPr id="12" name="Table 12">
            <a:extLst>
              <a:ext uri="{FF2B5EF4-FFF2-40B4-BE49-F238E27FC236}">
                <a16:creationId xmlns:a16="http://schemas.microsoft.com/office/drawing/2014/main" id="{89F10A7F-AA42-361B-697B-6984C573E769}"/>
              </a:ext>
            </a:extLst>
          </p:cNvPr>
          <p:cNvGraphicFramePr>
            <a:graphicFrameLocks noGrp="1"/>
          </p:cNvGraphicFramePr>
          <p:nvPr>
            <p:ph idx="1"/>
            <p:extLst>
              <p:ext uri="{D42A27DB-BD31-4B8C-83A1-F6EECF244321}">
                <p14:modId xmlns:p14="http://schemas.microsoft.com/office/powerpoint/2010/main" val="2149121031"/>
              </p:ext>
            </p:extLst>
          </p:nvPr>
        </p:nvGraphicFramePr>
        <p:xfrm>
          <a:off x="803275" y="1622425"/>
          <a:ext cx="10604532" cy="2112058"/>
        </p:xfrm>
        <a:graphic>
          <a:graphicData uri="http://schemas.openxmlformats.org/drawingml/2006/table">
            <a:tbl>
              <a:tblPr firstRow="1" bandRow="1">
                <a:tableStyleId>{5C22544A-7EE6-4342-B048-85BDC9FD1C3A}</a:tableStyleId>
              </a:tblPr>
              <a:tblGrid>
                <a:gridCol w="3534844">
                  <a:extLst>
                    <a:ext uri="{9D8B030D-6E8A-4147-A177-3AD203B41FA5}">
                      <a16:colId xmlns:a16="http://schemas.microsoft.com/office/drawing/2014/main" val="284766569"/>
                    </a:ext>
                  </a:extLst>
                </a:gridCol>
                <a:gridCol w="3534844">
                  <a:extLst>
                    <a:ext uri="{9D8B030D-6E8A-4147-A177-3AD203B41FA5}">
                      <a16:colId xmlns:a16="http://schemas.microsoft.com/office/drawing/2014/main" val="3588051398"/>
                    </a:ext>
                  </a:extLst>
                </a:gridCol>
                <a:gridCol w="3534844">
                  <a:extLst>
                    <a:ext uri="{9D8B030D-6E8A-4147-A177-3AD203B41FA5}">
                      <a16:colId xmlns:a16="http://schemas.microsoft.com/office/drawing/2014/main" val="431155986"/>
                    </a:ext>
                  </a:extLst>
                </a:gridCol>
              </a:tblGrid>
              <a:tr h="771361">
                <a:tc>
                  <a:txBody>
                    <a:bodyPr/>
                    <a:lstStyle/>
                    <a:p>
                      <a:pPr algn="l" fontAlgn="base"/>
                      <a:r>
                        <a:rPr lang="en-US" sz="1800" b="1" i="0" dirty="0">
                          <a:solidFill>
                            <a:srgbClr val="000000"/>
                          </a:solidFill>
                          <a:effectLst/>
                          <a:latin typeface="Calibri" panose="020F0502020204030204" pitchFamily="34" charset="0"/>
                        </a:rPr>
                        <a:t>Category​</a:t>
                      </a:r>
                      <a:endParaRPr lang="en-US" b="1" i="0" dirty="0">
                        <a:solidFill>
                          <a:srgbClr val="000000"/>
                        </a:solidFill>
                        <a:effectLst/>
                      </a:endParaRPr>
                    </a:p>
                  </a:txBody>
                  <a:tcPr/>
                </a:tc>
                <a:tc>
                  <a:txBody>
                    <a:bodyPr/>
                    <a:lstStyle/>
                    <a:p>
                      <a:pPr algn="l" fontAlgn="base"/>
                      <a:r>
                        <a:rPr lang="en-US" sz="1800" b="1" i="0" dirty="0">
                          <a:solidFill>
                            <a:srgbClr val="000000"/>
                          </a:solidFill>
                          <a:effectLst/>
                          <a:latin typeface="Calibri" panose="020F0502020204030204" pitchFamily="34" charset="0"/>
                        </a:rPr>
                        <a:t>No of Domiciliary Care Providers in Scope</a:t>
                      </a:r>
                      <a:endParaRPr lang="en-US" b="1" i="0" dirty="0">
                        <a:solidFill>
                          <a:srgbClr val="000000"/>
                        </a:solidFill>
                        <a:effectLst/>
                      </a:endParaRPr>
                    </a:p>
                  </a:txBody>
                  <a:tcPr/>
                </a:tc>
                <a:tc>
                  <a:txBody>
                    <a:bodyPr/>
                    <a:lstStyle/>
                    <a:p>
                      <a:pPr algn="l" fontAlgn="base"/>
                      <a:r>
                        <a:rPr lang="en-US" b="1" i="0" dirty="0">
                          <a:solidFill>
                            <a:srgbClr val="000000"/>
                          </a:solidFill>
                          <a:effectLst/>
                        </a:rPr>
                        <a:t>% of </a:t>
                      </a:r>
                      <a:r>
                        <a:rPr lang="en-US" sz="1800" b="1" i="0" dirty="0">
                          <a:solidFill>
                            <a:srgbClr val="000000"/>
                          </a:solidFill>
                          <a:effectLst/>
                          <a:latin typeface="Calibri" panose="020F0502020204030204" pitchFamily="34" charset="0"/>
                        </a:rPr>
                        <a:t>Domiciliary Care Providers in Scope</a:t>
                      </a:r>
                      <a:endParaRPr lang="en-US" b="1" i="0" dirty="0">
                        <a:solidFill>
                          <a:srgbClr val="000000"/>
                        </a:solidFill>
                        <a:effectLst/>
                      </a:endParaRPr>
                    </a:p>
                  </a:txBody>
                  <a:tcPr/>
                </a:tc>
                <a:extLst>
                  <a:ext uri="{0D108BD9-81ED-4DB2-BD59-A6C34878D82A}">
                    <a16:rowId xmlns:a16="http://schemas.microsoft.com/office/drawing/2014/main" val="3163201441"/>
                  </a:ext>
                </a:extLst>
              </a:tr>
              <a:tr h="446899">
                <a:tc>
                  <a:txBody>
                    <a:bodyPr/>
                    <a:lstStyle/>
                    <a:p>
                      <a:pPr algn="l" fontAlgn="base"/>
                      <a:r>
                        <a:rPr lang="en-US" sz="1800" b="0" i="0">
                          <a:solidFill>
                            <a:srgbClr val="000000"/>
                          </a:solidFill>
                          <a:effectLst/>
                          <a:latin typeface="Calibri" panose="020F0502020204030204" pitchFamily="34" charset="0"/>
                        </a:rPr>
                        <a:t>In Scope​</a:t>
                      </a:r>
                      <a:endParaRPr lang="en-US" b="0" i="0">
                        <a:solidFill>
                          <a:srgbClr val="000000"/>
                        </a:solidFill>
                        <a:effectLst/>
                      </a:endParaRPr>
                    </a:p>
                  </a:txBody>
                  <a:tcPr/>
                </a:tc>
                <a:tc>
                  <a:txBody>
                    <a:bodyPr/>
                    <a:lstStyle/>
                    <a:p>
                      <a:pPr algn="ctr" fontAlgn="base"/>
                      <a:r>
                        <a:rPr lang="en-US" b="0" i="0">
                          <a:solidFill>
                            <a:srgbClr val="000000"/>
                          </a:solidFill>
                          <a:effectLst/>
                        </a:rPr>
                        <a:t>18</a:t>
                      </a:r>
                    </a:p>
                  </a:txBody>
                  <a:tcPr/>
                </a:tc>
                <a:tc>
                  <a:txBody>
                    <a:bodyPr/>
                    <a:lstStyle/>
                    <a:p>
                      <a:pPr algn="ctr" fontAlgn="base"/>
                      <a:endParaRPr lang="en-US" b="0" i="0">
                        <a:solidFill>
                          <a:srgbClr val="000000"/>
                        </a:solidFill>
                        <a:effectLst/>
                      </a:endParaRPr>
                    </a:p>
                  </a:txBody>
                  <a:tcPr/>
                </a:tc>
                <a:extLst>
                  <a:ext uri="{0D108BD9-81ED-4DB2-BD59-A6C34878D82A}">
                    <a16:rowId xmlns:a16="http://schemas.microsoft.com/office/drawing/2014/main" val="146537800"/>
                  </a:ext>
                </a:extLst>
              </a:tr>
              <a:tr h="446899">
                <a:tc>
                  <a:txBody>
                    <a:bodyPr/>
                    <a:lstStyle/>
                    <a:p>
                      <a:pPr algn="l" fontAlgn="base"/>
                      <a:r>
                        <a:rPr lang="en-US" sz="1800" b="0" i="0">
                          <a:solidFill>
                            <a:srgbClr val="000000"/>
                          </a:solidFill>
                          <a:effectLst/>
                          <a:latin typeface="Calibri" panose="020F0502020204030204" pitchFamily="34" charset="0"/>
                        </a:rPr>
                        <a:t>Submitted Returns​</a:t>
                      </a:r>
                      <a:endParaRPr lang="en-US" b="0" i="0">
                        <a:solidFill>
                          <a:srgbClr val="000000"/>
                        </a:solidFill>
                        <a:effectLst/>
                      </a:endParaRPr>
                    </a:p>
                  </a:txBody>
                  <a:tcPr/>
                </a:tc>
                <a:tc>
                  <a:txBody>
                    <a:bodyPr/>
                    <a:lstStyle/>
                    <a:p>
                      <a:pPr algn="ctr" fontAlgn="base"/>
                      <a:r>
                        <a:rPr lang="en-US" b="0" i="0">
                          <a:solidFill>
                            <a:srgbClr val="000000"/>
                          </a:solidFill>
                          <a:effectLst/>
                        </a:rPr>
                        <a:t>5</a:t>
                      </a:r>
                    </a:p>
                  </a:txBody>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lang="en-US" b="0" i="0">
                          <a:solidFill>
                            <a:srgbClr val="000000"/>
                          </a:solidFill>
                          <a:effectLst/>
                        </a:rPr>
                        <a:t>27.8%</a:t>
                      </a:r>
                    </a:p>
                  </a:txBody>
                  <a:tcPr/>
                </a:tc>
                <a:extLst>
                  <a:ext uri="{0D108BD9-81ED-4DB2-BD59-A6C34878D82A}">
                    <a16:rowId xmlns:a16="http://schemas.microsoft.com/office/drawing/2014/main" val="1011574725"/>
                  </a:ext>
                </a:extLst>
              </a:tr>
              <a:tr h="446899">
                <a:tc>
                  <a:txBody>
                    <a:bodyPr/>
                    <a:lstStyle/>
                    <a:p>
                      <a:pPr algn="l" fontAlgn="base"/>
                      <a:r>
                        <a:rPr lang="en-US" sz="1800" b="0" i="0">
                          <a:solidFill>
                            <a:srgbClr val="000000"/>
                          </a:solidFill>
                          <a:effectLst/>
                          <a:latin typeface="Calibri" panose="020F0502020204030204" pitchFamily="34" charset="0"/>
                        </a:rPr>
                        <a:t>Returns which can be used ​</a:t>
                      </a:r>
                      <a:endParaRPr lang="en-US" b="0" i="0">
                        <a:solidFill>
                          <a:srgbClr val="000000"/>
                        </a:solidFill>
                        <a:effectLst/>
                      </a:endParaRPr>
                    </a:p>
                  </a:txBody>
                  <a:tcPr/>
                </a:tc>
                <a:tc>
                  <a:txBody>
                    <a:bodyPr/>
                    <a:lstStyle/>
                    <a:p>
                      <a:pPr algn="ctr" fontAlgn="base"/>
                      <a:r>
                        <a:rPr lang="en-US" b="0" i="0">
                          <a:solidFill>
                            <a:srgbClr val="000000"/>
                          </a:solidFill>
                          <a:effectLst/>
                        </a:rPr>
                        <a:t>4</a:t>
                      </a:r>
                    </a:p>
                  </a:txBody>
                  <a:tcPr/>
                </a:tc>
                <a:tc>
                  <a:txBody>
                    <a:bodyPr/>
                    <a:lstStyle/>
                    <a:p>
                      <a:pPr algn="ctr" fontAlgn="base"/>
                      <a:r>
                        <a:rPr lang="en-US" b="0" i="0" dirty="0">
                          <a:solidFill>
                            <a:srgbClr val="000000"/>
                          </a:solidFill>
                          <a:effectLst/>
                        </a:rPr>
                        <a:t>22.2%</a:t>
                      </a:r>
                    </a:p>
                  </a:txBody>
                  <a:tcPr/>
                </a:tc>
                <a:extLst>
                  <a:ext uri="{0D108BD9-81ED-4DB2-BD59-A6C34878D82A}">
                    <a16:rowId xmlns:a16="http://schemas.microsoft.com/office/drawing/2014/main" val="434931328"/>
                  </a:ext>
                </a:extLst>
              </a:tr>
            </a:tbl>
          </a:graphicData>
        </a:graphic>
      </p:graphicFrame>
      <p:sp>
        <p:nvSpPr>
          <p:cNvPr id="2" name="TextBox 1">
            <a:extLst>
              <a:ext uri="{FF2B5EF4-FFF2-40B4-BE49-F238E27FC236}">
                <a16:creationId xmlns:a16="http://schemas.microsoft.com/office/drawing/2014/main" id="{4691FA3C-B7F7-94A8-F6AC-E16A105F5EDF}"/>
              </a:ext>
              <a:ext uri="{C183D7F6-B498-43B3-948B-1728B52AA6E4}">
                <adec:decorative xmlns:adec="http://schemas.microsoft.com/office/drawing/2017/decorative" val="1"/>
              </a:ext>
            </a:extLst>
          </p:cNvPr>
          <p:cNvSpPr txBox="1"/>
          <p:nvPr/>
        </p:nvSpPr>
        <p:spPr>
          <a:xfrm>
            <a:off x="9319845" y="371230"/>
            <a:ext cx="2696307" cy="889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5">
            <a:extLst>
              <a:ext uri="{FF2B5EF4-FFF2-40B4-BE49-F238E27FC236}">
                <a16:creationId xmlns:a16="http://schemas.microsoft.com/office/drawing/2014/main" id="{B35DAA44-43BD-FF63-B43E-98133C7B5BE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6" name="Slide Number Placeholder 12">
            <a:extLst>
              <a:ext uri="{FF2B5EF4-FFF2-40B4-BE49-F238E27FC236}">
                <a16:creationId xmlns:a16="http://schemas.microsoft.com/office/drawing/2014/main" id="{1A8D38AD-0B4A-85FA-9418-1AEFFE5EDDDF}"/>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370EA6C8-3246-4B5C-E54B-A1A6F3C479D7}"/>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rPr>
              <a:t>Strictly private &amp; confidential</a:t>
            </a:r>
          </a:p>
        </p:txBody>
      </p:sp>
    </p:spTree>
    <p:extLst>
      <p:ext uri="{BB962C8B-B14F-4D97-AF65-F5344CB8AC3E}">
        <p14:creationId xmlns:p14="http://schemas.microsoft.com/office/powerpoint/2010/main" val="1822636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8BDE-6C4C-973D-A017-44D4B4C99E60}"/>
              </a:ext>
            </a:extLst>
          </p:cNvPr>
          <p:cNvSpPr>
            <a:spLocks noGrp="1"/>
          </p:cNvSpPr>
          <p:nvPr>
            <p:ph type="title"/>
          </p:nvPr>
        </p:nvSpPr>
        <p:spPr/>
        <p:txBody>
          <a:bodyPr>
            <a:normAutofit fontScale="90000"/>
          </a:bodyPr>
          <a:lstStyle/>
          <a:p>
            <a:r>
              <a:rPr lang="en-US"/>
              <a:t>Outcome of Cost of Care Exercise – Homecare</a:t>
            </a:r>
            <a:endParaRPr lang="en-GB"/>
          </a:p>
        </p:txBody>
      </p:sp>
      <p:sp>
        <p:nvSpPr>
          <p:cNvPr id="4" name="Text Placeholder 3">
            <a:extLst>
              <a:ext uri="{FF2B5EF4-FFF2-40B4-BE49-F238E27FC236}">
                <a16:creationId xmlns:a16="http://schemas.microsoft.com/office/drawing/2014/main" id="{F4F22030-9B79-A8D7-D81D-8B08BF172D16}"/>
              </a:ext>
            </a:extLst>
          </p:cNvPr>
          <p:cNvSpPr>
            <a:spLocks noGrp="1"/>
          </p:cNvSpPr>
          <p:nvPr>
            <p:ph type="body" sz="quarter" idx="15"/>
          </p:nvPr>
        </p:nvSpPr>
        <p:spPr/>
        <p:txBody>
          <a:bodyPr/>
          <a:lstStyle/>
          <a:p>
            <a:r>
              <a:rPr lang="en-US"/>
              <a:t>Approach to Inflation</a:t>
            </a:r>
          </a:p>
          <a:p>
            <a:r>
              <a:rPr lang="en-US"/>
              <a:t>Approach to Surplus / Profit</a:t>
            </a:r>
          </a:p>
          <a:p>
            <a:r>
              <a:rPr lang="en-US"/>
              <a:t>Annex A Table</a:t>
            </a:r>
          </a:p>
          <a:p>
            <a:r>
              <a:rPr lang="en-US"/>
              <a:t>Summary of Annex A</a:t>
            </a:r>
          </a:p>
          <a:p>
            <a:endParaRPr lang="en-GB"/>
          </a:p>
        </p:txBody>
      </p:sp>
      <p:pic>
        <p:nvPicPr>
          <p:cNvPr id="5" name="Picture 7">
            <a:extLst>
              <a:ext uri="{FF2B5EF4-FFF2-40B4-BE49-F238E27FC236}">
                <a16:creationId xmlns:a16="http://schemas.microsoft.com/office/drawing/2014/main" id="{C5175B2D-FEC9-2D0B-D159-998820F8E11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6" name="Slide Number Placeholder 12">
            <a:extLst>
              <a:ext uri="{FF2B5EF4-FFF2-40B4-BE49-F238E27FC236}">
                <a16:creationId xmlns:a16="http://schemas.microsoft.com/office/drawing/2014/main" id="{876500EF-132F-8745-DB7F-374A0A476C87}"/>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51482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66B650-B78B-56FC-D3B6-0435CD5C9F8B}"/>
              </a:ext>
            </a:extLst>
          </p:cNvPr>
          <p:cNvSpPr>
            <a:spLocks noGrp="1"/>
          </p:cNvSpPr>
          <p:nvPr>
            <p:ph type="title"/>
          </p:nvPr>
        </p:nvSpPr>
        <p:spPr/>
        <p:txBody>
          <a:bodyPr anchor="ctr"/>
          <a:lstStyle/>
          <a:p>
            <a:r>
              <a:rPr lang="en-US"/>
              <a:t>Approach to Inflation</a:t>
            </a:r>
            <a:endParaRPr lang="en-GB"/>
          </a:p>
        </p:txBody>
      </p:sp>
      <p:sp>
        <p:nvSpPr>
          <p:cNvPr id="2" name="Content Placeholder 1">
            <a:extLst>
              <a:ext uri="{FF2B5EF4-FFF2-40B4-BE49-F238E27FC236}">
                <a16:creationId xmlns:a16="http://schemas.microsoft.com/office/drawing/2014/main" id="{C03876F8-19D0-6DD4-81D7-A5FA8EA8CD04}"/>
              </a:ext>
            </a:extLst>
          </p:cNvPr>
          <p:cNvSpPr>
            <a:spLocks noGrp="1"/>
          </p:cNvSpPr>
          <p:nvPr>
            <p:ph idx="1"/>
          </p:nvPr>
        </p:nvSpPr>
        <p:spPr/>
        <p:txBody>
          <a:bodyPr>
            <a:normAutofit/>
          </a:bodyPr>
          <a:lstStyle/>
          <a:p>
            <a:pPr marL="342900"/>
            <a:r>
              <a:rPr lang="en-US" sz="2000"/>
              <a:t>For the ARCC homecare tool, providers did not have the option to uplift for 2022/23 costs, providers were asked to provide a cost for 2022-23.</a:t>
            </a:r>
          </a:p>
          <a:p>
            <a:pPr marL="342900"/>
            <a:r>
              <a:rPr lang="en-US" sz="2000"/>
              <a:t>Therefore, costs submitted should be considered to be accurate at the point of collection, however, similarly to care home providers:</a:t>
            </a:r>
          </a:p>
          <a:p>
            <a:pPr lvl="1"/>
            <a:r>
              <a:rPr lang="en-US" sz="2000"/>
              <a:t>Home care providers have also raised that since filling out this tool, inflation has increased further than stated in the tool. Particularly providers have advised that they are seeing considerable increases in food &amp; energy costs.</a:t>
            </a:r>
          </a:p>
          <a:p>
            <a:pPr marL="342900"/>
            <a:r>
              <a:rPr lang="en-US" sz="2000"/>
              <a:t>Therefore, there needs to be a consideration of how costs should be inflated in line with CPI and other inflationary indicators. </a:t>
            </a:r>
          </a:p>
          <a:p>
            <a:endParaRPr lang="en-US" sz="2000"/>
          </a:p>
          <a:p>
            <a:pPr lvl="1"/>
            <a:endParaRPr lang="en-US" sz="2000"/>
          </a:p>
        </p:txBody>
      </p:sp>
      <p:sp>
        <p:nvSpPr>
          <p:cNvPr id="4" name="TextBox 3">
            <a:extLst>
              <a:ext uri="{FF2B5EF4-FFF2-40B4-BE49-F238E27FC236}">
                <a16:creationId xmlns:a16="http://schemas.microsoft.com/office/drawing/2014/main" id="{5E0C5B53-1C95-29A9-68BD-44AD5AE57F44}"/>
              </a:ext>
              <a:ext uri="{C183D7F6-B498-43B3-948B-1728B52AA6E4}">
                <adec:decorative xmlns:adec="http://schemas.microsoft.com/office/drawing/2017/decorative" val="1"/>
              </a:ext>
            </a:extLst>
          </p:cNvPr>
          <p:cNvSpPr txBox="1"/>
          <p:nvPr/>
        </p:nvSpPr>
        <p:spPr>
          <a:xfrm>
            <a:off x="9280769" y="390769"/>
            <a:ext cx="2686538" cy="791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FB8B5F67-74FB-FCFC-EE45-91A4F282877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EF3348A6-1D45-1BCC-294C-B1F0DCE8B3ED}"/>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31228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6CB5E21-9E93-556E-9FE2-D161CBB84052}"/>
              </a:ext>
            </a:extLst>
          </p:cNvPr>
          <p:cNvSpPr>
            <a:spLocks noGrp="1"/>
          </p:cNvSpPr>
          <p:nvPr>
            <p:ph type="title"/>
          </p:nvPr>
        </p:nvSpPr>
        <p:spPr/>
        <p:txBody>
          <a:bodyPr lIns="91440" tIns="45720" rIns="91440" bIns="45720" anchor="ctr">
            <a:normAutofit/>
          </a:bodyPr>
          <a:lstStyle/>
          <a:p>
            <a:r>
              <a:rPr lang="en-US"/>
              <a:t>Approach to Surplus / Profit</a:t>
            </a:r>
            <a:endParaRPr lang="en-GB"/>
          </a:p>
        </p:txBody>
      </p:sp>
      <p:sp>
        <p:nvSpPr>
          <p:cNvPr id="2" name="Content Placeholder 1">
            <a:extLst>
              <a:ext uri="{FF2B5EF4-FFF2-40B4-BE49-F238E27FC236}">
                <a16:creationId xmlns:a16="http://schemas.microsoft.com/office/drawing/2014/main" id="{29F99793-1FB0-9801-6A71-7E4E7E8B7544}"/>
              </a:ext>
            </a:extLst>
          </p:cNvPr>
          <p:cNvSpPr>
            <a:spLocks noGrp="1"/>
          </p:cNvSpPr>
          <p:nvPr>
            <p:ph idx="1"/>
          </p:nvPr>
        </p:nvSpPr>
        <p:spPr/>
        <p:txBody>
          <a:bodyPr>
            <a:normAutofit/>
          </a:bodyPr>
          <a:lstStyle/>
          <a:p>
            <a:pPr marL="342900"/>
            <a:r>
              <a:rPr lang="en-US" sz="1900" dirty="0"/>
              <a:t>Within the home care collections, providers have submitted surplus/profit as part of the total cost per hour.</a:t>
            </a:r>
          </a:p>
          <a:p>
            <a:pPr marL="342900"/>
            <a:r>
              <a:rPr lang="en-US" sz="1900" dirty="0"/>
              <a:t>This graph shows the profit % listed by providers as part of this exercise</a:t>
            </a:r>
          </a:p>
          <a:p>
            <a:pPr marL="342900"/>
            <a:r>
              <a:rPr lang="en-US" sz="1900" dirty="0"/>
              <a:t>The range submitted by providers was from 1% -10%, with the average at 4%</a:t>
            </a:r>
          </a:p>
          <a:p>
            <a:pPr marL="342900"/>
            <a:r>
              <a:rPr lang="en-US" sz="1900" dirty="0"/>
              <a:t>Due to the limited amount of information available with regards to the Return on Operations (ROO), the council’s approach will be considered on an individual basis with providers. However, the average rate using the median of the completed returns is 5.7% </a:t>
            </a:r>
            <a:r>
              <a:rPr lang="en-US" sz="1900" dirty="0" err="1"/>
              <a:t>ie</a:t>
            </a:r>
            <a:r>
              <a:rPr lang="en-US" sz="1900" dirty="0"/>
              <a:t> £1.30 as a proportion of the median Hourly rate of £22.89.</a:t>
            </a:r>
          </a:p>
        </p:txBody>
      </p:sp>
      <mc:AlternateContent xmlns:mc="http://schemas.openxmlformats.org/markup-compatibility/2006" xmlns:cx1="http://schemas.microsoft.com/office/drawing/2015/9/8/chartex">
        <mc:Choice Requires="cx1">
          <p:graphicFrame>
            <p:nvGraphicFramePr>
              <p:cNvPr id="10" name="Content Placeholder 9" descr="Graph of Profit/Surply listed in returns">
                <a:extLst>
                  <a:ext uri="{FF2B5EF4-FFF2-40B4-BE49-F238E27FC236}">
                    <a16:creationId xmlns:a16="http://schemas.microsoft.com/office/drawing/2014/main" id="{485EFF82-38C5-1AA7-48A6-A7C8A1C9896E}"/>
                  </a:ext>
                  <a:ext uri="{C183D7F6-B498-43B3-948B-1728B52AA6E4}">
                    <adec:decorative xmlns:adec="http://schemas.microsoft.com/office/drawing/2017/decorative" val="0"/>
                  </a:ext>
                </a:extLst>
              </p:cNvPr>
              <p:cNvGraphicFramePr>
                <a:graphicFrameLocks noGrp="1"/>
              </p:cNvGraphicFramePr>
              <p:nvPr>
                <p:ph idx="10"/>
                <p:extLst>
                  <p:ext uri="{D42A27DB-BD31-4B8C-83A1-F6EECF244321}">
                    <p14:modId xmlns:p14="http://schemas.microsoft.com/office/powerpoint/2010/main" val="2398731043"/>
                  </p:ext>
                </p:extLst>
              </p:nvPr>
            </p:nvGraphicFramePr>
            <p:xfrm>
              <a:off x="6480175" y="1622425"/>
              <a:ext cx="5214938" cy="4700588"/>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10" name="Content Placeholder 9" descr="Graph of Profit/Surply listed in returns">
                <a:extLst>
                  <a:ext uri="{FF2B5EF4-FFF2-40B4-BE49-F238E27FC236}">
                    <a16:creationId xmlns:a16="http://schemas.microsoft.com/office/drawing/2014/main" id="{485EFF82-38C5-1AA7-48A6-A7C8A1C9896E}"/>
                  </a:ext>
                  <a:ext uri="{C183D7F6-B498-43B3-948B-1728B52AA6E4}">
                    <adec:decorative xmlns:adec="http://schemas.microsoft.com/office/drawing/2017/decorative" val="0"/>
                  </a:ext>
                </a:extLst>
              </p:cNvPr>
              <p:cNvPicPr>
                <a:picLocks noGrp="1" noRot="1" noChangeAspect="1" noMove="1" noResize="1" noEditPoints="1" noAdjustHandles="1" noChangeArrowheads="1" noChangeShapeType="1"/>
              </p:cNvPicPr>
              <p:nvPr/>
            </p:nvPicPr>
            <p:blipFill>
              <a:blip r:embed="rId3"/>
              <a:stretch>
                <a:fillRect/>
              </a:stretch>
            </p:blipFill>
            <p:spPr>
              <a:xfrm>
                <a:off x="6480175" y="1622425"/>
                <a:ext cx="5214938" cy="4700588"/>
              </a:xfrm>
              <a:prstGeom prst="rect">
                <a:avLst/>
              </a:prstGeom>
            </p:spPr>
          </p:pic>
        </mc:Fallback>
      </mc:AlternateContent>
      <p:sp>
        <p:nvSpPr>
          <p:cNvPr id="4" name="TextBox 3">
            <a:extLst>
              <a:ext uri="{FF2B5EF4-FFF2-40B4-BE49-F238E27FC236}">
                <a16:creationId xmlns:a16="http://schemas.microsoft.com/office/drawing/2014/main" id="{9EB86300-C3EC-ADD5-39BF-E03F77E08DA7}"/>
              </a:ext>
              <a:ext uri="{C183D7F6-B498-43B3-948B-1728B52AA6E4}">
                <adec:decorative xmlns:adec="http://schemas.microsoft.com/office/drawing/2017/decorative" val="1"/>
              </a:ext>
            </a:extLst>
          </p:cNvPr>
          <p:cNvSpPr txBox="1"/>
          <p:nvPr/>
        </p:nvSpPr>
        <p:spPr>
          <a:xfrm>
            <a:off x="9280768" y="400538"/>
            <a:ext cx="2603744" cy="7624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C7293162-E76A-2F35-A065-1CE7F9E662B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30AE9D52-5C0D-4143-CE2F-3330D9EA9C34}"/>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065251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1A8F6-6EBC-9ED5-F605-5977DA40D663}"/>
              </a:ext>
            </a:extLst>
          </p:cNvPr>
          <p:cNvSpPr>
            <a:spLocks noGrp="1"/>
          </p:cNvSpPr>
          <p:nvPr>
            <p:ph type="title"/>
          </p:nvPr>
        </p:nvSpPr>
        <p:spPr>
          <a:xfrm>
            <a:off x="987425" y="1466490"/>
            <a:ext cx="7060466" cy="871268"/>
          </a:xfrm>
        </p:spPr>
        <p:txBody>
          <a:bodyPr>
            <a:normAutofit/>
          </a:bodyPr>
          <a:lstStyle/>
          <a:p>
            <a:r>
              <a:rPr lang="en-GB"/>
              <a:t>CONTENTS</a:t>
            </a:r>
          </a:p>
        </p:txBody>
      </p:sp>
      <p:sp>
        <p:nvSpPr>
          <p:cNvPr id="3" name="Text Placeholder 2">
            <a:extLst>
              <a:ext uri="{FF2B5EF4-FFF2-40B4-BE49-F238E27FC236}">
                <a16:creationId xmlns:a16="http://schemas.microsoft.com/office/drawing/2014/main" id="{13F0E1AE-400D-F675-CD68-7D8542F9D330}"/>
              </a:ext>
            </a:extLst>
          </p:cNvPr>
          <p:cNvSpPr>
            <a:spLocks noGrp="1"/>
          </p:cNvSpPr>
          <p:nvPr>
            <p:ph type="body" sz="quarter" idx="17"/>
          </p:nvPr>
        </p:nvSpPr>
        <p:spPr>
          <a:xfrm>
            <a:off x="1111250" y="2700068"/>
            <a:ext cx="6936647" cy="3280403"/>
          </a:xfrm>
        </p:spPr>
        <p:txBody>
          <a:bodyPr/>
          <a:lstStyle/>
          <a:p>
            <a:pPr>
              <a:buClr>
                <a:schemeClr val="accent1"/>
              </a:buClr>
            </a:pPr>
            <a:r>
              <a:rPr lang="en-US"/>
              <a:t>Project Methodology</a:t>
            </a:r>
          </a:p>
          <a:p>
            <a:pPr>
              <a:buClr>
                <a:schemeClr val="accent1"/>
              </a:buClr>
            </a:pPr>
            <a:r>
              <a:rPr lang="en-US"/>
              <a:t>Homecare Care Providers</a:t>
            </a:r>
          </a:p>
          <a:p>
            <a:pPr>
              <a:buClr>
                <a:schemeClr val="accent1"/>
              </a:buClr>
            </a:pPr>
            <a:r>
              <a:rPr lang="en-US"/>
              <a:t>Outcome of Cost of Care Exercise – Homecare</a:t>
            </a:r>
            <a:endParaRPr lang="en-GB"/>
          </a:p>
        </p:txBody>
      </p:sp>
      <p:sp>
        <p:nvSpPr>
          <p:cNvPr id="4" name="TextBox 3">
            <a:extLst>
              <a:ext uri="{FF2B5EF4-FFF2-40B4-BE49-F238E27FC236}">
                <a16:creationId xmlns:a16="http://schemas.microsoft.com/office/drawing/2014/main" id="{657A8870-F42F-0AD3-D989-BD90CB31A7A9}"/>
              </a:ext>
              <a:ext uri="{C183D7F6-B498-43B3-948B-1728B52AA6E4}">
                <adec:decorative xmlns:adec="http://schemas.microsoft.com/office/drawing/2017/decorative" val="1"/>
              </a:ext>
            </a:extLst>
          </p:cNvPr>
          <p:cNvSpPr txBox="1"/>
          <p:nvPr/>
        </p:nvSpPr>
        <p:spPr>
          <a:xfrm>
            <a:off x="8196384" y="1055076"/>
            <a:ext cx="3018692" cy="947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7">
            <a:extLst>
              <a:ext uri="{FF2B5EF4-FFF2-40B4-BE49-F238E27FC236}">
                <a16:creationId xmlns:a16="http://schemas.microsoft.com/office/drawing/2014/main" id="{E90BE8B3-9CA7-05C9-A176-E6116D23326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7" name="Slide Number Placeholder 12">
            <a:extLst>
              <a:ext uri="{FF2B5EF4-FFF2-40B4-BE49-F238E27FC236}">
                <a16:creationId xmlns:a16="http://schemas.microsoft.com/office/drawing/2014/main" id="{DB0B97B9-2D02-E2A5-E845-C3FDAE094CE3}"/>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60216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7E257B-2DCA-8181-698C-E9E2D30C3323}"/>
              </a:ext>
            </a:extLst>
          </p:cNvPr>
          <p:cNvSpPr>
            <a:spLocks noGrp="1"/>
          </p:cNvSpPr>
          <p:nvPr>
            <p:ph type="title"/>
          </p:nvPr>
        </p:nvSpPr>
        <p:spPr/>
        <p:txBody>
          <a:bodyPr anchor="ctr">
            <a:normAutofit/>
          </a:bodyPr>
          <a:lstStyle/>
          <a:p>
            <a:r>
              <a:rPr lang="en-US"/>
              <a:t>Domiciliary Care - Annex A – Part 1</a:t>
            </a:r>
            <a:endParaRPr lang="en-GB"/>
          </a:p>
        </p:txBody>
      </p:sp>
      <p:graphicFrame>
        <p:nvGraphicFramePr>
          <p:cNvPr id="4" name="Content Placeholder 3">
            <a:extLst>
              <a:ext uri="{FF2B5EF4-FFF2-40B4-BE49-F238E27FC236}">
                <a16:creationId xmlns:a16="http://schemas.microsoft.com/office/drawing/2014/main" id="{0310A38E-ACA6-2DED-18E9-799078E8A702}"/>
              </a:ext>
            </a:extLst>
          </p:cNvPr>
          <p:cNvGraphicFramePr>
            <a:graphicFrameLocks noGrp="1"/>
          </p:cNvGraphicFramePr>
          <p:nvPr>
            <p:ph idx="1"/>
            <p:extLst>
              <p:ext uri="{D42A27DB-BD31-4B8C-83A1-F6EECF244321}">
                <p14:modId xmlns:p14="http://schemas.microsoft.com/office/powerpoint/2010/main" val="3486291594"/>
              </p:ext>
            </p:extLst>
          </p:nvPr>
        </p:nvGraphicFramePr>
        <p:xfrm>
          <a:off x="1356664" y="1261204"/>
          <a:ext cx="9119658" cy="4668301"/>
        </p:xfrm>
        <a:graphic>
          <a:graphicData uri="http://schemas.openxmlformats.org/drawingml/2006/table">
            <a:tbl>
              <a:tblPr firstRow="1">
                <a:tableStyleId>{5C22544A-7EE6-4342-B048-85BDC9FD1C3A}</a:tableStyleId>
              </a:tblPr>
              <a:tblGrid>
                <a:gridCol w="5996057">
                  <a:extLst>
                    <a:ext uri="{9D8B030D-6E8A-4147-A177-3AD203B41FA5}">
                      <a16:colId xmlns:a16="http://schemas.microsoft.com/office/drawing/2014/main" val="4239507308"/>
                    </a:ext>
                  </a:extLst>
                </a:gridCol>
                <a:gridCol w="3123601">
                  <a:extLst>
                    <a:ext uri="{9D8B030D-6E8A-4147-A177-3AD203B41FA5}">
                      <a16:colId xmlns:a16="http://schemas.microsoft.com/office/drawing/2014/main" val="1933237643"/>
                    </a:ext>
                  </a:extLst>
                </a:gridCol>
              </a:tblGrid>
              <a:tr h="274605">
                <a:tc>
                  <a:txBody>
                    <a:bodyPr/>
                    <a:lstStyle/>
                    <a:p>
                      <a:pPr algn="l" fontAlgn="b"/>
                      <a:r>
                        <a:rPr lang="en-US" sz="900" u="none" strike="noStrike">
                          <a:solidFill>
                            <a:srgbClr val="000000"/>
                          </a:solidFill>
                          <a:effectLst/>
                        </a:rPr>
                        <a:t>Cost of care exercise results - all cells should be £ per contact hour, MEDIANS.</a:t>
                      </a:r>
                      <a:endParaRPr lang="en-US" sz="900" b="1" i="0" u="none" strike="noStrike">
                        <a:solidFill>
                          <a:srgbClr val="000000"/>
                        </a:solidFill>
                        <a:effectLst/>
                        <a:latin typeface="Calibri" panose="020F0502020204030204" pitchFamily="34" charset="0"/>
                      </a:endParaRPr>
                    </a:p>
                  </a:txBody>
                  <a:tcPr marL="0" marR="0" marT="0" marB="0" anchor="b">
                    <a:solidFill>
                      <a:schemeClr val="accent1"/>
                    </a:solidFill>
                  </a:tcPr>
                </a:tc>
                <a:tc>
                  <a:txBody>
                    <a:bodyPr/>
                    <a:lstStyle/>
                    <a:p>
                      <a:pPr algn="l" fontAlgn="b"/>
                      <a:r>
                        <a:rPr lang="en-GB" sz="900" u="none" strike="noStrike" dirty="0">
                          <a:solidFill>
                            <a:srgbClr val="000000"/>
                          </a:solidFill>
                          <a:effectLst/>
                        </a:rPr>
                        <a:t>18+ domiciliary care</a:t>
                      </a:r>
                      <a:endParaRPr lang="en-GB" sz="900" b="1" i="0" u="none" strike="noStrike" dirty="0">
                        <a:solidFill>
                          <a:srgbClr val="000000"/>
                        </a:solidFill>
                        <a:effectLst/>
                        <a:latin typeface="Calibri" panose="020F0502020204030204" pitchFamily="34" charset="0"/>
                      </a:endParaRPr>
                    </a:p>
                  </a:txBody>
                  <a:tcPr marL="0" marR="0" marT="0" marB="0" anchor="b">
                    <a:solidFill>
                      <a:schemeClr val="accent1"/>
                    </a:solidFill>
                  </a:tcPr>
                </a:tc>
                <a:extLst>
                  <a:ext uri="{0D108BD9-81ED-4DB2-BD59-A6C34878D82A}">
                    <a16:rowId xmlns:a16="http://schemas.microsoft.com/office/drawing/2014/main" val="3503746395"/>
                  </a:ext>
                </a:extLst>
              </a:tr>
              <a:tr h="137303">
                <a:tc>
                  <a:txBody>
                    <a:bodyPr/>
                    <a:lstStyle/>
                    <a:p>
                      <a:pPr algn="l" fontAlgn="ctr"/>
                      <a:r>
                        <a:rPr lang="en-GB" sz="900" u="none" strike="noStrike">
                          <a:solidFill>
                            <a:srgbClr val="000000"/>
                          </a:solidFill>
                          <a:effectLst/>
                        </a:rPr>
                        <a:t>Total Careworker Costs</a:t>
                      </a:r>
                      <a:endParaRPr lang="en-GB" sz="9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900" u="none" strike="noStrike" kern="1200">
                          <a:solidFill>
                            <a:srgbClr val="000000"/>
                          </a:solidFill>
                          <a:effectLst/>
                          <a:latin typeface="+mn-lt"/>
                          <a:ea typeface="+mn-ea"/>
                          <a:cs typeface="+mn-cs"/>
                        </a:rPr>
                        <a:t>£15.86</a:t>
                      </a:r>
                    </a:p>
                  </a:txBody>
                  <a:tcPr marL="0" marR="0" marT="0" marB="0" anchor="b"/>
                </a:tc>
                <a:extLst>
                  <a:ext uri="{0D108BD9-81ED-4DB2-BD59-A6C34878D82A}">
                    <a16:rowId xmlns:a16="http://schemas.microsoft.com/office/drawing/2014/main" val="224043126"/>
                  </a:ext>
                </a:extLst>
              </a:tr>
              <a:tr h="137303">
                <a:tc>
                  <a:txBody>
                    <a:bodyPr/>
                    <a:lstStyle/>
                    <a:p>
                      <a:pPr algn="l" fontAlgn="ctr"/>
                      <a:r>
                        <a:rPr lang="en-GB" sz="900" u="none" strike="noStrike">
                          <a:solidFill>
                            <a:srgbClr val="000000"/>
                          </a:solidFill>
                          <a:effectLst/>
                        </a:rPr>
                        <a:t>Direct care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£10.70</a:t>
                      </a:r>
                    </a:p>
                  </a:txBody>
                  <a:tcPr marL="0" marR="0" marT="0" marB="0" anchor="b"/>
                </a:tc>
                <a:extLst>
                  <a:ext uri="{0D108BD9-81ED-4DB2-BD59-A6C34878D82A}">
                    <a16:rowId xmlns:a16="http://schemas.microsoft.com/office/drawing/2014/main" val="1891427480"/>
                  </a:ext>
                </a:extLst>
              </a:tr>
              <a:tr h="137303">
                <a:tc>
                  <a:txBody>
                    <a:bodyPr/>
                    <a:lstStyle/>
                    <a:p>
                      <a:pPr algn="l" fontAlgn="ctr"/>
                      <a:r>
                        <a:rPr lang="en-GB" sz="900" u="none" strike="noStrike">
                          <a:solidFill>
                            <a:srgbClr val="000000"/>
                          </a:solidFill>
                          <a:effectLst/>
                        </a:rPr>
                        <a:t>Travel time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£1.06</a:t>
                      </a:r>
                    </a:p>
                  </a:txBody>
                  <a:tcPr marL="0" marR="0" marT="0" marB="0" anchor="b"/>
                </a:tc>
                <a:extLst>
                  <a:ext uri="{0D108BD9-81ED-4DB2-BD59-A6C34878D82A}">
                    <a16:rowId xmlns:a16="http://schemas.microsoft.com/office/drawing/2014/main" val="1742280986"/>
                  </a:ext>
                </a:extLst>
              </a:tr>
              <a:tr h="137303">
                <a:tc>
                  <a:txBody>
                    <a:bodyPr/>
                    <a:lstStyle/>
                    <a:p>
                      <a:pPr algn="l" fontAlgn="ctr"/>
                      <a:r>
                        <a:rPr lang="en-GB" sz="900" u="none" strike="noStrike">
                          <a:solidFill>
                            <a:srgbClr val="000000"/>
                          </a:solidFill>
                          <a:effectLst/>
                        </a:rPr>
                        <a:t>Mileage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£0.81</a:t>
                      </a:r>
                    </a:p>
                  </a:txBody>
                  <a:tcPr marL="0" marR="0" marT="0" marB="0" anchor="b"/>
                </a:tc>
                <a:extLst>
                  <a:ext uri="{0D108BD9-81ED-4DB2-BD59-A6C34878D82A}">
                    <a16:rowId xmlns:a16="http://schemas.microsoft.com/office/drawing/2014/main" val="2171609180"/>
                  </a:ext>
                </a:extLst>
              </a:tr>
              <a:tr h="137303">
                <a:tc>
                  <a:txBody>
                    <a:bodyPr/>
                    <a:lstStyle/>
                    <a:p>
                      <a:pPr algn="l" fontAlgn="ctr"/>
                      <a:r>
                        <a:rPr lang="en-GB" sz="900" u="none" strike="noStrike">
                          <a:solidFill>
                            <a:srgbClr val="000000"/>
                          </a:solidFill>
                          <a:effectLst/>
                        </a:rPr>
                        <a:t>PPE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£0.23</a:t>
                      </a:r>
                    </a:p>
                  </a:txBody>
                  <a:tcPr marL="0" marR="0" marT="0" marB="0" anchor="b"/>
                </a:tc>
                <a:extLst>
                  <a:ext uri="{0D108BD9-81ED-4DB2-BD59-A6C34878D82A}">
                    <a16:rowId xmlns:a16="http://schemas.microsoft.com/office/drawing/2014/main" val="491780301"/>
                  </a:ext>
                </a:extLst>
              </a:tr>
              <a:tr h="137303">
                <a:tc>
                  <a:txBody>
                    <a:bodyPr/>
                    <a:lstStyle/>
                    <a:p>
                      <a:pPr algn="l" fontAlgn="ctr"/>
                      <a:r>
                        <a:rPr lang="en-GB" sz="900" u="none" strike="noStrike">
                          <a:solidFill>
                            <a:srgbClr val="000000"/>
                          </a:solidFill>
                          <a:effectLst/>
                        </a:rPr>
                        <a:t>Training (staff time)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£0.11</a:t>
                      </a:r>
                    </a:p>
                  </a:txBody>
                  <a:tcPr marL="0" marR="0" marT="0" marB="0" anchor="b"/>
                </a:tc>
                <a:extLst>
                  <a:ext uri="{0D108BD9-81ED-4DB2-BD59-A6C34878D82A}">
                    <a16:rowId xmlns:a16="http://schemas.microsoft.com/office/drawing/2014/main" val="2110183104"/>
                  </a:ext>
                </a:extLst>
              </a:tr>
              <a:tr h="137303">
                <a:tc>
                  <a:txBody>
                    <a:bodyPr/>
                    <a:lstStyle/>
                    <a:p>
                      <a:pPr algn="l" fontAlgn="ctr"/>
                      <a:r>
                        <a:rPr lang="en-GB" sz="900" u="none" strike="noStrike">
                          <a:solidFill>
                            <a:srgbClr val="000000"/>
                          </a:solidFill>
                          <a:effectLst/>
                        </a:rPr>
                        <a:t>Holiday</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£1.50</a:t>
                      </a:r>
                    </a:p>
                  </a:txBody>
                  <a:tcPr marL="0" marR="0" marT="0" marB="0" anchor="b"/>
                </a:tc>
                <a:extLst>
                  <a:ext uri="{0D108BD9-81ED-4DB2-BD59-A6C34878D82A}">
                    <a16:rowId xmlns:a16="http://schemas.microsoft.com/office/drawing/2014/main" val="1053526744"/>
                  </a:ext>
                </a:extLst>
              </a:tr>
              <a:tr h="137303">
                <a:tc>
                  <a:txBody>
                    <a:bodyPr/>
                    <a:lstStyle/>
                    <a:p>
                      <a:pPr algn="l" fontAlgn="ctr"/>
                      <a:r>
                        <a:rPr lang="en-GB" sz="900" u="none" strike="noStrike">
                          <a:solidFill>
                            <a:srgbClr val="000000"/>
                          </a:solidFill>
                          <a:effectLst/>
                        </a:rPr>
                        <a:t>Additional noncontact pay costs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£0.18</a:t>
                      </a:r>
                    </a:p>
                  </a:txBody>
                  <a:tcPr marL="0" marR="0" marT="0" marB="0" anchor="b"/>
                </a:tc>
                <a:extLst>
                  <a:ext uri="{0D108BD9-81ED-4DB2-BD59-A6C34878D82A}">
                    <a16:rowId xmlns:a16="http://schemas.microsoft.com/office/drawing/2014/main" val="3143472650"/>
                  </a:ext>
                </a:extLst>
              </a:tr>
              <a:tr h="137303">
                <a:tc>
                  <a:txBody>
                    <a:bodyPr/>
                    <a:lstStyle/>
                    <a:p>
                      <a:pPr algn="l" fontAlgn="ctr"/>
                      <a:r>
                        <a:rPr lang="en-US" sz="900" u="none" strike="noStrike">
                          <a:solidFill>
                            <a:srgbClr val="000000"/>
                          </a:solidFill>
                          <a:effectLst/>
                        </a:rPr>
                        <a:t>Sickness/maternity and paternity pay</a:t>
                      </a:r>
                      <a:endParaRPr lang="en-US"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£0.24</a:t>
                      </a:r>
                    </a:p>
                  </a:txBody>
                  <a:tcPr marL="0" marR="0" marT="0" marB="0" anchor="b"/>
                </a:tc>
                <a:extLst>
                  <a:ext uri="{0D108BD9-81ED-4DB2-BD59-A6C34878D82A}">
                    <a16:rowId xmlns:a16="http://schemas.microsoft.com/office/drawing/2014/main" val="1229064392"/>
                  </a:ext>
                </a:extLst>
              </a:tr>
              <a:tr h="137303">
                <a:tc>
                  <a:txBody>
                    <a:bodyPr/>
                    <a:lstStyle/>
                    <a:p>
                      <a:pPr algn="l" fontAlgn="ctr"/>
                      <a:r>
                        <a:rPr lang="en-GB" sz="900" u="none" strike="noStrike">
                          <a:solidFill>
                            <a:srgbClr val="000000"/>
                          </a:solidFill>
                          <a:effectLst/>
                        </a:rPr>
                        <a:t>Notice/suspension pay</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£0.00</a:t>
                      </a:r>
                    </a:p>
                  </a:txBody>
                  <a:tcPr marL="0" marR="0" marT="0" marB="0" anchor="b"/>
                </a:tc>
                <a:extLst>
                  <a:ext uri="{0D108BD9-81ED-4DB2-BD59-A6C34878D82A}">
                    <a16:rowId xmlns:a16="http://schemas.microsoft.com/office/drawing/2014/main" val="3098855413"/>
                  </a:ext>
                </a:extLst>
              </a:tr>
              <a:tr h="137303">
                <a:tc>
                  <a:txBody>
                    <a:bodyPr/>
                    <a:lstStyle/>
                    <a:p>
                      <a:pPr algn="l" fontAlgn="ctr"/>
                      <a:r>
                        <a:rPr lang="en-GB" sz="900" u="none" strike="noStrike">
                          <a:solidFill>
                            <a:srgbClr val="000000"/>
                          </a:solidFill>
                          <a:effectLst/>
                        </a:rPr>
                        <a:t>NI (direct care hours)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£0.89</a:t>
                      </a:r>
                    </a:p>
                  </a:txBody>
                  <a:tcPr marL="0" marR="0" marT="0" marB="0" anchor="b"/>
                </a:tc>
                <a:extLst>
                  <a:ext uri="{0D108BD9-81ED-4DB2-BD59-A6C34878D82A}">
                    <a16:rowId xmlns:a16="http://schemas.microsoft.com/office/drawing/2014/main" val="946380234"/>
                  </a:ext>
                </a:extLst>
              </a:tr>
              <a:tr h="137303">
                <a:tc>
                  <a:txBody>
                    <a:bodyPr/>
                    <a:lstStyle/>
                    <a:p>
                      <a:pPr algn="l" fontAlgn="ctr"/>
                      <a:r>
                        <a:rPr lang="en-GB" sz="900" u="none" strike="noStrike">
                          <a:solidFill>
                            <a:srgbClr val="000000"/>
                          </a:solidFill>
                          <a:effectLst/>
                        </a:rPr>
                        <a:t>Pension (direct care hours)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£0.14</a:t>
                      </a:r>
                    </a:p>
                  </a:txBody>
                  <a:tcPr marL="0" marR="0" marT="0" marB="0" anchor="b"/>
                </a:tc>
                <a:extLst>
                  <a:ext uri="{0D108BD9-81ED-4DB2-BD59-A6C34878D82A}">
                    <a16:rowId xmlns:a16="http://schemas.microsoft.com/office/drawing/2014/main" val="1447034083"/>
                  </a:ext>
                </a:extLst>
              </a:tr>
              <a:tr h="137303">
                <a:tc>
                  <a:txBody>
                    <a:bodyPr/>
                    <a:lstStyle/>
                    <a:p>
                      <a:pPr algn="l" fontAlgn="ctr"/>
                      <a:r>
                        <a:rPr lang="en-GB" sz="900" u="none" strike="noStrike">
                          <a:solidFill>
                            <a:srgbClr val="000000"/>
                          </a:solidFill>
                          <a:effectLst/>
                        </a:rPr>
                        <a:t>Total Business Costs</a:t>
                      </a:r>
                      <a:endParaRPr lang="en-GB" sz="900" b="1"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900" u="none" strike="noStrike" kern="1200">
                          <a:solidFill>
                            <a:srgbClr val="000000"/>
                          </a:solidFill>
                          <a:effectLst/>
                          <a:latin typeface="+mn-lt"/>
                          <a:ea typeface="+mn-ea"/>
                          <a:cs typeface="+mn-cs"/>
                        </a:rPr>
                        <a:t>£5.73</a:t>
                      </a:r>
                    </a:p>
                  </a:txBody>
                  <a:tcPr marL="0" marR="0" marT="0" marB="0" anchor="b"/>
                </a:tc>
                <a:extLst>
                  <a:ext uri="{0D108BD9-81ED-4DB2-BD59-A6C34878D82A}">
                    <a16:rowId xmlns:a16="http://schemas.microsoft.com/office/drawing/2014/main" val="972913121"/>
                  </a:ext>
                </a:extLst>
              </a:tr>
              <a:tr h="137303">
                <a:tc>
                  <a:txBody>
                    <a:bodyPr/>
                    <a:lstStyle/>
                    <a:p>
                      <a:pPr algn="l" fontAlgn="ctr"/>
                      <a:r>
                        <a:rPr lang="en-GB" sz="900" u="none" strike="noStrike">
                          <a:solidFill>
                            <a:srgbClr val="000000"/>
                          </a:solidFill>
                          <a:effectLst/>
                        </a:rPr>
                        <a:t>Back office staff</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£3.84</a:t>
                      </a:r>
                    </a:p>
                  </a:txBody>
                  <a:tcPr marL="0" marR="0" marT="0" marB="0" anchor="b"/>
                </a:tc>
                <a:extLst>
                  <a:ext uri="{0D108BD9-81ED-4DB2-BD59-A6C34878D82A}">
                    <a16:rowId xmlns:a16="http://schemas.microsoft.com/office/drawing/2014/main" val="3031371178"/>
                  </a:ext>
                </a:extLst>
              </a:tr>
              <a:tr h="137303">
                <a:tc>
                  <a:txBody>
                    <a:bodyPr/>
                    <a:lstStyle/>
                    <a:p>
                      <a:pPr algn="l" fontAlgn="ctr"/>
                      <a:r>
                        <a:rPr lang="en-US" sz="900" u="none" strike="noStrike">
                          <a:solidFill>
                            <a:srgbClr val="000000"/>
                          </a:solidFill>
                          <a:effectLst/>
                        </a:rPr>
                        <a:t>Travel costs (parking/vehicle lease et cetera)</a:t>
                      </a:r>
                      <a:endParaRPr lang="en-US"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£0.08</a:t>
                      </a:r>
                    </a:p>
                  </a:txBody>
                  <a:tcPr marL="0" marR="0" marT="0" marB="0" anchor="b"/>
                </a:tc>
                <a:extLst>
                  <a:ext uri="{0D108BD9-81ED-4DB2-BD59-A6C34878D82A}">
                    <a16:rowId xmlns:a16="http://schemas.microsoft.com/office/drawing/2014/main" val="308793106"/>
                  </a:ext>
                </a:extLst>
              </a:tr>
              <a:tr h="137303">
                <a:tc>
                  <a:txBody>
                    <a:bodyPr/>
                    <a:lstStyle/>
                    <a:p>
                      <a:pPr algn="l" fontAlgn="ctr"/>
                      <a:r>
                        <a:rPr lang="en-GB" sz="900" u="none" strike="noStrike">
                          <a:solidFill>
                            <a:srgbClr val="000000"/>
                          </a:solidFill>
                          <a:effectLst/>
                        </a:rPr>
                        <a:t>Rent/rates/utilities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£0.50</a:t>
                      </a:r>
                    </a:p>
                  </a:txBody>
                  <a:tcPr marL="0" marR="0" marT="0" marB="0" anchor="b"/>
                </a:tc>
                <a:extLst>
                  <a:ext uri="{0D108BD9-81ED-4DB2-BD59-A6C34878D82A}">
                    <a16:rowId xmlns:a16="http://schemas.microsoft.com/office/drawing/2014/main" val="607015934"/>
                  </a:ext>
                </a:extLst>
              </a:tr>
              <a:tr h="137303">
                <a:tc>
                  <a:txBody>
                    <a:bodyPr/>
                    <a:lstStyle/>
                    <a:p>
                      <a:pPr algn="l" fontAlgn="ctr"/>
                      <a:r>
                        <a:rPr lang="en-GB" sz="900" u="none" strike="noStrike">
                          <a:solidFill>
                            <a:srgbClr val="000000"/>
                          </a:solidFill>
                          <a:effectLst/>
                        </a:rPr>
                        <a:t>Recruitment/DBS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£0.09</a:t>
                      </a:r>
                    </a:p>
                  </a:txBody>
                  <a:tcPr marL="0" marR="0" marT="0" marB="0" anchor="b"/>
                </a:tc>
                <a:extLst>
                  <a:ext uri="{0D108BD9-81ED-4DB2-BD59-A6C34878D82A}">
                    <a16:rowId xmlns:a16="http://schemas.microsoft.com/office/drawing/2014/main" val="4113093272"/>
                  </a:ext>
                </a:extLst>
              </a:tr>
              <a:tr h="137303">
                <a:tc>
                  <a:txBody>
                    <a:bodyPr/>
                    <a:lstStyle/>
                    <a:p>
                      <a:pPr algn="l" fontAlgn="ctr"/>
                      <a:r>
                        <a:rPr lang="en-GB" sz="900" u="none" strike="noStrike">
                          <a:solidFill>
                            <a:srgbClr val="000000"/>
                          </a:solidFill>
                          <a:effectLst/>
                        </a:rPr>
                        <a:t>Training (third party)</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£0.12</a:t>
                      </a:r>
                    </a:p>
                  </a:txBody>
                  <a:tcPr marL="0" marR="0" marT="0" marB="0" anchor="b"/>
                </a:tc>
                <a:extLst>
                  <a:ext uri="{0D108BD9-81ED-4DB2-BD59-A6C34878D82A}">
                    <a16:rowId xmlns:a16="http://schemas.microsoft.com/office/drawing/2014/main" val="3545260920"/>
                  </a:ext>
                </a:extLst>
              </a:tr>
              <a:tr h="137303">
                <a:tc>
                  <a:txBody>
                    <a:bodyPr/>
                    <a:lstStyle/>
                    <a:p>
                      <a:pPr algn="l" fontAlgn="ctr"/>
                      <a:r>
                        <a:rPr lang="en-US" sz="900" u="none" strike="noStrike">
                          <a:solidFill>
                            <a:srgbClr val="000000"/>
                          </a:solidFill>
                          <a:effectLst/>
                        </a:rPr>
                        <a:t>IT (hardware, software CRM, ECM)</a:t>
                      </a:r>
                      <a:endParaRPr lang="en-US"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£0.54</a:t>
                      </a:r>
                    </a:p>
                  </a:txBody>
                  <a:tcPr marL="0" marR="0" marT="0" marB="0" anchor="b"/>
                </a:tc>
                <a:extLst>
                  <a:ext uri="{0D108BD9-81ED-4DB2-BD59-A6C34878D82A}">
                    <a16:rowId xmlns:a16="http://schemas.microsoft.com/office/drawing/2014/main" val="1736852263"/>
                  </a:ext>
                </a:extLst>
              </a:tr>
              <a:tr h="137303">
                <a:tc>
                  <a:txBody>
                    <a:bodyPr/>
                    <a:lstStyle/>
                    <a:p>
                      <a:pPr algn="l" fontAlgn="ctr"/>
                      <a:r>
                        <a:rPr lang="en-GB" sz="900" u="none" strike="noStrike">
                          <a:solidFill>
                            <a:srgbClr val="000000"/>
                          </a:solidFill>
                          <a:effectLst/>
                        </a:rPr>
                        <a:t>Telephony</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£0.11</a:t>
                      </a:r>
                    </a:p>
                  </a:txBody>
                  <a:tcPr marL="0" marR="0" marT="0" marB="0" anchor="b"/>
                </a:tc>
                <a:extLst>
                  <a:ext uri="{0D108BD9-81ED-4DB2-BD59-A6C34878D82A}">
                    <a16:rowId xmlns:a16="http://schemas.microsoft.com/office/drawing/2014/main" val="1169758268"/>
                  </a:ext>
                </a:extLst>
              </a:tr>
              <a:tr h="137303">
                <a:tc>
                  <a:txBody>
                    <a:bodyPr/>
                    <a:lstStyle/>
                    <a:p>
                      <a:pPr algn="l" fontAlgn="ctr"/>
                      <a:r>
                        <a:rPr lang="en-GB" sz="900" u="none" strike="noStrike">
                          <a:solidFill>
                            <a:srgbClr val="000000"/>
                          </a:solidFill>
                          <a:effectLst/>
                        </a:rPr>
                        <a:t>Stationery/postage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algn="ctr" fontAlgn="b"/>
                      <a:r>
                        <a:rPr lang="en-GB" sz="900" u="none" strike="noStrike" kern="1200">
                          <a:solidFill>
                            <a:srgbClr val="000000"/>
                          </a:solidFill>
                          <a:effectLst/>
                          <a:latin typeface="+mn-lt"/>
                          <a:ea typeface="+mn-ea"/>
                          <a:cs typeface="+mn-cs"/>
                        </a:rPr>
                        <a:t>£0.03</a:t>
                      </a:r>
                    </a:p>
                  </a:txBody>
                  <a:tcPr marL="0" marR="0" marT="0" marB="0" anchor="b"/>
                </a:tc>
                <a:extLst>
                  <a:ext uri="{0D108BD9-81ED-4DB2-BD59-A6C34878D82A}">
                    <a16:rowId xmlns:a16="http://schemas.microsoft.com/office/drawing/2014/main" val="1389880808"/>
                  </a:ext>
                </a:extLst>
              </a:tr>
              <a:tr h="137303">
                <a:tc>
                  <a:txBody>
                    <a:bodyPr/>
                    <a:lstStyle/>
                    <a:p>
                      <a:pPr algn="l" fontAlgn="ctr"/>
                      <a:r>
                        <a:rPr lang="en-GB" sz="900" u="none" strike="noStrike">
                          <a:solidFill>
                            <a:srgbClr val="000000"/>
                          </a:solidFill>
                          <a:effectLst/>
                        </a:rPr>
                        <a:t>Insurance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£0.11</a:t>
                      </a:r>
                    </a:p>
                  </a:txBody>
                  <a:tcPr marL="0" marR="0" marT="0" marB="0" anchor="b"/>
                </a:tc>
                <a:extLst>
                  <a:ext uri="{0D108BD9-81ED-4DB2-BD59-A6C34878D82A}">
                    <a16:rowId xmlns:a16="http://schemas.microsoft.com/office/drawing/2014/main" val="2892568253"/>
                  </a:ext>
                </a:extLst>
              </a:tr>
              <a:tr h="137303">
                <a:tc>
                  <a:txBody>
                    <a:bodyPr/>
                    <a:lstStyle/>
                    <a:p>
                      <a:pPr algn="l" fontAlgn="ctr"/>
                      <a:r>
                        <a:rPr lang="en-GB" sz="900" u="none" strike="noStrike">
                          <a:solidFill>
                            <a:srgbClr val="000000"/>
                          </a:solidFill>
                          <a:effectLst/>
                        </a:rPr>
                        <a:t>Legal/finance/professional fees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£0.09</a:t>
                      </a:r>
                    </a:p>
                  </a:txBody>
                  <a:tcPr marL="0" marR="0" marT="0" marB="0" anchor="b"/>
                </a:tc>
                <a:extLst>
                  <a:ext uri="{0D108BD9-81ED-4DB2-BD59-A6C34878D82A}">
                    <a16:rowId xmlns:a16="http://schemas.microsoft.com/office/drawing/2014/main" val="3021205584"/>
                  </a:ext>
                </a:extLst>
              </a:tr>
              <a:tr h="137303">
                <a:tc>
                  <a:txBody>
                    <a:bodyPr/>
                    <a:lstStyle/>
                    <a:p>
                      <a:pPr algn="l" fontAlgn="ctr"/>
                      <a:r>
                        <a:rPr lang="en-GB" sz="900" u="none" strike="noStrike">
                          <a:solidFill>
                            <a:srgbClr val="000000"/>
                          </a:solidFill>
                          <a:effectLst/>
                        </a:rPr>
                        <a:t>Marketing</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£0.04</a:t>
                      </a:r>
                    </a:p>
                  </a:txBody>
                  <a:tcPr marL="0" marR="0" marT="0" marB="0" anchor="b"/>
                </a:tc>
                <a:extLst>
                  <a:ext uri="{0D108BD9-81ED-4DB2-BD59-A6C34878D82A}">
                    <a16:rowId xmlns:a16="http://schemas.microsoft.com/office/drawing/2014/main" val="222275288"/>
                  </a:ext>
                </a:extLst>
              </a:tr>
              <a:tr h="137303">
                <a:tc>
                  <a:txBody>
                    <a:bodyPr/>
                    <a:lstStyle/>
                    <a:p>
                      <a:pPr algn="l" fontAlgn="ctr"/>
                      <a:r>
                        <a:rPr lang="en-GB" sz="900" u="none" strike="noStrike">
                          <a:solidFill>
                            <a:srgbClr val="000000"/>
                          </a:solidFill>
                          <a:effectLst/>
                        </a:rPr>
                        <a:t>Audit and compliance</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£0.03</a:t>
                      </a:r>
                    </a:p>
                  </a:txBody>
                  <a:tcPr marL="0" marR="0" marT="0" marB="0" anchor="b"/>
                </a:tc>
                <a:extLst>
                  <a:ext uri="{0D108BD9-81ED-4DB2-BD59-A6C34878D82A}">
                    <a16:rowId xmlns:a16="http://schemas.microsoft.com/office/drawing/2014/main" val="1485688088"/>
                  </a:ext>
                </a:extLst>
              </a:tr>
              <a:tr h="137303">
                <a:tc>
                  <a:txBody>
                    <a:bodyPr/>
                    <a:lstStyle/>
                    <a:p>
                      <a:pPr algn="l" fontAlgn="ctr"/>
                      <a:r>
                        <a:rPr lang="en-GB" sz="900" u="none" strike="noStrike">
                          <a:solidFill>
                            <a:srgbClr val="000000"/>
                          </a:solidFill>
                          <a:effectLst/>
                        </a:rPr>
                        <a:t>Uniforms and other consumables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£0.07</a:t>
                      </a:r>
                    </a:p>
                  </a:txBody>
                  <a:tcPr marL="0" marR="0" marT="0" marB="0" anchor="b"/>
                </a:tc>
                <a:extLst>
                  <a:ext uri="{0D108BD9-81ED-4DB2-BD59-A6C34878D82A}">
                    <a16:rowId xmlns:a16="http://schemas.microsoft.com/office/drawing/2014/main" val="3722466738"/>
                  </a:ext>
                </a:extLst>
              </a:tr>
              <a:tr h="137303">
                <a:tc>
                  <a:txBody>
                    <a:bodyPr/>
                    <a:lstStyle/>
                    <a:p>
                      <a:pPr algn="l" fontAlgn="ctr"/>
                      <a:r>
                        <a:rPr lang="en-GB" sz="900" u="none" strike="noStrike">
                          <a:solidFill>
                            <a:srgbClr val="000000"/>
                          </a:solidFill>
                          <a:effectLst/>
                        </a:rPr>
                        <a:t>Assistive technology</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£0.01</a:t>
                      </a:r>
                    </a:p>
                  </a:txBody>
                  <a:tcPr marL="0" marR="0" marT="0" marB="0" anchor="b"/>
                </a:tc>
                <a:extLst>
                  <a:ext uri="{0D108BD9-81ED-4DB2-BD59-A6C34878D82A}">
                    <a16:rowId xmlns:a16="http://schemas.microsoft.com/office/drawing/2014/main" val="959977542"/>
                  </a:ext>
                </a:extLst>
              </a:tr>
              <a:tr h="137303">
                <a:tc>
                  <a:txBody>
                    <a:bodyPr/>
                    <a:lstStyle/>
                    <a:p>
                      <a:pPr algn="l" fontAlgn="ctr"/>
                      <a:r>
                        <a:rPr lang="en-GB" sz="900" u="none" strike="noStrike">
                          <a:solidFill>
                            <a:srgbClr val="000000"/>
                          </a:solidFill>
                          <a:effectLst/>
                        </a:rPr>
                        <a:t>Central/head office recharges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£0.00</a:t>
                      </a:r>
                    </a:p>
                  </a:txBody>
                  <a:tcPr marL="0" marR="0" marT="0" marB="0" anchor="b"/>
                </a:tc>
                <a:extLst>
                  <a:ext uri="{0D108BD9-81ED-4DB2-BD59-A6C34878D82A}">
                    <a16:rowId xmlns:a16="http://schemas.microsoft.com/office/drawing/2014/main" val="4038370302"/>
                  </a:ext>
                </a:extLst>
              </a:tr>
              <a:tr h="137303">
                <a:tc>
                  <a:txBody>
                    <a:bodyPr/>
                    <a:lstStyle/>
                    <a:p>
                      <a:pPr algn="l" fontAlgn="ctr"/>
                      <a:r>
                        <a:rPr lang="en-GB" sz="900" u="none" strike="noStrike">
                          <a:solidFill>
                            <a:srgbClr val="000000"/>
                          </a:solidFill>
                          <a:effectLst/>
                        </a:rPr>
                        <a:t>Other overheads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£0.00</a:t>
                      </a:r>
                    </a:p>
                  </a:txBody>
                  <a:tcPr marL="0" marR="0" marT="0" marB="0" anchor="b"/>
                </a:tc>
                <a:extLst>
                  <a:ext uri="{0D108BD9-81ED-4DB2-BD59-A6C34878D82A}">
                    <a16:rowId xmlns:a16="http://schemas.microsoft.com/office/drawing/2014/main" val="2188000816"/>
                  </a:ext>
                </a:extLst>
              </a:tr>
              <a:tr h="137303">
                <a:tc>
                  <a:txBody>
                    <a:bodyPr/>
                    <a:lstStyle/>
                    <a:p>
                      <a:pPr algn="l" fontAlgn="ctr"/>
                      <a:r>
                        <a:rPr lang="en-GB" sz="900" u="none" strike="noStrike">
                          <a:solidFill>
                            <a:srgbClr val="000000"/>
                          </a:solidFill>
                          <a:effectLst/>
                        </a:rPr>
                        <a:t>CQC fees</a:t>
                      </a:r>
                      <a:endParaRPr lang="en-GB" sz="900" b="0" i="0" u="none" strike="noStrike">
                        <a:solidFill>
                          <a:srgbClr val="000000"/>
                        </a:solidFill>
                        <a:effectLst/>
                        <a:latin typeface="Arial" panose="020B0604020202020204" pitchFamily="34" charset="0"/>
                      </a:endParaRPr>
                    </a:p>
                  </a:txBody>
                  <a:tcPr marL="267586" marR="0" marT="0" marB="0" anchor="ctr"/>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£0.07</a:t>
                      </a:r>
                    </a:p>
                  </a:txBody>
                  <a:tcPr marL="0" marR="0" marT="0" marB="0" anchor="b"/>
                </a:tc>
                <a:extLst>
                  <a:ext uri="{0D108BD9-81ED-4DB2-BD59-A6C34878D82A}">
                    <a16:rowId xmlns:a16="http://schemas.microsoft.com/office/drawing/2014/main" val="881405634"/>
                  </a:ext>
                </a:extLst>
              </a:tr>
              <a:tr h="137303">
                <a:tc>
                  <a:txBody>
                    <a:bodyPr/>
                    <a:lstStyle/>
                    <a:p>
                      <a:pPr algn="l" fontAlgn="b"/>
                      <a:r>
                        <a:rPr lang="en-GB" sz="900" u="none" strike="noStrike">
                          <a:solidFill>
                            <a:srgbClr val="000000"/>
                          </a:solidFill>
                          <a:effectLst/>
                        </a:rPr>
                        <a:t>Total Return on Operations</a:t>
                      </a:r>
                      <a:endParaRPr lang="en-GB" sz="900" b="1" i="0" u="none" strike="noStrike">
                        <a:solidFill>
                          <a:srgbClr val="000000"/>
                        </a:solidFill>
                        <a:effectLst/>
                        <a:latin typeface="Arial" panose="020B0604020202020204" pitchFamily="34" charset="0"/>
                      </a:endParaRPr>
                    </a:p>
                  </a:txBody>
                  <a:tcPr marL="0" marR="0" marT="0" marB="0" anchor="b"/>
                </a:tc>
                <a:tc>
                  <a:txBody>
                    <a:bodyPr/>
                    <a:lstStyle/>
                    <a:p>
                      <a:pPr marL="0" algn="ctr" defTabSz="914400" rtl="0" eaLnBrk="1" fontAlgn="ctr" latinLnBrk="0" hangingPunct="1"/>
                      <a:r>
                        <a:rPr lang="en-GB" sz="900" u="none" strike="noStrike" kern="1200">
                          <a:solidFill>
                            <a:srgbClr val="000000"/>
                          </a:solidFill>
                          <a:effectLst/>
                          <a:latin typeface="+mn-lt"/>
                          <a:ea typeface="+mn-ea"/>
                          <a:cs typeface="+mn-cs"/>
                        </a:rPr>
                        <a:t>£1.30</a:t>
                      </a:r>
                    </a:p>
                  </a:txBody>
                  <a:tcPr marL="0" marR="0" marT="0" marB="0" anchor="b"/>
                </a:tc>
                <a:extLst>
                  <a:ext uri="{0D108BD9-81ED-4DB2-BD59-A6C34878D82A}">
                    <a16:rowId xmlns:a16="http://schemas.microsoft.com/office/drawing/2014/main" val="3510453145"/>
                  </a:ext>
                </a:extLst>
              </a:tr>
              <a:tr h="137303">
                <a:tc>
                  <a:txBody>
                    <a:bodyPr/>
                    <a:lstStyle/>
                    <a:p>
                      <a:pPr algn="l" fontAlgn="b"/>
                      <a:r>
                        <a:rPr lang="en-GB" sz="900" u="none" strike="noStrike">
                          <a:solidFill>
                            <a:srgbClr val="000000"/>
                          </a:solidFill>
                          <a:effectLst/>
                        </a:rPr>
                        <a:t>TOTAL</a:t>
                      </a:r>
                      <a:endParaRPr lang="en-GB" sz="900" b="1" i="0" u="none" strike="noStrike">
                        <a:solidFill>
                          <a:srgbClr val="000000"/>
                        </a:solidFill>
                        <a:effectLst/>
                        <a:latin typeface="Arial" panose="020B0604020202020204" pitchFamily="34" charset="0"/>
                      </a:endParaRPr>
                    </a:p>
                  </a:txBody>
                  <a:tcPr marL="0" marR="0" marT="0" marB="0" anchor="b"/>
                </a:tc>
                <a:tc>
                  <a:txBody>
                    <a:bodyPr/>
                    <a:lstStyle/>
                    <a:p>
                      <a:pPr marL="0" algn="ctr" defTabSz="914400" rtl="0" eaLnBrk="1" fontAlgn="ctr" latinLnBrk="0" hangingPunct="1"/>
                      <a:r>
                        <a:rPr lang="en-GB" sz="900" u="none" strike="noStrike" kern="1200" dirty="0">
                          <a:solidFill>
                            <a:srgbClr val="000000"/>
                          </a:solidFill>
                          <a:effectLst/>
                          <a:latin typeface="+mn-lt"/>
                          <a:ea typeface="+mn-ea"/>
                          <a:cs typeface="+mn-cs"/>
                        </a:rPr>
                        <a:t>£22.89</a:t>
                      </a:r>
                    </a:p>
                  </a:txBody>
                  <a:tcPr marL="0" marR="0" marT="0" marB="0" anchor="b"/>
                </a:tc>
                <a:extLst>
                  <a:ext uri="{0D108BD9-81ED-4DB2-BD59-A6C34878D82A}">
                    <a16:rowId xmlns:a16="http://schemas.microsoft.com/office/drawing/2014/main" val="3988255557"/>
                  </a:ext>
                </a:extLst>
              </a:tr>
            </a:tbl>
          </a:graphicData>
        </a:graphic>
      </p:graphicFrame>
      <p:sp>
        <p:nvSpPr>
          <p:cNvPr id="2" name="TextBox 1">
            <a:extLst>
              <a:ext uri="{FF2B5EF4-FFF2-40B4-BE49-F238E27FC236}">
                <a16:creationId xmlns:a16="http://schemas.microsoft.com/office/drawing/2014/main" id="{EE7B66F5-D0F1-D55D-3B16-8D4E1CC1B29F}"/>
              </a:ext>
              <a:ext uri="{C183D7F6-B498-43B3-948B-1728B52AA6E4}">
                <adec:decorative xmlns:adec="http://schemas.microsoft.com/office/drawing/2017/decorative" val="1"/>
              </a:ext>
            </a:extLst>
          </p:cNvPr>
          <p:cNvSpPr txBox="1"/>
          <p:nvPr/>
        </p:nvSpPr>
        <p:spPr>
          <a:xfrm>
            <a:off x="9280769" y="371230"/>
            <a:ext cx="2657230" cy="840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22A64EC4-9829-CA44-C8E2-6AA69955B17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47A1D31E-53C1-5702-F8F8-B66558093234}"/>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846195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7106ADA-20D7-C054-7562-AC3C7CE84120}"/>
              </a:ext>
            </a:extLst>
          </p:cNvPr>
          <p:cNvSpPr>
            <a:spLocks noGrp="1"/>
          </p:cNvSpPr>
          <p:nvPr>
            <p:ph type="title"/>
          </p:nvPr>
        </p:nvSpPr>
        <p:spPr/>
        <p:txBody>
          <a:bodyPr lIns="91440" tIns="45720" rIns="91440" bIns="45720" anchor="ctr">
            <a:normAutofit/>
          </a:bodyPr>
          <a:lstStyle/>
          <a:p>
            <a:r>
              <a:rPr lang="en-US">
                <a:cs typeface="Arial"/>
              </a:rPr>
              <a:t>Domiciliary Care - Annex A – Part 2</a:t>
            </a:r>
            <a:endParaRPr lang="en-GB" sz="3600">
              <a:solidFill>
                <a:srgbClr val="FF0000"/>
              </a:solidFill>
            </a:endParaRPr>
          </a:p>
        </p:txBody>
      </p:sp>
      <p:graphicFrame>
        <p:nvGraphicFramePr>
          <p:cNvPr id="4" name="Table 4" descr="Supporting information on important cost drivers used in the calculations">
            <a:extLst>
              <a:ext uri="{FF2B5EF4-FFF2-40B4-BE49-F238E27FC236}">
                <a16:creationId xmlns:a16="http://schemas.microsoft.com/office/drawing/2014/main" id="{7AE6A31E-2863-99D9-8C06-B13CE58855D3}"/>
              </a:ext>
            </a:extLst>
          </p:cNvPr>
          <p:cNvGraphicFramePr>
            <a:graphicFrameLocks noGrp="1"/>
          </p:cNvGraphicFramePr>
          <p:nvPr>
            <p:ph idx="1"/>
            <p:extLst>
              <p:ext uri="{D42A27DB-BD31-4B8C-83A1-F6EECF244321}">
                <p14:modId xmlns:p14="http://schemas.microsoft.com/office/powerpoint/2010/main" val="382168014"/>
              </p:ext>
            </p:extLst>
          </p:nvPr>
        </p:nvGraphicFramePr>
        <p:xfrm>
          <a:off x="803275" y="1622425"/>
          <a:ext cx="10891838" cy="2829560"/>
        </p:xfrm>
        <a:graphic>
          <a:graphicData uri="http://schemas.openxmlformats.org/drawingml/2006/table">
            <a:tbl>
              <a:tblPr firstRow="1" bandRow="1">
                <a:tableStyleId>{5C22544A-7EE6-4342-B048-85BDC9FD1C3A}</a:tableStyleId>
              </a:tblPr>
              <a:tblGrid>
                <a:gridCol w="5445919">
                  <a:extLst>
                    <a:ext uri="{9D8B030D-6E8A-4147-A177-3AD203B41FA5}">
                      <a16:colId xmlns:a16="http://schemas.microsoft.com/office/drawing/2014/main" val="504010208"/>
                    </a:ext>
                  </a:extLst>
                </a:gridCol>
                <a:gridCol w="5445919">
                  <a:extLst>
                    <a:ext uri="{9D8B030D-6E8A-4147-A177-3AD203B41FA5}">
                      <a16:colId xmlns:a16="http://schemas.microsoft.com/office/drawing/2014/main" val="2792846750"/>
                    </a:ext>
                  </a:extLst>
                </a:gridCol>
              </a:tblGrid>
              <a:tr h="370840">
                <a:tc>
                  <a:txBody>
                    <a:bodyPr/>
                    <a:lstStyle/>
                    <a:p>
                      <a:pPr algn="l" fontAlgn="ctr"/>
                      <a:r>
                        <a:rPr lang="en-US" sz="1600" u="none" strike="noStrike">
                          <a:solidFill>
                            <a:srgbClr val="000000"/>
                          </a:solidFill>
                          <a:effectLst/>
                        </a:rPr>
                        <a:t>Supporting information on important cost drivers used in the calculations:</a:t>
                      </a:r>
                      <a:endParaRPr lang="en-US" sz="1600" b="1" i="0" u="none" strike="noStrike">
                        <a:solidFill>
                          <a:srgbClr val="000000"/>
                        </a:solidFill>
                        <a:effectLst/>
                        <a:latin typeface="Arial" panose="020B0604020202020204" pitchFamily="34" charset="0"/>
                      </a:endParaRPr>
                    </a:p>
                  </a:txBody>
                  <a:tcPr marL="0" marR="0" marT="0" marB="0" anchor="ctr"/>
                </a:tc>
                <a:tc>
                  <a:txBody>
                    <a:bodyPr/>
                    <a:lstStyle/>
                    <a:p>
                      <a:pPr algn="l" fontAlgn="b"/>
                      <a:r>
                        <a:rPr lang="en-GB" sz="1600" u="none" strike="noStrike">
                          <a:solidFill>
                            <a:srgbClr val="000000"/>
                          </a:solidFill>
                          <a:effectLst/>
                        </a:rPr>
                        <a:t>18+ domiciliary care</a:t>
                      </a:r>
                      <a:endParaRPr lang="en-GB" sz="16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55116773"/>
                  </a:ext>
                </a:extLst>
              </a:tr>
              <a:tr h="370840">
                <a:tc>
                  <a:txBody>
                    <a:bodyPr/>
                    <a:lstStyle/>
                    <a:p>
                      <a:pPr algn="l" fontAlgn="ctr"/>
                      <a:r>
                        <a:rPr lang="en-US" sz="1600" u="none" strike="noStrike">
                          <a:solidFill>
                            <a:srgbClr val="000000"/>
                          </a:solidFill>
                          <a:effectLst/>
                        </a:rPr>
                        <a:t>Number of location level survey responses received</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a:t>
                      </a:r>
                      <a:endParaRPr lang="en-GB" sz="1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18740009"/>
                  </a:ext>
                </a:extLst>
              </a:tr>
              <a:tr h="370840">
                <a:tc>
                  <a:txBody>
                    <a:bodyPr/>
                    <a:lstStyle/>
                    <a:p>
                      <a:pPr algn="l" fontAlgn="ctr"/>
                      <a:r>
                        <a:rPr lang="en-US" sz="1600" u="none" strike="noStrike">
                          <a:solidFill>
                            <a:srgbClr val="000000"/>
                          </a:solidFill>
                          <a:effectLst/>
                        </a:rPr>
                        <a:t>Number of locations eligible to fill in the survey (excluding those found to be ineligible)</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18</a:t>
                      </a:r>
                      <a:endParaRPr lang="en-GB" sz="1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73737741"/>
                  </a:ext>
                </a:extLst>
              </a:tr>
              <a:tr h="370840">
                <a:tc>
                  <a:txBody>
                    <a:bodyPr/>
                    <a:lstStyle/>
                    <a:p>
                      <a:pPr algn="l" fontAlgn="ctr"/>
                      <a:r>
                        <a:rPr lang="en-US" sz="1600" u="none" strike="noStrike">
                          <a:solidFill>
                            <a:srgbClr val="000000"/>
                          </a:solidFill>
                          <a:effectLst/>
                        </a:rPr>
                        <a:t>Carer basic pay per hour </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£10.19</a:t>
                      </a:r>
                    </a:p>
                  </a:txBody>
                  <a:tcPr marL="0" marR="0" marT="0" marB="0" anchor="b"/>
                </a:tc>
                <a:extLst>
                  <a:ext uri="{0D108BD9-81ED-4DB2-BD59-A6C34878D82A}">
                    <a16:rowId xmlns:a16="http://schemas.microsoft.com/office/drawing/2014/main" val="1279230305"/>
                  </a:ext>
                </a:extLst>
              </a:tr>
              <a:tr h="370840">
                <a:tc>
                  <a:txBody>
                    <a:bodyPr/>
                    <a:lstStyle/>
                    <a:p>
                      <a:pPr algn="l" fontAlgn="ctr"/>
                      <a:r>
                        <a:rPr lang="en-US" sz="1600" u="none" strike="noStrike">
                          <a:solidFill>
                            <a:srgbClr val="000000"/>
                          </a:solidFill>
                          <a:effectLst/>
                        </a:rPr>
                        <a:t>Minutes of travel per contact hour</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8</a:t>
                      </a:r>
                    </a:p>
                  </a:txBody>
                  <a:tcPr marL="0" marR="0" marT="0" marB="0" anchor="b"/>
                </a:tc>
                <a:extLst>
                  <a:ext uri="{0D108BD9-81ED-4DB2-BD59-A6C34878D82A}">
                    <a16:rowId xmlns:a16="http://schemas.microsoft.com/office/drawing/2014/main" val="1090220910"/>
                  </a:ext>
                </a:extLst>
              </a:tr>
              <a:tr h="370840">
                <a:tc>
                  <a:txBody>
                    <a:bodyPr/>
                    <a:lstStyle/>
                    <a:p>
                      <a:pPr algn="l" fontAlgn="ctr"/>
                      <a:r>
                        <a:rPr lang="en-GB" sz="1600" u="none" strike="noStrike">
                          <a:solidFill>
                            <a:srgbClr val="000000"/>
                          </a:solidFill>
                          <a:effectLst/>
                        </a:rPr>
                        <a:t>Mileage payment per mile</a:t>
                      </a:r>
                      <a:endParaRPr lang="en-GB"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a:solidFill>
                            <a:srgbClr val="000000"/>
                          </a:solidFill>
                          <a:effectLst/>
                          <a:latin typeface="Calibri" panose="020F0502020204030204" pitchFamily="34" charset="0"/>
                        </a:rPr>
                        <a:t>£0.28</a:t>
                      </a:r>
                    </a:p>
                  </a:txBody>
                  <a:tcPr marL="0" marR="0" marT="0" marB="0" anchor="b"/>
                </a:tc>
                <a:extLst>
                  <a:ext uri="{0D108BD9-81ED-4DB2-BD59-A6C34878D82A}">
                    <a16:rowId xmlns:a16="http://schemas.microsoft.com/office/drawing/2014/main" val="2620095192"/>
                  </a:ext>
                </a:extLst>
              </a:tr>
              <a:tr h="370840">
                <a:tc>
                  <a:txBody>
                    <a:bodyPr/>
                    <a:lstStyle/>
                    <a:p>
                      <a:pPr algn="l" fontAlgn="ctr"/>
                      <a:r>
                        <a:rPr lang="en-US" sz="1600" u="none" strike="noStrike">
                          <a:solidFill>
                            <a:srgbClr val="000000"/>
                          </a:solidFill>
                          <a:effectLst/>
                        </a:rPr>
                        <a:t>Total direct care hours per annum</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b="0" i="0" u="none" strike="noStrike" dirty="0">
                          <a:solidFill>
                            <a:srgbClr val="000000"/>
                          </a:solidFill>
                          <a:effectLst/>
                          <a:latin typeface="Calibri" panose="020F0502020204030204" pitchFamily="34" charset="0"/>
                        </a:rPr>
                        <a:t>174377</a:t>
                      </a:r>
                    </a:p>
                  </a:txBody>
                  <a:tcPr marL="0" marR="0" marT="0" marB="0" anchor="b"/>
                </a:tc>
                <a:extLst>
                  <a:ext uri="{0D108BD9-81ED-4DB2-BD59-A6C34878D82A}">
                    <a16:rowId xmlns:a16="http://schemas.microsoft.com/office/drawing/2014/main" val="3438572395"/>
                  </a:ext>
                </a:extLst>
              </a:tr>
            </a:tbl>
          </a:graphicData>
        </a:graphic>
      </p:graphicFrame>
      <p:sp>
        <p:nvSpPr>
          <p:cNvPr id="2" name="TextBox 1">
            <a:extLst>
              <a:ext uri="{FF2B5EF4-FFF2-40B4-BE49-F238E27FC236}">
                <a16:creationId xmlns:a16="http://schemas.microsoft.com/office/drawing/2014/main" id="{B2A0C587-92F2-6EF9-1BE5-98AFB858612F}"/>
              </a:ext>
              <a:ext uri="{C183D7F6-B498-43B3-948B-1728B52AA6E4}">
                <adec:decorative xmlns:adec="http://schemas.microsoft.com/office/drawing/2017/decorative" val="1"/>
              </a:ext>
            </a:extLst>
          </p:cNvPr>
          <p:cNvSpPr txBox="1"/>
          <p:nvPr/>
        </p:nvSpPr>
        <p:spPr>
          <a:xfrm>
            <a:off x="9261230" y="381000"/>
            <a:ext cx="2676769" cy="762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39C97D4C-55DD-3201-ED7B-EE60225E169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E0BB798F-5172-495A-BD2C-717B38348567}"/>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773650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199AB4-D950-6C15-AFF5-3EEBB5FE3BF8}"/>
              </a:ext>
            </a:extLst>
          </p:cNvPr>
          <p:cNvSpPr>
            <a:spLocks noGrp="1"/>
          </p:cNvSpPr>
          <p:nvPr>
            <p:ph type="title"/>
          </p:nvPr>
        </p:nvSpPr>
        <p:spPr/>
        <p:txBody>
          <a:bodyPr lIns="91440" tIns="45720" rIns="91440" bIns="45720" anchor="t">
            <a:normAutofit/>
          </a:bodyPr>
          <a:lstStyle/>
          <a:p>
            <a:r>
              <a:rPr lang="en-US">
                <a:cs typeface="Arial"/>
              </a:rPr>
              <a:t>Split of Visit Lengths </a:t>
            </a:r>
            <a:endParaRPr lang="en-US">
              <a:solidFill>
                <a:srgbClr val="FF0000"/>
              </a:solidFill>
              <a:ea typeface="Calibri Light" panose="020F0302020204030204"/>
              <a:cs typeface="Calibri Light" panose="020F0302020204030204"/>
            </a:endParaRPr>
          </a:p>
        </p:txBody>
      </p:sp>
      <p:sp>
        <p:nvSpPr>
          <p:cNvPr id="2" name="TextBox 1">
            <a:extLst>
              <a:ext uri="{FF2B5EF4-FFF2-40B4-BE49-F238E27FC236}">
                <a16:creationId xmlns:a16="http://schemas.microsoft.com/office/drawing/2014/main" id="{ABD890DD-0C67-B886-31C3-0A0F4066DBBE}"/>
              </a:ext>
            </a:extLst>
          </p:cNvPr>
          <p:cNvSpPr txBox="1"/>
          <p:nvPr/>
        </p:nvSpPr>
        <p:spPr>
          <a:xfrm>
            <a:off x="802755" y="1735300"/>
            <a:ext cx="10891835" cy="1200329"/>
          </a:xfrm>
          <a:prstGeom prst="rect">
            <a:avLst/>
          </a:prstGeom>
          <a:noFill/>
        </p:spPr>
        <p:txBody>
          <a:bodyPr wrap="square" rtlCol="0">
            <a:spAutoFit/>
          </a:bodyPr>
          <a:lstStyle/>
          <a:p>
            <a:r>
              <a:rPr lang="en-GB"/>
              <a:t>To understand the visit lengths split of visit lengths reported by providers, the exercise asks for </a:t>
            </a:r>
            <a:r>
              <a:rPr lang="en-US"/>
              <a:t>the lower quartile/median/upper quartile of number of appointments per week by visit length (15/30/45/60 mins).</a:t>
            </a:r>
          </a:p>
          <a:p>
            <a:r>
              <a:rPr lang="en-US"/>
              <a:t>The breakdown is listed below for the submissions received.</a:t>
            </a:r>
            <a:endParaRPr lang="en-GB"/>
          </a:p>
          <a:p>
            <a:r>
              <a:rPr lang="en-GB"/>
              <a:t> </a:t>
            </a:r>
            <a:endParaRPr lang="en-US"/>
          </a:p>
        </p:txBody>
      </p:sp>
      <p:graphicFrame>
        <p:nvGraphicFramePr>
          <p:cNvPr id="5" name="Table 4" descr="Table showing the amount of visits and submissions by length of visit">
            <a:extLst>
              <a:ext uri="{FF2B5EF4-FFF2-40B4-BE49-F238E27FC236}">
                <a16:creationId xmlns:a16="http://schemas.microsoft.com/office/drawing/2014/main" id="{DF5185B9-7240-105D-5338-352452136DB0}"/>
              </a:ext>
            </a:extLst>
          </p:cNvPr>
          <p:cNvGraphicFramePr>
            <a:graphicFrameLocks/>
          </p:cNvGraphicFramePr>
          <p:nvPr>
            <p:extLst>
              <p:ext uri="{D42A27DB-BD31-4B8C-83A1-F6EECF244321}">
                <p14:modId xmlns:p14="http://schemas.microsoft.com/office/powerpoint/2010/main" val="1763411938"/>
              </p:ext>
            </p:extLst>
          </p:nvPr>
        </p:nvGraphicFramePr>
        <p:xfrm>
          <a:off x="613547" y="2935629"/>
          <a:ext cx="10775698" cy="2489200"/>
        </p:xfrm>
        <a:graphic>
          <a:graphicData uri="http://schemas.openxmlformats.org/drawingml/2006/table">
            <a:tbl>
              <a:tblPr firstRow="1">
                <a:tableStyleId>{5C22544A-7EE6-4342-B048-85BDC9FD1C3A}</a:tableStyleId>
              </a:tblPr>
              <a:tblGrid>
                <a:gridCol w="2422810">
                  <a:extLst>
                    <a:ext uri="{9D8B030D-6E8A-4147-A177-3AD203B41FA5}">
                      <a16:colId xmlns:a16="http://schemas.microsoft.com/office/drawing/2014/main" val="1249268416"/>
                    </a:ext>
                  </a:extLst>
                </a:gridCol>
                <a:gridCol w="1547288">
                  <a:extLst>
                    <a:ext uri="{9D8B030D-6E8A-4147-A177-3AD203B41FA5}">
                      <a16:colId xmlns:a16="http://schemas.microsoft.com/office/drawing/2014/main" val="3504263843"/>
                    </a:ext>
                  </a:extLst>
                </a:gridCol>
                <a:gridCol w="1701400">
                  <a:extLst>
                    <a:ext uri="{9D8B030D-6E8A-4147-A177-3AD203B41FA5}">
                      <a16:colId xmlns:a16="http://schemas.microsoft.com/office/drawing/2014/main" val="3894809006"/>
                    </a:ext>
                  </a:extLst>
                </a:gridCol>
                <a:gridCol w="1701400">
                  <a:extLst>
                    <a:ext uri="{9D8B030D-6E8A-4147-A177-3AD203B41FA5}">
                      <a16:colId xmlns:a16="http://schemas.microsoft.com/office/drawing/2014/main" val="2695698800"/>
                    </a:ext>
                  </a:extLst>
                </a:gridCol>
                <a:gridCol w="1701400">
                  <a:extLst>
                    <a:ext uri="{9D8B030D-6E8A-4147-A177-3AD203B41FA5}">
                      <a16:colId xmlns:a16="http://schemas.microsoft.com/office/drawing/2014/main" val="3869236679"/>
                    </a:ext>
                  </a:extLst>
                </a:gridCol>
                <a:gridCol w="1701400">
                  <a:extLst>
                    <a:ext uri="{9D8B030D-6E8A-4147-A177-3AD203B41FA5}">
                      <a16:colId xmlns:a16="http://schemas.microsoft.com/office/drawing/2014/main" val="3579487707"/>
                    </a:ext>
                  </a:extLst>
                </a:gridCol>
              </a:tblGrid>
              <a:tr h="370840">
                <a:tc>
                  <a:txBody>
                    <a:bodyPr/>
                    <a:lstStyle/>
                    <a:p>
                      <a:r>
                        <a:rPr lang="en-GB" dirty="0">
                          <a:solidFill>
                            <a:srgbClr val="000000"/>
                          </a:solidFill>
                        </a:rPr>
                        <a:t>Length of visit</a:t>
                      </a:r>
                    </a:p>
                  </a:txBody>
                  <a:tcPr/>
                </a:tc>
                <a:tc>
                  <a:txBody>
                    <a:bodyPr/>
                    <a:lstStyle/>
                    <a:p>
                      <a:pPr algn="ctr"/>
                      <a:r>
                        <a:rPr lang="en-GB" dirty="0">
                          <a:solidFill>
                            <a:srgbClr val="000000"/>
                          </a:solidFill>
                        </a:rPr>
                        <a:t>Count of Submissions </a:t>
                      </a:r>
                    </a:p>
                  </a:txBody>
                  <a:tcPr anchor="ctr"/>
                </a:tc>
                <a:tc>
                  <a:txBody>
                    <a:bodyPr/>
                    <a:lstStyle/>
                    <a:p>
                      <a:pPr algn="ctr"/>
                      <a:r>
                        <a:rPr lang="en-GB" dirty="0">
                          <a:solidFill>
                            <a:srgbClr val="000000"/>
                          </a:solidFill>
                        </a:rPr>
                        <a:t>Lower Quartile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rPr>
                        <a:t>Median</a:t>
                      </a:r>
                      <a:r>
                        <a:rPr lang="en-GB" dirty="0"/>
                        <a:t>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rPr>
                        <a:t>Upper Quartile</a:t>
                      </a:r>
                    </a:p>
                  </a:txBody>
                  <a:tcPr anchor="ctr"/>
                </a:tc>
                <a:tc>
                  <a:txBody>
                    <a:bodyPr/>
                    <a:lstStyle/>
                    <a:p>
                      <a:pPr algn="ctr"/>
                      <a:r>
                        <a:rPr lang="en-GB" dirty="0">
                          <a:solidFill>
                            <a:srgbClr val="000000"/>
                          </a:solidFill>
                        </a:rPr>
                        <a:t>Total Number of Visits </a:t>
                      </a:r>
                    </a:p>
                  </a:txBody>
                  <a:tcPr anchor="ctr"/>
                </a:tc>
                <a:extLst>
                  <a:ext uri="{0D108BD9-81ED-4DB2-BD59-A6C34878D82A}">
                    <a16:rowId xmlns:a16="http://schemas.microsoft.com/office/drawing/2014/main" val="267695009"/>
                  </a:ext>
                </a:extLst>
              </a:tr>
              <a:tr h="0">
                <a:tc>
                  <a:txBody>
                    <a:bodyPr/>
                    <a:lstStyle/>
                    <a:p>
                      <a:r>
                        <a:rPr lang="en-GB" b="1">
                          <a:solidFill>
                            <a:schemeClr val="accent2"/>
                          </a:solidFill>
                        </a:rPr>
                        <a:t>15 Mins Visit </a:t>
                      </a:r>
                    </a:p>
                  </a:txBody>
                  <a:tcPr/>
                </a:tc>
                <a:tc>
                  <a:txBody>
                    <a:bodyPr/>
                    <a:lstStyle/>
                    <a:p>
                      <a:pPr marL="0" algn="ctr" defTabSz="914400" rtl="0" eaLnBrk="1" latinLnBrk="0" hangingPunct="1"/>
                      <a:r>
                        <a:rPr lang="en-GB" sz="1600" kern="1200" dirty="0">
                          <a:solidFill>
                            <a:schemeClr val="accent2"/>
                          </a:solidFill>
                          <a:latin typeface="+mn-lt"/>
                          <a:ea typeface="+mn-ea"/>
                          <a:cs typeface="+mn-cs"/>
                        </a:rPr>
                        <a:t>2</a:t>
                      </a:r>
                    </a:p>
                  </a:txBody>
                  <a:tcPr anchor="ctr"/>
                </a:tc>
                <a:tc>
                  <a:txBody>
                    <a:bodyPr/>
                    <a:lstStyle/>
                    <a:p>
                      <a:pPr algn="ctr" fontAlgn="b"/>
                      <a:r>
                        <a:rPr lang="en-GB" sz="1600" b="0" i="0" u="none" strike="noStrike" dirty="0">
                          <a:solidFill>
                            <a:srgbClr val="000000"/>
                          </a:solidFill>
                          <a:effectLst/>
                          <a:latin typeface="Calibri" panose="020F0502020204030204" pitchFamily="34" charset="0"/>
                        </a:rPr>
                        <a:t>68.5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81</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93.5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162</a:t>
                      </a:r>
                    </a:p>
                  </a:txBody>
                  <a:tcPr marL="6350" marR="6350" marT="6350" marB="0" anchor="ctr"/>
                </a:tc>
                <a:extLst>
                  <a:ext uri="{0D108BD9-81ED-4DB2-BD59-A6C34878D82A}">
                    <a16:rowId xmlns:a16="http://schemas.microsoft.com/office/drawing/2014/main" val="1832021510"/>
                  </a:ext>
                </a:extLst>
              </a:tr>
              <a:tr h="370840">
                <a:tc>
                  <a:txBody>
                    <a:bodyPr/>
                    <a:lstStyle/>
                    <a:p>
                      <a:r>
                        <a:rPr lang="en-GB" b="1">
                          <a:solidFill>
                            <a:schemeClr val="accent2"/>
                          </a:solidFill>
                        </a:rPr>
                        <a:t>30 Mins Visit </a:t>
                      </a:r>
                    </a:p>
                  </a:txBody>
                  <a:tcPr/>
                </a:tc>
                <a:tc>
                  <a:txBody>
                    <a:bodyPr/>
                    <a:lstStyle/>
                    <a:p>
                      <a:pPr marL="0" algn="ctr" defTabSz="914400" rtl="0" eaLnBrk="1" fontAlgn="b" latinLnBrk="0" hangingPunct="1"/>
                      <a:r>
                        <a:rPr lang="en-GB" sz="1600" kern="1200">
                          <a:solidFill>
                            <a:schemeClr val="accent2"/>
                          </a:solidFill>
                          <a:latin typeface="+mn-lt"/>
                          <a:ea typeface="+mn-ea"/>
                          <a:cs typeface="+mn-cs"/>
                        </a:rPr>
                        <a:t>3</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1217.5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1280</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1785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4725</a:t>
                      </a:r>
                    </a:p>
                  </a:txBody>
                  <a:tcPr marL="6350" marR="6350" marT="6350" marB="0" anchor="ctr"/>
                </a:tc>
                <a:extLst>
                  <a:ext uri="{0D108BD9-81ED-4DB2-BD59-A6C34878D82A}">
                    <a16:rowId xmlns:a16="http://schemas.microsoft.com/office/drawing/2014/main" val="3354314732"/>
                  </a:ext>
                </a:extLst>
              </a:tr>
              <a:tr h="370840">
                <a:tc>
                  <a:txBody>
                    <a:bodyPr/>
                    <a:lstStyle/>
                    <a:p>
                      <a:r>
                        <a:rPr lang="en-GB" b="1">
                          <a:solidFill>
                            <a:schemeClr val="accent2"/>
                          </a:solidFill>
                        </a:rPr>
                        <a:t>45 Mins Visit </a:t>
                      </a:r>
                    </a:p>
                  </a:txBody>
                  <a:tcPr/>
                </a:tc>
                <a:tc>
                  <a:txBody>
                    <a:bodyPr/>
                    <a:lstStyle/>
                    <a:p>
                      <a:pPr marL="0" algn="ctr" defTabSz="914400" rtl="0" eaLnBrk="1" fontAlgn="b" latinLnBrk="0" hangingPunct="1"/>
                      <a:r>
                        <a:rPr lang="en-GB" sz="1600" kern="1200">
                          <a:solidFill>
                            <a:schemeClr val="accent2"/>
                          </a:solidFill>
                          <a:latin typeface="+mn-lt"/>
                          <a:ea typeface="+mn-ea"/>
                          <a:cs typeface="+mn-cs"/>
                        </a:rPr>
                        <a:t>3</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119</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224</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272</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558</a:t>
                      </a:r>
                    </a:p>
                  </a:txBody>
                  <a:tcPr marL="6350" marR="6350" marT="6350" marB="0" anchor="ctr"/>
                </a:tc>
                <a:extLst>
                  <a:ext uri="{0D108BD9-81ED-4DB2-BD59-A6C34878D82A}">
                    <a16:rowId xmlns:a16="http://schemas.microsoft.com/office/drawing/2014/main" val="1070507793"/>
                  </a:ext>
                </a:extLst>
              </a:tr>
              <a:tr h="370840">
                <a:tc>
                  <a:txBody>
                    <a:bodyPr/>
                    <a:lstStyle/>
                    <a:p>
                      <a:r>
                        <a:rPr lang="en-GB" b="1">
                          <a:solidFill>
                            <a:schemeClr val="accent2"/>
                          </a:solidFill>
                        </a:rPr>
                        <a:t>60 Mins Visit </a:t>
                      </a:r>
                    </a:p>
                  </a:txBody>
                  <a:tcPr/>
                </a:tc>
                <a:tc>
                  <a:txBody>
                    <a:bodyPr/>
                    <a:lstStyle/>
                    <a:p>
                      <a:pPr marL="0" algn="ctr" defTabSz="914400" rtl="0" eaLnBrk="1" fontAlgn="b" latinLnBrk="0" hangingPunct="1"/>
                      <a:r>
                        <a:rPr lang="en-GB" sz="1600" kern="1200">
                          <a:solidFill>
                            <a:schemeClr val="accent2"/>
                          </a:solidFill>
                          <a:latin typeface="+mn-lt"/>
                          <a:ea typeface="+mn-ea"/>
                          <a:cs typeface="+mn-cs"/>
                        </a:rPr>
                        <a:t>2</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122.5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133</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143.5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266</a:t>
                      </a:r>
                    </a:p>
                  </a:txBody>
                  <a:tcPr marL="6350" marR="6350" marT="6350" marB="0" anchor="ctr"/>
                </a:tc>
                <a:extLst>
                  <a:ext uri="{0D108BD9-81ED-4DB2-BD59-A6C34878D82A}">
                    <a16:rowId xmlns:a16="http://schemas.microsoft.com/office/drawing/2014/main" val="1602659285"/>
                  </a:ext>
                </a:extLst>
              </a:tr>
              <a:tr h="370840">
                <a:tc>
                  <a:txBody>
                    <a:bodyPr/>
                    <a:lstStyle/>
                    <a:p>
                      <a:r>
                        <a:rPr lang="en-GB" b="1">
                          <a:solidFill>
                            <a:schemeClr val="accent2"/>
                          </a:solidFill>
                        </a:rPr>
                        <a:t>Other </a:t>
                      </a:r>
                    </a:p>
                  </a:txBody>
                  <a:tcPr/>
                </a:tc>
                <a:tc>
                  <a:txBody>
                    <a:bodyPr/>
                    <a:lstStyle/>
                    <a:p>
                      <a:pPr marL="0" algn="ctr" defTabSz="914400" rtl="0" eaLnBrk="1" fontAlgn="b" latinLnBrk="0" hangingPunct="1"/>
                      <a:r>
                        <a:rPr lang="en-GB" sz="1600" kern="1200">
                          <a:solidFill>
                            <a:schemeClr val="accent2"/>
                          </a:solidFill>
                          <a:latin typeface="+mn-lt"/>
                          <a:ea typeface="+mn-ea"/>
                          <a:cs typeface="+mn-cs"/>
                        </a:rPr>
                        <a:t>2</a:t>
                      </a:r>
                    </a:p>
                  </a:txBody>
                  <a:tcPr marL="6350" marR="6350" marT="6350" marB="0" anchor="b"/>
                </a:tc>
                <a:tc>
                  <a:txBody>
                    <a:bodyPr/>
                    <a:lstStyle/>
                    <a:p>
                      <a:pPr algn="ctr" fontAlgn="b"/>
                      <a:r>
                        <a:rPr lang="en-GB" sz="1600" b="0" i="0" u="none" strike="noStrike">
                          <a:solidFill>
                            <a:srgbClr val="000000"/>
                          </a:solidFill>
                          <a:effectLst/>
                          <a:latin typeface="Calibri" panose="020F0502020204030204" pitchFamily="34" charset="0"/>
                        </a:rPr>
                        <a:t>49.75</a:t>
                      </a:r>
                    </a:p>
                  </a:txBody>
                  <a:tcPr marL="6350" marR="6350" marT="6350" marB="0" anchor="ctr"/>
                </a:tc>
                <a:tc>
                  <a:txBody>
                    <a:bodyPr/>
                    <a:lstStyle/>
                    <a:p>
                      <a:pPr algn="ctr" fontAlgn="b"/>
                      <a:r>
                        <a:rPr lang="en-GB" sz="1600" b="0" i="0" u="none" strike="noStrike">
                          <a:solidFill>
                            <a:srgbClr val="000000"/>
                          </a:solidFill>
                          <a:effectLst/>
                          <a:latin typeface="Calibri" panose="020F0502020204030204" pitchFamily="34" charset="0"/>
                        </a:rPr>
                        <a:t>61.5</a:t>
                      </a:r>
                    </a:p>
                  </a:txBody>
                  <a:tcPr marL="6350" marR="6350" marT="6350" marB="0" anchor="ctr"/>
                </a:tc>
                <a:tc>
                  <a:txBody>
                    <a:bodyPr/>
                    <a:lstStyle/>
                    <a:p>
                      <a:pPr algn="ctr" fontAlgn="b"/>
                      <a:r>
                        <a:rPr lang="en-GB" sz="1600" b="0" i="0" u="none" strike="noStrike" dirty="0">
                          <a:solidFill>
                            <a:srgbClr val="000000"/>
                          </a:solidFill>
                          <a:effectLst/>
                          <a:latin typeface="Calibri" panose="020F0502020204030204" pitchFamily="34" charset="0"/>
                        </a:rPr>
                        <a:t>73.25</a:t>
                      </a:r>
                    </a:p>
                  </a:txBody>
                  <a:tcPr marL="6350" marR="6350" marT="6350" marB="0" anchor="ctr"/>
                </a:tc>
                <a:tc>
                  <a:txBody>
                    <a:bodyPr/>
                    <a:lstStyle/>
                    <a:p>
                      <a:pPr algn="ctr" fontAlgn="b"/>
                      <a:r>
                        <a:rPr lang="en-GB" sz="1600" b="0" i="0" u="none" strike="noStrike" dirty="0">
                          <a:solidFill>
                            <a:srgbClr val="000000"/>
                          </a:solidFill>
                          <a:effectLst/>
                          <a:latin typeface="Calibri" panose="020F0502020204030204" pitchFamily="34" charset="0"/>
                        </a:rPr>
                        <a:t>123</a:t>
                      </a:r>
                    </a:p>
                  </a:txBody>
                  <a:tcPr marL="6350" marR="6350" marT="6350" marB="0" anchor="ctr"/>
                </a:tc>
                <a:extLst>
                  <a:ext uri="{0D108BD9-81ED-4DB2-BD59-A6C34878D82A}">
                    <a16:rowId xmlns:a16="http://schemas.microsoft.com/office/drawing/2014/main" val="819338746"/>
                  </a:ext>
                </a:extLst>
              </a:tr>
            </a:tbl>
          </a:graphicData>
        </a:graphic>
      </p:graphicFrame>
      <p:pic>
        <p:nvPicPr>
          <p:cNvPr id="6" name="Picture 5">
            <a:extLst>
              <a:ext uri="{FF2B5EF4-FFF2-40B4-BE49-F238E27FC236}">
                <a16:creationId xmlns:a16="http://schemas.microsoft.com/office/drawing/2014/main" id="{AB062A21-3613-8032-8182-FEF9817F5B4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Tree>
    <p:extLst>
      <p:ext uri="{BB962C8B-B14F-4D97-AF65-F5344CB8AC3E}">
        <p14:creationId xmlns:p14="http://schemas.microsoft.com/office/powerpoint/2010/main" val="2476298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199AB4-D950-6C15-AFF5-3EEBB5FE3BF8}"/>
              </a:ext>
            </a:extLst>
          </p:cNvPr>
          <p:cNvSpPr>
            <a:spLocks noGrp="1"/>
          </p:cNvSpPr>
          <p:nvPr>
            <p:ph type="title"/>
          </p:nvPr>
        </p:nvSpPr>
        <p:spPr/>
        <p:txBody>
          <a:bodyPr lIns="91440" tIns="45720" rIns="91440" bIns="45720" anchor="t">
            <a:normAutofit/>
          </a:bodyPr>
          <a:lstStyle/>
          <a:p>
            <a:r>
              <a:rPr lang="en-US">
                <a:solidFill>
                  <a:srgbClr val="4A4D50"/>
                </a:solidFill>
                <a:ea typeface="+mj-lt"/>
                <a:cs typeface="Arial"/>
              </a:rPr>
              <a:t>Modelling Visit Lengths </a:t>
            </a:r>
          </a:p>
          <a:p>
            <a:endParaRPr lang="en-US"/>
          </a:p>
        </p:txBody>
      </p:sp>
      <p:sp>
        <p:nvSpPr>
          <p:cNvPr id="2" name="TextBox 1">
            <a:extLst>
              <a:ext uri="{FF2B5EF4-FFF2-40B4-BE49-F238E27FC236}">
                <a16:creationId xmlns:a16="http://schemas.microsoft.com/office/drawing/2014/main" id="{ABD890DD-0C67-B886-31C3-0A0F4066DBBE}"/>
              </a:ext>
            </a:extLst>
          </p:cNvPr>
          <p:cNvSpPr txBox="1"/>
          <p:nvPr/>
        </p:nvSpPr>
        <p:spPr>
          <a:xfrm>
            <a:off x="245471" y="984673"/>
            <a:ext cx="10891835" cy="3139321"/>
          </a:xfrm>
          <a:prstGeom prst="rect">
            <a:avLst/>
          </a:prstGeom>
          <a:noFill/>
        </p:spPr>
        <p:txBody>
          <a:bodyPr wrap="square" lIns="91440" tIns="45720" rIns="91440" bIns="45720" rtlCol="0" anchor="t">
            <a:spAutoFit/>
          </a:bodyPr>
          <a:lstStyle/>
          <a:p>
            <a:endParaRPr lang="en-GB" dirty="0">
              <a:ea typeface="Calibri"/>
              <a:cs typeface="Calibri"/>
            </a:endParaRPr>
          </a:p>
          <a:p>
            <a:r>
              <a:rPr lang="en-GB" dirty="0"/>
              <a:t> </a:t>
            </a:r>
            <a:r>
              <a:rPr lang="en-US" dirty="0">
                <a:ea typeface="+mn-lt"/>
                <a:cs typeface="+mn-lt"/>
              </a:rPr>
              <a:t>The LQ, Median and UQ costs listed in Annex A and the previous pages in this report are calculated directly from the ARCC tool which uses a weighted blended rate of the visit lengths as listed by each provider.</a:t>
            </a:r>
          </a:p>
          <a:p>
            <a:endParaRPr lang="en-US" dirty="0">
              <a:ea typeface="+mn-lt"/>
              <a:cs typeface="+mn-lt"/>
            </a:endParaRPr>
          </a:p>
          <a:p>
            <a:r>
              <a:rPr lang="en-US" dirty="0">
                <a:ea typeface="+mn-lt"/>
                <a:cs typeface="+mn-lt"/>
              </a:rPr>
              <a:t>To understand how the cost vary depending on the visit length, the exercise asks to model the LQ, Median and Upper Quartile costs for 15, 30, 45 and 60 minute visit lengths.</a:t>
            </a:r>
          </a:p>
          <a:p>
            <a:endParaRPr lang="en-GB" dirty="0">
              <a:ea typeface="+mn-lt"/>
              <a:cs typeface="+mn-lt"/>
            </a:endParaRPr>
          </a:p>
          <a:p>
            <a:r>
              <a:rPr lang="en-GB" dirty="0">
                <a:ea typeface="+mn-lt"/>
                <a:cs typeface="+mn-lt"/>
              </a:rPr>
              <a:t>This has only been modelled on providers submissions that list these visit lengths. To model, in line with the ARCC guidance video published, we have amended the submissions to solely reflect either 15, 30, 45 or 60 minute average visit lengths, and the results are listed below.</a:t>
            </a:r>
            <a:endParaRPr lang="en-US" dirty="0">
              <a:ea typeface="+mn-lt"/>
              <a:cs typeface="+mn-lt"/>
            </a:endParaRPr>
          </a:p>
          <a:p>
            <a:endParaRPr lang="en-GB" dirty="0">
              <a:ea typeface="Calibri"/>
              <a:cs typeface="Calibri"/>
            </a:endParaRPr>
          </a:p>
        </p:txBody>
      </p:sp>
      <p:graphicFrame>
        <p:nvGraphicFramePr>
          <p:cNvPr id="6" name="Table 5">
            <a:extLst>
              <a:ext uri="{FF2B5EF4-FFF2-40B4-BE49-F238E27FC236}">
                <a16:creationId xmlns:a16="http://schemas.microsoft.com/office/drawing/2014/main" id="{D15D461C-0C80-2845-98C1-956428ED251A}"/>
              </a:ext>
            </a:extLst>
          </p:cNvPr>
          <p:cNvGraphicFramePr>
            <a:graphicFrameLocks noGrp="1"/>
          </p:cNvGraphicFramePr>
          <p:nvPr>
            <p:extLst>
              <p:ext uri="{D42A27DB-BD31-4B8C-83A1-F6EECF244321}">
                <p14:modId xmlns:p14="http://schemas.microsoft.com/office/powerpoint/2010/main" val="4245583246"/>
              </p:ext>
            </p:extLst>
          </p:nvPr>
        </p:nvGraphicFramePr>
        <p:xfrm>
          <a:off x="291294" y="4112440"/>
          <a:ext cx="10534651" cy="2377440"/>
        </p:xfrm>
        <a:graphic>
          <a:graphicData uri="http://schemas.openxmlformats.org/drawingml/2006/table">
            <a:tbl>
              <a:tblPr firstRow="1" bandRow="1">
                <a:tableStyleId>{69012ECD-51FC-41F1-AA8D-1B2483CD663E}</a:tableStyleId>
              </a:tblPr>
              <a:tblGrid>
                <a:gridCol w="1937042">
                  <a:extLst>
                    <a:ext uri="{9D8B030D-6E8A-4147-A177-3AD203B41FA5}">
                      <a16:colId xmlns:a16="http://schemas.microsoft.com/office/drawing/2014/main" val="1984800585"/>
                    </a:ext>
                  </a:extLst>
                </a:gridCol>
                <a:gridCol w="1579801">
                  <a:extLst>
                    <a:ext uri="{9D8B030D-6E8A-4147-A177-3AD203B41FA5}">
                      <a16:colId xmlns:a16="http://schemas.microsoft.com/office/drawing/2014/main" val="1283163140"/>
                    </a:ext>
                  </a:extLst>
                </a:gridCol>
                <a:gridCol w="1754452">
                  <a:extLst>
                    <a:ext uri="{9D8B030D-6E8A-4147-A177-3AD203B41FA5}">
                      <a16:colId xmlns:a16="http://schemas.microsoft.com/office/drawing/2014/main" val="1799521763"/>
                    </a:ext>
                  </a:extLst>
                </a:gridCol>
                <a:gridCol w="1754452">
                  <a:extLst>
                    <a:ext uri="{9D8B030D-6E8A-4147-A177-3AD203B41FA5}">
                      <a16:colId xmlns:a16="http://schemas.microsoft.com/office/drawing/2014/main" val="4073152200"/>
                    </a:ext>
                  </a:extLst>
                </a:gridCol>
                <a:gridCol w="1754452">
                  <a:extLst>
                    <a:ext uri="{9D8B030D-6E8A-4147-A177-3AD203B41FA5}">
                      <a16:colId xmlns:a16="http://schemas.microsoft.com/office/drawing/2014/main" val="3181170141"/>
                    </a:ext>
                  </a:extLst>
                </a:gridCol>
                <a:gridCol w="1754452">
                  <a:extLst>
                    <a:ext uri="{9D8B030D-6E8A-4147-A177-3AD203B41FA5}">
                      <a16:colId xmlns:a16="http://schemas.microsoft.com/office/drawing/2014/main" val="3262284339"/>
                    </a:ext>
                  </a:extLst>
                </a:gridCol>
              </a:tblGrid>
              <a:tr h="342900">
                <a:tc>
                  <a:txBody>
                    <a:bodyPr/>
                    <a:lstStyle/>
                    <a:p>
                      <a:pPr fontAlgn="auto"/>
                      <a:r>
                        <a:rPr lang="en-GB" sz="1800" dirty="0">
                          <a:effectLst/>
                        </a:rPr>
                        <a:t>​</a:t>
                      </a:r>
                      <a:r>
                        <a:rPr lang="en-GB" sz="1800" dirty="0">
                          <a:solidFill>
                            <a:srgbClr val="000000"/>
                          </a:solidFill>
                          <a:effectLst/>
                        </a:rPr>
                        <a:t>Length of visit</a:t>
                      </a:r>
                      <a:endParaRPr lang="en-GB" sz="1800" b="1" dirty="0">
                        <a:solidFill>
                          <a:srgbClr val="000000"/>
                        </a:solidFill>
                        <a:effectLst/>
                        <a:latin typeface="Calibri" panose="020F0502020204030204" pitchFamily="34" charset="0"/>
                      </a:endParaRPr>
                    </a:p>
                  </a:txBody>
                  <a:tcPr anchor="ctr"/>
                </a:tc>
                <a:tc>
                  <a:txBody>
                    <a:bodyPr/>
                    <a:lstStyle/>
                    <a:p>
                      <a:pPr algn="ctr" fontAlgn="base"/>
                      <a:r>
                        <a:rPr lang="en-US" sz="1800" dirty="0">
                          <a:solidFill>
                            <a:srgbClr val="000000"/>
                          </a:solidFill>
                          <a:effectLst/>
                        </a:rPr>
                        <a:t>Median Hourly Rate​</a:t>
                      </a:r>
                      <a:endParaRPr lang="en-US" dirty="0">
                        <a:solidFill>
                          <a:srgbClr val="000000"/>
                        </a:solidFill>
                        <a:effectLst/>
                      </a:endParaRPr>
                    </a:p>
                    <a:p>
                      <a:pPr algn="ctr" fontAlgn="base"/>
                      <a:r>
                        <a:rPr lang="en-US" sz="1800" dirty="0">
                          <a:effectLst/>
                        </a:rPr>
                        <a:t>​</a:t>
                      </a:r>
                      <a:endParaRPr lang="en-US" b="1" dirty="0">
                        <a:solidFill>
                          <a:srgbClr val="FFFFFF"/>
                        </a:solidFill>
                        <a:effectLst/>
                      </a:endParaRPr>
                    </a:p>
                  </a:txBody>
                  <a:tcPr anchor="ctr"/>
                </a:tc>
                <a:tc>
                  <a:txBody>
                    <a:bodyPr/>
                    <a:lstStyle/>
                    <a:p>
                      <a:pPr algn="ctr" fontAlgn="base"/>
                      <a:r>
                        <a:rPr lang="en-US" sz="1800" dirty="0">
                          <a:solidFill>
                            <a:srgbClr val="000000"/>
                          </a:solidFill>
                          <a:effectLst/>
                        </a:rPr>
                        <a:t>Lower Quartile​</a:t>
                      </a:r>
                      <a:endParaRPr lang="en-US" dirty="0">
                        <a:solidFill>
                          <a:srgbClr val="000000"/>
                        </a:solidFill>
                        <a:effectLst/>
                      </a:endParaRPr>
                    </a:p>
                    <a:p>
                      <a:pPr algn="ctr" fontAlgn="base"/>
                      <a:r>
                        <a:rPr lang="en-US" sz="1800" dirty="0">
                          <a:solidFill>
                            <a:srgbClr val="000000"/>
                          </a:solidFill>
                          <a:effectLst/>
                        </a:rPr>
                        <a:t>​(Visit Cost)</a:t>
                      </a:r>
                      <a:endParaRPr lang="en-US" b="1" dirty="0">
                        <a:solidFill>
                          <a:srgbClr val="000000"/>
                        </a:solidFill>
                        <a:effectLst/>
                      </a:endParaRPr>
                    </a:p>
                  </a:txBody>
                  <a:tcPr anchor="ctr"/>
                </a:tc>
                <a:tc>
                  <a:txBody>
                    <a:bodyPr/>
                    <a:lstStyle/>
                    <a:p>
                      <a:pPr algn="ctr" fontAlgn="base"/>
                      <a:r>
                        <a:rPr lang="en-US" b="1" dirty="0">
                          <a:solidFill>
                            <a:srgbClr val="000000"/>
                          </a:solidFill>
                          <a:effectLst/>
                        </a:rPr>
                        <a:t>Median</a:t>
                      </a:r>
                    </a:p>
                    <a:p>
                      <a:pPr algn="ctr" fontAlgn="base"/>
                      <a:r>
                        <a:rPr lang="en-US" b="1" dirty="0">
                          <a:solidFill>
                            <a:srgbClr val="000000"/>
                          </a:solidFill>
                          <a:effectLst/>
                        </a:rPr>
                        <a:t>(Visit Cost)</a:t>
                      </a:r>
                    </a:p>
                  </a:txBody>
                  <a:tcPr anchor="ctr"/>
                </a:tc>
                <a:tc>
                  <a:txBody>
                    <a:bodyPr/>
                    <a:lstStyle/>
                    <a:p>
                      <a:pPr algn="ctr" fontAlgn="base"/>
                      <a:r>
                        <a:rPr lang="en-US" sz="1800" dirty="0">
                          <a:solidFill>
                            <a:srgbClr val="000000"/>
                          </a:solidFill>
                          <a:effectLst/>
                        </a:rPr>
                        <a:t>Upper Quartile​</a:t>
                      </a:r>
                      <a:endParaRPr lang="en-US" dirty="0">
                        <a:solidFill>
                          <a:srgbClr val="000000"/>
                        </a:solidFill>
                        <a:effectLst/>
                      </a:endParaRPr>
                    </a:p>
                    <a:p>
                      <a:pPr algn="ctr" fontAlgn="base"/>
                      <a:r>
                        <a:rPr lang="en-US" sz="1800" dirty="0">
                          <a:solidFill>
                            <a:srgbClr val="000000"/>
                          </a:solidFill>
                          <a:effectLst/>
                        </a:rPr>
                        <a:t>​(Visit Cost)</a:t>
                      </a:r>
                      <a:endParaRPr lang="en-US" b="1" dirty="0">
                        <a:solidFill>
                          <a:srgbClr val="000000"/>
                        </a:solidFill>
                        <a:effectLst/>
                      </a:endParaRPr>
                    </a:p>
                  </a:txBody>
                  <a:tcPr anchor="ctr"/>
                </a:tc>
                <a:tc>
                  <a:txBody>
                    <a:bodyPr/>
                    <a:lstStyle/>
                    <a:p>
                      <a:pPr algn="ctr" fontAlgn="base"/>
                      <a:r>
                        <a:rPr lang="en-US" sz="1800" dirty="0">
                          <a:solidFill>
                            <a:srgbClr val="000000"/>
                          </a:solidFill>
                          <a:effectLst/>
                        </a:rPr>
                        <a:t>Count of Submissions</a:t>
                      </a:r>
                      <a:r>
                        <a:rPr lang="en-US" sz="1800" dirty="0">
                          <a:effectLst/>
                        </a:rPr>
                        <a:t>​</a:t>
                      </a:r>
                      <a:endParaRPr lang="en-US" dirty="0">
                        <a:effectLst/>
                      </a:endParaRPr>
                    </a:p>
                    <a:p>
                      <a:pPr algn="ctr" fontAlgn="base"/>
                      <a:r>
                        <a:rPr lang="en-US" sz="1800" dirty="0">
                          <a:effectLst/>
                        </a:rPr>
                        <a:t>​</a:t>
                      </a:r>
                      <a:endParaRPr lang="en-US" b="1" dirty="0">
                        <a:solidFill>
                          <a:srgbClr val="FFFFFF"/>
                        </a:solidFill>
                        <a:effectLst/>
                      </a:endParaRPr>
                    </a:p>
                  </a:txBody>
                  <a:tcPr anchor="ctr"/>
                </a:tc>
                <a:extLst>
                  <a:ext uri="{0D108BD9-81ED-4DB2-BD59-A6C34878D82A}">
                    <a16:rowId xmlns:a16="http://schemas.microsoft.com/office/drawing/2014/main" val="3330919071"/>
                  </a:ext>
                </a:extLst>
              </a:tr>
              <a:tr h="133350">
                <a:tc>
                  <a:txBody>
                    <a:bodyPr/>
                    <a:lstStyle/>
                    <a:p>
                      <a:pPr fontAlgn="base"/>
                      <a:r>
                        <a:rPr lang="en-GB" sz="1800" b="1">
                          <a:solidFill>
                            <a:schemeClr val="bg2">
                              <a:lumMod val="50000"/>
                            </a:schemeClr>
                          </a:solidFill>
                          <a:effectLst/>
                        </a:rPr>
                        <a:t>15 Mins Visit​</a:t>
                      </a:r>
                      <a:endParaRPr lang="en-GB" b="1">
                        <a:solidFill>
                          <a:schemeClr val="bg2">
                            <a:lumMod val="50000"/>
                          </a:schemeClr>
                        </a:solidFill>
                        <a:effectLst/>
                      </a:endParaRPr>
                    </a:p>
                  </a:txBody>
                  <a:tcPr anchor="ctr"/>
                </a:tc>
                <a:tc>
                  <a:txBody>
                    <a:bodyPr/>
                    <a:lstStyle/>
                    <a:p>
                      <a:pPr algn="ctr" fontAlgn="auto"/>
                      <a:r>
                        <a:rPr lang="en-US" sz="1600">
                          <a:solidFill>
                            <a:srgbClr val="000000"/>
                          </a:solidFill>
                          <a:effectLst/>
                        </a:rPr>
                        <a:t>​£28.96</a:t>
                      </a:r>
                      <a:endParaRPr lang="en-US" sz="1600">
                        <a:solidFill>
                          <a:srgbClr val="000000"/>
                        </a:solidFill>
                        <a:effectLst/>
                        <a:latin typeface="Calibri"/>
                      </a:endParaRPr>
                    </a:p>
                  </a:txBody>
                  <a:tcPr anchor="ctr"/>
                </a:tc>
                <a:tc>
                  <a:txBody>
                    <a:bodyPr/>
                    <a:lstStyle/>
                    <a:p>
                      <a:pPr algn="ctr" fontAlgn="auto"/>
                      <a:r>
                        <a:rPr lang="en-GB" sz="1600">
                          <a:solidFill>
                            <a:srgbClr val="000000"/>
                          </a:solidFill>
                          <a:effectLst/>
                        </a:rPr>
                        <a:t>£6.31​</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£7.24</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£8.17​</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2​</a:t>
                      </a:r>
                      <a:endParaRPr lang="en-GB" sz="1600">
                        <a:solidFill>
                          <a:srgbClr val="000000"/>
                        </a:solidFill>
                        <a:effectLst/>
                        <a:latin typeface="Calibri"/>
                      </a:endParaRPr>
                    </a:p>
                  </a:txBody>
                  <a:tcPr anchor="ctr"/>
                </a:tc>
                <a:extLst>
                  <a:ext uri="{0D108BD9-81ED-4DB2-BD59-A6C34878D82A}">
                    <a16:rowId xmlns:a16="http://schemas.microsoft.com/office/drawing/2014/main" val="1125827504"/>
                  </a:ext>
                </a:extLst>
              </a:tr>
              <a:tr h="133350">
                <a:tc>
                  <a:txBody>
                    <a:bodyPr/>
                    <a:lstStyle/>
                    <a:p>
                      <a:pPr fontAlgn="base"/>
                      <a:r>
                        <a:rPr lang="en-GB" sz="1800" b="1">
                          <a:solidFill>
                            <a:schemeClr val="bg2">
                              <a:lumMod val="50000"/>
                            </a:schemeClr>
                          </a:solidFill>
                          <a:effectLst/>
                        </a:rPr>
                        <a:t>30 Mins Visit ​</a:t>
                      </a:r>
                      <a:endParaRPr lang="en-GB" b="1">
                        <a:solidFill>
                          <a:schemeClr val="bg2">
                            <a:lumMod val="50000"/>
                          </a:schemeClr>
                        </a:solidFill>
                        <a:effectLst/>
                      </a:endParaRPr>
                    </a:p>
                  </a:txBody>
                  <a:tcPr anchor="ctr"/>
                </a:tc>
                <a:tc>
                  <a:txBody>
                    <a:bodyPr/>
                    <a:lstStyle/>
                    <a:p>
                      <a:pPr algn="ctr" fontAlgn="auto"/>
                      <a:r>
                        <a:rPr lang="en-GB" sz="1600">
                          <a:solidFill>
                            <a:srgbClr val="000000"/>
                          </a:solidFill>
                          <a:effectLst/>
                        </a:rPr>
                        <a:t>£22.40​</a:t>
                      </a:r>
                      <a:endParaRPr lang="en-GB" sz="1600">
                        <a:solidFill>
                          <a:srgbClr val="000000"/>
                        </a:solidFill>
                        <a:effectLst/>
                        <a:latin typeface="Calibri"/>
                      </a:endParaRPr>
                    </a:p>
                  </a:txBody>
                  <a:tcPr anchor="ctr"/>
                </a:tc>
                <a:tc>
                  <a:txBody>
                    <a:bodyPr/>
                    <a:lstStyle/>
                    <a:p>
                      <a:pPr algn="ctr" fontAlgn="auto"/>
                      <a:r>
                        <a:rPr lang="en-GB" sz="1600" dirty="0">
                          <a:solidFill>
                            <a:srgbClr val="000000"/>
                          </a:solidFill>
                          <a:effectLst/>
                        </a:rPr>
                        <a:t>£10.12​</a:t>
                      </a:r>
                      <a:endParaRPr lang="en-GB" sz="1600" dirty="0">
                        <a:solidFill>
                          <a:srgbClr val="000000"/>
                        </a:solidFill>
                        <a:effectLst/>
                        <a:latin typeface="Calibri"/>
                      </a:endParaRPr>
                    </a:p>
                  </a:txBody>
                  <a:tcPr anchor="ctr"/>
                </a:tc>
                <a:tc>
                  <a:txBody>
                    <a:bodyPr/>
                    <a:lstStyle/>
                    <a:p>
                      <a:pPr algn="ctr" fontAlgn="auto"/>
                      <a:r>
                        <a:rPr lang="en-GB" sz="1600">
                          <a:solidFill>
                            <a:srgbClr val="000000"/>
                          </a:solidFill>
                          <a:effectLst/>
                        </a:rPr>
                        <a:t>£11.20</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£13.85​</a:t>
                      </a:r>
                      <a:endParaRPr lang="en-GB" sz="1600">
                        <a:solidFill>
                          <a:srgbClr val="000000"/>
                        </a:solidFill>
                        <a:effectLst/>
                        <a:latin typeface="Calibri"/>
                      </a:endParaRPr>
                    </a:p>
                  </a:txBody>
                  <a:tcPr anchor="ctr"/>
                </a:tc>
                <a:tc>
                  <a:txBody>
                    <a:bodyPr/>
                    <a:lstStyle/>
                    <a:p>
                      <a:pPr algn="ctr" fontAlgn="auto"/>
                      <a:r>
                        <a:rPr lang="en-GB" sz="1600" dirty="0">
                          <a:solidFill>
                            <a:srgbClr val="000000"/>
                          </a:solidFill>
                          <a:effectLst/>
                        </a:rPr>
                        <a:t>​3</a:t>
                      </a:r>
                      <a:endParaRPr lang="en-GB" sz="1600" dirty="0">
                        <a:solidFill>
                          <a:srgbClr val="000000"/>
                        </a:solidFill>
                        <a:effectLst/>
                        <a:latin typeface="Calibri"/>
                      </a:endParaRPr>
                    </a:p>
                  </a:txBody>
                  <a:tcPr anchor="ctr"/>
                </a:tc>
                <a:extLst>
                  <a:ext uri="{0D108BD9-81ED-4DB2-BD59-A6C34878D82A}">
                    <a16:rowId xmlns:a16="http://schemas.microsoft.com/office/drawing/2014/main" val="2005002460"/>
                  </a:ext>
                </a:extLst>
              </a:tr>
              <a:tr h="133350">
                <a:tc>
                  <a:txBody>
                    <a:bodyPr/>
                    <a:lstStyle/>
                    <a:p>
                      <a:pPr fontAlgn="base"/>
                      <a:r>
                        <a:rPr lang="en-GB" sz="1800" b="1">
                          <a:solidFill>
                            <a:schemeClr val="bg2">
                              <a:lumMod val="50000"/>
                            </a:schemeClr>
                          </a:solidFill>
                          <a:effectLst/>
                        </a:rPr>
                        <a:t>45 Mins Visit ​</a:t>
                      </a:r>
                      <a:endParaRPr lang="en-GB" b="1">
                        <a:solidFill>
                          <a:schemeClr val="bg2">
                            <a:lumMod val="50000"/>
                          </a:schemeClr>
                        </a:solidFill>
                        <a:effectLst/>
                      </a:endParaRPr>
                    </a:p>
                  </a:txBody>
                  <a:tcPr anchor="ctr"/>
                </a:tc>
                <a:tc>
                  <a:txBody>
                    <a:bodyPr/>
                    <a:lstStyle/>
                    <a:p>
                      <a:pPr algn="ctr" fontAlgn="auto"/>
                      <a:r>
                        <a:rPr lang="en-GB" sz="1600">
                          <a:solidFill>
                            <a:srgbClr val="000000"/>
                          </a:solidFill>
                          <a:effectLst/>
                        </a:rPr>
                        <a:t>£24.21​</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£15.57​</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£18.16</a:t>
                      </a:r>
                      <a:endParaRPr lang="en-GB" sz="1600">
                        <a:solidFill>
                          <a:srgbClr val="000000"/>
                        </a:solidFill>
                        <a:effectLst/>
                        <a:latin typeface="Calibri"/>
                      </a:endParaRPr>
                    </a:p>
                  </a:txBody>
                  <a:tcPr anchor="ctr"/>
                </a:tc>
                <a:tc>
                  <a:txBody>
                    <a:bodyPr/>
                    <a:lstStyle/>
                    <a:p>
                      <a:pPr algn="ctr" fontAlgn="auto"/>
                      <a:r>
                        <a:rPr lang="en-GB" sz="1600">
                          <a:solidFill>
                            <a:srgbClr val="000000"/>
                          </a:solidFill>
                          <a:effectLst/>
                        </a:rPr>
                        <a:t>£21.47​</a:t>
                      </a:r>
                      <a:endParaRPr lang="en-GB" sz="1600">
                        <a:solidFill>
                          <a:srgbClr val="000000"/>
                        </a:solidFill>
                        <a:effectLst/>
                        <a:latin typeface="Calibri"/>
                      </a:endParaRPr>
                    </a:p>
                  </a:txBody>
                  <a:tcPr anchor="ctr"/>
                </a:tc>
                <a:tc>
                  <a:txBody>
                    <a:bodyPr/>
                    <a:lstStyle/>
                    <a:p>
                      <a:pPr algn="ctr" fontAlgn="auto"/>
                      <a:r>
                        <a:rPr lang="en-GB" sz="1600" dirty="0">
                          <a:solidFill>
                            <a:srgbClr val="000000"/>
                          </a:solidFill>
                          <a:effectLst/>
                        </a:rPr>
                        <a:t>​3</a:t>
                      </a:r>
                      <a:endParaRPr lang="en-GB" sz="1600" dirty="0">
                        <a:solidFill>
                          <a:srgbClr val="000000"/>
                        </a:solidFill>
                        <a:effectLst/>
                        <a:latin typeface="Calibri"/>
                      </a:endParaRPr>
                    </a:p>
                  </a:txBody>
                  <a:tcPr anchor="ctr"/>
                </a:tc>
                <a:extLst>
                  <a:ext uri="{0D108BD9-81ED-4DB2-BD59-A6C34878D82A}">
                    <a16:rowId xmlns:a16="http://schemas.microsoft.com/office/drawing/2014/main" val="1269631566"/>
                  </a:ext>
                </a:extLst>
              </a:tr>
              <a:tr h="133350">
                <a:tc>
                  <a:txBody>
                    <a:bodyPr/>
                    <a:lstStyle/>
                    <a:p>
                      <a:pPr fontAlgn="base"/>
                      <a:r>
                        <a:rPr lang="en-GB" sz="1800" b="1">
                          <a:solidFill>
                            <a:schemeClr val="bg2">
                              <a:lumMod val="50000"/>
                            </a:schemeClr>
                          </a:solidFill>
                          <a:effectLst/>
                        </a:rPr>
                        <a:t>60 Mins Visit ​</a:t>
                      </a:r>
                      <a:endParaRPr lang="en-GB" b="1">
                        <a:solidFill>
                          <a:schemeClr val="bg2">
                            <a:lumMod val="50000"/>
                          </a:schemeClr>
                        </a:solidFill>
                        <a:effectLst/>
                      </a:endParaRPr>
                    </a:p>
                  </a:txBody>
                  <a:tcPr anchor="ctr"/>
                </a:tc>
                <a:tc>
                  <a:txBody>
                    <a:bodyPr/>
                    <a:lstStyle/>
                    <a:p>
                      <a:pPr algn="ctr" fontAlgn="base"/>
                      <a:r>
                        <a:rPr lang="en-GB" sz="1600">
                          <a:solidFill>
                            <a:srgbClr val="000000"/>
                          </a:solidFill>
                          <a:effectLst/>
                        </a:rPr>
                        <a:t>£23.27​</a:t>
                      </a:r>
                      <a:endParaRPr lang="en-GB">
                        <a:solidFill>
                          <a:srgbClr val="000000"/>
                        </a:solidFill>
                        <a:effectLst/>
                      </a:endParaRPr>
                    </a:p>
                  </a:txBody>
                  <a:tcPr anchor="ctr"/>
                </a:tc>
                <a:tc>
                  <a:txBody>
                    <a:bodyPr/>
                    <a:lstStyle/>
                    <a:p>
                      <a:pPr algn="ctr" fontAlgn="base"/>
                      <a:r>
                        <a:rPr lang="en-GB" sz="1600">
                          <a:solidFill>
                            <a:srgbClr val="000000"/>
                          </a:solidFill>
                          <a:effectLst/>
                        </a:rPr>
                        <a:t>£20.41​</a:t>
                      </a:r>
                      <a:endParaRPr lang="en-GB">
                        <a:solidFill>
                          <a:srgbClr val="000000"/>
                        </a:solidFill>
                        <a:effectLst/>
                      </a:endParaRPr>
                    </a:p>
                  </a:txBody>
                  <a:tcPr anchor="ctr"/>
                </a:tc>
                <a:tc>
                  <a:txBody>
                    <a:bodyPr/>
                    <a:lstStyle/>
                    <a:p>
                      <a:pPr algn="ctr" fontAlgn="base"/>
                      <a:r>
                        <a:rPr lang="en-GB">
                          <a:solidFill>
                            <a:srgbClr val="000000"/>
                          </a:solidFill>
                          <a:effectLst/>
                        </a:rPr>
                        <a:t>£23.27</a:t>
                      </a:r>
                    </a:p>
                  </a:txBody>
                  <a:tcPr anchor="ctr"/>
                </a:tc>
                <a:tc>
                  <a:txBody>
                    <a:bodyPr/>
                    <a:lstStyle/>
                    <a:p>
                      <a:pPr algn="ctr" fontAlgn="base"/>
                      <a:r>
                        <a:rPr lang="en-GB" sz="1600">
                          <a:solidFill>
                            <a:srgbClr val="000000"/>
                          </a:solidFill>
                          <a:effectLst/>
                        </a:rPr>
                        <a:t>£26.12​</a:t>
                      </a:r>
                      <a:endParaRPr lang="en-GB">
                        <a:solidFill>
                          <a:srgbClr val="000000"/>
                        </a:solidFill>
                        <a:effectLst/>
                      </a:endParaRPr>
                    </a:p>
                  </a:txBody>
                  <a:tcPr anchor="ctr"/>
                </a:tc>
                <a:tc>
                  <a:txBody>
                    <a:bodyPr/>
                    <a:lstStyle/>
                    <a:p>
                      <a:pPr algn="ctr" fontAlgn="base"/>
                      <a:r>
                        <a:rPr lang="en-GB" sz="1600" dirty="0">
                          <a:solidFill>
                            <a:srgbClr val="000000"/>
                          </a:solidFill>
                          <a:effectLst/>
                        </a:rPr>
                        <a:t>2​</a:t>
                      </a:r>
                      <a:endParaRPr lang="en-GB" dirty="0">
                        <a:solidFill>
                          <a:srgbClr val="000000"/>
                        </a:solidFill>
                        <a:effectLst/>
                      </a:endParaRPr>
                    </a:p>
                  </a:txBody>
                  <a:tcPr anchor="ctr"/>
                </a:tc>
                <a:extLst>
                  <a:ext uri="{0D108BD9-81ED-4DB2-BD59-A6C34878D82A}">
                    <a16:rowId xmlns:a16="http://schemas.microsoft.com/office/drawing/2014/main" val="3914655922"/>
                  </a:ext>
                </a:extLst>
              </a:tr>
            </a:tbl>
          </a:graphicData>
        </a:graphic>
      </p:graphicFrame>
      <p:pic>
        <p:nvPicPr>
          <p:cNvPr id="5" name="Picture 4">
            <a:extLst>
              <a:ext uri="{FF2B5EF4-FFF2-40B4-BE49-F238E27FC236}">
                <a16:creationId xmlns:a16="http://schemas.microsoft.com/office/drawing/2014/main" id="{83E07F45-5017-BD9C-A77A-4499D39152F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378170" y="88065"/>
            <a:ext cx="2638425" cy="1104900"/>
          </a:xfrm>
          <a:prstGeom prst="rect">
            <a:avLst/>
          </a:prstGeom>
        </p:spPr>
      </p:pic>
    </p:spTree>
    <p:extLst>
      <p:ext uri="{BB962C8B-B14F-4D97-AF65-F5344CB8AC3E}">
        <p14:creationId xmlns:p14="http://schemas.microsoft.com/office/powerpoint/2010/main" val="3811527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8DA1D-C1F2-F84B-F94D-A889E439AEBA}"/>
              </a:ext>
            </a:extLst>
          </p:cNvPr>
          <p:cNvSpPr>
            <a:spLocks noGrp="1"/>
          </p:cNvSpPr>
          <p:nvPr>
            <p:ph type="title"/>
          </p:nvPr>
        </p:nvSpPr>
        <p:spPr>
          <a:xfrm>
            <a:off x="987425" y="1759790"/>
            <a:ext cx="7060466" cy="707366"/>
          </a:xfrm>
        </p:spPr>
        <p:txBody>
          <a:bodyPr/>
          <a:lstStyle/>
          <a:p>
            <a:r>
              <a:rPr lang="en-US"/>
              <a:t>Project Methodology</a:t>
            </a:r>
            <a:endParaRPr lang="en-GB"/>
          </a:p>
        </p:txBody>
      </p:sp>
      <p:sp>
        <p:nvSpPr>
          <p:cNvPr id="4" name="Text Placeholder 3">
            <a:extLst>
              <a:ext uri="{FF2B5EF4-FFF2-40B4-BE49-F238E27FC236}">
                <a16:creationId xmlns:a16="http://schemas.microsoft.com/office/drawing/2014/main" id="{03E26037-469A-0D27-8304-68A08E562F71}"/>
              </a:ext>
            </a:extLst>
          </p:cNvPr>
          <p:cNvSpPr>
            <a:spLocks noGrp="1"/>
          </p:cNvSpPr>
          <p:nvPr>
            <p:ph type="body" sz="quarter" idx="15"/>
          </p:nvPr>
        </p:nvSpPr>
        <p:spPr>
          <a:xfrm>
            <a:off x="987426" y="2579298"/>
            <a:ext cx="7060466" cy="1354347"/>
          </a:xfrm>
        </p:spPr>
        <p:txBody>
          <a:bodyPr/>
          <a:lstStyle/>
          <a:p>
            <a:r>
              <a:rPr lang="en-US"/>
              <a:t>Stages</a:t>
            </a:r>
          </a:p>
          <a:p>
            <a:r>
              <a:rPr lang="en-US"/>
              <a:t>Tool used</a:t>
            </a:r>
          </a:p>
          <a:p>
            <a:r>
              <a:rPr lang="en-US"/>
              <a:t>Data Collection Period</a:t>
            </a:r>
          </a:p>
          <a:p>
            <a:r>
              <a:rPr lang="en-US"/>
              <a:t>Validation Process</a:t>
            </a:r>
          </a:p>
          <a:p>
            <a:r>
              <a:rPr lang="en-US"/>
              <a:t>Treatment of Outliers</a:t>
            </a:r>
          </a:p>
        </p:txBody>
      </p:sp>
      <p:sp>
        <p:nvSpPr>
          <p:cNvPr id="3" name="TextBox 2">
            <a:extLst>
              <a:ext uri="{FF2B5EF4-FFF2-40B4-BE49-F238E27FC236}">
                <a16:creationId xmlns:a16="http://schemas.microsoft.com/office/drawing/2014/main" id="{09636ABD-597B-9ECB-8BEE-45D6B5657DE7}"/>
              </a:ext>
              <a:ext uri="{C183D7F6-B498-43B3-948B-1728B52AA6E4}">
                <adec:decorative xmlns:adec="http://schemas.microsoft.com/office/drawing/2017/decorative" val="1"/>
              </a:ext>
            </a:extLst>
          </p:cNvPr>
          <p:cNvSpPr txBox="1"/>
          <p:nvPr/>
        </p:nvSpPr>
        <p:spPr>
          <a:xfrm>
            <a:off x="8215923" y="1055076"/>
            <a:ext cx="2960076" cy="947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7">
            <a:extLst>
              <a:ext uri="{FF2B5EF4-FFF2-40B4-BE49-F238E27FC236}">
                <a16:creationId xmlns:a16="http://schemas.microsoft.com/office/drawing/2014/main" id="{282E2BB8-3810-8124-C56F-EE424DDCC6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7" name="Slide Number Placeholder 12">
            <a:extLst>
              <a:ext uri="{FF2B5EF4-FFF2-40B4-BE49-F238E27FC236}">
                <a16:creationId xmlns:a16="http://schemas.microsoft.com/office/drawing/2014/main" id="{99972E6A-0EBA-7BA2-E016-C7BFA345AEAC}"/>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826721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442B30-F14C-E253-8E66-D91D094E0514}"/>
              </a:ext>
            </a:extLst>
          </p:cNvPr>
          <p:cNvSpPr>
            <a:spLocks noGrp="1"/>
          </p:cNvSpPr>
          <p:nvPr>
            <p:ph type="title"/>
          </p:nvPr>
        </p:nvSpPr>
        <p:spPr/>
        <p:txBody>
          <a:bodyPr/>
          <a:lstStyle/>
          <a:p>
            <a:r>
              <a:rPr lang="en-GB">
                <a:solidFill>
                  <a:schemeClr val="accent1"/>
                </a:solidFill>
              </a:rPr>
              <a:t>Introduction</a:t>
            </a:r>
          </a:p>
        </p:txBody>
      </p:sp>
      <p:sp>
        <p:nvSpPr>
          <p:cNvPr id="2" name="Content Placeholder 1">
            <a:extLst>
              <a:ext uri="{FF2B5EF4-FFF2-40B4-BE49-F238E27FC236}">
                <a16:creationId xmlns:a16="http://schemas.microsoft.com/office/drawing/2014/main" id="{1BB1DC18-B405-A41D-18D1-FBEA64FF4495}"/>
              </a:ext>
            </a:extLst>
          </p:cNvPr>
          <p:cNvSpPr>
            <a:spLocks noGrp="1"/>
          </p:cNvSpPr>
          <p:nvPr>
            <p:ph idx="1"/>
          </p:nvPr>
        </p:nvSpPr>
        <p:spPr>
          <a:xfrm>
            <a:off x="802754" y="1622995"/>
            <a:ext cx="10742701" cy="4873211"/>
          </a:xfrm>
        </p:spPr>
        <p:txBody>
          <a:bodyPr>
            <a:normAutofit/>
          </a:bodyPr>
          <a:lstStyle/>
          <a:p>
            <a:pPr marL="342900">
              <a:lnSpc>
                <a:spcPct val="100000"/>
              </a:lnSpc>
              <a:buClr>
                <a:schemeClr val="accent1"/>
              </a:buClr>
            </a:pPr>
            <a:r>
              <a:rPr lang="en-US" sz="1400">
                <a:solidFill>
                  <a:srgbClr val="000000"/>
                </a:solidFill>
              </a:rPr>
              <a:t>The cost of care exercise is an opportunity for local authority commissioners and local care providers to work together to arrive at a shared understanding of what it costs to run quality and sustainable care provision in the local area and that is reflective of local circumstances. It is also a vital way for commissioners and providers to work together to shape and improve the local social care sector and identify improvements in relation to workforce, quality of care delivered, and choice available for people who draw on care.</a:t>
            </a:r>
          </a:p>
          <a:p>
            <a:pPr marL="342900">
              <a:lnSpc>
                <a:spcPct val="100000"/>
              </a:lnSpc>
              <a:buClr>
                <a:schemeClr val="accent1"/>
              </a:buClr>
            </a:pPr>
            <a:r>
              <a:rPr lang="en-US" sz="1400">
                <a:solidFill>
                  <a:srgbClr val="000000"/>
                </a:solidFill>
              </a:rPr>
              <a:t>The objective of the work undertaken by Peopletoo was to provide the Council with reliable information submitted by the Care Home provider market via the web-based Iese Fair Cost of Care Toolkit providing detailed and reliable information on Service Providers’ actual delivery costs for 2021/22, upon which </a:t>
            </a:r>
            <a:r>
              <a:rPr lang="en-US" sz="1400" b="1">
                <a:solidFill>
                  <a:srgbClr val="000000"/>
                </a:solidFill>
              </a:rPr>
              <a:t>data can be used to inform a sustainable fee rate for the future as the Council moves towards implementation of the Fair Cost of Care resulting from this exercise.  The median values presented in this report are the resulting medians derived from local provider data and do not represent what the Council would recognise as a published fee/rate.  The completion of this exercise lays a foundation upon which future fee level negotiations with providers can progress.</a:t>
            </a:r>
          </a:p>
          <a:p>
            <a:pPr marL="342900">
              <a:lnSpc>
                <a:spcPct val="110000"/>
              </a:lnSpc>
              <a:buClr>
                <a:schemeClr val="accent1"/>
              </a:buClr>
            </a:pPr>
            <a:r>
              <a:rPr lang="en-GB" sz="1400">
                <a:solidFill>
                  <a:srgbClr val="000000"/>
                </a:solidFill>
              </a:rPr>
              <a:t>This Cost of Care report provides the Council with the detail surrounding Peopletoo’s Fair Costing methodology and approach to ensuring provider engagement, the approach to validating returns submitted by providers to ensure accuracy and clarification in relation to the approach to outliers following the validation stage where issues with returns remained.</a:t>
            </a:r>
          </a:p>
        </p:txBody>
      </p:sp>
      <p:sp>
        <p:nvSpPr>
          <p:cNvPr id="4" name="TextBox 3">
            <a:extLst>
              <a:ext uri="{FF2B5EF4-FFF2-40B4-BE49-F238E27FC236}">
                <a16:creationId xmlns:a16="http://schemas.microsoft.com/office/drawing/2014/main" id="{796D01A3-19A7-D5BD-F3B7-40F324C6C709}"/>
              </a:ext>
              <a:ext uri="{C183D7F6-B498-43B3-948B-1728B52AA6E4}">
                <adec:decorative xmlns:adec="http://schemas.microsoft.com/office/drawing/2017/decorative" val="1"/>
              </a:ext>
            </a:extLst>
          </p:cNvPr>
          <p:cNvSpPr txBox="1"/>
          <p:nvPr/>
        </p:nvSpPr>
        <p:spPr>
          <a:xfrm>
            <a:off x="9300308" y="312615"/>
            <a:ext cx="2608384" cy="8792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9CDED4AA-3287-9B5B-E66A-CB59ADBD553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BDDC0491-3520-0666-87ED-0BBFD4F3DA2A}"/>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7968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59F761-2FC3-62C0-7C8E-8F2E78253AA9}"/>
              </a:ext>
            </a:extLst>
          </p:cNvPr>
          <p:cNvSpPr>
            <a:spLocks noGrp="1"/>
          </p:cNvSpPr>
          <p:nvPr>
            <p:ph type="title"/>
          </p:nvPr>
        </p:nvSpPr>
        <p:spPr/>
        <p:txBody>
          <a:bodyPr anchor="ctr"/>
          <a:lstStyle/>
          <a:p>
            <a:r>
              <a:rPr lang="en-US">
                <a:solidFill>
                  <a:schemeClr val="accent1"/>
                </a:solidFill>
              </a:rPr>
              <a:t>ASC Reform - Background</a:t>
            </a:r>
            <a:endParaRPr lang="en-GB">
              <a:solidFill>
                <a:schemeClr val="accent1"/>
              </a:solidFill>
            </a:endParaRPr>
          </a:p>
        </p:txBody>
      </p:sp>
      <p:sp>
        <p:nvSpPr>
          <p:cNvPr id="5" name="Arrow: Notched Right 4">
            <a:extLst>
              <a:ext uri="{FF2B5EF4-FFF2-40B4-BE49-F238E27FC236}">
                <a16:creationId xmlns:a16="http://schemas.microsoft.com/office/drawing/2014/main" id="{465FDD33-877C-78C5-03D2-F0208B0035D6}"/>
              </a:ext>
              <a:ext uri="{C183D7F6-B498-43B3-948B-1728B52AA6E4}">
                <adec:decorative xmlns:adec="http://schemas.microsoft.com/office/drawing/2017/decorative" val="1"/>
              </a:ext>
            </a:extLst>
          </p:cNvPr>
          <p:cNvSpPr/>
          <p:nvPr/>
        </p:nvSpPr>
        <p:spPr>
          <a:xfrm>
            <a:off x="802755" y="2862862"/>
            <a:ext cx="10891838" cy="1880235"/>
          </a:xfrm>
          <a:prstGeom prst="notched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6" name="Freeform: Shape 5">
            <a:extLst>
              <a:ext uri="{FF2B5EF4-FFF2-40B4-BE49-F238E27FC236}">
                <a16:creationId xmlns:a16="http://schemas.microsoft.com/office/drawing/2014/main" id="{6D6E71E1-55A6-934A-6DE0-8D61CA51E2EA}"/>
              </a:ext>
            </a:extLst>
          </p:cNvPr>
          <p:cNvSpPr/>
          <p:nvPr/>
        </p:nvSpPr>
        <p:spPr>
          <a:xfrm>
            <a:off x="63807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228600" lvl="0" indent="-342900" algn="ctr" defTabSz="914400" rtl="0" eaLnBrk="1" latinLnBrk="0" hangingPunct="1">
              <a:lnSpc>
                <a:spcPct val="90000"/>
              </a:lnSpc>
              <a:spcBef>
                <a:spcPct val="0"/>
              </a:spcBef>
              <a:spcAft>
                <a:spcPct val="35000"/>
              </a:spcAft>
              <a:buClr>
                <a:srgbClr val="55BE47"/>
              </a:buClr>
              <a:buFont typeface="Arial" panose="020B0604020202020204" pitchFamily="34" charset="0"/>
              <a:buNone/>
            </a:pPr>
            <a:r>
              <a:rPr lang="en-US" sz="1200" b="1" kern="1200">
                <a:solidFill>
                  <a:srgbClr val="000000"/>
                </a:solidFill>
                <a:latin typeface="+mj-lt"/>
                <a:ea typeface="+mn-ea"/>
                <a:cs typeface="Arial" panose="020B0604020202020204" pitchFamily="34" charset="0"/>
              </a:rPr>
              <a:t>March 2021</a:t>
            </a:r>
            <a:r>
              <a:rPr lang="en-US" sz="1200" kern="1200">
                <a:solidFill>
                  <a:srgbClr val="000000"/>
                </a:solidFill>
                <a:latin typeface="+mj-lt"/>
                <a:ea typeface="+mn-ea"/>
                <a:cs typeface="Arial" panose="020B0604020202020204" pitchFamily="34" charset="0"/>
              </a:rPr>
              <a:t>: White Paper leading to Health and Care Bill in July 2021</a:t>
            </a:r>
            <a:endParaRPr lang="en-GB" sz="1200" kern="1200">
              <a:solidFill>
                <a:srgbClr val="000000"/>
              </a:solidFill>
              <a:latin typeface="+mj-lt"/>
              <a:ea typeface="+mn-ea"/>
              <a:cs typeface="Arial" panose="020B0604020202020204" pitchFamily="34" charset="0"/>
            </a:endParaRPr>
          </a:p>
        </p:txBody>
      </p:sp>
      <p:sp>
        <p:nvSpPr>
          <p:cNvPr id="7" name="Oval 6">
            <a:extLst>
              <a:ext uri="{FF2B5EF4-FFF2-40B4-BE49-F238E27FC236}">
                <a16:creationId xmlns:a16="http://schemas.microsoft.com/office/drawing/2014/main" id="{5E7EBF73-189B-7A94-E3DB-4750C9DE92A2}"/>
              </a:ext>
              <a:ext uri="{C183D7F6-B498-43B3-948B-1728B52AA6E4}">
                <adec:decorative xmlns:adec="http://schemas.microsoft.com/office/drawing/2017/decorative" val="1"/>
              </a:ext>
            </a:extLst>
          </p:cNvPr>
          <p:cNvSpPr/>
          <p:nvPr/>
        </p:nvSpPr>
        <p:spPr>
          <a:xfrm>
            <a:off x="109160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0FDA5AEF-1992-B399-F618-BBCB7142DF88}"/>
              </a:ext>
            </a:extLst>
          </p:cNvPr>
          <p:cNvSpPr/>
          <p:nvPr/>
        </p:nvSpPr>
        <p:spPr>
          <a:xfrm>
            <a:off x="1732437"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228600" lvl="0" indent="-342900" algn="ctr" defTabSz="914400">
              <a:lnSpc>
                <a:spcPct val="90000"/>
              </a:lnSpc>
              <a:spcBef>
                <a:spcPct val="0"/>
              </a:spcBef>
              <a:spcAft>
                <a:spcPct val="35000"/>
              </a:spcAft>
              <a:buNone/>
            </a:pPr>
            <a:r>
              <a:rPr lang="en-US" sz="1200" b="1" kern="1200">
                <a:solidFill>
                  <a:srgbClr val="000000"/>
                </a:solidFill>
                <a:latin typeface="+mj-lt"/>
                <a:cs typeface="Arial"/>
              </a:rPr>
              <a:t>September 2021: </a:t>
            </a:r>
            <a:r>
              <a:rPr lang="en-US" sz="1200" b="0" kern="1200">
                <a:solidFill>
                  <a:srgbClr val="000000"/>
                </a:solidFill>
                <a:latin typeface="+mj-lt"/>
                <a:cs typeface="Arial"/>
              </a:rPr>
              <a:t>‘Build Back Better: Our plan for Health and Social Care’</a:t>
            </a:r>
            <a:endParaRPr lang="en-GB" sz="1200" b="0" kern="1200">
              <a:solidFill>
                <a:srgbClr val="000000"/>
              </a:solidFill>
              <a:latin typeface="+mj-lt"/>
              <a:ea typeface="+mn-ea"/>
              <a:cs typeface="Arial" panose="020B0604020202020204" pitchFamily="34" charset="0"/>
            </a:endParaRPr>
          </a:p>
        </p:txBody>
      </p:sp>
      <p:sp>
        <p:nvSpPr>
          <p:cNvPr id="9" name="Oval 8">
            <a:extLst>
              <a:ext uri="{FF2B5EF4-FFF2-40B4-BE49-F238E27FC236}">
                <a16:creationId xmlns:a16="http://schemas.microsoft.com/office/drawing/2014/main" id="{2CEE1683-E91C-9CF8-6256-C5E5EF6A64AA}"/>
              </a:ext>
              <a:ext uri="{C183D7F6-B498-43B3-948B-1728B52AA6E4}">
                <adec:decorative xmlns:adec="http://schemas.microsoft.com/office/drawing/2017/decorative" val="1"/>
              </a:ext>
            </a:extLst>
          </p:cNvPr>
          <p:cNvSpPr/>
          <p:nvPr/>
        </p:nvSpPr>
        <p:spPr>
          <a:xfrm>
            <a:off x="2185965"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Freeform: Shape 9">
            <a:extLst>
              <a:ext uri="{FF2B5EF4-FFF2-40B4-BE49-F238E27FC236}">
                <a16:creationId xmlns:a16="http://schemas.microsoft.com/office/drawing/2014/main" id="{46060586-7410-CEFD-A44D-B28D16323B3E}"/>
              </a:ext>
            </a:extLst>
          </p:cNvPr>
          <p:cNvSpPr/>
          <p:nvPr/>
        </p:nvSpPr>
        <p:spPr>
          <a:xfrm>
            <a:off x="2826800"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228600" lvl="0" indent="-342900" algn="ctr" defTabSz="914400">
              <a:lnSpc>
                <a:spcPct val="90000"/>
              </a:lnSpc>
              <a:spcBef>
                <a:spcPct val="0"/>
              </a:spcBef>
              <a:spcAft>
                <a:spcPct val="35000"/>
              </a:spcAft>
              <a:buNone/>
            </a:pPr>
            <a:r>
              <a:rPr lang="en-US" sz="1200" b="1" kern="1200">
                <a:solidFill>
                  <a:srgbClr val="000000"/>
                </a:solidFill>
                <a:latin typeface="+mj-lt"/>
                <a:cs typeface="Arial"/>
              </a:rPr>
              <a:t>October 2021: </a:t>
            </a:r>
            <a:r>
              <a:rPr lang="en-US" sz="1200" b="0" kern="1200">
                <a:solidFill>
                  <a:srgbClr val="000000"/>
                </a:solidFill>
                <a:latin typeface="+mj-lt"/>
                <a:cs typeface="Arial"/>
              </a:rPr>
              <a:t>Autumn Spending Review </a:t>
            </a:r>
            <a:r>
              <a:rPr lang="en-US" sz="1200" kern="1200">
                <a:solidFill>
                  <a:srgbClr val="000000"/>
                </a:solidFill>
                <a:latin typeface="+mj-lt"/>
                <a:cs typeface="Arial"/>
              </a:rPr>
              <a:t>– announcement of new care cost cap from October 2023 new National Insurance levy</a:t>
            </a:r>
            <a:endParaRPr lang="en-GB" sz="1200" kern="1200">
              <a:solidFill>
                <a:srgbClr val="000000"/>
              </a:solidFill>
              <a:latin typeface="+mj-lt"/>
              <a:ea typeface="+mn-ea"/>
              <a:cs typeface="Arial" panose="020B0604020202020204" pitchFamily="34" charset="0"/>
            </a:endParaRPr>
          </a:p>
        </p:txBody>
      </p:sp>
      <p:sp>
        <p:nvSpPr>
          <p:cNvPr id="11" name="Oval 10">
            <a:extLst>
              <a:ext uri="{FF2B5EF4-FFF2-40B4-BE49-F238E27FC236}">
                <a16:creationId xmlns:a16="http://schemas.microsoft.com/office/drawing/2014/main" id="{8D792962-B26E-B09F-2425-949F4E26B95E}"/>
              </a:ext>
              <a:ext uri="{C183D7F6-B498-43B3-948B-1728B52AA6E4}">
                <adec:decorative xmlns:adec="http://schemas.microsoft.com/office/drawing/2017/decorative" val="1"/>
              </a:ext>
            </a:extLst>
          </p:cNvPr>
          <p:cNvSpPr/>
          <p:nvPr/>
        </p:nvSpPr>
        <p:spPr>
          <a:xfrm>
            <a:off x="3280327"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Freeform: Shape 11">
            <a:extLst>
              <a:ext uri="{FF2B5EF4-FFF2-40B4-BE49-F238E27FC236}">
                <a16:creationId xmlns:a16="http://schemas.microsoft.com/office/drawing/2014/main" id="{3DE1E791-DF85-4D6E-280B-F8E3421FF56B}"/>
              </a:ext>
            </a:extLst>
          </p:cNvPr>
          <p:cNvSpPr/>
          <p:nvPr/>
        </p:nvSpPr>
        <p:spPr>
          <a:xfrm>
            <a:off x="3921162"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GB" altLang="en-US" sz="1200" b="1" kern="1200">
                <a:solidFill>
                  <a:srgbClr val="000000"/>
                </a:solidFill>
                <a:latin typeface="+mj-lt"/>
                <a:ea typeface="MS PGothic" panose="020B0600070205080204" pitchFamily="34" charset="-128"/>
              </a:rPr>
              <a:t>16 Dec 2021: </a:t>
            </a:r>
            <a:r>
              <a:rPr lang="en-GB" altLang="en-US" sz="1200" b="0" u="sng" kern="1200">
                <a:solidFill>
                  <a:srgbClr val="000000"/>
                </a:solidFill>
                <a:latin typeface="+mj-lt"/>
                <a:ea typeface="MS PGothic" panose="020B0600070205080204" pitchFamily="34" charset="-128"/>
              </a:rPr>
              <a:t>DHSC </a:t>
            </a:r>
            <a:r>
              <a:rPr lang="en-GB" altLang="en-US" sz="1200" b="0" kern="1200">
                <a:solidFill>
                  <a:srgbClr val="000000"/>
                </a:solidFill>
                <a:latin typeface="+mj-lt"/>
                <a:ea typeface="MS PGothic" panose="020B0600070205080204" pitchFamily="34" charset="-128"/>
                <a:hlinkClick r:id="rId3">
                  <a:extLst>
                    <a:ext uri="{A12FA001-AC4F-418D-AE19-62706E023703}">
                      <ahyp:hlinkClr xmlns:ahyp="http://schemas.microsoft.com/office/drawing/2018/hyperlinkcolor" val="tx"/>
                    </a:ext>
                  </a:extLst>
                </a:hlinkClick>
              </a:rPr>
              <a:t>Fair Cost of Care Policy</a:t>
            </a:r>
            <a:r>
              <a:rPr lang="en-GB" altLang="en-US" sz="1200" b="0" kern="1200">
                <a:solidFill>
                  <a:srgbClr val="000000"/>
                </a:solidFill>
                <a:latin typeface="+mj-lt"/>
                <a:ea typeface="MS PGothic" panose="020B0600070205080204" pitchFamily="34" charset="-128"/>
              </a:rPr>
              <a:t> </a:t>
            </a:r>
            <a:endParaRPr lang="en-GB" sz="1200" b="0" kern="1200">
              <a:solidFill>
                <a:srgbClr val="000000"/>
              </a:solidFill>
              <a:latin typeface="+mj-lt"/>
            </a:endParaRPr>
          </a:p>
        </p:txBody>
      </p:sp>
      <p:sp>
        <p:nvSpPr>
          <p:cNvPr id="13" name="Oval 12">
            <a:extLst>
              <a:ext uri="{FF2B5EF4-FFF2-40B4-BE49-F238E27FC236}">
                <a16:creationId xmlns:a16="http://schemas.microsoft.com/office/drawing/2014/main" id="{1C907157-F088-4F43-AAEE-57216C55C435}"/>
              </a:ext>
              <a:ext uri="{C183D7F6-B498-43B3-948B-1728B52AA6E4}">
                <adec:decorative xmlns:adec="http://schemas.microsoft.com/office/drawing/2017/decorative" val="1"/>
              </a:ext>
            </a:extLst>
          </p:cNvPr>
          <p:cNvSpPr/>
          <p:nvPr/>
        </p:nvSpPr>
        <p:spPr>
          <a:xfrm>
            <a:off x="4374690"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Freeform: Shape 13">
            <a:extLst>
              <a:ext uri="{FF2B5EF4-FFF2-40B4-BE49-F238E27FC236}">
                <a16:creationId xmlns:a16="http://schemas.microsoft.com/office/drawing/2014/main" id="{C733504C-8869-8E73-027B-36C1C4C01D1C}"/>
              </a:ext>
            </a:extLst>
          </p:cNvPr>
          <p:cNvSpPr/>
          <p:nvPr/>
        </p:nvSpPr>
        <p:spPr>
          <a:xfrm>
            <a:off x="501552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23 September 2022</a:t>
            </a:r>
            <a:r>
              <a:rPr lang="en-US" sz="1200" b="0" kern="1200">
                <a:solidFill>
                  <a:srgbClr val="000000"/>
                </a:solidFill>
                <a:latin typeface="+mj-lt"/>
              </a:rPr>
              <a:t>: End of consultation for 2023/24 funding methodology</a:t>
            </a:r>
            <a:endParaRPr lang="en-GB" sz="1200" b="0" kern="1200">
              <a:solidFill>
                <a:srgbClr val="000000"/>
              </a:solidFill>
              <a:latin typeface="+mj-lt"/>
            </a:endParaRPr>
          </a:p>
        </p:txBody>
      </p:sp>
      <p:sp>
        <p:nvSpPr>
          <p:cNvPr id="15" name="Oval 14">
            <a:extLst>
              <a:ext uri="{FF2B5EF4-FFF2-40B4-BE49-F238E27FC236}">
                <a16:creationId xmlns:a16="http://schemas.microsoft.com/office/drawing/2014/main" id="{2020822E-2442-EB05-A70C-C0C04C78DF83}"/>
              </a:ext>
              <a:ext uri="{C183D7F6-B498-43B3-948B-1728B52AA6E4}">
                <adec:decorative xmlns:adec="http://schemas.microsoft.com/office/drawing/2017/decorative" val="1"/>
              </a:ext>
            </a:extLst>
          </p:cNvPr>
          <p:cNvSpPr/>
          <p:nvPr/>
        </p:nvSpPr>
        <p:spPr>
          <a:xfrm>
            <a:off x="546905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Freeform: Shape 15">
            <a:extLst>
              <a:ext uri="{FF2B5EF4-FFF2-40B4-BE49-F238E27FC236}">
                <a16:creationId xmlns:a16="http://schemas.microsoft.com/office/drawing/2014/main" id="{FC2020BF-1795-B20B-0528-1D31F86A05B0}"/>
              </a:ext>
            </a:extLst>
          </p:cNvPr>
          <p:cNvSpPr/>
          <p:nvPr/>
        </p:nvSpPr>
        <p:spPr>
          <a:xfrm>
            <a:off x="6109887"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1">
            <a:noAutofit/>
          </a:bodyPr>
          <a:lstStyle/>
          <a:p>
            <a:pPr marL="0" lvl="0" indent="0" algn="ctr" defTabSz="533400">
              <a:lnSpc>
                <a:spcPct val="90000"/>
              </a:lnSpc>
              <a:spcBef>
                <a:spcPct val="0"/>
              </a:spcBef>
              <a:spcAft>
                <a:spcPct val="35000"/>
              </a:spcAft>
              <a:buNone/>
            </a:pPr>
            <a:r>
              <a:rPr lang="en-GB" sz="1200" b="1" kern="1200">
                <a:solidFill>
                  <a:srgbClr val="000000"/>
                </a:solidFill>
                <a:latin typeface="+mj-lt"/>
                <a:ea typeface="ＭＳ Ｐゴシック" charset="0"/>
                <a:cs typeface="+mn-cs"/>
              </a:rPr>
              <a:t>14</a:t>
            </a:r>
            <a:r>
              <a:rPr lang="en-GB" sz="1200" b="1" kern="1200" baseline="30000">
                <a:solidFill>
                  <a:srgbClr val="000000"/>
                </a:solidFill>
                <a:latin typeface="+mj-lt"/>
                <a:ea typeface="ＭＳ Ｐゴシック" charset="0"/>
                <a:cs typeface="+mn-cs"/>
              </a:rPr>
              <a:t>th</a:t>
            </a:r>
            <a:r>
              <a:rPr lang="en-GB" sz="1200" b="1" kern="1200">
                <a:solidFill>
                  <a:srgbClr val="000000"/>
                </a:solidFill>
                <a:latin typeface="+mj-lt"/>
                <a:ea typeface="ＭＳ Ｐゴシック" charset="0"/>
                <a:cs typeface="+mn-cs"/>
              </a:rPr>
              <a:t> Oct 22: DHSC deadline </a:t>
            </a:r>
            <a:r>
              <a:rPr lang="en-GB" sz="1200" kern="1200">
                <a:solidFill>
                  <a:srgbClr val="000000"/>
                </a:solidFill>
                <a:latin typeface="+mj-lt"/>
                <a:ea typeface="ＭＳ Ｐゴシック" charset="0"/>
                <a:cs typeface="+mn-cs"/>
              </a:rPr>
              <a:t>For submission of:</a:t>
            </a:r>
            <a:endParaRPr lang="en-GB" altLang="en-US" sz="1200" b="1" kern="1200">
              <a:solidFill>
                <a:srgbClr val="000000"/>
              </a:solidFill>
              <a:latin typeface="+mj-lt"/>
              <a:ea typeface="MS PGothic" panose="020B0600070205080204" pitchFamily="34" charset="-128"/>
            </a:endParaRP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Cost of care Table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Cost of Care Report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Spend Report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Provisional MSP</a:t>
            </a:r>
          </a:p>
        </p:txBody>
      </p:sp>
      <p:sp>
        <p:nvSpPr>
          <p:cNvPr id="17" name="Oval 16">
            <a:extLst>
              <a:ext uri="{FF2B5EF4-FFF2-40B4-BE49-F238E27FC236}">
                <a16:creationId xmlns:a16="http://schemas.microsoft.com/office/drawing/2014/main" id="{11ED644F-CF57-B572-5528-D560E94555B1}"/>
              </a:ext>
              <a:ext uri="{C183D7F6-B498-43B3-948B-1728B52AA6E4}">
                <adec:decorative xmlns:adec="http://schemas.microsoft.com/office/drawing/2017/decorative" val="1"/>
              </a:ext>
            </a:extLst>
          </p:cNvPr>
          <p:cNvSpPr/>
          <p:nvPr/>
        </p:nvSpPr>
        <p:spPr>
          <a:xfrm>
            <a:off x="6563415"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Freeform: Shape 17">
            <a:extLst>
              <a:ext uri="{FF2B5EF4-FFF2-40B4-BE49-F238E27FC236}">
                <a16:creationId xmlns:a16="http://schemas.microsoft.com/office/drawing/2014/main" id="{E064473F-093C-5A19-F716-B2188BE57733}"/>
              </a:ext>
            </a:extLst>
          </p:cNvPr>
          <p:cNvSpPr/>
          <p:nvPr/>
        </p:nvSpPr>
        <p:spPr>
          <a:xfrm>
            <a:off x="7204250"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GB" altLang="en-US" sz="1200" b="1" kern="1200">
                <a:solidFill>
                  <a:srgbClr val="000000"/>
                </a:solidFill>
                <a:latin typeface="+mj-lt"/>
                <a:ea typeface="MS PGothic" panose="020B0600070205080204" pitchFamily="34" charset="-128"/>
              </a:rPr>
              <a:t>Feb 2023: </a:t>
            </a:r>
            <a:r>
              <a:rPr lang="en-GB" altLang="en-US" sz="1200" kern="1200">
                <a:solidFill>
                  <a:srgbClr val="000000"/>
                </a:solidFill>
                <a:latin typeface="+mj-lt"/>
                <a:ea typeface="MS PGothic" panose="020B0600070205080204" pitchFamily="34" charset="-128"/>
              </a:rPr>
              <a:t>DHSC deadline for Final MSP</a:t>
            </a:r>
            <a:endParaRPr lang="en-GB" sz="1200" kern="1200">
              <a:solidFill>
                <a:srgbClr val="000000"/>
              </a:solidFill>
              <a:latin typeface="+mj-lt"/>
            </a:endParaRPr>
          </a:p>
        </p:txBody>
      </p:sp>
      <p:sp>
        <p:nvSpPr>
          <p:cNvPr id="19" name="Oval 18">
            <a:extLst>
              <a:ext uri="{FF2B5EF4-FFF2-40B4-BE49-F238E27FC236}">
                <a16:creationId xmlns:a16="http://schemas.microsoft.com/office/drawing/2014/main" id="{5DB20E8E-93DD-1E4D-DBCD-397712AF12AA}"/>
              </a:ext>
              <a:ext uri="{C183D7F6-B498-43B3-948B-1728B52AA6E4}">
                <adec:decorative xmlns:adec="http://schemas.microsoft.com/office/drawing/2017/decorative" val="1"/>
              </a:ext>
            </a:extLst>
          </p:cNvPr>
          <p:cNvSpPr/>
          <p:nvPr/>
        </p:nvSpPr>
        <p:spPr>
          <a:xfrm>
            <a:off x="7657777"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04EF8033-1830-92AD-69F9-46E0192EA5FE}"/>
              </a:ext>
            </a:extLst>
          </p:cNvPr>
          <p:cNvSpPr/>
          <p:nvPr/>
        </p:nvSpPr>
        <p:spPr>
          <a:xfrm>
            <a:off x="8298612"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October 2023: </a:t>
            </a:r>
            <a:r>
              <a:rPr lang="en-US" sz="1200" kern="1200">
                <a:solidFill>
                  <a:srgbClr val="000000"/>
                </a:solidFill>
                <a:latin typeface="+mj-lt"/>
              </a:rPr>
              <a:t>New £86,00 care cap and ‘new’ clients to have their eligible care needs met by their local authority </a:t>
            </a:r>
            <a:endParaRPr lang="en-GB" sz="1200" kern="1200">
              <a:solidFill>
                <a:srgbClr val="000000"/>
              </a:solidFill>
              <a:latin typeface="+mj-lt"/>
            </a:endParaRPr>
          </a:p>
        </p:txBody>
      </p:sp>
      <p:sp>
        <p:nvSpPr>
          <p:cNvPr id="21" name="Oval 20">
            <a:extLst>
              <a:ext uri="{FF2B5EF4-FFF2-40B4-BE49-F238E27FC236}">
                <a16:creationId xmlns:a16="http://schemas.microsoft.com/office/drawing/2014/main" id="{EE3FD98C-05A0-5C04-86B2-54A56F03D81E}"/>
              </a:ext>
              <a:ext uri="{C183D7F6-B498-43B3-948B-1728B52AA6E4}">
                <adec:decorative xmlns:adec="http://schemas.microsoft.com/office/drawing/2017/decorative" val="1"/>
              </a:ext>
            </a:extLst>
          </p:cNvPr>
          <p:cNvSpPr/>
          <p:nvPr/>
        </p:nvSpPr>
        <p:spPr>
          <a:xfrm>
            <a:off x="8752140"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5672FB9B-67A3-7EF3-A285-F8C604AD353D}"/>
              </a:ext>
            </a:extLst>
          </p:cNvPr>
          <p:cNvSpPr/>
          <p:nvPr/>
        </p:nvSpPr>
        <p:spPr>
          <a:xfrm>
            <a:off x="939297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April 2025: </a:t>
            </a:r>
            <a:r>
              <a:rPr lang="en-US" sz="1200" kern="1200">
                <a:solidFill>
                  <a:srgbClr val="000000"/>
                </a:solidFill>
                <a:latin typeface="+mj-lt"/>
              </a:rPr>
              <a:t>Existing Self-Funders to have their eligible care needs met by their local authority </a:t>
            </a:r>
            <a:endParaRPr lang="en-GB" sz="1200" kern="1200">
              <a:solidFill>
                <a:srgbClr val="000000"/>
              </a:solidFill>
              <a:latin typeface="+mj-lt"/>
            </a:endParaRPr>
          </a:p>
        </p:txBody>
      </p:sp>
      <p:sp>
        <p:nvSpPr>
          <p:cNvPr id="23" name="Oval 22">
            <a:extLst>
              <a:ext uri="{FF2B5EF4-FFF2-40B4-BE49-F238E27FC236}">
                <a16:creationId xmlns:a16="http://schemas.microsoft.com/office/drawing/2014/main" id="{2FA273B0-1CC8-2AF0-FB10-A50A01F948BF}"/>
              </a:ext>
              <a:ext uri="{C183D7F6-B498-43B3-948B-1728B52AA6E4}">
                <adec:decorative xmlns:adec="http://schemas.microsoft.com/office/drawing/2017/decorative" val="1"/>
              </a:ext>
            </a:extLst>
          </p:cNvPr>
          <p:cNvSpPr/>
          <p:nvPr/>
        </p:nvSpPr>
        <p:spPr>
          <a:xfrm>
            <a:off x="984650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 name="TextBox 1">
            <a:extLst>
              <a:ext uri="{FF2B5EF4-FFF2-40B4-BE49-F238E27FC236}">
                <a16:creationId xmlns:a16="http://schemas.microsoft.com/office/drawing/2014/main" id="{2EE1D00F-D571-C4FC-F222-65E2D7D74EC4}"/>
              </a:ext>
              <a:ext uri="{C183D7F6-B498-43B3-948B-1728B52AA6E4}">
                <adec:decorative xmlns:adec="http://schemas.microsoft.com/office/drawing/2017/decorative" val="1"/>
              </a:ext>
            </a:extLst>
          </p:cNvPr>
          <p:cNvSpPr txBox="1"/>
          <p:nvPr/>
        </p:nvSpPr>
        <p:spPr>
          <a:xfrm>
            <a:off x="9290538" y="371230"/>
            <a:ext cx="2676769" cy="889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4" name="Picture 5">
            <a:extLst>
              <a:ext uri="{FF2B5EF4-FFF2-40B4-BE49-F238E27FC236}">
                <a16:creationId xmlns:a16="http://schemas.microsoft.com/office/drawing/2014/main" id="{BC182467-53FA-D0F4-0C73-A17298EEF1F3}"/>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241692" y="156304"/>
            <a:ext cx="2638425" cy="1104900"/>
          </a:xfrm>
          <a:prstGeom prst="rect">
            <a:avLst/>
          </a:prstGeom>
        </p:spPr>
      </p:pic>
      <p:sp>
        <p:nvSpPr>
          <p:cNvPr id="25" name="Slide Number Placeholder 12">
            <a:extLst>
              <a:ext uri="{FF2B5EF4-FFF2-40B4-BE49-F238E27FC236}">
                <a16:creationId xmlns:a16="http://schemas.microsoft.com/office/drawing/2014/main" id="{7F519979-9F2C-B504-B337-AEA8664C2939}"/>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37627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462C-891C-16E1-017D-3FA766CFC9EF}"/>
              </a:ext>
            </a:extLst>
          </p:cNvPr>
          <p:cNvSpPr>
            <a:spLocks noGrp="1"/>
          </p:cNvSpPr>
          <p:nvPr>
            <p:ph type="title"/>
          </p:nvPr>
        </p:nvSpPr>
        <p:spPr/>
        <p:txBody>
          <a:bodyPr anchor="ctr"/>
          <a:lstStyle/>
          <a:p>
            <a:pPr>
              <a:defRPr/>
            </a:pPr>
            <a:r>
              <a:rPr lang="en-GB">
                <a:solidFill>
                  <a:schemeClr val="accent1"/>
                </a:solidFill>
              </a:rPr>
              <a:t>ASC Reforms – Key Objectives</a:t>
            </a:r>
          </a:p>
        </p:txBody>
      </p:sp>
      <p:sp>
        <p:nvSpPr>
          <p:cNvPr id="20486" name="Slide Number Placeholder 5">
            <a:extLst>
              <a:ext uri="{FF2B5EF4-FFF2-40B4-BE49-F238E27FC236}">
                <a16:creationId xmlns:a16="http://schemas.microsoft.com/office/drawing/2014/main" id="{3CDEBD71-9A55-A78B-9E92-CC87268D1EDB}"/>
              </a:ext>
            </a:extLst>
          </p:cNvPr>
          <p:cNvSpPr>
            <a:spLocks noGrp="1"/>
          </p:cNvSpPr>
          <p:nvPr>
            <p:ph type="sldNum" sz="quarter" idx="14"/>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99F7B9E-8CAF-4205-A0F8-69173C460D02}" type="slidenum">
              <a:rPr lang="en-GB" altLang="en-US"/>
              <a:pPr/>
              <a:t>6</a:t>
            </a:fld>
            <a:endParaRPr lang="en-GB" altLang="en-US"/>
          </a:p>
        </p:txBody>
      </p:sp>
      <p:graphicFrame>
        <p:nvGraphicFramePr>
          <p:cNvPr id="4" name="Diagram 3">
            <a:extLst>
              <a:ext uri="{FF2B5EF4-FFF2-40B4-BE49-F238E27FC236}">
                <a16:creationId xmlns:a16="http://schemas.microsoft.com/office/drawing/2014/main" id="{42E10A11-9562-F30C-8609-33CC70B259C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947741165"/>
              </p:ext>
            </p:extLst>
          </p:nvPr>
        </p:nvGraphicFramePr>
        <p:xfrm>
          <a:off x="1600641" y="1347374"/>
          <a:ext cx="8334759" cy="5148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 name="TextBox 29">
            <a:extLst>
              <a:ext uri="{FF2B5EF4-FFF2-40B4-BE49-F238E27FC236}">
                <a16:creationId xmlns:a16="http://schemas.microsoft.com/office/drawing/2014/main" id="{B7B1A862-DAC6-6783-B97D-A43E1A8CEA2E}"/>
              </a:ext>
              <a:ext uri="{C183D7F6-B498-43B3-948B-1728B52AA6E4}">
                <adec:decorative xmlns:adec="http://schemas.microsoft.com/office/drawing/2017/decorative" val="1"/>
              </a:ext>
            </a:extLst>
          </p:cNvPr>
          <p:cNvSpPr txBox="1"/>
          <p:nvPr/>
        </p:nvSpPr>
        <p:spPr>
          <a:xfrm>
            <a:off x="9271000" y="371230"/>
            <a:ext cx="2608384" cy="8596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3" name="Picture 5">
            <a:extLst>
              <a:ext uri="{FF2B5EF4-FFF2-40B4-BE49-F238E27FC236}">
                <a16:creationId xmlns:a16="http://schemas.microsoft.com/office/drawing/2014/main" id="{E9050C3D-F259-797C-CD41-66FD9AEECEDD}"/>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9241692" y="156304"/>
            <a:ext cx="2638425" cy="1104900"/>
          </a:xfrm>
          <a:prstGeom prst="rect">
            <a:avLst/>
          </a:prstGeom>
        </p:spPr>
      </p:pic>
      <p:sp>
        <p:nvSpPr>
          <p:cNvPr id="5" name="Slide Number Placeholder 12">
            <a:extLst>
              <a:ext uri="{FF2B5EF4-FFF2-40B4-BE49-F238E27FC236}">
                <a16:creationId xmlns:a16="http://schemas.microsoft.com/office/drawing/2014/main" id="{AB12012F-259F-40F2-9FBA-9E45025BB8BE}"/>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1DBB170-5D69-4510-ABB6-A2C7B99D3027}"/>
              </a:ext>
            </a:extLst>
          </p:cNvPr>
          <p:cNvSpPr>
            <a:spLocks noGrp="1"/>
          </p:cNvSpPr>
          <p:nvPr>
            <p:ph type="title"/>
          </p:nvPr>
        </p:nvSpPr>
        <p:spPr/>
        <p:txBody>
          <a:bodyPr/>
          <a:lstStyle/>
          <a:p>
            <a:r>
              <a:rPr lang="en-IN" sz="2800" kern="0">
                <a:ea typeface="+mj-ea"/>
                <a:cs typeface="Arial" panose="020B0604020202020204" pitchFamily="34" charset="0"/>
              </a:rPr>
              <a:t>Cost of Care Exercise Stages</a:t>
            </a:r>
          </a:p>
        </p:txBody>
      </p:sp>
      <p:sp>
        <p:nvSpPr>
          <p:cNvPr id="2" name="Rectangle 1">
            <a:extLst>
              <a:ext uri="{FF2B5EF4-FFF2-40B4-BE49-F238E27FC236}">
                <a16:creationId xmlns:a16="http://schemas.microsoft.com/office/drawing/2014/main" id="{8F4E85E5-A362-4EDB-A8A4-C0E3FD0A7844}"/>
              </a:ext>
              <a:ext uri="{C183D7F6-B498-43B3-948B-1728B52AA6E4}">
                <adec:decorative xmlns:adec="http://schemas.microsoft.com/office/drawing/2017/decorative" val="1"/>
              </a:ext>
            </a:extLst>
          </p:cNvPr>
          <p:cNvSpPr/>
          <p:nvPr/>
        </p:nvSpPr>
        <p:spPr>
          <a:xfrm>
            <a:off x="611031" y="3276296"/>
            <a:ext cx="2744177" cy="2595985"/>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0" name="Rectangle 39">
            <a:extLst>
              <a:ext uri="{FF2B5EF4-FFF2-40B4-BE49-F238E27FC236}">
                <a16:creationId xmlns:a16="http://schemas.microsoft.com/office/drawing/2014/main" id="{FEE83973-040C-4303-9408-6A28D4468DDD}"/>
              </a:ext>
              <a:ext uri="{C183D7F6-B498-43B3-948B-1728B52AA6E4}">
                <adec:decorative xmlns:adec="http://schemas.microsoft.com/office/drawing/2017/decorative" val="1"/>
              </a:ext>
            </a:extLst>
          </p:cNvPr>
          <p:cNvSpPr/>
          <p:nvPr/>
        </p:nvSpPr>
        <p:spPr>
          <a:xfrm>
            <a:off x="3352953" y="3276296"/>
            <a:ext cx="2744177" cy="2595985"/>
          </a:xfrm>
          <a:prstGeom prst="rect">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1" name="Rectangle 40">
            <a:extLst>
              <a:ext uri="{FF2B5EF4-FFF2-40B4-BE49-F238E27FC236}">
                <a16:creationId xmlns:a16="http://schemas.microsoft.com/office/drawing/2014/main" id="{FA0AE222-E23D-446F-8618-04F8A6726E82}"/>
              </a:ext>
              <a:ext uri="{C183D7F6-B498-43B3-948B-1728B52AA6E4}">
                <adec:decorative xmlns:adec="http://schemas.microsoft.com/office/drawing/2017/decorative" val="1"/>
              </a:ext>
            </a:extLst>
          </p:cNvPr>
          <p:cNvSpPr/>
          <p:nvPr/>
        </p:nvSpPr>
        <p:spPr>
          <a:xfrm>
            <a:off x="6094874" y="3276296"/>
            <a:ext cx="2744177" cy="2595985"/>
          </a:xfrm>
          <a:prstGeom prst="rect">
            <a:avLst/>
          </a:prstGeom>
          <a:solidFill>
            <a:schemeClr val="bg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2" name="Rectangle 41">
            <a:extLst>
              <a:ext uri="{FF2B5EF4-FFF2-40B4-BE49-F238E27FC236}">
                <a16:creationId xmlns:a16="http://schemas.microsoft.com/office/drawing/2014/main" id="{34EF52E4-A32C-49CF-B967-ED5E8C634253}"/>
              </a:ext>
              <a:ext uri="{C183D7F6-B498-43B3-948B-1728B52AA6E4}">
                <adec:decorative xmlns:adec="http://schemas.microsoft.com/office/drawing/2017/decorative" val="1"/>
              </a:ext>
            </a:extLst>
          </p:cNvPr>
          <p:cNvSpPr/>
          <p:nvPr/>
        </p:nvSpPr>
        <p:spPr>
          <a:xfrm>
            <a:off x="8836796" y="3276296"/>
            <a:ext cx="2744177" cy="2595985"/>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6" name="Text Placeholder 5">
            <a:extLst>
              <a:ext uri="{FF2B5EF4-FFF2-40B4-BE49-F238E27FC236}">
                <a16:creationId xmlns:a16="http://schemas.microsoft.com/office/drawing/2014/main" id="{EB2C48F8-368E-4597-AF77-3C75DADA7A2B}"/>
              </a:ext>
            </a:extLst>
          </p:cNvPr>
          <p:cNvSpPr>
            <a:spLocks noGrp="1"/>
          </p:cNvSpPr>
          <p:nvPr>
            <p:ph type="body" sz="quarter" idx="13"/>
          </p:nvPr>
        </p:nvSpPr>
        <p:spPr/>
        <p:txBody>
          <a:bodyPr>
            <a:noAutofit/>
          </a:bodyPr>
          <a:lstStyle/>
          <a:p>
            <a:r>
              <a:rPr lang="en-US" b="1" kern="0">
                <a:latin typeface="+mj-lt"/>
                <a:ea typeface="+mj-ea"/>
                <a:cs typeface="Arial" panose="020B0604020202020204" pitchFamily="34" charset="0"/>
              </a:rPr>
              <a:t>4-stage process</a:t>
            </a:r>
          </a:p>
        </p:txBody>
      </p:sp>
      <p:grpSp>
        <p:nvGrpSpPr>
          <p:cNvPr id="15" name="Group 14" descr="Stage 1">
            <a:extLst>
              <a:ext uri="{FF2B5EF4-FFF2-40B4-BE49-F238E27FC236}">
                <a16:creationId xmlns:a16="http://schemas.microsoft.com/office/drawing/2014/main" id="{CE036FAB-E304-4AE2-BA27-546450550AA8}"/>
              </a:ext>
              <a:ext uri="{C183D7F6-B498-43B3-948B-1728B52AA6E4}">
                <adec:decorative xmlns:adec="http://schemas.microsoft.com/office/drawing/2017/decorative" val="0"/>
              </a:ext>
            </a:extLst>
          </p:cNvPr>
          <p:cNvGrpSpPr/>
          <p:nvPr/>
        </p:nvGrpSpPr>
        <p:grpSpPr>
          <a:xfrm>
            <a:off x="1518088" y="2144112"/>
            <a:ext cx="930063" cy="778888"/>
            <a:chOff x="1059200" y="2144111"/>
            <a:chExt cx="930063" cy="778888"/>
          </a:xfrm>
        </p:grpSpPr>
        <p:sp>
          <p:nvSpPr>
            <p:cNvPr id="10" name="TextBox 9">
              <a:extLst>
                <a:ext uri="{FF2B5EF4-FFF2-40B4-BE49-F238E27FC236}">
                  <a16:creationId xmlns:a16="http://schemas.microsoft.com/office/drawing/2014/main" id="{CD72AA7C-6F22-4F68-959C-D7C903C4503B}"/>
                </a:ext>
              </a:extLst>
            </p:cNvPr>
            <p:cNvSpPr txBox="1"/>
            <p:nvPr/>
          </p:nvSpPr>
          <p:spPr>
            <a:xfrm>
              <a:off x="1059200" y="2522889"/>
              <a:ext cx="930063" cy="400110"/>
            </a:xfrm>
            <a:prstGeom prst="rect">
              <a:avLst/>
            </a:prstGeom>
            <a:noFill/>
          </p:spPr>
          <p:txBody>
            <a:bodyPr wrap="none" rtlCol="0" anchor="ctr">
              <a:spAutoFit/>
            </a:bodyPr>
            <a:lstStyle/>
            <a:p>
              <a:pPr algn="ctr"/>
              <a:r>
                <a:rPr lang="en-US" sz="2000" b="1" kern="0" dirty="0">
                  <a:solidFill>
                    <a:schemeClr val="tx1">
                      <a:lumMod val="50000"/>
                    </a:schemeClr>
                  </a:solidFill>
                  <a:latin typeface="+mj-lt"/>
                  <a:ea typeface="+mj-ea"/>
                  <a:cs typeface="Arial" panose="020B0604020202020204" pitchFamily="34" charset="0"/>
                </a:rPr>
                <a:t>Stage 1</a:t>
              </a:r>
              <a:endParaRPr lang="en-IN" sz="2000" b="1" kern="0" dirty="0">
                <a:solidFill>
                  <a:schemeClr val="tx1">
                    <a:lumMod val="50000"/>
                  </a:schemeClr>
                </a:solidFill>
                <a:latin typeface="+mj-lt"/>
                <a:ea typeface="+mj-ea"/>
                <a:cs typeface="Arial" panose="020B0604020202020204" pitchFamily="34" charset="0"/>
              </a:endParaRPr>
            </a:p>
          </p:txBody>
        </p:sp>
        <p:sp>
          <p:nvSpPr>
            <p:cNvPr id="11" name="Oval 10">
              <a:extLst>
                <a:ext uri="{FF2B5EF4-FFF2-40B4-BE49-F238E27FC236}">
                  <a16:creationId xmlns:a16="http://schemas.microsoft.com/office/drawing/2014/main" id="{8DC3DCEC-3B27-4D7E-8AE0-D50DD76D83B0}"/>
                </a:ext>
              </a:extLst>
            </p:cNvPr>
            <p:cNvSpPr/>
            <p:nvPr/>
          </p:nvSpPr>
          <p:spPr>
            <a:xfrm>
              <a:off x="1450659" y="2144111"/>
              <a:ext cx="147144" cy="147144"/>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13" name="TextBox 12">
            <a:extLst>
              <a:ext uri="{FF2B5EF4-FFF2-40B4-BE49-F238E27FC236}">
                <a16:creationId xmlns:a16="http://schemas.microsoft.com/office/drawing/2014/main" id="{BA9B03F0-02F8-48C0-B8CA-EA5ED354487A}"/>
              </a:ext>
            </a:extLst>
          </p:cNvPr>
          <p:cNvSpPr txBox="1"/>
          <p:nvPr/>
        </p:nvSpPr>
        <p:spPr>
          <a:xfrm>
            <a:off x="751448"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Setting up for Success</a:t>
            </a:r>
            <a:endParaRPr lang="en-IN" kern="0">
              <a:solidFill>
                <a:schemeClr val="tx1">
                  <a:lumMod val="50000"/>
                </a:schemeClr>
              </a:solidFill>
              <a:latin typeface="+mj-lt"/>
              <a:ea typeface="+mj-ea"/>
              <a:cs typeface="Arial" panose="020B0604020202020204" pitchFamily="34" charset="0"/>
            </a:endParaRPr>
          </a:p>
        </p:txBody>
      </p:sp>
      <p:sp>
        <p:nvSpPr>
          <p:cNvPr id="12" name="TextBox 11">
            <a:extLst>
              <a:ext uri="{FF2B5EF4-FFF2-40B4-BE49-F238E27FC236}">
                <a16:creationId xmlns:a16="http://schemas.microsoft.com/office/drawing/2014/main" id="{78A93766-3DF8-450E-A3A6-1DC1B14BAE4F}"/>
              </a:ext>
            </a:extLst>
          </p:cNvPr>
          <p:cNvSpPr txBox="1"/>
          <p:nvPr/>
        </p:nvSpPr>
        <p:spPr>
          <a:xfrm>
            <a:off x="751448" y="4370091"/>
            <a:ext cx="2463340" cy="1200329"/>
          </a:xfrm>
          <a:prstGeom prst="rect">
            <a:avLst/>
          </a:prstGeom>
          <a:noFill/>
        </p:spPr>
        <p:txBody>
          <a:bodyPr wrap="square" rtlCol="0">
            <a:spAutoFit/>
          </a:bodyPr>
          <a:lstStyle/>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Review of preferred tools.</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Review of MPS, JSNA and Commissioning Strategy.</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Data collation - demographic/ market/ LA current rates </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Engagement Planning.</a:t>
            </a:r>
            <a:endParaRPr lang="en-US" b="1" kern="0">
              <a:solidFill>
                <a:schemeClr val="tx1">
                  <a:lumMod val="50000"/>
                </a:schemeClr>
              </a:solidFill>
              <a:latin typeface="+mj-lt"/>
              <a:ea typeface="+mj-ea"/>
              <a:cs typeface="Arial" panose="020B0604020202020204" pitchFamily="34" charset="0"/>
            </a:endParaRPr>
          </a:p>
        </p:txBody>
      </p:sp>
      <p:grpSp>
        <p:nvGrpSpPr>
          <p:cNvPr id="14" name="Group 13" descr="Stage 2">
            <a:extLst>
              <a:ext uri="{FF2B5EF4-FFF2-40B4-BE49-F238E27FC236}">
                <a16:creationId xmlns:a16="http://schemas.microsoft.com/office/drawing/2014/main" id="{C1A2746C-5854-49DE-84BB-8A3EB6BE30EC}"/>
              </a:ext>
              <a:ext uri="{C183D7F6-B498-43B3-948B-1728B52AA6E4}">
                <adec:decorative xmlns:adec="http://schemas.microsoft.com/office/drawing/2017/decorative" val="0"/>
              </a:ext>
            </a:extLst>
          </p:cNvPr>
          <p:cNvGrpSpPr/>
          <p:nvPr/>
        </p:nvGrpSpPr>
        <p:grpSpPr>
          <a:xfrm>
            <a:off x="4260010" y="2144112"/>
            <a:ext cx="930063" cy="778888"/>
            <a:chOff x="2887273" y="2144111"/>
            <a:chExt cx="930063" cy="778888"/>
          </a:xfrm>
        </p:grpSpPr>
        <p:sp>
          <p:nvSpPr>
            <p:cNvPr id="52" name="TextBox 51">
              <a:extLst>
                <a:ext uri="{FF2B5EF4-FFF2-40B4-BE49-F238E27FC236}">
                  <a16:creationId xmlns:a16="http://schemas.microsoft.com/office/drawing/2014/main" id="{96FA8621-F237-4B45-A810-C044CD489B6E}"/>
                </a:ext>
              </a:extLst>
            </p:cNvPr>
            <p:cNvSpPr txBox="1"/>
            <p:nvPr/>
          </p:nvSpPr>
          <p:spPr>
            <a:xfrm>
              <a:off x="2887273"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2</a:t>
              </a:r>
              <a:endParaRPr lang="en-IN" sz="2000" b="1" kern="0">
                <a:solidFill>
                  <a:schemeClr val="tx1">
                    <a:lumMod val="50000"/>
                  </a:schemeClr>
                </a:solidFill>
                <a:latin typeface="+mj-lt"/>
                <a:ea typeface="+mj-ea"/>
                <a:cs typeface="Arial" panose="020B0604020202020204" pitchFamily="34" charset="0"/>
              </a:endParaRPr>
            </a:p>
          </p:txBody>
        </p:sp>
        <p:sp>
          <p:nvSpPr>
            <p:cNvPr id="58" name="Oval 57">
              <a:extLst>
                <a:ext uri="{FF2B5EF4-FFF2-40B4-BE49-F238E27FC236}">
                  <a16:creationId xmlns:a16="http://schemas.microsoft.com/office/drawing/2014/main" id="{9F23368C-2A2C-4FD2-90BB-2B88A35FB791}"/>
                </a:ext>
              </a:extLst>
            </p:cNvPr>
            <p:cNvSpPr/>
            <p:nvPr/>
          </p:nvSpPr>
          <p:spPr>
            <a:xfrm>
              <a:off x="3278732" y="2144111"/>
              <a:ext cx="147144" cy="14714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66" name="TextBox 65">
            <a:extLst>
              <a:ext uri="{FF2B5EF4-FFF2-40B4-BE49-F238E27FC236}">
                <a16:creationId xmlns:a16="http://schemas.microsoft.com/office/drawing/2014/main" id="{786B6386-5803-4DB7-90B4-99A0CA5B09A1}"/>
              </a:ext>
            </a:extLst>
          </p:cNvPr>
          <p:cNvSpPr txBox="1"/>
          <p:nvPr/>
        </p:nvSpPr>
        <p:spPr>
          <a:xfrm>
            <a:off x="3493370" y="3651417"/>
            <a:ext cx="2463340" cy="646331"/>
          </a:xfrm>
          <a:prstGeom prst="rect">
            <a:avLst/>
          </a:prstGeom>
          <a:noFill/>
        </p:spPr>
        <p:txBody>
          <a:bodyPr wrap="square" rtlCol="0">
            <a:spAutoFit/>
          </a:bodyPr>
          <a:lstStyle/>
          <a:p>
            <a:pPr algn="ctr"/>
            <a:r>
              <a:rPr lang="en-US" kern="0" dirty="0">
                <a:solidFill>
                  <a:schemeClr val="tx1">
                    <a:lumMod val="50000"/>
                  </a:schemeClr>
                </a:solidFill>
                <a:latin typeface="+mj-lt"/>
                <a:ea typeface="+mj-ea"/>
                <a:cs typeface="Arial" panose="020B0604020202020204" pitchFamily="34" charset="0"/>
              </a:rPr>
              <a:t>Engagement with Providers</a:t>
            </a:r>
            <a:endParaRPr lang="en-IN" kern="0" dirty="0">
              <a:solidFill>
                <a:schemeClr val="tx1">
                  <a:lumMod val="50000"/>
                </a:schemeClr>
              </a:solidFill>
              <a:latin typeface="+mj-lt"/>
              <a:ea typeface="+mj-ea"/>
              <a:cs typeface="Arial" panose="020B0604020202020204" pitchFamily="34" charset="0"/>
            </a:endParaRPr>
          </a:p>
        </p:txBody>
      </p:sp>
      <p:sp>
        <p:nvSpPr>
          <p:cNvPr id="65" name="TextBox 64">
            <a:extLst>
              <a:ext uri="{FF2B5EF4-FFF2-40B4-BE49-F238E27FC236}">
                <a16:creationId xmlns:a16="http://schemas.microsoft.com/office/drawing/2014/main" id="{CA7C3773-03F3-4DE1-94C2-A8F107B72CCB}"/>
              </a:ext>
            </a:extLst>
          </p:cNvPr>
          <p:cNvSpPr txBox="1"/>
          <p:nvPr/>
        </p:nvSpPr>
        <p:spPr>
          <a:xfrm>
            <a:off x="3493370" y="4370091"/>
            <a:ext cx="2463340" cy="1523494"/>
          </a:xfrm>
          <a:prstGeom prst="rect">
            <a:avLst/>
          </a:prstGeom>
          <a:noFill/>
        </p:spPr>
        <p:txBody>
          <a:bodyPr wrap="square" rtlCol="0">
            <a:spAutoFit/>
          </a:bodyPr>
          <a:lstStyle/>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Key </a:t>
            </a:r>
            <a:r>
              <a:rPr lang="es-US" sz="900" b="1" kern="0" dirty="0" err="1">
                <a:solidFill>
                  <a:schemeClr val="tx1">
                    <a:lumMod val="50000"/>
                  </a:schemeClr>
                </a:solidFill>
                <a:latin typeface="+mj-lt"/>
                <a:ea typeface="+mj-ea"/>
                <a:cs typeface="Arial" panose="020B0604020202020204" pitchFamily="34" charset="0"/>
              </a:rPr>
              <a:t>messages</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Detailed</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comms</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planning</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Meeting </a:t>
            </a:r>
            <a:r>
              <a:rPr lang="es-US" sz="900" b="1" kern="0" dirty="0" err="1">
                <a:solidFill>
                  <a:schemeClr val="tx1">
                    <a:lumMod val="50000"/>
                  </a:schemeClr>
                </a:solidFill>
                <a:latin typeface="+mj-lt"/>
                <a:ea typeface="+mj-ea"/>
                <a:cs typeface="Arial" panose="020B0604020202020204" pitchFamily="34" charset="0"/>
              </a:rPr>
              <a:t>information</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requirements</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Delivering</a:t>
            </a:r>
            <a:r>
              <a:rPr lang="es-US" sz="900" b="1" kern="0" dirty="0">
                <a:solidFill>
                  <a:schemeClr val="tx1">
                    <a:lumMod val="50000"/>
                  </a:schemeClr>
                </a:solidFill>
                <a:latin typeface="+mj-lt"/>
                <a:ea typeface="+mj-ea"/>
                <a:cs typeface="Arial" panose="020B0604020202020204" pitchFamily="34" charset="0"/>
              </a:rPr>
              <a:t> workshops.</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Delivering</a:t>
            </a:r>
            <a:r>
              <a:rPr lang="es-US" sz="900" b="1" kern="0" dirty="0">
                <a:solidFill>
                  <a:schemeClr val="tx1">
                    <a:lumMod val="50000"/>
                  </a:schemeClr>
                </a:solidFill>
                <a:latin typeface="+mj-lt"/>
                <a:ea typeface="+mj-ea"/>
                <a:cs typeface="Arial" panose="020B0604020202020204" pitchFamily="34" charset="0"/>
              </a:rPr>
              <a:t> 1-2-1 </a:t>
            </a:r>
            <a:r>
              <a:rPr lang="en-GB" sz="900" b="1" kern="0" dirty="0">
                <a:solidFill>
                  <a:schemeClr val="tx1">
                    <a:lumMod val="50000"/>
                  </a:schemeClr>
                </a:solidFill>
                <a:latin typeface="+mj-lt"/>
                <a:ea typeface="+mj-ea"/>
                <a:cs typeface="Arial" panose="020B0604020202020204" pitchFamily="34" charset="0"/>
              </a:rPr>
              <a:t>sessions</a:t>
            </a:r>
            <a:r>
              <a:rPr lang="es-US" sz="900" b="1" kern="0" dirty="0">
                <a:solidFill>
                  <a:schemeClr val="tx1">
                    <a:lumMod val="50000"/>
                  </a:schemeClr>
                </a:solidFill>
                <a:latin typeface="+mj-lt"/>
                <a:ea typeface="+mj-ea"/>
                <a:cs typeface="Arial" panose="020B0604020202020204" pitchFamily="34" charset="0"/>
              </a:rPr>
              <a:t> </a:t>
            </a:r>
          </a:p>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Direct </a:t>
            </a:r>
            <a:r>
              <a:rPr lang="es-US" sz="900" b="1" kern="0" dirty="0" err="1">
                <a:solidFill>
                  <a:schemeClr val="tx1">
                    <a:lumMod val="50000"/>
                  </a:schemeClr>
                </a:solidFill>
                <a:latin typeface="+mj-lt"/>
                <a:ea typeface="+mj-ea"/>
                <a:cs typeface="Arial" panose="020B0604020202020204" pitchFamily="34" charset="0"/>
              </a:rPr>
              <a:t>phone</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calls</a:t>
            </a:r>
            <a:r>
              <a:rPr lang="es-US" sz="900" b="1" kern="0" dirty="0">
                <a:solidFill>
                  <a:schemeClr val="tx1">
                    <a:lumMod val="50000"/>
                  </a:schemeClr>
                </a:solidFill>
                <a:latin typeface="+mj-lt"/>
                <a:ea typeface="+mj-ea"/>
                <a:cs typeface="Arial" panose="020B0604020202020204" pitchFamily="34" charset="0"/>
              </a:rPr>
              <a:t> </a:t>
            </a:r>
          </a:p>
          <a:p>
            <a:pPr marL="285750" indent="-285750">
              <a:buFont typeface="Arial" panose="020B0604020202020204" pitchFamily="34" charset="0"/>
              <a:buChar char="•"/>
            </a:pPr>
            <a:r>
              <a:rPr lang="en-US" sz="900" b="1" dirty="0">
                <a:solidFill>
                  <a:schemeClr val="tx1">
                    <a:lumMod val="50000"/>
                  </a:schemeClr>
                </a:solidFill>
                <a:effectLst/>
                <a:latin typeface="+mj-lt"/>
                <a:ea typeface="Times New Roman" panose="02020603050405020304" pitchFamily="18" charset="0"/>
              </a:rPr>
              <a:t>Slough contributed to the East Berkshire Engagement process which streamlined communications and requests to providers</a:t>
            </a:r>
            <a:endParaRPr lang="en-GB" sz="900" b="1" dirty="0">
              <a:solidFill>
                <a:schemeClr val="tx1">
                  <a:lumMod val="50000"/>
                </a:schemeClr>
              </a:solidFill>
              <a:effectLst/>
              <a:latin typeface="+mj-lt"/>
              <a:ea typeface="Calibri" panose="020F0502020204030204" pitchFamily="34" charset="0"/>
            </a:endParaRPr>
          </a:p>
          <a:p>
            <a:pPr marL="285750" indent="-285750">
              <a:buFont typeface="Arial" panose="020B0604020202020204" pitchFamily="34" charset="0"/>
              <a:buChar char="•"/>
            </a:pPr>
            <a:endParaRPr lang="es-US" sz="1200" b="1" kern="0" dirty="0">
              <a:solidFill>
                <a:schemeClr val="tx1">
                  <a:lumMod val="50000"/>
                </a:schemeClr>
              </a:solidFill>
              <a:latin typeface="+mj-lt"/>
              <a:ea typeface="+mj-ea"/>
              <a:cs typeface="Arial" panose="020B0604020202020204" pitchFamily="34" charset="0"/>
            </a:endParaRPr>
          </a:p>
        </p:txBody>
      </p:sp>
      <p:grpSp>
        <p:nvGrpSpPr>
          <p:cNvPr id="9" name="Group 8" descr="Stage 3">
            <a:extLst>
              <a:ext uri="{FF2B5EF4-FFF2-40B4-BE49-F238E27FC236}">
                <a16:creationId xmlns:a16="http://schemas.microsoft.com/office/drawing/2014/main" id="{7B16BDA4-94EC-42EB-97EE-73D7DBBBDD17}"/>
              </a:ext>
              <a:ext uri="{C183D7F6-B498-43B3-948B-1728B52AA6E4}">
                <adec:decorative xmlns:adec="http://schemas.microsoft.com/office/drawing/2017/decorative" val="0"/>
              </a:ext>
            </a:extLst>
          </p:cNvPr>
          <p:cNvGrpSpPr/>
          <p:nvPr/>
        </p:nvGrpSpPr>
        <p:grpSpPr>
          <a:xfrm>
            <a:off x="7001931" y="2144112"/>
            <a:ext cx="930063" cy="778888"/>
            <a:chOff x="4715346" y="2144111"/>
            <a:chExt cx="930063" cy="778888"/>
          </a:xfrm>
        </p:grpSpPr>
        <p:sp>
          <p:nvSpPr>
            <p:cNvPr id="53" name="TextBox 52">
              <a:extLst>
                <a:ext uri="{FF2B5EF4-FFF2-40B4-BE49-F238E27FC236}">
                  <a16:creationId xmlns:a16="http://schemas.microsoft.com/office/drawing/2014/main" id="{E46CA82A-964E-456F-AA44-7FFE61419B12}"/>
                </a:ext>
              </a:extLst>
            </p:cNvPr>
            <p:cNvSpPr txBox="1"/>
            <p:nvPr/>
          </p:nvSpPr>
          <p:spPr>
            <a:xfrm>
              <a:off x="4715346"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3</a:t>
              </a:r>
              <a:endParaRPr lang="en-IN" sz="2000" b="1" kern="0">
                <a:solidFill>
                  <a:schemeClr val="tx1">
                    <a:lumMod val="50000"/>
                  </a:schemeClr>
                </a:solidFill>
                <a:latin typeface="+mj-lt"/>
                <a:ea typeface="+mj-ea"/>
                <a:cs typeface="Arial" panose="020B0604020202020204" pitchFamily="34" charset="0"/>
              </a:endParaRPr>
            </a:p>
          </p:txBody>
        </p:sp>
        <p:sp>
          <p:nvSpPr>
            <p:cNvPr id="59" name="Oval 58">
              <a:extLst>
                <a:ext uri="{FF2B5EF4-FFF2-40B4-BE49-F238E27FC236}">
                  <a16:creationId xmlns:a16="http://schemas.microsoft.com/office/drawing/2014/main" id="{B1CDBD75-6732-452E-B441-8C258FDAAFD8}"/>
                </a:ext>
              </a:extLst>
            </p:cNvPr>
            <p:cNvSpPr/>
            <p:nvPr/>
          </p:nvSpPr>
          <p:spPr>
            <a:xfrm>
              <a:off x="5106805" y="2144111"/>
              <a:ext cx="147144" cy="14714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69" name="TextBox 68">
            <a:extLst>
              <a:ext uri="{FF2B5EF4-FFF2-40B4-BE49-F238E27FC236}">
                <a16:creationId xmlns:a16="http://schemas.microsoft.com/office/drawing/2014/main" id="{DBC1F43D-F2C9-4335-9D65-F671FE650F13}"/>
              </a:ext>
            </a:extLst>
          </p:cNvPr>
          <p:cNvSpPr txBox="1"/>
          <p:nvPr/>
        </p:nvSpPr>
        <p:spPr>
          <a:xfrm>
            <a:off x="6235291"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Data collation</a:t>
            </a:r>
            <a:endParaRPr lang="en-IN" kern="0">
              <a:solidFill>
                <a:schemeClr val="tx1">
                  <a:lumMod val="50000"/>
                </a:schemeClr>
              </a:solidFill>
              <a:latin typeface="+mj-lt"/>
              <a:ea typeface="+mj-ea"/>
              <a:cs typeface="Arial" panose="020B0604020202020204" pitchFamily="34" charset="0"/>
            </a:endParaRPr>
          </a:p>
        </p:txBody>
      </p:sp>
      <p:sp>
        <p:nvSpPr>
          <p:cNvPr id="68" name="TextBox 67">
            <a:extLst>
              <a:ext uri="{FF2B5EF4-FFF2-40B4-BE49-F238E27FC236}">
                <a16:creationId xmlns:a16="http://schemas.microsoft.com/office/drawing/2014/main" id="{D767E039-6E19-49D7-953F-2BFC88A92A83}"/>
              </a:ext>
            </a:extLst>
          </p:cNvPr>
          <p:cNvSpPr txBox="1"/>
          <p:nvPr/>
        </p:nvSpPr>
        <p:spPr>
          <a:xfrm>
            <a:off x="6235291" y="4370091"/>
            <a:ext cx="2463340" cy="1384995"/>
          </a:xfrm>
          <a:prstGeom prst="rect">
            <a:avLst/>
          </a:prstGeom>
          <a:noFill/>
        </p:spPr>
        <p:txBody>
          <a:bodyPr wrap="square" rtlCol="0">
            <a:spAutoFit/>
          </a:bodyPr>
          <a:lstStyle/>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Supporting</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completion</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of</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templates</a:t>
            </a:r>
            <a:r>
              <a:rPr lang="es-US" sz="12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Chasing</a:t>
            </a:r>
            <a:r>
              <a:rPr lang="es-US" sz="1200" b="1" kern="0" dirty="0">
                <a:solidFill>
                  <a:schemeClr val="tx1">
                    <a:lumMod val="50000"/>
                  </a:schemeClr>
                </a:solidFill>
                <a:latin typeface="+mj-lt"/>
                <a:ea typeface="+mj-ea"/>
                <a:cs typeface="Arial" panose="020B0604020202020204" pitchFamily="34" charset="0"/>
              </a:rPr>
              <a:t> non-</a:t>
            </a:r>
            <a:r>
              <a:rPr lang="es-US" sz="1200" b="1" kern="0" dirty="0" err="1">
                <a:solidFill>
                  <a:schemeClr val="tx1">
                    <a:lumMod val="50000"/>
                  </a:schemeClr>
                </a:solidFill>
                <a:latin typeface="+mj-lt"/>
                <a:ea typeface="+mj-ea"/>
                <a:cs typeface="Arial" panose="020B0604020202020204" pitchFamily="34" charset="0"/>
              </a:rPr>
              <a:t>Returns</a:t>
            </a:r>
            <a:endParaRPr lang="es-US" sz="1200" b="1" kern="0" dirty="0">
              <a:solidFill>
                <a:schemeClr val="tx1">
                  <a:lumMod val="50000"/>
                </a:schemeClr>
              </a:solidFill>
              <a:latin typeface="+mj-lt"/>
              <a:ea typeface="+mj-ea"/>
              <a:cs typeface="Arial" panose="020B0604020202020204" pitchFamily="34" charset="0"/>
            </a:endParaRP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Chasing</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key</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blank</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fields</a:t>
            </a:r>
            <a:endParaRPr lang="es-US" sz="1200" b="1" kern="0" dirty="0">
              <a:solidFill>
                <a:schemeClr val="tx1">
                  <a:lumMod val="50000"/>
                </a:schemeClr>
              </a:solidFill>
              <a:latin typeface="+mj-lt"/>
              <a:ea typeface="+mj-ea"/>
              <a:cs typeface="Arial" panose="020B0604020202020204" pitchFamily="34" charset="0"/>
            </a:endParaRP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Validate</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submissions</a:t>
            </a:r>
            <a:r>
              <a:rPr lang="es-US" sz="1200" b="1" kern="0" dirty="0">
                <a:solidFill>
                  <a:schemeClr val="tx1">
                    <a:lumMod val="50000"/>
                  </a:schemeClr>
                </a:solidFill>
                <a:latin typeface="+mj-lt"/>
                <a:ea typeface="+mj-ea"/>
                <a:cs typeface="Arial" panose="020B0604020202020204" pitchFamily="34" charset="0"/>
              </a:rPr>
              <a:t> and </a:t>
            </a:r>
            <a:r>
              <a:rPr lang="es-US" sz="1200" b="1" kern="0" dirty="0" err="1">
                <a:solidFill>
                  <a:schemeClr val="tx1">
                    <a:lumMod val="50000"/>
                  </a:schemeClr>
                </a:solidFill>
                <a:latin typeface="+mj-lt"/>
                <a:ea typeface="+mj-ea"/>
                <a:cs typeface="Arial" panose="020B0604020202020204" pitchFamily="34" charset="0"/>
              </a:rPr>
              <a:t>handle</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queries</a:t>
            </a:r>
            <a:r>
              <a:rPr lang="es-US" sz="1200" b="1" kern="0" dirty="0">
                <a:solidFill>
                  <a:schemeClr val="tx1">
                    <a:lumMod val="50000"/>
                  </a:schemeClr>
                </a:solidFill>
                <a:latin typeface="+mj-lt"/>
                <a:ea typeface="+mj-ea"/>
                <a:cs typeface="Arial" panose="020B0604020202020204" pitchFamily="34" charset="0"/>
              </a:rPr>
              <a:t>.</a:t>
            </a:r>
          </a:p>
          <a:p>
            <a:endParaRPr lang="en-US" sz="1200" b="1" dirty="0">
              <a:solidFill>
                <a:schemeClr val="tx1">
                  <a:lumMod val="50000"/>
                </a:schemeClr>
              </a:solidFill>
              <a:latin typeface="+mj-lt"/>
              <a:ea typeface="Open Sans" panose="020B0606030504020204" pitchFamily="34" charset="0"/>
              <a:cs typeface="Open Sans" panose="020B0606030504020204" pitchFamily="34" charset="0"/>
            </a:endParaRPr>
          </a:p>
        </p:txBody>
      </p:sp>
      <p:grpSp>
        <p:nvGrpSpPr>
          <p:cNvPr id="4" name="Group 3" descr="Stage 4">
            <a:extLst>
              <a:ext uri="{FF2B5EF4-FFF2-40B4-BE49-F238E27FC236}">
                <a16:creationId xmlns:a16="http://schemas.microsoft.com/office/drawing/2014/main" id="{0D16B7FD-5944-4E75-AB4A-F6BE2A6EB637}"/>
              </a:ext>
              <a:ext uri="{C183D7F6-B498-43B3-948B-1728B52AA6E4}">
                <adec:decorative xmlns:adec="http://schemas.microsoft.com/office/drawing/2017/decorative" val="0"/>
              </a:ext>
            </a:extLst>
          </p:cNvPr>
          <p:cNvGrpSpPr/>
          <p:nvPr/>
        </p:nvGrpSpPr>
        <p:grpSpPr>
          <a:xfrm>
            <a:off x="9743854" y="2144112"/>
            <a:ext cx="930063" cy="778888"/>
            <a:chOff x="6543419" y="2144111"/>
            <a:chExt cx="930063" cy="778888"/>
          </a:xfrm>
        </p:grpSpPr>
        <p:sp>
          <p:nvSpPr>
            <p:cNvPr id="55" name="TextBox 54">
              <a:extLst>
                <a:ext uri="{FF2B5EF4-FFF2-40B4-BE49-F238E27FC236}">
                  <a16:creationId xmlns:a16="http://schemas.microsoft.com/office/drawing/2014/main" id="{0A1C6926-3CA0-4404-B09A-DFB22221DBD8}"/>
                </a:ext>
              </a:extLst>
            </p:cNvPr>
            <p:cNvSpPr txBox="1"/>
            <p:nvPr/>
          </p:nvSpPr>
          <p:spPr>
            <a:xfrm>
              <a:off x="6543419"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4</a:t>
              </a:r>
              <a:endParaRPr lang="en-IN" sz="2000" b="1" kern="0">
                <a:solidFill>
                  <a:schemeClr val="tx1">
                    <a:lumMod val="50000"/>
                  </a:schemeClr>
                </a:solidFill>
                <a:latin typeface="+mj-lt"/>
                <a:ea typeface="+mj-ea"/>
                <a:cs typeface="Arial" panose="020B0604020202020204" pitchFamily="34" charset="0"/>
              </a:endParaRPr>
            </a:p>
          </p:txBody>
        </p:sp>
        <p:sp>
          <p:nvSpPr>
            <p:cNvPr id="60" name="Oval 59">
              <a:extLst>
                <a:ext uri="{FF2B5EF4-FFF2-40B4-BE49-F238E27FC236}">
                  <a16:creationId xmlns:a16="http://schemas.microsoft.com/office/drawing/2014/main" id="{AEA8E05C-6156-46F3-AE02-2C8B254EAAB5}"/>
                </a:ext>
              </a:extLst>
            </p:cNvPr>
            <p:cNvSpPr/>
            <p:nvPr/>
          </p:nvSpPr>
          <p:spPr>
            <a:xfrm>
              <a:off x="6934878" y="2144111"/>
              <a:ext cx="147144" cy="14714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73" name="TextBox 72">
            <a:extLst>
              <a:ext uri="{FF2B5EF4-FFF2-40B4-BE49-F238E27FC236}">
                <a16:creationId xmlns:a16="http://schemas.microsoft.com/office/drawing/2014/main" id="{9CE10E1D-EF06-435B-BA00-63F3B094E1CF}"/>
              </a:ext>
            </a:extLst>
          </p:cNvPr>
          <p:cNvSpPr txBox="1"/>
          <p:nvPr/>
        </p:nvSpPr>
        <p:spPr>
          <a:xfrm>
            <a:off x="8977213"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Analysis &amp; Reporting</a:t>
            </a:r>
            <a:endParaRPr lang="en-IN" kern="0">
              <a:solidFill>
                <a:schemeClr val="tx1">
                  <a:lumMod val="50000"/>
                </a:schemeClr>
              </a:solidFill>
              <a:latin typeface="+mj-lt"/>
              <a:ea typeface="+mj-ea"/>
              <a:cs typeface="Arial" panose="020B0604020202020204" pitchFamily="34" charset="0"/>
            </a:endParaRPr>
          </a:p>
        </p:txBody>
      </p:sp>
      <p:sp>
        <p:nvSpPr>
          <p:cNvPr id="72" name="TextBox 71">
            <a:extLst>
              <a:ext uri="{FF2B5EF4-FFF2-40B4-BE49-F238E27FC236}">
                <a16:creationId xmlns:a16="http://schemas.microsoft.com/office/drawing/2014/main" id="{39823CDF-7E7D-4BD7-9341-A35F94BA64E3}"/>
              </a:ext>
            </a:extLst>
          </p:cNvPr>
          <p:cNvSpPr txBox="1"/>
          <p:nvPr/>
        </p:nvSpPr>
        <p:spPr>
          <a:xfrm>
            <a:off x="8977213" y="4117308"/>
            <a:ext cx="2463340" cy="1954381"/>
          </a:xfrm>
          <a:prstGeom prst="rect">
            <a:avLst/>
          </a:prstGeom>
          <a:noFill/>
        </p:spPr>
        <p:txBody>
          <a:bodyPr wrap="square" rtlCol="0">
            <a:spAutoFit/>
          </a:bodyPr>
          <a:lstStyle/>
          <a:p>
            <a:pPr marL="285750" indent="-285750">
              <a:buFont typeface="Arial" panose="020B0604020202020204" pitchFamily="34" charset="0"/>
              <a:buChar char="•"/>
            </a:pPr>
            <a:r>
              <a:rPr lang="en-US" sz="1100" dirty="0">
                <a:solidFill>
                  <a:schemeClr val="tx1">
                    <a:lumMod val="50000"/>
                  </a:schemeClr>
                </a:solidFill>
              </a:rPr>
              <a:t>Cost of care data tables, demonstrating median costs.</a:t>
            </a:r>
          </a:p>
          <a:p>
            <a:pPr marL="285750" indent="-285750">
              <a:buFont typeface="Arial" panose="020B0604020202020204" pitchFamily="34" charset="0"/>
              <a:buChar char="•"/>
            </a:pPr>
            <a:r>
              <a:rPr lang="en-US" sz="1100" dirty="0">
                <a:solidFill>
                  <a:schemeClr val="tx1">
                    <a:lumMod val="50000"/>
                  </a:schemeClr>
                </a:solidFill>
              </a:rPr>
              <a:t>Understand what constitutes a reasonable profit or surplus to maintain a sustainable local market.</a:t>
            </a:r>
          </a:p>
          <a:p>
            <a:pPr marL="285750" indent="-285750">
              <a:buFont typeface="Arial" panose="020B0604020202020204" pitchFamily="34" charset="0"/>
              <a:buChar char="•"/>
            </a:pPr>
            <a:r>
              <a:rPr lang="en-GB" sz="1100" dirty="0">
                <a:solidFill>
                  <a:schemeClr val="tx1">
                    <a:lumMod val="50000"/>
                  </a:schemeClr>
                </a:solidFill>
              </a:rPr>
              <a:t>Undertake analysis and model impact on the market and Local Authority expenditure.</a:t>
            </a:r>
          </a:p>
          <a:p>
            <a:pPr marL="285750" indent="-285750">
              <a:buFont typeface="Arial" panose="020B0604020202020204" pitchFamily="34" charset="0"/>
              <a:buChar char="•"/>
            </a:pPr>
            <a:r>
              <a:rPr lang="en-GB" sz="1100" dirty="0">
                <a:solidFill>
                  <a:schemeClr val="tx1">
                    <a:lumMod val="50000"/>
                  </a:schemeClr>
                </a:solidFill>
              </a:rPr>
              <a:t>Wider benchmarking.</a:t>
            </a:r>
            <a:endParaRPr lang="en-US" sz="1100" dirty="0">
              <a:solidFill>
                <a:schemeClr val="tx1">
                  <a:lumMod val="50000"/>
                </a:schemeClr>
              </a:solidFill>
            </a:endParaRPr>
          </a:p>
          <a:p>
            <a:endParaRPr lang="en-US" sz="1100" dirty="0">
              <a:solidFill>
                <a:schemeClr val="tx1">
                  <a:lumMod val="50000"/>
                </a:schemeClr>
              </a:solidFill>
            </a:endParaRPr>
          </a:p>
        </p:txBody>
      </p:sp>
      <p:cxnSp>
        <p:nvCxnSpPr>
          <p:cNvPr id="7" name="Straight Connector 6">
            <a:extLst>
              <a:ext uri="{FF2B5EF4-FFF2-40B4-BE49-F238E27FC236}">
                <a16:creationId xmlns:a16="http://schemas.microsoft.com/office/drawing/2014/main" id="{5F18461E-5C91-477A-8D3A-8A69365BA11B}"/>
              </a:ext>
              <a:ext uri="{C183D7F6-B498-43B3-948B-1728B52AA6E4}">
                <adec:decorative xmlns:adec="http://schemas.microsoft.com/office/drawing/2017/decorative" val="1"/>
              </a:ext>
            </a:extLst>
          </p:cNvPr>
          <p:cNvCxnSpPr>
            <a:cxnSpLocks/>
          </p:cNvCxnSpPr>
          <p:nvPr/>
        </p:nvCxnSpPr>
        <p:spPr>
          <a:xfrm>
            <a:off x="611030" y="2217683"/>
            <a:ext cx="10969942"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Isosceles Triangle 7">
            <a:extLst>
              <a:ext uri="{FF2B5EF4-FFF2-40B4-BE49-F238E27FC236}">
                <a16:creationId xmlns:a16="http://schemas.microsoft.com/office/drawing/2014/main" id="{F69CD200-1C86-4ABC-B19B-647208BA4014}"/>
              </a:ext>
              <a:ext uri="{C183D7F6-B498-43B3-948B-1728B52AA6E4}">
                <adec:decorative xmlns:adec="http://schemas.microsoft.com/office/drawing/2017/decorative" val="1"/>
              </a:ext>
            </a:extLst>
          </p:cNvPr>
          <p:cNvSpPr/>
          <p:nvPr/>
        </p:nvSpPr>
        <p:spPr>
          <a:xfrm rot="10800000">
            <a:off x="1851690"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5" name="Isosceles Triangle 44">
            <a:extLst>
              <a:ext uri="{FF2B5EF4-FFF2-40B4-BE49-F238E27FC236}">
                <a16:creationId xmlns:a16="http://schemas.microsoft.com/office/drawing/2014/main" id="{C28A7813-8CC0-4B51-9F05-28D9CDF86316}"/>
              </a:ext>
              <a:ext uri="{C183D7F6-B498-43B3-948B-1728B52AA6E4}">
                <adec:decorative xmlns:adec="http://schemas.microsoft.com/office/drawing/2017/decorative" val="1"/>
              </a:ext>
            </a:extLst>
          </p:cNvPr>
          <p:cNvSpPr/>
          <p:nvPr/>
        </p:nvSpPr>
        <p:spPr>
          <a:xfrm rot="10800000">
            <a:off x="4593612"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6" name="Isosceles Triangle 45">
            <a:extLst>
              <a:ext uri="{FF2B5EF4-FFF2-40B4-BE49-F238E27FC236}">
                <a16:creationId xmlns:a16="http://schemas.microsoft.com/office/drawing/2014/main" id="{1C7B969B-3442-481A-83CF-2A602826AD9F}"/>
              </a:ext>
              <a:ext uri="{C183D7F6-B498-43B3-948B-1728B52AA6E4}">
                <adec:decorative xmlns:adec="http://schemas.microsoft.com/office/drawing/2017/decorative" val="1"/>
              </a:ext>
            </a:extLst>
          </p:cNvPr>
          <p:cNvSpPr/>
          <p:nvPr/>
        </p:nvSpPr>
        <p:spPr>
          <a:xfrm rot="10800000">
            <a:off x="7335533"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7" name="Isosceles Triangle 46">
            <a:extLst>
              <a:ext uri="{FF2B5EF4-FFF2-40B4-BE49-F238E27FC236}">
                <a16:creationId xmlns:a16="http://schemas.microsoft.com/office/drawing/2014/main" id="{16473E84-A4D0-449F-8032-1BC5A68E2E64}"/>
              </a:ext>
              <a:ext uri="{C183D7F6-B498-43B3-948B-1728B52AA6E4}">
                <adec:decorative xmlns:adec="http://schemas.microsoft.com/office/drawing/2017/decorative" val="1"/>
              </a:ext>
            </a:extLst>
          </p:cNvPr>
          <p:cNvSpPr/>
          <p:nvPr/>
        </p:nvSpPr>
        <p:spPr>
          <a:xfrm rot="10800000">
            <a:off x="10077455"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3" name="TextBox 2">
            <a:extLst>
              <a:ext uri="{FF2B5EF4-FFF2-40B4-BE49-F238E27FC236}">
                <a16:creationId xmlns:a16="http://schemas.microsoft.com/office/drawing/2014/main" id="{7E2F3195-06B3-D521-4289-33EB0EB759AB}"/>
              </a:ext>
              <a:ext uri="{C183D7F6-B498-43B3-948B-1728B52AA6E4}">
                <adec:decorative xmlns:adec="http://schemas.microsoft.com/office/drawing/2017/decorative" val="1"/>
              </a:ext>
            </a:extLst>
          </p:cNvPr>
          <p:cNvSpPr txBox="1"/>
          <p:nvPr/>
        </p:nvSpPr>
        <p:spPr>
          <a:xfrm>
            <a:off x="9270999" y="332153"/>
            <a:ext cx="2618153" cy="840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7" name="Picture 5">
            <a:extLst>
              <a:ext uri="{FF2B5EF4-FFF2-40B4-BE49-F238E27FC236}">
                <a16:creationId xmlns:a16="http://schemas.microsoft.com/office/drawing/2014/main" id="{865B8A39-6FCB-7CD6-DB11-FCA29FEB955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692" y="156304"/>
            <a:ext cx="2638425" cy="1104900"/>
          </a:xfrm>
          <a:prstGeom prst="rect">
            <a:avLst/>
          </a:prstGeom>
        </p:spPr>
      </p:pic>
      <p:sp>
        <p:nvSpPr>
          <p:cNvPr id="18" name="Slide Number Placeholder 12">
            <a:extLst>
              <a:ext uri="{FF2B5EF4-FFF2-40B4-BE49-F238E27FC236}">
                <a16:creationId xmlns:a16="http://schemas.microsoft.com/office/drawing/2014/main" id="{E9B1998F-1B35-A975-D434-B204F81DB922}"/>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60863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387185-5E98-DC09-2059-7C0E74592733}"/>
              </a:ext>
            </a:extLst>
          </p:cNvPr>
          <p:cNvSpPr>
            <a:spLocks noGrp="1"/>
          </p:cNvSpPr>
          <p:nvPr>
            <p:ph type="title"/>
          </p:nvPr>
        </p:nvSpPr>
        <p:spPr>
          <a:xfrm>
            <a:off x="802755" y="274709"/>
            <a:ext cx="8334760" cy="899410"/>
          </a:xfrm>
        </p:spPr>
        <p:txBody>
          <a:bodyPr anchor="ctr"/>
          <a:lstStyle/>
          <a:p>
            <a:r>
              <a:rPr lang="en-US"/>
              <a:t>Tool Used for Exercise</a:t>
            </a:r>
            <a:endParaRPr lang="en-GB"/>
          </a:p>
        </p:txBody>
      </p:sp>
      <p:sp>
        <p:nvSpPr>
          <p:cNvPr id="2" name="Content Placeholder 1">
            <a:extLst>
              <a:ext uri="{FF2B5EF4-FFF2-40B4-BE49-F238E27FC236}">
                <a16:creationId xmlns:a16="http://schemas.microsoft.com/office/drawing/2014/main" id="{7BA3831D-A2FE-4C66-BEAD-5DAD76DDFB76}"/>
              </a:ext>
            </a:extLst>
          </p:cNvPr>
          <p:cNvSpPr>
            <a:spLocks noGrp="1"/>
          </p:cNvSpPr>
          <p:nvPr>
            <p:ph idx="1"/>
          </p:nvPr>
        </p:nvSpPr>
        <p:spPr/>
        <p:txBody>
          <a:bodyPr>
            <a:normAutofit/>
          </a:bodyPr>
          <a:lstStyle/>
          <a:p>
            <a:pPr marL="0" indent="0">
              <a:buNone/>
            </a:pPr>
            <a:r>
              <a:rPr lang="en-US" sz="2000" b="1" u="sng"/>
              <a:t>Home Care ARCC Tool</a:t>
            </a:r>
          </a:p>
          <a:p>
            <a:pPr marL="342900"/>
            <a:r>
              <a:rPr lang="en-GB" sz="2000"/>
              <a:t>Nationally recognised tool for the exercise</a:t>
            </a:r>
          </a:p>
          <a:p>
            <a:pPr marL="342900"/>
            <a:r>
              <a:rPr lang="en-GB" sz="2000"/>
              <a:t>Co-developed with providers and commissioners</a:t>
            </a:r>
          </a:p>
          <a:p>
            <a:pPr marL="342900"/>
            <a:r>
              <a:rPr lang="en-GB" sz="2000"/>
              <a:t>Included all key fields for data collection for analysis &amp; validation</a:t>
            </a:r>
          </a:p>
          <a:p>
            <a:pPr marL="342900"/>
            <a:r>
              <a:rPr lang="en-GB" sz="2000"/>
              <a:t>A tool providers/ LAs could continue to use for future exercises</a:t>
            </a:r>
          </a:p>
        </p:txBody>
      </p:sp>
      <p:sp>
        <p:nvSpPr>
          <p:cNvPr id="4" name="TextBox 3">
            <a:extLst>
              <a:ext uri="{FF2B5EF4-FFF2-40B4-BE49-F238E27FC236}">
                <a16:creationId xmlns:a16="http://schemas.microsoft.com/office/drawing/2014/main" id="{F946B527-DD0A-A7FD-70F2-39338320D448}"/>
              </a:ext>
              <a:ext uri="{C183D7F6-B498-43B3-948B-1728B52AA6E4}">
                <adec:decorative xmlns:adec="http://schemas.microsoft.com/office/drawing/2017/decorative" val="1"/>
              </a:ext>
            </a:extLst>
          </p:cNvPr>
          <p:cNvSpPr txBox="1"/>
          <p:nvPr/>
        </p:nvSpPr>
        <p:spPr>
          <a:xfrm>
            <a:off x="9270999" y="371230"/>
            <a:ext cx="2676769" cy="791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9BCFB400-F8D9-3D43-7314-54A8C75EAC2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pic>
        <p:nvPicPr>
          <p:cNvPr id="8193" name="Picture 1" descr="ARCC-HR Ltd logo">
            <a:extLst>
              <a:ext uri="{FF2B5EF4-FFF2-40B4-BE49-F238E27FC236}">
                <a16:creationId xmlns:a16="http://schemas.microsoft.com/office/drawing/2014/main" id="{ED9F54A6-642F-78AA-A05E-C515A0984098}"/>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032" y="5102947"/>
            <a:ext cx="1479095" cy="655825"/>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ADASS logo - Association of Directors of Adult Social Services">
            <a:extLst>
              <a:ext uri="{FF2B5EF4-FFF2-40B4-BE49-F238E27FC236}">
                <a16:creationId xmlns:a16="http://schemas.microsoft.com/office/drawing/2014/main" id="{1D0F0B87-6A8B-486C-92BC-14F9828F8950}"/>
              </a:ext>
              <a:ext uri="{C183D7F6-B498-43B3-948B-1728B52AA6E4}">
                <adec:decorative xmlns:adec="http://schemas.microsoft.com/office/drawing/2017/decorative" val="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82889" y="5051871"/>
            <a:ext cx="13335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8199" name="Picture 7" descr="Local Government Association">
            <a:extLst>
              <a:ext uri="{FF2B5EF4-FFF2-40B4-BE49-F238E27FC236}">
                <a16:creationId xmlns:a16="http://schemas.microsoft.com/office/drawing/2014/main" id="{0D17C0D4-D27C-D14C-FB5F-1D431514E961}"/>
              </a:ext>
              <a:ext uri="{C183D7F6-B498-43B3-948B-1728B52AA6E4}">
                <adec:decorative xmlns:adec="http://schemas.microsoft.com/office/drawing/2017/decorative" val="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9423" y="5089972"/>
            <a:ext cx="1238250" cy="638175"/>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iESE logo - Improvement and Efficiency Social Enterprise">
            <a:extLst>
              <a:ext uri="{FF2B5EF4-FFF2-40B4-BE49-F238E27FC236}">
                <a16:creationId xmlns:a16="http://schemas.microsoft.com/office/drawing/2014/main" id="{231CB489-2292-8931-E41D-6FCF71F1A04D}"/>
              </a:ext>
              <a:ext uri="{C183D7F6-B498-43B3-948B-1728B52AA6E4}">
                <adec:decorative xmlns:adec="http://schemas.microsoft.com/office/drawing/2017/decorative" val="0"/>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7762151" y="4920165"/>
            <a:ext cx="1325809" cy="895817"/>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arecubed charter logo - fair price, fair care">
            <a:extLst>
              <a:ext uri="{FF2B5EF4-FFF2-40B4-BE49-F238E27FC236}">
                <a16:creationId xmlns:a16="http://schemas.microsoft.com/office/drawing/2014/main" id="{EACC3155-0317-C77D-04B4-2525F8369FDE}"/>
              </a:ext>
              <a:ext uri="{C183D7F6-B498-43B3-948B-1728B52AA6E4}">
                <adec:decorative xmlns:adec="http://schemas.microsoft.com/office/drawing/2017/decorative" val="0"/>
              </a:ext>
            </a:extLst>
          </p:cNvPr>
          <p:cNvPicPr>
            <a:picLocks noChangeAspect="1" noChangeArrowheads="1"/>
          </p:cNvPicPr>
          <p:nvPr/>
        </p:nvPicPr>
        <p:blipFill>
          <a:blip r:embed="rId8" r:link="rId9" cstate="hqprint">
            <a:extLst>
              <a:ext uri="{28A0092B-C50C-407E-A947-70E740481C1C}">
                <a14:useLocalDpi xmlns:a14="http://schemas.microsoft.com/office/drawing/2010/main" val="0"/>
              </a:ext>
            </a:extLst>
          </a:blip>
          <a:srcRect/>
          <a:stretch>
            <a:fillRect/>
          </a:stretch>
        </p:blipFill>
        <p:spPr bwMode="auto">
          <a:xfrm>
            <a:off x="9393220" y="4796192"/>
            <a:ext cx="2170818" cy="1143765"/>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12">
            <a:extLst>
              <a:ext uri="{FF2B5EF4-FFF2-40B4-BE49-F238E27FC236}">
                <a16:creationId xmlns:a16="http://schemas.microsoft.com/office/drawing/2014/main" id="{E39E3C75-E749-0CCF-DFA6-66225F0B7176}"/>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44400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0292F04-0A2F-462E-D2CF-6F6F4980F75F}"/>
              </a:ext>
            </a:extLst>
          </p:cNvPr>
          <p:cNvSpPr>
            <a:spLocks noGrp="1"/>
          </p:cNvSpPr>
          <p:nvPr>
            <p:ph type="title"/>
          </p:nvPr>
        </p:nvSpPr>
        <p:spPr/>
        <p:txBody>
          <a:bodyPr anchor="ctr"/>
          <a:lstStyle/>
          <a:p>
            <a:r>
              <a:rPr lang="en-US"/>
              <a:t>Data Collection Period</a:t>
            </a:r>
            <a:endParaRPr lang="en-GB">
              <a:solidFill>
                <a:srgbClr val="FF0000"/>
              </a:solidFill>
            </a:endParaRPr>
          </a:p>
        </p:txBody>
      </p:sp>
      <p:sp>
        <p:nvSpPr>
          <p:cNvPr id="4" name="Content Placeholder 3">
            <a:extLst>
              <a:ext uri="{FF2B5EF4-FFF2-40B4-BE49-F238E27FC236}">
                <a16:creationId xmlns:a16="http://schemas.microsoft.com/office/drawing/2014/main" id="{2DB849BE-337D-0AFB-7C5D-94B734C90E22}"/>
              </a:ext>
            </a:extLst>
          </p:cNvPr>
          <p:cNvSpPr>
            <a:spLocks noGrp="1"/>
          </p:cNvSpPr>
          <p:nvPr>
            <p:ph idx="10"/>
          </p:nvPr>
        </p:nvSpPr>
        <p:spPr>
          <a:xfrm>
            <a:off x="802756" y="1622994"/>
            <a:ext cx="10892640" cy="4699983"/>
          </a:xfrm>
        </p:spPr>
        <p:txBody>
          <a:bodyPr>
            <a:normAutofit/>
          </a:bodyPr>
          <a:lstStyle/>
          <a:p>
            <a:pPr marL="0" indent="0">
              <a:buNone/>
            </a:pPr>
            <a:r>
              <a:rPr lang="en-US" b="1"/>
              <a:t>Home Care Providers</a:t>
            </a:r>
          </a:p>
          <a:p>
            <a:pPr marL="342900"/>
            <a:r>
              <a:rPr lang="en-US"/>
              <a:t>Providers were asked to submit their costing via the ARCC tool by 14/7/22, however the council worked with providers that failed to meet the deadline.</a:t>
            </a:r>
          </a:p>
          <a:p>
            <a:pPr marL="342900"/>
            <a:r>
              <a:rPr lang="en-US"/>
              <a:t>Providers were asked to submit their April 2021- March 2022 costings and were given the option to suggest a % uplift across the lines from April 2022</a:t>
            </a:r>
          </a:p>
        </p:txBody>
      </p:sp>
      <p:sp>
        <p:nvSpPr>
          <p:cNvPr id="2" name="TextBox 1">
            <a:extLst>
              <a:ext uri="{FF2B5EF4-FFF2-40B4-BE49-F238E27FC236}">
                <a16:creationId xmlns:a16="http://schemas.microsoft.com/office/drawing/2014/main" id="{AC5EFC00-2095-06E5-6235-7ABD1B271D35}"/>
              </a:ext>
              <a:ext uri="{C183D7F6-B498-43B3-948B-1728B52AA6E4}">
                <adec:decorative xmlns:adec="http://schemas.microsoft.com/office/drawing/2017/decorative" val="1"/>
              </a:ext>
            </a:extLst>
          </p:cNvPr>
          <p:cNvSpPr txBox="1"/>
          <p:nvPr/>
        </p:nvSpPr>
        <p:spPr>
          <a:xfrm>
            <a:off x="9280768" y="361461"/>
            <a:ext cx="2676769" cy="820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1F454812-1CE0-C50D-EE1E-983F76740CB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7" name="Slide Number Placeholder 12">
            <a:extLst>
              <a:ext uri="{FF2B5EF4-FFF2-40B4-BE49-F238E27FC236}">
                <a16:creationId xmlns:a16="http://schemas.microsoft.com/office/drawing/2014/main" id="{21CC80A3-E8C8-6CD9-279B-F3E90986C681}"/>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122607788"/>
      </p:ext>
    </p:extLst>
  </p:cSld>
  <p:clrMapOvr>
    <a:masterClrMapping/>
  </p:clrMapOvr>
</p:sld>
</file>

<file path=ppt/theme/theme1.xml><?xml version="1.0" encoding="utf-8"?>
<a:theme xmlns:a="http://schemas.openxmlformats.org/drawingml/2006/main" name="Peopletoo Theme">
  <a:themeElements>
    <a:clrScheme name="Peopletoo">
      <a:dk1>
        <a:srgbClr val="95999D"/>
      </a:dk1>
      <a:lt1>
        <a:srgbClr val="FFFFFF"/>
      </a:lt1>
      <a:dk2>
        <a:srgbClr val="A3A4A8"/>
      </a:dk2>
      <a:lt2>
        <a:srgbClr val="5C2777"/>
      </a:lt2>
      <a:accent1>
        <a:srgbClr val="85BE3D"/>
      </a:accent1>
      <a:accent2>
        <a:srgbClr val="385723"/>
      </a:accent2>
      <a:accent3>
        <a:srgbClr val="FFC000"/>
      </a:accent3>
      <a:accent4>
        <a:srgbClr val="FF0000"/>
      </a:accent4>
      <a:accent5>
        <a:srgbClr val="C00000"/>
      </a:accent5>
      <a:accent6>
        <a:srgbClr val="5B9BD5"/>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opletoo Theme" id="{72279C89-D7AF-49D7-989E-78F557A6423B}" vid="{EC9D27BF-A48F-40CA-9B16-4243327F428E}"/>
    </a:ext>
  </a:extLst>
</a:theme>
</file>

<file path=ppt/theme/theme2.xml><?xml version="1.0" encoding="utf-8"?>
<a:theme xmlns:a="http://schemas.openxmlformats.org/drawingml/2006/main" name="Peopletoo Theme New">
  <a:themeElements>
    <a:clrScheme name="Peopletoo">
      <a:dk1>
        <a:srgbClr val="95999D"/>
      </a:dk1>
      <a:lt1>
        <a:srgbClr val="FFFFFF"/>
      </a:lt1>
      <a:dk2>
        <a:srgbClr val="A3A4A8"/>
      </a:dk2>
      <a:lt2>
        <a:srgbClr val="5C2777"/>
      </a:lt2>
      <a:accent1>
        <a:srgbClr val="85BE3D"/>
      </a:accent1>
      <a:accent2>
        <a:srgbClr val="385723"/>
      </a:accent2>
      <a:accent3>
        <a:srgbClr val="FFC000"/>
      </a:accent3>
      <a:accent4>
        <a:srgbClr val="FF0000"/>
      </a:accent4>
      <a:accent5>
        <a:srgbClr val="C00000"/>
      </a:accent5>
      <a:accent6>
        <a:srgbClr val="5B9BD5"/>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opletoo Theme New" id="{BBFDE4D1-3167-4695-A7BF-7EA877EED65D}" vid="{3F88CDD9-92A4-4CA3-BC22-77D69BEA8C2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Peopletoo Theme</Template>
  <TotalTime>58</TotalTime>
  <Words>2347</Words>
  <Application>Microsoft Office PowerPoint</Application>
  <PresentationFormat>Widescreen</PresentationFormat>
  <Paragraphs>348</Paragraphs>
  <Slides>23</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Calibri Light</vt:lpstr>
      <vt:lpstr>Courier New</vt:lpstr>
      <vt:lpstr>Open Sans</vt:lpstr>
      <vt:lpstr>Wingdings</vt:lpstr>
      <vt:lpstr>Peopletoo Theme</vt:lpstr>
      <vt:lpstr>Peopletoo Theme New</vt:lpstr>
      <vt:lpstr>Slough Borough Council October 2022</vt:lpstr>
      <vt:lpstr>CONTENTS</vt:lpstr>
      <vt:lpstr>Project Methodology</vt:lpstr>
      <vt:lpstr>Introduction</vt:lpstr>
      <vt:lpstr>ASC Reform - Background</vt:lpstr>
      <vt:lpstr>ASC Reforms – Key Objectives</vt:lpstr>
      <vt:lpstr>Cost of Care Exercise Stages</vt:lpstr>
      <vt:lpstr>Tool Used for Exercise</vt:lpstr>
      <vt:lpstr>Data Collection Period</vt:lpstr>
      <vt:lpstr>Validation Process</vt:lpstr>
      <vt:lpstr>Process for Outliers</vt:lpstr>
      <vt:lpstr>Treatment of Outliers </vt:lpstr>
      <vt:lpstr>Challenges in the Data</vt:lpstr>
      <vt:lpstr>Homecare Care Providers</vt:lpstr>
      <vt:lpstr>Domiciliary Care - Engagement Plan</vt:lpstr>
      <vt:lpstr>Domiciliary Care - Response Rate &amp; Representation</vt:lpstr>
      <vt:lpstr>Outcome of Cost of Care Exercise – Homecare</vt:lpstr>
      <vt:lpstr>Approach to Inflation</vt:lpstr>
      <vt:lpstr>Approach to Surplus / Profit</vt:lpstr>
      <vt:lpstr>Domiciliary Care - Annex A – Part 1</vt:lpstr>
      <vt:lpstr>Domiciliary Care - Annex A – Part 2</vt:lpstr>
      <vt:lpstr>Split of Visit Lengths </vt:lpstr>
      <vt:lpstr>Modelling Visit Lengths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of Care Data Outputs for Home Care</dc:title>
  <dc:creator>Rosie Thomas-Easton</dc:creator>
  <cp:lastModifiedBy>Gaby Koenig</cp:lastModifiedBy>
  <cp:revision>8</cp:revision>
  <dcterms:created xsi:type="dcterms:W3CDTF">2022-07-02T10:14:41Z</dcterms:created>
  <dcterms:modified xsi:type="dcterms:W3CDTF">2023-04-04T10:56:19Z</dcterms:modified>
</cp:coreProperties>
</file>