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64.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65.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66.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67.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68.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69.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4"/>
  </p:sldMasterIdLst>
  <p:notesMasterIdLst>
    <p:notesMasterId r:id="rId76"/>
  </p:notesMasterIdLst>
  <p:handoutMasterIdLst>
    <p:handoutMasterId r:id="rId77"/>
  </p:handoutMasterIdLst>
  <p:sldIdLst>
    <p:sldId id="4499" r:id="rId5"/>
    <p:sldId id="4517" r:id="rId6"/>
    <p:sldId id="4512" r:id="rId7"/>
    <p:sldId id="4518" r:id="rId8"/>
    <p:sldId id="4519" r:id="rId9"/>
    <p:sldId id="4508" r:id="rId10"/>
    <p:sldId id="4385" r:id="rId11"/>
    <p:sldId id="4383" r:id="rId12"/>
    <p:sldId id="4467" r:id="rId13"/>
    <p:sldId id="4530" r:id="rId14"/>
    <p:sldId id="4521" r:id="rId15"/>
    <p:sldId id="4468" r:id="rId16"/>
    <p:sldId id="4401" r:id="rId17"/>
    <p:sldId id="4469" r:id="rId18"/>
    <p:sldId id="4470" r:id="rId19"/>
    <p:sldId id="4400" r:id="rId20"/>
    <p:sldId id="4403" r:id="rId21"/>
    <p:sldId id="4472" r:id="rId22"/>
    <p:sldId id="4490" r:id="rId23"/>
    <p:sldId id="4491" r:id="rId24"/>
    <p:sldId id="4532" r:id="rId25"/>
    <p:sldId id="4525" r:id="rId26"/>
    <p:sldId id="4526" r:id="rId27"/>
    <p:sldId id="4513" r:id="rId28"/>
    <p:sldId id="4531" r:id="rId29"/>
    <p:sldId id="4524" r:id="rId30"/>
    <p:sldId id="4514" r:id="rId31"/>
    <p:sldId id="4516" r:id="rId32"/>
    <p:sldId id="4515" r:id="rId33"/>
    <p:sldId id="4510" r:id="rId34"/>
    <p:sldId id="4500" r:id="rId35"/>
    <p:sldId id="4501" r:id="rId36"/>
    <p:sldId id="4493" r:id="rId37"/>
    <p:sldId id="4494" r:id="rId38"/>
    <p:sldId id="4536" r:id="rId39"/>
    <p:sldId id="4480" r:id="rId40"/>
    <p:sldId id="4481" r:id="rId41"/>
    <p:sldId id="4492" r:id="rId42"/>
    <p:sldId id="4489" r:id="rId43"/>
    <p:sldId id="4398" r:id="rId44"/>
    <p:sldId id="4502" r:id="rId45"/>
    <p:sldId id="4389" r:id="rId46"/>
    <p:sldId id="4412" r:id="rId47"/>
    <p:sldId id="4534" r:id="rId48"/>
    <p:sldId id="4396" r:id="rId49"/>
    <p:sldId id="4405" r:id="rId50"/>
    <p:sldId id="4528" r:id="rId51"/>
    <p:sldId id="4529" r:id="rId52"/>
    <p:sldId id="4503" r:id="rId53"/>
    <p:sldId id="4486" r:id="rId54"/>
    <p:sldId id="4409" r:id="rId55"/>
    <p:sldId id="4411" r:id="rId56"/>
    <p:sldId id="4487" r:id="rId57"/>
    <p:sldId id="4522" r:id="rId58"/>
    <p:sldId id="4523" r:id="rId59"/>
    <p:sldId id="4504" r:id="rId60"/>
    <p:sldId id="4463" r:id="rId61"/>
    <p:sldId id="4535" r:id="rId62"/>
    <p:sldId id="4464" r:id="rId63"/>
    <p:sldId id="4505" r:id="rId64"/>
    <p:sldId id="4520" r:id="rId65"/>
    <p:sldId id="4506" r:id="rId66"/>
    <p:sldId id="4507" r:id="rId67"/>
    <p:sldId id="4474" r:id="rId68"/>
    <p:sldId id="4476" r:id="rId69"/>
    <p:sldId id="4477" r:id="rId70"/>
    <p:sldId id="4455" r:id="rId71"/>
    <p:sldId id="4479" r:id="rId72"/>
    <p:sldId id="4484" r:id="rId73"/>
    <p:sldId id="4478" r:id="rId74"/>
    <p:sldId id="4511"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2A7672A-1482-43C4-8A5E-E03A454581DC}">
          <p14:sldIdLst>
            <p14:sldId id="4499"/>
            <p14:sldId id="4517"/>
            <p14:sldId id="4512"/>
            <p14:sldId id="4518"/>
            <p14:sldId id="4519"/>
          </p14:sldIdLst>
        </p14:section>
        <p14:section name="Population" id="{D8FFCE8E-32CA-4819-BC28-5FFA23CB4DF5}">
          <p14:sldIdLst>
            <p14:sldId id="4508"/>
            <p14:sldId id="4385"/>
            <p14:sldId id="4383"/>
            <p14:sldId id="4467"/>
            <p14:sldId id="4530"/>
            <p14:sldId id="4521"/>
            <p14:sldId id="4468"/>
            <p14:sldId id="4401"/>
            <p14:sldId id="4469"/>
            <p14:sldId id="4470"/>
            <p14:sldId id="4400"/>
            <p14:sldId id="4403"/>
            <p14:sldId id="4472"/>
            <p14:sldId id="4490"/>
            <p14:sldId id="4491"/>
            <p14:sldId id="4532"/>
            <p14:sldId id="4525"/>
            <p14:sldId id="4526"/>
            <p14:sldId id="4513"/>
            <p14:sldId id="4531"/>
            <p14:sldId id="4524"/>
            <p14:sldId id="4514"/>
            <p14:sldId id="4516"/>
            <p14:sldId id="4515"/>
          </p14:sldIdLst>
        </p14:section>
        <p14:section name="Wider determinents of health" id="{5F3B5CF0-D3D4-47C5-833E-CAB19B782A50}">
          <p14:sldIdLst>
            <p14:sldId id="4510"/>
            <p14:sldId id="4500"/>
          </p14:sldIdLst>
        </p14:section>
        <p14:section name="Built &amp; natural environment" id="{0A3E0167-7D65-401B-84EE-F1277A211A3B}">
          <p14:sldIdLst>
            <p14:sldId id="4501"/>
            <p14:sldId id="4493"/>
            <p14:sldId id="4494"/>
            <p14:sldId id="4536"/>
            <p14:sldId id="4480"/>
            <p14:sldId id="4481"/>
            <p14:sldId id="4492"/>
            <p14:sldId id="4489"/>
            <p14:sldId id="4398"/>
          </p14:sldIdLst>
        </p14:section>
        <p14:section name="Work &amp; labour market" id="{036B985A-9356-4BC6-997B-CFE257960771}">
          <p14:sldIdLst>
            <p14:sldId id="4502"/>
            <p14:sldId id="4389"/>
            <p14:sldId id="4412"/>
            <p14:sldId id="4534"/>
            <p14:sldId id="4396"/>
            <p14:sldId id="4405"/>
            <p14:sldId id="4528"/>
            <p14:sldId id="4529"/>
          </p14:sldIdLst>
        </p14:section>
        <p14:section name="Vulnerability" id="{15A50E49-D53D-4D55-BAF5-BFB8E2CADA56}">
          <p14:sldIdLst>
            <p14:sldId id="4503"/>
            <p14:sldId id="4486"/>
            <p14:sldId id="4409"/>
            <p14:sldId id="4411"/>
            <p14:sldId id="4487"/>
            <p14:sldId id="4522"/>
            <p14:sldId id="4523"/>
          </p14:sldIdLst>
        </p14:section>
        <p14:section name="Income" id="{1589CC8C-0801-41CC-BB07-2D931E777121}">
          <p14:sldIdLst>
            <p14:sldId id="4504"/>
            <p14:sldId id="4463"/>
            <p14:sldId id="4535"/>
            <p14:sldId id="4464"/>
          </p14:sldIdLst>
        </p14:section>
        <p14:section name="Crime" id="{F083C72D-433E-4ADF-952B-2E320111B2B3}">
          <p14:sldIdLst>
            <p14:sldId id="4505"/>
            <p14:sldId id="4520"/>
          </p14:sldIdLst>
        </p14:section>
        <p14:section name="Education" id="{1BC331FA-2DF2-4473-B3DF-4A7A3F18F0CC}">
          <p14:sldIdLst>
            <p14:sldId id="4506"/>
            <p14:sldId id="4507"/>
            <p14:sldId id="4474"/>
            <p14:sldId id="4476"/>
            <p14:sldId id="4477"/>
            <p14:sldId id="4455"/>
            <p14:sldId id="4479"/>
            <p14:sldId id="4484"/>
            <p14:sldId id="4478"/>
          </p14:sldIdLst>
        </p14:section>
        <p14:section name="Sources" id="{AA68C01B-3964-4436-8ED0-D43A656441BA}">
          <p14:sldIdLst>
            <p14:sldId id="451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E9609B-B6D2-573A-9187-2DF1729D31B5}" name="Thomas Overend" initials="TO" userId="S::Thomas.Overend@slough.gov.uk::9309b2d7-1df0-454a-b0e4-e528976bb9b3" providerId="AD"/>
  <p188:author id="{919105CE-52D6-C556-85F9-3FB7D6A99F84}" name="Harris Kathryn" initials="HK" userId="S::Kathryn.Harris@slough.gov.uk::1d25d405-cbba-456a-bfa9-7e7418d9a18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verend Thomas" initials="OT" lastIdx="7" clrIdx="0">
    <p:extLst>
      <p:ext uri="{19B8F6BF-5375-455C-9EA6-DF929625EA0E}">
        <p15:presenceInfo xmlns:p15="http://schemas.microsoft.com/office/powerpoint/2012/main" userId="S::ThomasOverend@slough.gov.uk::9309b2d7-1df0-454a-b0e4-e528976bb9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A390"/>
    <a:srgbClr val="009AB4"/>
    <a:srgbClr val="9E66AA"/>
    <a:srgbClr val="00778C"/>
    <a:srgbClr val="804C8A"/>
    <a:srgbClr val="333333"/>
    <a:srgbClr val="E18305"/>
    <a:srgbClr val="FAFAFA"/>
    <a:srgbClr val="AD4F92"/>
    <a:srgbClr val="E5D2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BF87C-7DFB-4A00-AF5E-B5623864D1ED}" v="4471" dt="2024-02-28T14:01:08.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59" autoAdjust="0"/>
    <p:restoredTop sz="78896" autoAdjust="0"/>
  </p:normalViewPr>
  <p:slideViewPr>
    <p:cSldViewPr snapToGrid="0">
      <p:cViewPr varScale="1">
        <p:scale>
          <a:sx n="86" d="100"/>
          <a:sy n="86" d="100"/>
        </p:scale>
        <p:origin x="1650" y="84"/>
      </p:cViewPr>
      <p:guideLst>
        <p:guide orient="horz" pos="2160"/>
        <p:guide pos="3840"/>
      </p:guideLst>
    </p:cSldViewPr>
  </p:slideViewPr>
  <p:outlineViewPr>
    <p:cViewPr>
      <p:scale>
        <a:sx n="33" d="100"/>
        <a:sy n="33" d="100"/>
      </p:scale>
      <p:origin x="0" y="-3564"/>
    </p:cViewPr>
  </p:outlineViewPr>
  <p:notesTextViewPr>
    <p:cViewPr>
      <p:scale>
        <a:sx n="1" d="1"/>
        <a:sy n="1" d="1"/>
      </p:scale>
      <p:origin x="0" y="0"/>
    </p:cViewPr>
  </p:notesTextViewPr>
  <p:sorterViewPr>
    <p:cViewPr>
      <p:scale>
        <a:sx n="100" d="100"/>
        <a:sy n="100" d="100"/>
      </p:scale>
      <p:origin x="0" y="-3942"/>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8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ie Watson" userId="S::charlie.watson@slough.gov.uk::9798bff5-44c2-4e1e-9ed0-1ada16cdbc5b" providerId="AD" clId="Web-{3CC82336-72DA-5085-FDB1-A92952C8F210}"/>
    <pc:docChg chg="sldOrd">
      <pc:chgData name="Charlie Watson" userId="S::charlie.watson@slough.gov.uk::9798bff5-44c2-4e1e-9ed0-1ada16cdbc5b" providerId="AD" clId="Web-{3CC82336-72DA-5085-FDB1-A92952C8F210}" dt="2024-02-07T09:27:04.462" v="0"/>
      <pc:docMkLst>
        <pc:docMk/>
      </pc:docMkLst>
      <pc:sldChg chg="ord">
        <pc:chgData name="Charlie Watson" userId="S::charlie.watson@slough.gov.uk::9798bff5-44c2-4e1e-9ed0-1ada16cdbc5b" providerId="AD" clId="Web-{3CC82336-72DA-5085-FDB1-A92952C8F210}" dt="2024-02-07T09:27:04.462" v="0"/>
        <pc:sldMkLst>
          <pc:docMk/>
          <pc:sldMk cId="1908542167" sldId="4479"/>
        </pc:sldMkLst>
      </pc:sldChg>
    </pc:docChg>
  </pc:docChgLst>
  <pc:docChgLst>
    <pc:chgData name="Kathryn Harris" userId="1d25d405-cbba-456a-bfa9-7e7418d9a185" providerId="ADAL" clId="{4B236610-A20D-4CCF-A763-5C67C6211890}"/>
    <pc:docChg chg="undo redo custSel modSld sldOrd">
      <pc:chgData name="Kathryn Harris" userId="1d25d405-cbba-456a-bfa9-7e7418d9a185" providerId="ADAL" clId="{4B236610-A20D-4CCF-A763-5C67C6211890}" dt="2023-09-07T12:47:38.066" v="3989" actId="6549"/>
      <pc:docMkLst>
        <pc:docMk/>
      </pc:docMkLst>
      <pc:sldChg chg="modSp mod">
        <pc:chgData name="Kathryn Harris" userId="1d25d405-cbba-456a-bfa9-7e7418d9a185" providerId="ADAL" clId="{4B236610-A20D-4CCF-A763-5C67C6211890}" dt="2023-07-26T09:29:29.838" v="111" actId="113"/>
        <pc:sldMkLst>
          <pc:docMk/>
          <pc:sldMk cId="3218363463" sldId="4383"/>
        </pc:sldMkLst>
        <pc:spChg chg="mod">
          <ac:chgData name="Kathryn Harris" userId="1d25d405-cbba-456a-bfa9-7e7418d9a185" providerId="ADAL" clId="{4B236610-A20D-4CCF-A763-5C67C6211890}" dt="2023-07-19T12:21:50.097" v="11" actId="1035"/>
          <ac:spMkLst>
            <pc:docMk/>
            <pc:sldMk cId="3218363463" sldId="4383"/>
            <ac:spMk id="5" creationId="{CDEBCB8F-9C96-EF36-4AB1-44F42DBC8591}"/>
          </ac:spMkLst>
        </pc:spChg>
        <pc:spChg chg="mod">
          <ac:chgData name="Kathryn Harris" userId="1d25d405-cbba-456a-bfa9-7e7418d9a185" providerId="ADAL" clId="{4B236610-A20D-4CCF-A763-5C67C6211890}" dt="2023-07-26T09:29:29.838" v="111" actId="113"/>
          <ac:spMkLst>
            <pc:docMk/>
            <pc:sldMk cId="3218363463" sldId="4383"/>
            <ac:spMk id="9" creationId="{6DF1BBB0-CE74-F585-8331-3764BE8F92C8}"/>
          </ac:spMkLst>
        </pc:spChg>
      </pc:sldChg>
      <pc:sldChg chg="modSp mod">
        <pc:chgData name="Kathryn Harris" userId="1d25d405-cbba-456a-bfa9-7e7418d9a185" providerId="ADAL" clId="{4B236610-A20D-4CCF-A763-5C67C6211890}" dt="2023-08-15T10:27:31.211" v="2246"/>
        <pc:sldMkLst>
          <pc:docMk/>
          <pc:sldMk cId="2217962645" sldId="4385"/>
        </pc:sldMkLst>
        <pc:spChg chg="mod">
          <ac:chgData name="Kathryn Harris" userId="1d25d405-cbba-456a-bfa9-7e7418d9a185" providerId="ADAL" clId="{4B236610-A20D-4CCF-A763-5C67C6211890}" dt="2023-07-26T09:29:23.516" v="107" actId="113"/>
          <ac:spMkLst>
            <pc:docMk/>
            <pc:sldMk cId="2217962645" sldId="4385"/>
            <ac:spMk id="12" creationId="{11C721A3-11E3-970B-E72B-F826AD128610}"/>
          </ac:spMkLst>
        </pc:spChg>
        <pc:spChg chg="ord">
          <ac:chgData name="Kathryn Harris" userId="1d25d405-cbba-456a-bfa9-7e7418d9a185" providerId="ADAL" clId="{4B236610-A20D-4CCF-A763-5C67C6211890}" dt="2023-08-15T10:27:31.211" v="2246"/>
          <ac:spMkLst>
            <pc:docMk/>
            <pc:sldMk cId="2217962645" sldId="4385"/>
            <ac:spMk id="19" creationId="{B60C0D78-3568-B6D7-B7DD-CF10CF4567CB}"/>
          </ac:spMkLst>
        </pc:spChg>
      </pc:sldChg>
      <pc:sldChg chg="modSp mod modNotesTx">
        <pc:chgData name="Kathryn Harris" userId="1d25d405-cbba-456a-bfa9-7e7418d9a185" providerId="ADAL" clId="{4B236610-A20D-4CCF-A763-5C67C6211890}" dt="2023-07-31T09:47:54.815" v="672"/>
        <pc:sldMkLst>
          <pc:docMk/>
          <pc:sldMk cId="257139053" sldId="4386"/>
        </pc:sldMkLst>
        <pc:graphicFrameChg chg="modGraphic">
          <ac:chgData name="Kathryn Harris" userId="1d25d405-cbba-456a-bfa9-7e7418d9a185" providerId="ADAL" clId="{4B236610-A20D-4CCF-A763-5C67C6211890}" dt="2023-07-27T10:03:23.546" v="327" actId="20577"/>
          <ac:graphicFrameMkLst>
            <pc:docMk/>
            <pc:sldMk cId="257139053" sldId="4386"/>
            <ac:graphicFrameMk id="3" creationId="{C3905482-C6BD-1474-21B4-632054E7B88D}"/>
          </ac:graphicFrameMkLst>
        </pc:graphicFrameChg>
      </pc:sldChg>
      <pc:sldChg chg="addSp delSp modSp mod modNotesTx">
        <pc:chgData name="Kathryn Harris" userId="1d25d405-cbba-456a-bfa9-7e7418d9a185" providerId="ADAL" clId="{4B236610-A20D-4CCF-A763-5C67C6211890}" dt="2023-09-07T12:36:47.545" v="3963" actId="13244"/>
        <pc:sldMkLst>
          <pc:docMk/>
          <pc:sldMk cId="470490688" sldId="4389"/>
        </pc:sldMkLst>
        <pc:spChg chg="mod">
          <ac:chgData name="Kathryn Harris" userId="1d25d405-cbba-456a-bfa9-7e7418d9a185" providerId="ADAL" clId="{4B236610-A20D-4CCF-A763-5C67C6211890}" dt="2023-09-05T13:02:57.741" v="3361" actId="1076"/>
          <ac:spMkLst>
            <pc:docMk/>
            <pc:sldMk cId="470490688" sldId="4389"/>
            <ac:spMk id="2" creationId="{0866C836-850D-5480-9E16-4FBFB26F8DE1}"/>
          </ac:spMkLst>
        </pc:spChg>
        <pc:spChg chg="mod">
          <ac:chgData name="Kathryn Harris" userId="1d25d405-cbba-456a-bfa9-7e7418d9a185" providerId="ADAL" clId="{4B236610-A20D-4CCF-A763-5C67C6211890}" dt="2023-09-05T13:26:28.594" v="3708" actId="6549"/>
          <ac:spMkLst>
            <pc:docMk/>
            <pc:sldMk cId="470490688" sldId="4389"/>
            <ac:spMk id="3" creationId="{1B665664-37D4-6436-E9D2-7D25A97E4746}"/>
          </ac:spMkLst>
        </pc:spChg>
        <pc:spChg chg="mod">
          <ac:chgData name="Kathryn Harris" userId="1d25d405-cbba-456a-bfa9-7e7418d9a185" providerId="ADAL" clId="{4B236610-A20D-4CCF-A763-5C67C6211890}" dt="2023-09-05T13:02:57.741" v="3361" actId="1076"/>
          <ac:spMkLst>
            <pc:docMk/>
            <pc:sldMk cId="470490688" sldId="4389"/>
            <ac:spMk id="6" creationId="{593B4C10-1E0B-A087-7BE5-D038DE1D6173}"/>
          </ac:spMkLst>
        </pc:spChg>
        <pc:spChg chg="mod ord">
          <ac:chgData name="Kathryn Harris" userId="1d25d405-cbba-456a-bfa9-7e7418d9a185" providerId="ADAL" clId="{4B236610-A20D-4CCF-A763-5C67C6211890}" dt="2023-09-07T12:34:26.731" v="3955" actId="13244"/>
          <ac:spMkLst>
            <pc:docMk/>
            <pc:sldMk cId="470490688" sldId="4389"/>
            <ac:spMk id="7" creationId="{182984A6-EF1F-09E2-ACF7-A8318A975B09}"/>
          </ac:spMkLst>
        </pc:spChg>
        <pc:spChg chg="add mod ord">
          <ac:chgData name="Kathryn Harris" userId="1d25d405-cbba-456a-bfa9-7e7418d9a185" providerId="ADAL" clId="{4B236610-A20D-4CCF-A763-5C67C6211890}" dt="2023-09-07T12:36:47.545" v="3963" actId="13244"/>
          <ac:spMkLst>
            <pc:docMk/>
            <pc:sldMk cId="470490688" sldId="4389"/>
            <ac:spMk id="19" creationId="{A8EBE10C-9204-5C2F-CB9B-2EAA853C85DD}"/>
          </ac:spMkLst>
        </pc:spChg>
        <pc:graphicFrameChg chg="add del mod">
          <ac:chgData name="Kathryn Harris" userId="1d25d405-cbba-456a-bfa9-7e7418d9a185" providerId="ADAL" clId="{4B236610-A20D-4CCF-A763-5C67C6211890}" dt="2023-09-05T13:01:48.049" v="3341" actId="478"/>
          <ac:graphicFrameMkLst>
            <pc:docMk/>
            <pc:sldMk cId="470490688" sldId="4389"/>
            <ac:graphicFrameMk id="4" creationId="{93B55B5F-B576-06F4-8BD6-2EC078D6F56E}"/>
          </ac:graphicFrameMkLst>
        </pc:graphicFrameChg>
        <pc:graphicFrameChg chg="add del mod">
          <ac:chgData name="Kathryn Harris" userId="1d25d405-cbba-456a-bfa9-7e7418d9a185" providerId="ADAL" clId="{4B236610-A20D-4CCF-A763-5C67C6211890}" dt="2023-09-05T13:07:36.303" v="3454" actId="478"/>
          <ac:graphicFrameMkLst>
            <pc:docMk/>
            <pc:sldMk cId="470490688" sldId="4389"/>
            <ac:graphicFrameMk id="5" creationId="{5CC6162D-5097-FE86-52BA-4C1DDEA42B7C}"/>
          </ac:graphicFrameMkLst>
        </pc:graphicFrameChg>
        <pc:graphicFrameChg chg="add del mod">
          <ac:chgData name="Kathryn Harris" userId="1d25d405-cbba-456a-bfa9-7e7418d9a185" providerId="ADAL" clId="{4B236610-A20D-4CCF-A763-5C67C6211890}" dt="2023-09-05T13:07:35.224" v="3453" actId="478"/>
          <ac:graphicFrameMkLst>
            <pc:docMk/>
            <pc:sldMk cId="470490688" sldId="4389"/>
            <ac:graphicFrameMk id="9" creationId="{17DEE2A5-D79F-0E4C-15EF-8BABE28333AC}"/>
          </ac:graphicFrameMkLst>
        </pc:graphicFrameChg>
        <pc:graphicFrameChg chg="add del mod">
          <ac:chgData name="Kathryn Harris" userId="1d25d405-cbba-456a-bfa9-7e7418d9a185" providerId="ADAL" clId="{4B236610-A20D-4CCF-A763-5C67C6211890}" dt="2023-09-05T13:01:41.975" v="3339"/>
          <ac:graphicFrameMkLst>
            <pc:docMk/>
            <pc:sldMk cId="470490688" sldId="4389"/>
            <ac:graphicFrameMk id="10" creationId="{710001D1-DFB3-0871-C0BC-B4FD59926A4D}"/>
          </ac:graphicFrameMkLst>
        </pc:graphicFrameChg>
        <pc:graphicFrameChg chg="add del mod modGraphic">
          <ac:chgData name="Kathryn Harris" userId="1d25d405-cbba-456a-bfa9-7e7418d9a185" providerId="ADAL" clId="{4B236610-A20D-4CCF-A763-5C67C6211890}" dt="2023-09-05T13:06:25.775" v="3445" actId="478"/>
          <ac:graphicFrameMkLst>
            <pc:docMk/>
            <pc:sldMk cId="470490688" sldId="4389"/>
            <ac:graphicFrameMk id="11" creationId="{0DC4670A-5E01-E2B3-77C9-68F6AD5E2040}"/>
          </ac:graphicFrameMkLst>
        </pc:graphicFrameChg>
        <pc:graphicFrameChg chg="add del mod">
          <ac:chgData name="Kathryn Harris" userId="1d25d405-cbba-456a-bfa9-7e7418d9a185" providerId="ADAL" clId="{4B236610-A20D-4CCF-A763-5C67C6211890}" dt="2023-09-05T13:07:31.636" v="3449"/>
          <ac:graphicFrameMkLst>
            <pc:docMk/>
            <pc:sldMk cId="470490688" sldId="4389"/>
            <ac:graphicFrameMk id="12" creationId="{EFAEB0CF-B5D5-FE86-58C5-8D4897D10C8E}"/>
          </ac:graphicFrameMkLst>
        </pc:graphicFrameChg>
        <pc:graphicFrameChg chg="add mod">
          <ac:chgData name="Kathryn Harris" userId="1d25d405-cbba-456a-bfa9-7e7418d9a185" providerId="ADAL" clId="{4B236610-A20D-4CCF-A763-5C67C6211890}" dt="2023-09-07T12:33:52.466" v="3954" actId="962"/>
          <ac:graphicFrameMkLst>
            <pc:docMk/>
            <pc:sldMk cId="470490688" sldId="4389"/>
            <ac:graphicFrameMk id="13" creationId="{2C2E3CFE-8AA3-9429-DB29-EA3A976D57F5}"/>
          </ac:graphicFrameMkLst>
        </pc:graphicFrameChg>
        <pc:graphicFrameChg chg="add del mod">
          <ac:chgData name="Kathryn Harris" userId="1d25d405-cbba-456a-bfa9-7e7418d9a185" providerId="ADAL" clId="{4B236610-A20D-4CCF-A763-5C67C6211890}" dt="2023-09-05T13:20:24.982" v="3580" actId="478"/>
          <ac:graphicFrameMkLst>
            <pc:docMk/>
            <pc:sldMk cId="470490688" sldId="4389"/>
            <ac:graphicFrameMk id="14" creationId="{29D8FF0E-27E0-7784-99AF-AD87514612F9}"/>
          </ac:graphicFrameMkLst>
        </pc:graphicFrameChg>
        <pc:graphicFrameChg chg="add mod">
          <ac:chgData name="Kathryn Harris" userId="1d25d405-cbba-456a-bfa9-7e7418d9a185" providerId="ADAL" clId="{4B236610-A20D-4CCF-A763-5C67C6211890}" dt="2023-09-05T13:11:32.946" v="3521"/>
          <ac:graphicFrameMkLst>
            <pc:docMk/>
            <pc:sldMk cId="470490688" sldId="4389"/>
            <ac:graphicFrameMk id="15" creationId="{6FB05DC7-E45B-2B29-A8AD-B6B91FC74F54}"/>
          </ac:graphicFrameMkLst>
        </pc:graphicFrameChg>
        <pc:graphicFrameChg chg="add del mod">
          <ac:chgData name="Kathryn Harris" userId="1d25d405-cbba-456a-bfa9-7e7418d9a185" providerId="ADAL" clId="{4B236610-A20D-4CCF-A763-5C67C6211890}" dt="2023-09-05T13:20:58.703" v="3616" actId="478"/>
          <ac:graphicFrameMkLst>
            <pc:docMk/>
            <pc:sldMk cId="470490688" sldId="4389"/>
            <ac:graphicFrameMk id="16" creationId="{75D50266-D477-5947-4D86-EA7419BCA877}"/>
          </ac:graphicFrameMkLst>
        </pc:graphicFrameChg>
        <pc:graphicFrameChg chg="add del mod">
          <ac:chgData name="Kathryn Harris" userId="1d25d405-cbba-456a-bfa9-7e7418d9a185" providerId="ADAL" clId="{4B236610-A20D-4CCF-A763-5C67C6211890}" dt="2023-09-07T12:34:31.197" v="3956" actId="13244"/>
          <ac:graphicFrameMkLst>
            <pc:docMk/>
            <pc:sldMk cId="470490688" sldId="4389"/>
            <ac:graphicFrameMk id="17" creationId="{9F8BCB2E-F38D-C63E-3722-57101B882D83}"/>
          </ac:graphicFrameMkLst>
        </pc:graphicFrameChg>
        <pc:picChg chg="mod">
          <ac:chgData name="Kathryn Harris" userId="1d25d405-cbba-456a-bfa9-7e7418d9a185" providerId="ADAL" clId="{4B236610-A20D-4CCF-A763-5C67C6211890}" dt="2023-09-05T13:02:57.741" v="3361" actId="1076"/>
          <ac:picMkLst>
            <pc:docMk/>
            <pc:sldMk cId="470490688" sldId="4389"/>
            <ac:picMk id="8" creationId="{CD35B66F-CF3B-4805-BF7D-1CB815623F11}"/>
          </ac:picMkLst>
        </pc:picChg>
      </pc:sldChg>
      <pc:sldChg chg="modSp mod">
        <pc:chgData name="Kathryn Harris" userId="1d25d405-cbba-456a-bfa9-7e7418d9a185" providerId="ADAL" clId="{4B236610-A20D-4CCF-A763-5C67C6211890}" dt="2023-07-26T09:29:52.641" v="118" actId="113"/>
        <pc:sldMkLst>
          <pc:docMk/>
          <pc:sldMk cId="90105885" sldId="4400"/>
        </pc:sldMkLst>
        <pc:spChg chg="mod">
          <ac:chgData name="Kathryn Harris" userId="1d25d405-cbba-456a-bfa9-7e7418d9a185" providerId="ADAL" clId="{4B236610-A20D-4CCF-A763-5C67C6211890}" dt="2023-07-26T09:29:52.641" v="118" actId="113"/>
          <ac:spMkLst>
            <pc:docMk/>
            <pc:sldMk cId="90105885" sldId="4400"/>
            <ac:spMk id="6" creationId="{91B5B671-DBD6-58AB-5FD2-0A9426CD7649}"/>
          </ac:spMkLst>
        </pc:spChg>
      </pc:sldChg>
      <pc:sldChg chg="modSp mod">
        <pc:chgData name="Kathryn Harris" userId="1d25d405-cbba-456a-bfa9-7e7418d9a185" providerId="ADAL" clId="{4B236610-A20D-4CCF-A763-5C67C6211890}" dt="2023-07-26T09:29:42.651" v="115" actId="113"/>
        <pc:sldMkLst>
          <pc:docMk/>
          <pc:sldMk cId="1321947475" sldId="4401"/>
        </pc:sldMkLst>
        <pc:spChg chg="mod">
          <ac:chgData name="Kathryn Harris" userId="1d25d405-cbba-456a-bfa9-7e7418d9a185" providerId="ADAL" clId="{4B236610-A20D-4CCF-A763-5C67C6211890}" dt="2023-07-26T09:29:42.651" v="115" actId="113"/>
          <ac:spMkLst>
            <pc:docMk/>
            <pc:sldMk cId="1321947475" sldId="4401"/>
            <ac:spMk id="5" creationId="{470B7814-3BDB-AEFC-CD68-0AB4EAED3EFE}"/>
          </ac:spMkLst>
        </pc:spChg>
      </pc:sldChg>
      <pc:sldChg chg="modSp mod">
        <pc:chgData name="Kathryn Harris" userId="1d25d405-cbba-456a-bfa9-7e7418d9a185" providerId="ADAL" clId="{4B236610-A20D-4CCF-A763-5C67C6211890}" dt="2023-07-26T09:29:55.597" v="119" actId="113"/>
        <pc:sldMkLst>
          <pc:docMk/>
          <pc:sldMk cId="3685767319" sldId="4403"/>
        </pc:sldMkLst>
        <pc:spChg chg="mod">
          <ac:chgData name="Kathryn Harris" userId="1d25d405-cbba-456a-bfa9-7e7418d9a185" providerId="ADAL" clId="{4B236610-A20D-4CCF-A763-5C67C6211890}" dt="2023-07-26T09:29:55.597" v="119" actId="113"/>
          <ac:spMkLst>
            <pc:docMk/>
            <pc:sldMk cId="3685767319" sldId="4403"/>
            <ac:spMk id="6" creationId="{8F671E86-8DA7-2896-4885-FAE56AC8E07D}"/>
          </ac:spMkLst>
        </pc:spChg>
      </pc:sldChg>
      <pc:sldChg chg="modSp mod">
        <pc:chgData name="Kathryn Harris" userId="1d25d405-cbba-456a-bfa9-7e7418d9a185" providerId="ADAL" clId="{4B236610-A20D-4CCF-A763-5C67C6211890}" dt="2023-07-26T12:53:50.947" v="289" actId="572"/>
        <pc:sldMkLst>
          <pc:docMk/>
          <pc:sldMk cId="2100524495" sldId="4409"/>
        </pc:sldMkLst>
        <pc:spChg chg="mod">
          <ac:chgData name="Kathryn Harris" userId="1d25d405-cbba-456a-bfa9-7e7418d9a185" providerId="ADAL" clId="{4B236610-A20D-4CCF-A763-5C67C6211890}" dt="2023-07-26T12:53:14.587" v="286" actId="14100"/>
          <ac:spMkLst>
            <pc:docMk/>
            <pc:sldMk cId="2100524495" sldId="4409"/>
            <ac:spMk id="5" creationId="{CC91B79D-D6BF-4D5B-5C3D-9F3A70307FE1}"/>
          </ac:spMkLst>
        </pc:spChg>
        <pc:graphicFrameChg chg="mod modGraphic">
          <ac:chgData name="Kathryn Harris" userId="1d25d405-cbba-456a-bfa9-7e7418d9a185" providerId="ADAL" clId="{4B236610-A20D-4CCF-A763-5C67C6211890}" dt="2023-07-26T12:53:50.947" v="289" actId="572"/>
          <ac:graphicFrameMkLst>
            <pc:docMk/>
            <pc:sldMk cId="2100524495" sldId="4409"/>
            <ac:graphicFrameMk id="4" creationId="{274FFB95-76E2-12CB-30BD-DDED93430C37}"/>
          </ac:graphicFrameMkLst>
        </pc:graphicFrameChg>
      </pc:sldChg>
      <pc:sldChg chg="modSp mod">
        <pc:chgData name="Kathryn Harris" userId="1d25d405-cbba-456a-bfa9-7e7418d9a185" providerId="ADAL" clId="{4B236610-A20D-4CCF-A763-5C67C6211890}" dt="2023-07-19T12:07:37.254" v="9" actId="20577"/>
        <pc:sldMkLst>
          <pc:docMk/>
          <pc:sldMk cId="2164822520" sldId="4411"/>
        </pc:sldMkLst>
        <pc:spChg chg="mod">
          <ac:chgData name="Kathryn Harris" userId="1d25d405-cbba-456a-bfa9-7e7418d9a185" providerId="ADAL" clId="{4B236610-A20D-4CCF-A763-5C67C6211890}" dt="2023-07-19T12:07:37.254" v="9" actId="20577"/>
          <ac:spMkLst>
            <pc:docMk/>
            <pc:sldMk cId="2164822520" sldId="4411"/>
            <ac:spMk id="4" creationId="{963DB6B3-4DC0-261A-1445-F56052FCE1DD}"/>
          </ac:spMkLst>
        </pc:spChg>
      </pc:sldChg>
      <pc:sldChg chg="modSp mod">
        <pc:chgData name="Kathryn Harris" userId="1d25d405-cbba-456a-bfa9-7e7418d9a185" providerId="ADAL" clId="{4B236610-A20D-4CCF-A763-5C67C6211890}" dt="2023-09-05T13:03:11.003" v="3365"/>
        <pc:sldMkLst>
          <pc:docMk/>
          <pc:sldMk cId="855983374" sldId="4412"/>
        </pc:sldMkLst>
        <pc:spChg chg="mod">
          <ac:chgData name="Kathryn Harris" userId="1d25d405-cbba-456a-bfa9-7e7418d9a185" providerId="ADAL" clId="{4B236610-A20D-4CCF-A763-5C67C6211890}" dt="2023-08-15T10:57:41.608" v="2996" actId="20577"/>
          <ac:spMkLst>
            <pc:docMk/>
            <pc:sldMk cId="855983374" sldId="4412"/>
            <ac:spMk id="3" creationId="{1B665664-37D4-6436-E9D2-7D25A97E4746}"/>
          </ac:spMkLst>
        </pc:spChg>
        <pc:graphicFrameChg chg="mod modGraphic">
          <ac:chgData name="Kathryn Harris" userId="1d25d405-cbba-456a-bfa9-7e7418d9a185" providerId="ADAL" clId="{4B236610-A20D-4CCF-A763-5C67C6211890}" dt="2023-09-05T13:03:11.003" v="3365"/>
          <ac:graphicFrameMkLst>
            <pc:docMk/>
            <pc:sldMk cId="855983374" sldId="4412"/>
            <ac:graphicFrameMk id="4" creationId="{907C5CFD-778A-E9B0-4EDA-20FD268EDD08}"/>
          </ac:graphicFrameMkLst>
        </pc:graphicFrameChg>
      </pc:sldChg>
      <pc:sldChg chg="modSp">
        <pc:chgData name="Kathryn Harris" userId="1d25d405-cbba-456a-bfa9-7e7418d9a185" providerId="ADAL" clId="{4B236610-A20D-4CCF-A763-5C67C6211890}" dt="2023-08-15T10:56:52.996" v="2947" actId="962"/>
        <pc:sldMkLst>
          <pc:docMk/>
          <pc:sldMk cId="1784584688" sldId="4455"/>
        </pc:sldMkLst>
        <pc:graphicFrameChg chg="mod">
          <ac:chgData name="Kathryn Harris" userId="1d25d405-cbba-456a-bfa9-7e7418d9a185" providerId="ADAL" clId="{4B236610-A20D-4CCF-A763-5C67C6211890}" dt="2023-08-15T10:56:52.996" v="2947" actId="962"/>
          <ac:graphicFrameMkLst>
            <pc:docMk/>
            <pc:sldMk cId="1784584688" sldId="4455"/>
            <ac:graphicFrameMk id="2" creationId="{5A367ACF-B1B9-CF30-84DB-BAFE4F05E51C}"/>
          </ac:graphicFrameMkLst>
        </pc:graphicFrameChg>
      </pc:sldChg>
      <pc:sldChg chg="modNotesTx">
        <pc:chgData name="Kathryn Harris" userId="1d25d405-cbba-456a-bfa9-7e7418d9a185" providerId="ADAL" clId="{4B236610-A20D-4CCF-A763-5C67C6211890}" dt="2023-08-16T10:26:40.182" v="3060" actId="20577"/>
        <pc:sldMkLst>
          <pc:docMk/>
          <pc:sldMk cId="2280261815" sldId="4463"/>
        </pc:sldMkLst>
      </pc:sldChg>
      <pc:sldChg chg="modSp mod">
        <pc:chgData name="Kathryn Harris" userId="1d25d405-cbba-456a-bfa9-7e7418d9a185" providerId="ADAL" clId="{4B236610-A20D-4CCF-A763-5C67C6211890}" dt="2023-08-15T10:56:54.384" v="2948" actId="20577"/>
        <pc:sldMkLst>
          <pc:docMk/>
          <pc:sldMk cId="2596912348" sldId="4467"/>
        </pc:sldMkLst>
        <pc:spChg chg="mod">
          <ac:chgData name="Kathryn Harris" userId="1d25d405-cbba-456a-bfa9-7e7418d9a185" providerId="ADAL" clId="{4B236610-A20D-4CCF-A763-5C67C6211890}" dt="2023-07-26T09:29:32.823" v="112" actId="113"/>
          <ac:spMkLst>
            <pc:docMk/>
            <pc:sldMk cId="2596912348" sldId="4467"/>
            <ac:spMk id="4" creationId="{FB82DE3D-6515-4951-4F85-483658C79BF1}"/>
          </ac:spMkLst>
        </pc:spChg>
        <pc:spChg chg="mod">
          <ac:chgData name="Kathryn Harris" userId="1d25d405-cbba-456a-bfa9-7e7418d9a185" providerId="ADAL" clId="{4B236610-A20D-4CCF-A763-5C67C6211890}" dt="2023-08-15T10:56:54.384" v="2948" actId="20577"/>
          <ac:spMkLst>
            <pc:docMk/>
            <pc:sldMk cId="2596912348" sldId="4467"/>
            <ac:spMk id="7" creationId="{6693B818-9BD2-16E5-0195-404E6C904538}"/>
          </ac:spMkLst>
        </pc:spChg>
      </pc:sldChg>
      <pc:sldChg chg="modSp mod">
        <pc:chgData name="Kathryn Harris" userId="1d25d405-cbba-456a-bfa9-7e7418d9a185" providerId="ADAL" clId="{4B236610-A20D-4CCF-A763-5C67C6211890}" dt="2023-07-26T09:29:39.648" v="114" actId="113"/>
        <pc:sldMkLst>
          <pc:docMk/>
          <pc:sldMk cId="1572836789" sldId="4468"/>
        </pc:sldMkLst>
        <pc:spChg chg="mod">
          <ac:chgData name="Kathryn Harris" userId="1d25d405-cbba-456a-bfa9-7e7418d9a185" providerId="ADAL" clId="{4B236610-A20D-4CCF-A763-5C67C6211890}" dt="2023-07-26T09:29:39.648" v="114" actId="113"/>
          <ac:spMkLst>
            <pc:docMk/>
            <pc:sldMk cId="1572836789" sldId="4468"/>
            <ac:spMk id="4" creationId="{71FDE864-F791-EC11-9783-3B5ADC07A276}"/>
          </ac:spMkLst>
        </pc:spChg>
      </pc:sldChg>
      <pc:sldChg chg="modSp mod">
        <pc:chgData name="Kathryn Harris" userId="1d25d405-cbba-456a-bfa9-7e7418d9a185" providerId="ADAL" clId="{4B236610-A20D-4CCF-A763-5C67C6211890}" dt="2023-07-26T09:29:45.858" v="116" actId="113"/>
        <pc:sldMkLst>
          <pc:docMk/>
          <pc:sldMk cId="4055809163" sldId="4469"/>
        </pc:sldMkLst>
        <pc:spChg chg="mod">
          <ac:chgData name="Kathryn Harris" userId="1d25d405-cbba-456a-bfa9-7e7418d9a185" providerId="ADAL" clId="{4B236610-A20D-4CCF-A763-5C67C6211890}" dt="2023-07-26T09:29:45.858" v="116" actId="113"/>
          <ac:spMkLst>
            <pc:docMk/>
            <pc:sldMk cId="4055809163" sldId="4469"/>
            <ac:spMk id="4" creationId="{3CAF94F4-E9FA-4B2D-CC7E-A471E7FD2D69}"/>
          </ac:spMkLst>
        </pc:spChg>
      </pc:sldChg>
      <pc:sldChg chg="modSp mod">
        <pc:chgData name="Kathryn Harris" userId="1d25d405-cbba-456a-bfa9-7e7418d9a185" providerId="ADAL" clId="{4B236610-A20D-4CCF-A763-5C67C6211890}" dt="2023-07-26T09:29:49.782" v="117" actId="113"/>
        <pc:sldMkLst>
          <pc:docMk/>
          <pc:sldMk cId="3793274092" sldId="4470"/>
        </pc:sldMkLst>
        <pc:spChg chg="mod">
          <ac:chgData name="Kathryn Harris" userId="1d25d405-cbba-456a-bfa9-7e7418d9a185" providerId="ADAL" clId="{4B236610-A20D-4CCF-A763-5C67C6211890}" dt="2023-07-26T09:29:49.782" v="117" actId="113"/>
          <ac:spMkLst>
            <pc:docMk/>
            <pc:sldMk cId="3793274092" sldId="4470"/>
            <ac:spMk id="6" creationId="{4E1AB775-1BA3-4AC4-F377-5638D5A37B28}"/>
          </ac:spMkLst>
        </pc:spChg>
      </pc:sldChg>
      <pc:sldChg chg="addSp delSp modSp mod modNotesTx">
        <pc:chgData name="Kathryn Harris" userId="1d25d405-cbba-456a-bfa9-7e7418d9a185" providerId="ADAL" clId="{4B236610-A20D-4CCF-A763-5C67C6211890}" dt="2023-08-15T10:58:24.898" v="3027" actId="962"/>
        <pc:sldMkLst>
          <pc:docMk/>
          <pc:sldMk cId="3722520359" sldId="4474"/>
        </pc:sldMkLst>
        <pc:spChg chg="ord">
          <ac:chgData name="Kathryn Harris" userId="1d25d405-cbba-456a-bfa9-7e7418d9a185" providerId="ADAL" clId="{4B236610-A20D-4CCF-A763-5C67C6211890}" dt="2023-08-15T10:31:23.048" v="2268" actId="13244"/>
          <ac:spMkLst>
            <pc:docMk/>
            <pc:sldMk cId="3722520359" sldId="4474"/>
            <ac:spMk id="4" creationId="{485DE591-D1A4-B539-AB8B-BF2270C4A114}"/>
          </ac:spMkLst>
        </pc:spChg>
        <pc:spChg chg="mod">
          <ac:chgData name="Kathryn Harris" userId="1d25d405-cbba-456a-bfa9-7e7418d9a185" providerId="ADAL" clId="{4B236610-A20D-4CCF-A763-5C67C6211890}" dt="2023-08-02T11:02:17.630" v="904" actId="20577"/>
          <ac:spMkLst>
            <pc:docMk/>
            <pc:sldMk cId="3722520359" sldId="4474"/>
            <ac:spMk id="9" creationId="{E19FE142-F17F-C1EA-C8FD-11718F0EC5B3}"/>
          </ac:spMkLst>
        </pc:spChg>
        <pc:graphicFrameChg chg="add del mod">
          <ac:chgData name="Kathryn Harris" userId="1d25d405-cbba-456a-bfa9-7e7418d9a185" providerId="ADAL" clId="{4B236610-A20D-4CCF-A763-5C67C6211890}" dt="2023-08-02T11:01:52.428" v="863" actId="478"/>
          <ac:graphicFrameMkLst>
            <pc:docMk/>
            <pc:sldMk cId="3722520359" sldId="4474"/>
            <ac:graphicFrameMk id="3" creationId="{4698074F-9FCA-0B8E-31B4-DAB7EF086B22}"/>
          </ac:graphicFrameMkLst>
        </pc:graphicFrameChg>
        <pc:graphicFrameChg chg="del mod">
          <ac:chgData name="Kathryn Harris" userId="1d25d405-cbba-456a-bfa9-7e7418d9a185" providerId="ADAL" clId="{4B236610-A20D-4CCF-A763-5C67C6211890}" dt="2023-08-02T10:56:56.636" v="840" actId="478"/>
          <ac:graphicFrameMkLst>
            <pc:docMk/>
            <pc:sldMk cId="3722520359" sldId="4474"/>
            <ac:graphicFrameMk id="5" creationId="{B3EEB2E4-C22F-F36C-95D1-0422ECC60D40}"/>
          </ac:graphicFrameMkLst>
        </pc:graphicFrameChg>
        <pc:graphicFrameChg chg="del">
          <ac:chgData name="Kathryn Harris" userId="1d25d405-cbba-456a-bfa9-7e7418d9a185" providerId="ADAL" clId="{4B236610-A20D-4CCF-A763-5C67C6211890}" dt="2023-08-02T11:06:17.054" v="905" actId="478"/>
          <ac:graphicFrameMkLst>
            <pc:docMk/>
            <pc:sldMk cId="3722520359" sldId="4474"/>
            <ac:graphicFrameMk id="7" creationId="{3BA036FC-3025-8D50-CC74-2FD67A5BDEB6}"/>
          </ac:graphicFrameMkLst>
        </pc:graphicFrameChg>
        <pc:graphicFrameChg chg="add mod">
          <ac:chgData name="Kathryn Harris" userId="1d25d405-cbba-456a-bfa9-7e7418d9a185" providerId="ADAL" clId="{4B236610-A20D-4CCF-A763-5C67C6211890}" dt="2023-08-15T10:24:10.407" v="2226" actId="962"/>
          <ac:graphicFrameMkLst>
            <pc:docMk/>
            <pc:sldMk cId="3722520359" sldId="4474"/>
            <ac:graphicFrameMk id="10" creationId="{4698074F-9FCA-0B8E-31B4-DAB7EF086B22}"/>
          </ac:graphicFrameMkLst>
        </pc:graphicFrameChg>
        <pc:graphicFrameChg chg="add mod">
          <ac:chgData name="Kathryn Harris" userId="1d25d405-cbba-456a-bfa9-7e7418d9a185" providerId="ADAL" clId="{4B236610-A20D-4CCF-A763-5C67C6211890}" dt="2023-08-15T10:58:24.898" v="3027" actId="962"/>
          <ac:graphicFrameMkLst>
            <pc:docMk/>
            <pc:sldMk cId="3722520359" sldId="4474"/>
            <ac:graphicFrameMk id="11" creationId="{F6836AC9-FB67-8657-FA6B-DB75563F0CA8}"/>
          </ac:graphicFrameMkLst>
        </pc:graphicFrameChg>
      </pc:sldChg>
      <pc:sldChg chg="addSp delSp modSp mod modNotesTx">
        <pc:chgData name="Kathryn Harris" userId="1d25d405-cbba-456a-bfa9-7e7418d9a185" providerId="ADAL" clId="{4B236610-A20D-4CCF-A763-5C67C6211890}" dt="2023-08-02T11:07:42.317" v="979" actId="20577"/>
        <pc:sldMkLst>
          <pc:docMk/>
          <pc:sldMk cId="560529166" sldId="4476"/>
        </pc:sldMkLst>
        <pc:spChg chg="add del mod">
          <ac:chgData name="Kathryn Harris" userId="1d25d405-cbba-456a-bfa9-7e7418d9a185" providerId="ADAL" clId="{4B236610-A20D-4CCF-A763-5C67C6211890}" dt="2023-08-02T11:07:37.940" v="966" actId="20577"/>
          <ac:spMkLst>
            <pc:docMk/>
            <pc:sldMk cId="560529166" sldId="4476"/>
            <ac:spMk id="9" creationId="{E19FE142-F17F-C1EA-C8FD-11718F0EC5B3}"/>
          </ac:spMkLst>
        </pc:spChg>
      </pc:sldChg>
      <pc:sldChg chg="modNotesTx">
        <pc:chgData name="Kathryn Harris" userId="1d25d405-cbba-456a-bfa9-7e7418d9a185" providerId="ADAL" clId="{4B236610-A20D-4CCF-A763-5C67C6211890}" dt="2023-08-02T11:07:48.933" v="988" actId="20577"/>
        <pc:sldMkLst>
          <pc:docMk/>
          <pc:sldMk cId="554329775" sldId="4477"/>
        </pc:sldMkLst>
      </pc:sldChg>
      <pc:sldChg chg="modNotesTx">
        <pc:chgData name="Kathryn Harris" userId="1d25d405-cbba-456a-bfa9-7e7418d9a185" providerId="ADAL" clId="{4B236610-A20D-4CCF-A763-5C67C6211890}" dt="2023-08-02T11:08:10.080" v="1014" actId="20577"/>
        <pc:sldMkLst>
          <pc:docMk/>
          <pc:sldMk cId="2639870013" sldId="4478"/>
        </pc:sldMkLst>
      </pc:sldChg>
      <pc:sldChg chg="modNotesTx">
        <pc:chgData name="Kathryn Harris" userId="1d25d405-cbba-456a-bfa9-7e7418d9a185" providerId="ADAL" clId="{4B236610-A20D-4CCF-A763-5C67C6211890}" dt="2023-08-02T11:07:54.219" v="992" actId="20577"/>
        <pc:sldMkLst>
          <pc:docMk/>
          <pc:sldMk cId="1908542167" sldId="4479"/>
        </pc:sldMkLst>
      </pc:sldChg>
      <pc:sldChg chg="modSp mod">
        <pc:chgData name="Kathryn Harris" userId="1d25d405-cbba-456a-bfa9-7e7418d9a185" providerId="ADAL" clId="{4B236610-A20D-4CCF-A763-5C67C6211890}" dt="2023-08-15T10:57:19.483" v="2978" actId="20577"/>
        <pc:sldMkLst>
          <pc:docMk/>
          <pc:sldMk cId="1346941785" sldId="4480"/>
        </pc:sldMkLst>
        <pc:spChg chg="mod">
          <ac:chgData name="Kathryn Harris" userId="1d25d405-cbba-456a-bfa9-7e7418d9a185" providerId="ADAL" clId="{4B236610-A20D-4CCF-A763-5C67C6211890}" dt="2023-08-15T10:57:19.483" v="2978" actId="20577"/>
          <ac:spMkLst>
            <pc:docMk/>
            <pc:sldMk cId="1346941785" sldId="4480"/>
            <ac:spMk id="3" creationId="{EC113A4E-DC37-CFB8-E6FF-DD257E87B5BC}"/>
          </ac:spMkLst>
        </pc:spChg>
      </pc:sldChg>
      <pc:sldChg chg="modSp mod modNotesTx">
        <pc:chgData name="Kathryn Harris" userId="1d25d405-cbba-456a-bfa9-7e7418d9a185" providerId="ADAL" clId="{4B236610-A20D-4CCF-A763-5C67C6211890}" dt="2023-07-27T10:33:12.760" v="575" actId="20577"/>
        <pc:sldMkLst>
          <pc:docMk/>
          <pc:sldMk cId="605512895" sldId="4481"/>
        </pc:sldMkLst>
        <pc:spChg chg="mod">
          <ac:chgData name="Kathryn Harris" userId="1d25d405-cbba-456a-bfa9-7e7418d9a185" providerId="ADAL" clId="{4B236610-A20D-4CCF-A763-5C67C6211890}" dt="2023-07-27T10:33:12.760" v="575" actId="20577"/>
          <ac:spMkLst>
            <pc:docMk/>
            <pc:sldMk cId="605512895" sldId="4481"/>
            <ac:spMk id="10" creationId="{E2543E5F-83D0-EBE9-440A-DC2BB10EE774}"/>
          </ac:spMkLst>
        </pc:spChg>
        <pc:graphicFrameChg chg="modGraphic">
          <ac:chgData name="Kathryn Harris" userId="1d25d405-cbba-456a-bfa9-7e7418d9a185" providerId="ADAL" clId="{4B236610-A20D-4CCF-A763-5C67C6211890}" dt="2023-07-27T10:14:30.948" v="537" actId="20577"/>
          <ac:graphicFrameMkLst>
            <pc:docMk/>
            <pc:sldMk cId="605512895" sldId="4481"/>
            <ac:graphicFrameMk id="11" creationId="{59C445FC-0FBE-FE91-3246-EDB8307557B3}"/>
          </ac:graphicFrameMkLst>
        </pc:graphicFrameChg>
      </pc:sldChg>
      <pc:sldChg chg="modSp mod modNotesTx">
        <pc:chgData name="Kathryn Harris" userId="1d25d405-cbba-456a-bfa9-7e7418d9a185" providerId="ADAL" clId="{4B236610-A20D-4CCF-A763-5C67C6211890}" dt="2023-08-09T13:29:45.683" v="1320" actId="1035"/>
        <pc:sldMkLst>
          <pc:docMk/>
          <pc:sldMk cId="3870655834" sldId="4484"/>
        </pc:sldMkLst>
        <pc:graphicFrameChg chg="mod">
          <ac:chgData name="Kathryn Harris" userId="1d25d405-cbba-456a-bfa9-7e7418d9a185" providerId="ADAL" clId="{4B236610-A20D-4CCF-A763-5C67C6211890}" dt="2023-08-09T13:29:45.683" v="1320" actId="1035"/>
          <ac:graphicFrameMkLst>
            <pc:docMk/>
            <pc:sldMk cId="3870655834" sldId="4484"/>
            <ac:graphicFrameMk id="13" creationId="{FEDD5434-BC72-5D43-4211-99B8D020744E}"/>
          </ac:graphicFrameMkLst>
        </pc:graphicFrameChg>
      </pc:sldChg>
      <pc:sldChg chg="modSp mod modNotesTx">
        <pc:chgData name="Kathryn Harris" userId="1d25d405-cbba-456a-bfa9-7e7418d9a185" providerId="ADAL" clId="{4B236610-A20D-4CCF-A763-5C67C6211890}" dt="2023-08-15T10:58:08.294" v="3015" actId="20577"/>
        <pc:sldMkLst>
          <pc:docMk/>
          <pc:sldMk cId="406991235" sldId="4486"/>
        </pc:sldMkLst>
        <pc:spChg chg="mod">
          <ac:chgData name="Kathryn Harris" userId="1d25d405-cbba-456a-bfa9-7e7418d9a185" providerId="ADAL" clId="{4B236610-A20D-4CCF-A763-5C67C6211890}" dt="2023-07-31T13:46:35.192" v="676" actId="207"/>
          <ac:spMkLst>
            <pc:docMk/>
            <pc:sldMk cId="406991235" sldId="4486"/>
            <ac:spMk id="2" creationId="{0866C836-850D-5480-9E16-4FBFB26F8DE1}"/>
          </ac:spMkLst>
        </pc:spChg>
        <pc:spChg chg="mod">
          <ac:chgData name="Kathryn Harris" userId="1d25d405-cbba-456a-bfa9-7e7418d9a185" providerId="ADAL" clId="{4B236610-A20D-4CCF-A763-5C67C6211890}" dt="2023-08-15T10:58:08.294" v="3015" actId="20577"/>
          <ac:spMkLst>
            <pc:docMk/>
            <pc:sldMk cId="406991235" sldId="4486"/>
            <ac:spMk id="3" creationId="{890FB8BA-A4CA-82BF-7A05-67D9EF9364F5}"/>
          </ac:spMkLst>
        </pc:spChg>
        <pc:graphicFrameChg chg="mod modGraphic">
          <ac:chgData name="Kathryn Harris" userId="1d25d405-cbba-456a-bfa9-7e7418d9a185" providerId="ADAL" clId="{4B236610-A20D-4CCF-A763-5C67C6211890}" dt="2023-08-09T13:24:26.136" v="1309" actId="1035"/>
          <ac:graphicFrameMkLst>
            <pc:docMk/>
            <pc:sldMk cId="406991235" sldId="4486"/>
            <ac:graphicFrameMk id="5" creationId="{0BF27C90-0C79-FA0C-9410-1223FD0BF440}"/>
          </ac:graphicFrameMkLst>
        </pc:graphicFrameChg>
      </pc:sldChg>
      <pc:sldChg chg="modSp mod addCm delCm modNotesTx">
        <pc:chgData name="Kathryn Harris" userId="1d25d405-cbba-456a-bfa9-7e7418d9a185" providerId="ADAL" clId="{4B236610-A20D-4CCF-A763-5C67C6211890}" dt="2023-08-29T12:48:09.048" v="3061" actId="14100"/>
        <pc:sldMkLst>
          <pc:docMk/>
          <pc:sldMk cId="947858004" sldId="4487"/>
        </pc:sldMkLst>
        <pc:spChg chg="mod">
          <ac:chgData name="Kathryn Harris" userId="1d25d405-cbba-456a-bfa9-7e7418d9a185" providerId="ADAL" clId="{4B236610-A20D-4CCF-A763-5C67C6211890}" dt="2023-08-09T13:25:23.691" v="1312" actId="5793"/>
          <ac:spMkLst>
            <pc:docMk/>
            <pc:sldMk cId="947858004" sldId="4487"/>
            <ac:spMk id="9" creationId="{4F8C5368-0877-35C8-71D7-25DE01F90E2A}"/>
          </ac:spMkLst>
        </pc:spChg>
        <pc:graphicFrameChg chg="mod modGraphic">
          <ac:chgData name="Kathryn Harris" userId="1d25d405-cbba-456a-bfa9-7e7418d9a185" providerId="ADAL" clId="{4B236610-A20D-4CCF-A763-5C67C6211890}" dt="2023-08-07T10:23:23.797" v="1069" actId="20577"/>
          <ac:graphicFrameMkLst>
            <pc:docMk/>
            <pc:sldMk cId="947858004" sldId="4487"/>
            <ac:graphicFrameMk id="3" creationId="{FA7820F0-BE34-8C68-C092-85666286A04A}"/>
          </ac:graphicFrameMkLst>
        </pc:graphicFrameChg>
        <pc:picChg chg="mod">
          <ac:chgData name="Kathryn Harris" userId="1d25d405-cbba-456a-bfa9-7e7418d9a185" providerId="ADAL" clId="{4B236610-A20D-4CCF-A763-5C67C6211890}" dt="2023-08-29T12:48:09.048" v="3061" actId="14100"/>
          <ac:picMkLst>
            <pc:docMk/>
            <pc:sldMk cId="947858004" sldId="4487"/>
            <ac:picMk id="7" creationId="{CB930B3C-3025-73B7-D060-3E30387E4313}"/>
          </ac:picMkLst>
        </pc:picChg>
        <pc:extLst>
          <p:ext xmlns:p="http://schemas.openxmlformats.org/presentationml/2006/main" uri="{D6D511B9-2390-475A-947B-AFAB55BFBCF1}">
            <pc226:cmChg xmlns:pc226="http://schemas.microsoft.com/office/powerpoint/2022/06/main/command" chg="add del">
              <pc226:chgData name="Kathryn Harris" userId="1d25d405-cbba-456a-bfa9-7e7418d9a185" providerId="ADAL" clId="{4B236610-A20D-4CCF-A763-5C67C6211890}" dt="2023-07-31T13:59:06.134" v="679"/>
              <pc2:cmMkLst xmlns:pc2="http://schemas.microsoft.com/office/powerpoint/2019/9/main/command">
                <pc:docMk/>
                <pc:sldMk cId="947858004" sldId="4487"/>
                <pc2:cmMk id="{5FB8D8EF-C0F4-40C3-8B35-4F405BB32E1F}"/>
              </pc2:cmMkLst>
            </pc226:cmChg>
          </p:ext>
        </pc:extLst>
      </pc:sldChg>
      <pc:sldChg chg="addSp delSp modSp mod">
        <pc:chgData name="Kathryn Harris" userId="1d25d405-cbba-456a-bfa9-7e7418d9a185" providerId="ADAL" clId="{4B236610-A20D-4CCF-A763-5C67C6211890}" dt="2023-08-15T10:28:16.793" v="2247" actId="13244"/>
        <pc:sldMkLst>
          <pc:docMk/>
          <pc:sldMk cId="736861999" sldId="4490"/>
        </pc:sldMkLst>
        <pc:spChg chg="mod">
          <ac:chgData name="Kathryn Harris" userId="1d25d405-cbba-456a-bfa9-7e7418d9a185" providerId="ADAL" clId="{4B236610-A20D-4CCF-A763-5C67C6211890}" dt="2023-08-09T13:00:50.265" v="1301" actId="20577"/>
          <ac:spMkLst>
            <pc:docMk/>
            <pc:sldMk cId="736861999" sldId="4490"/>
            <ac:spMk id="9" creationId="{2CFE0B0F-D005-42A6-0955-E53E72A00939}"/>
          </ac:spMkLst>
        </pc:spChg>
        <pc:grpChg chg="del">
          <ac:chgData name="Kathryn Harris" userId="1d25d405-cbba-456a-bfa9-7e7418d9a185" providerId="ADAL" clId="{4B236610-A20D-4CCF-A763-5C67C6211890}" dt="2023-08-08T15:43:13.714" v="1175" actId="478"/>
          <ac:grpSpMkLst>
            <pc:docMk/>
            <pc:sldMk cId="736861999" sldId="4490"/>
            <ac:grpSpMk id="13" creationId="{90BCFAD9-0944-0C13-D479-7604FA0D3C60}"/>
          </ac:grpSpMkLst>
        </pc:grpChg>
        <pc:picChg chg="add mod ord">
          <ac:chgData name="Kathryn Harris" userId="1d25d405-cbba-456a-bfa9-7e7418d9a185" providerId="ADAL" clId="{4B236610-A20D-4CCF-A763-5C67C6211890}" dt="2023-08-15T10:28:16.793" v="2247" actId="13244"/>
          <ac:picMkLst>
            <pc:docMk/>
            <pc:sldMk cId="736861999" sldId="4490"/>
            <ac:picMk id="3" creationId="{99C7539B-305D-7890-C1E4-EFC042996462}"/>
          </ac:picMkLst>
        </pc:picChg>
      </pc:sldChg>
      <pc:sldChg chg="modSp mod">
        <pc:chgData name="Kathryn Harris" userId="1d25d405-cbba-456a-bfa9-7e7418d9a185" providerId="ADAL" clId="{4B236610-A20D-4CCF-A763-5C67C6211890}" dt="2023-08-09T13:19:37.113" v="1305" actId="1036"/>
        <pc:sldMkLst>
          <pc:docMk/>
          <pc:sldMk cId="2487290920" sldId="4491"/>
        </pc:sldMkLst>
        <pc:graphicFrameChg chg="mod">
          <ac:chgData name="Kathryn Harris" userId="1d25d405-cbba-456a-bfa9-7e7418d9a185" providerId="ADAL" clId="{4B236610-A20D-4CCF-A763-5C67C6211890}" dt="2023-08-09T13:19:37.113" v="1305" actId="1036"/>
          <ac:graphicFrameMkLst>
            <pc:docMk/>
            <pc:sldMk cId="2487290920" sldId="4491"/>
            <ac:graphicFrameMk id="2" creationId="{0B9AB2D9-690A-F291-6344-1ADB3CEA78E4}"/>
          </ac:graphicFrameMkLst>
        </pc:graphicFrameChg>
      </pc:sldChg>
      <pc:sldChg chg="modSp mod modNotesTx">
        <pc:chgData name="Kathryn Harris" userId="1d25d405-cbba-456a-bfa9-7e7418d9a185" providerId="ADAL" clId="{4B236610-A20D-4CCF-A763-5C67C6211890}" dt="2023-08-15T10:57:34.840" v="2990" actId="20577"/>
        <pc:sldMkLst>
          <pc:docMk/>
          <pc:sldMk cId="2628670252" sldId="4492"/>
        </pc:sldMkLst>
        <pc:spChg chg="mod">
          <ac:chgData name="Kathryn Harris" userId="1d25d405-cbba-456a-bfa9-7e7418d9a185" providerId="ADAL" clId="{4B236610-A20D-4CCF-A763-5C67C6211890}" dt="2023-08-15T10:57:34.840" v="2990" actId="20577"/>
          <ac:spMkLst>
            <pc:docMk/>
            <pc:sldMk cId="2628670252" sldId="4492"/>
            <ac:spMk id="5" creationId="{6C1A790D-9298-AE73-2EAA-D8E2DC9CAA2B}"/>
          </ac:spMkLst>
        </pc:spChg>
        <pc:graphicFrameChg chg="modGraphic">
          <ac:chgData name="Kathryn Harris" userId="1d25d405-cbba-456a-bfa9-7e7418d9a185" providerId="ADAL" clId="{4B236610-A20D-4CCF-A763-5C67C6211890}" dt="2023-07-27T15:02:15.830" v="585" actId="13926"/>
          <ac:graphicFrameMkLst>
            <pc:docMk/>
            <pc:sldMk cId="2628670252" sldId="4492"/>
            <ac:graphicFrameMk id="2" creationId="{9AE87B96-ED04-BAC3-1704-474AC0B69FB1}"/>
          </ac:graphicFrameMkLst>
        </pc:graphicFrameChg>
      </pc:sldChg>
      <pc:sldChg chg="modSp mod">
        <pc:chgData name="Kathryn Harris" userId="1d25d405-cbba-456a-bfa9-7e7418d9a185" providerId="ADAL" clId="{4B236610-A20D-4CCF-A763-5C67C6211890}" dt="2023-08-15T10:29:03.123" v="2257" actId="13244"/>
        <pc:sldMkLst>
          <pc:docMk/>
          <pc:sldMk cId="3293412780" sldId="4493"/>
        </pc:sldMkLst>
        <pc:spChg chg="ord">
          <ac:chgData name="Kathryn Harris" userId="1d25d405-cbba-456a-bfa9-7e7418d9a185" providerId="ADAL" clId="{4B236610-A20D-4CCF-A763-5C67C6211890}" dt="2023-08-15T10:29:01.227" v="2256" actId="13244"/>
          <ac:spMkLst>
            <pc:docMk/>
            <pc:sldMk cId="3293412780" sldId="4493"/>
            <ac:spMk id="3" creationId="{EC113A4E-DC37-CFB8-E6FF-DD257E87B5BC}"/>
          </ac:spMkLst>
        </pc:spChg>
        <pc:graphicFrameChg chg="mod">
          <ac:chgData name="Kathryn Harris" userId="1d25d405-cbba-456a-bfa9-7e7418d9a185" providerId="ADAL" clId="{4B236610-A20D-4CCF-A763-5C67C6211890}" dt="2023-08-15T10:29:03.123" v="2257" actId="13244"/>
          <ac:graphicFrameMkLst>
            <pc:docMk/>
            <pc:sldMk cId="3293412780" sldId="4493"/>
            <ac:graphicFrameMk id="4" creationId="{6E299041-2B09-6FEA-D014-B9B47DA0F21C}"/>
          </ac:graphicFrameMkLst>
        </pc:graphicFrameChg>
      </pc:sldChg>
      <pc:sldChg chg="modSp mod">
        <pc:chgData name="Kathryn Harris" userId="1d25d405-cbba-456a-bfa9-7e7418d9a185" providerId="ADAL" clId="{4B236610-A20D-4CCF-A763-5C67C6211890}" dt="2023-08-15T10:57:13.285" v="2968" actId="20577"/>
        <pc:sldMkLst>
          <pc:docMk/>
          <pc:sldMk cId="1762800447" sldId="4494"/>
        </pc:sldMkLst>
        <pc:spChg chg="mod">
          <ac:chgData name="Kathryn Harris" userId="1d25d405-cbba-456a-bfa9-7e7418d9a185" providerId="ADAL" clId="{4B236610-A20D-4CCF-A763-5C67C6211890}" dt="2023-08-15T10:57:13.285" v="2968" actId="20577"/>
          <ac:spMkLst>
            <pc:docMk/>
            <pc:sldMk cId="1762800447" sldId="4494"/>
            <ac:spMk id="3" creationId="{EC113A4E-DC37-CFB8-E6FF-DD257E87B5BC}"/>
          </ac:spMkLst>
        </pc:spChg>
        <pc:spChg chg="ord">
          <ac:chgData name="Kathryn Harris" userId="1d25d405-cbba-456a-bfa9-7e7418d9a185" providerId="ADAL" clId="{4B236610-A20D-4CCF-A763-5C67C6211890}" dt="2023-08-15T10:29:06.980" v="2259" actId="13244"/>
          <ac:spMkLst>
            <pc:docMk/>
            <pc:sldMk cId="1762800447" sldId="4494"/>
            <ac:spMk id="6" creationId="{593B4C10-1E0B-A087-7BE5-D038DE1D6173}"/>
          </ac:spMkLst>
        </pc:spChg>
        <pc:graphicFrameChg chg="mod">
          <ac:chgData name="Kathryn Harris" userId="1d25d405-cbba-456a-bfa9-7e7418d9a185" providerId="ADAL" clId="{4B236610-A20D-4CCF-A763-5C67C6211890}" dt="2023-08-09T13:21:41.815" v="1307" actId="1038"/>
          <ac:graphicFrameMkLst>
            <pc:docMk/>
            <pc:sldMk cId="1762800447" sldId="4494"/>
            <ac:graphicFrameMk id="9" creationId="{ED696128-E6F7-02FE-EBDB-CB5297F063F7}"/>
          </ac:graphicFrameMkLst>
        </pc:graphicFrameChg>
        <pc:picChg chg="ord">
          <ac:chgData name="Kathryn Harris" userId="1d25d405-cbba-456a-bfa9-7e7418d9a185" providerId="ADAL" clId="{4B236610-A20D-4CCF-A763-5C67C6211890}" dt="2023-08-15T10:29:05.648" v="2258" actId="13244"/>
          <ac:picMkLst>
            <pc:docMk/>
            <pc:sldMk cId="1762800447" sldId="4494"/>
            <ac:picMk id="8" creationId="{CD35B66F-CF3B-4805-BF7D-1CB815623F11}"/>
          </ac:picMkLst>
        </pc:picChg>
      </pc:sldChg>
      <pc:sldChg chg="ord">
        <pc:chgData name="Kathryn Harris" userId="1d25d405-cbba-456a-bfa9-7e7418d9a185" providerId="ADAL" clId="{4B236610-A20D-4CCF-A763-5C67C6211890}" dt="2023-09-05T14:03:08.592" v="3858"/>
        <pc:sldMkLst>
          <pc:docMk/>
          <pc:sldMk cId="3974494935" sldId="4498"/>
        </pc:sldMkLst>
      </pc:sldChg>
      <pc:sldChg chg="modNotesTx">
        <pc:chgData name="Kathryn Harris" userId="1d25d405-cbba-456a-bfa9-7e7418d9a185" providerId="ADAL" clId="{4B236610-A20D-4CCF-A763-5C67C6211890}" dt="2023-09-07T12:47:38.066" v="3989" actId="6549"/>
        <pc:sldMkLst>
          <pc:docMk/>
          <pc:sldMk cId="3527944766" sldId="4499"/>
        </pc:sldMkLst>
      </pc:sldChg>
      <pc:sldChg chg="modSp mod">
        <pc:chgData name="Kathryn Harris" userId="1d25d405-cbba-456a-bfa9-7e7418d9a185" providerId="ADAL" clId="{4B236610-A20D-4CCF-A763-5C67C6211890}" dt="2023-08-15T10:29:48.726" v="2261" actId="13244"/>
        <pc:sldMkLst>
          <pc:docMk/>
          <pc:sldMk cId="2617720648" sldId="4501"/>
        </pc:sldMkLst>
        <pc:spChg chg="ord">
          <ac:chgData name="Kathryn Harris" userId="1d25d405-cbba-456a-bfa9-7e7418d9a185" providerId="ADAL" clId="{4B236610-A20D-4CCF-A763-5C67C6211890}" dt="2023-08-15T10:29:48.726" v="2261" actId="13244"/>
          <ac:spMkLst>
            <pc:docMk/>
            <pc:sldMk cId="2617720648" sldId="4501"/>
            <ac:spMk id="8" creationId="{520EF133-459E-D820-69F5-872143FF919B}"/>
          </ac:spMkLst>
        </pc:spChg>
      </pc:sldChg>
      <pc:sldChg chg="modSp mod">
        <pc:chgData name="Kathryn Harris" userId="1d25d405-cbba-456a-bfa9-7e7418d9a185" providerId="ADAL" clId="{4B236610-A20D-4CCF-A763-5C67C6211890}" dt="2023-08-15T10:29:41.046" v="2260" actId="13244"/>
        <pc:sldMkLst>
          <pc:docMk/>
          <pc:sldMk cId="44754798" sldId="4502"/>
        </pc:sldMkLst>
        <pc:spChg chg="ord">
          <ac:chgData name="Kathryn Harris" userId="1d25d405-cbba-456a-bfa9-7e7418d9a185" providerId="ADAL" clId="{4B236610-A20D-4CCF-A763-5C67C6211890}" dt="2023-08-15T10:29:41.046" v="2260" actId="13244"/>
          <ac:spMkLst>
            <pc:docMk/>
            <pc:sldMk cId="44754798" sldId="4502"/>
            <ac:spMk id="9" creationId="{349AD78C-7226-EB83-ECC1-AE400F55BC00}"/>
          </ac:spMkLst>
        </pc:spChg>
      </pc:sldChg>
      <pc:sldChg chg="modSp mod">
        <pc:chgData name="Kathryn Harris" userId="1d25d405-cbba-456a-bfa9-7e7418d9a185" providerId="ADAL" clId="{4B236610-A20D-4CCF-A763-5C67C6211890}" dt="2023-08-15T10:30:27.040" v="2262" actId="13244"/>
        <pc:sldMkLst>
          <pc:docMk/>
          <pc:sldMk cId="745077626" sldId="4503"/>
        </pc:sldMkLst>
        <pc:spChg chg="ord">
          <ac:chgData name="Kathryn Harris" userId="1d25d405-cbba-456a-bfa9-7e7418d9a185" providerId="ADAL" clId="{4B236610-A20D-4CCF-A763-5C67C6211890}" dt="2023-08-15T10:30:27.040" v="2262" actId="13244"/>
          <ac:spMkLst>
            <pc:docMk/>
            <pc:sldMk cId="745077626" sldId="4503"/>
            <ac:spMk id="11" creationId="{D928889A-0123-E608-01D8-D8757CB56A4D}"/>
          </ac:spMkLst>
        </pc:spChg>
      </pc:sldChg>
      <pc:sldChg chg="modSp mod">
        <pc:chgData name="Kathryn Harris" userId="1d25d405-cbba-456a-bfa9-7e7418d9a185" providerId="ADAL" clId="{4B236610-A20D-4CCF-A763-5C67C6211890}" dt="2023-08-15T10:30:43.329" v="2264" actId="13244"/>
        <pc:sldMkLst>
          <pc:docMk/>
          <pc:sldMk cId="3481878733" sldId="4504"/>
        </pc:sldMkLst>
        <pc:spChg chg="ord">
          <ac:chgData name="Kathryn Harris" userId="1d25d405-cbba-456a-bfa9-7e7418d9a185" providerId="ADAL" clId="{4B236610-A20D-4CCF-A763-5C67C6211890}" dt="2023-08-15T10:30:43.329" v="2264" actId="13244"/>
          <ac:spMkLst>
            <pc:docMk/>
            <pc:sldMk cId="3481878733" sldId="4504"/>
            <ac:spMk id="13" creationId="{CD465D0C-C153-FAE0-2A7C-2A2BB37B0A37}"/>
          </ac:spMkLst>
        </pc:spChg>
      </pc:sldChg>
      <pc:sldChg chg="modSp mod">
        <pc:chgData name="Kathryn Harris" userId="1d25d405-cbba-456a-bfa9-7e7418d9a185" providerId="ADAL" clId="{4B236610-A20D-4CCF-A763-5C67C6211890}" dt="2023-08-16T08:26:32.150" v="3028" actId="166"/>
        <pc:sldMkLst>
          <pc:docMk/>
          <pc:sldMk cId="1820286151" sldId="4505"/>
        </pc:sldMkLst>
        <pc:spChg chg="ord">
          <ac:chgData name="Kathryn Harris" userId="1d25d405-cbba-456a-bfa9-7e7418d9a185" providerId="ADAL" clId="{4B236610-A20D-4CCF-A763-5C67C6211890}" dt="2023-08-16T08:26:32.150" v="3028" actId="166"/>
          <ac:spMkLst>
            <pc:docMk/>
            <pc:sldMk cId="1820286151" sldId="4505"/>
            <ac:spMk id="15" creationId="{A49029A0-F7DF-0762-3DA9-2D365CDF130B}"/>
          </ac:spMkLst>
        </pc:spChg>
      </pc:sldChg>
      <pc:sldChg chg="modSp mod">
        <pc:chgData name="Kathryn Harris" userId="1d25d405-cbba-456a-bfa9-7e7418d9a185" providerId="ADAL" clId="{4B236610-A20D-4CCF-A763-5C67C6211890}" dt="2023-08-15T10:31:13.511" v="2266" actId="13244"/>
        <pc:sldMkLst>
          <pc:docMk/>
          <pc:sldMk cId="1196181252" sldId="4506"/>
        </pc:sldMkLst>
        <pc:spChg chg="ord">
          <ac:chgData name="Kathryn Harris" userId="1d25d405-cbba-456a-bfa9-7e7418d9a185" providerId="ADAL" clId="{4B236610-A20D-4CCF-A763-5C67C6211890}" dt="2023-08-15T10:31:13.511" v="2266" actId="13244"/>
          <ac:spMkLst>
            <pc:docMk/>
            <pc:sldMk cId="1196181252" sldId="4506"/>
            <ac:spMk id="16" creationId="{AC2C2AD7-D8E4-E6C1-E6AB-ABC681E15CC1}"/>
          </ac:spMkLst>
        </pc:spChg>
      </pc:sldChg>
      <pc:sldChg chg="addSp delSp modSp mod modNotesTx">
        <pc:chgData name="Kathryn Harris" userId="1d25d405-cbba-456a-bfa9-7e7418d9a185" providerId="ADAL" clId="{4B236610-A20D-4CCF-A763-5C67C6211890}" dt="2023-08-15T10:31:18.489" v="2267" actId="13244"/>
        <pc:sldMkLst>
          <pc:docMk/>
          <pc:sldMk cId="1102113419" sldId="4507"/>
        </pc:sldMkLst>
        <pc:spChg chg="mod">
          <ac:chgData name="Kathryn Harris" userId="1d25d405-cbba-456a-bfa9-7e7418d9a185" providerId="ADAL" clId="{4B236610-A20D-4CCF-A763-5C67C6211890}" dt="2023-08-09T13:28:04.605" v="1316" actId="20577"/>
          <ac:spMkLst>
            <pc:docMk/>
            <pc:sldMk cId="1102113419" sldId="4507"/>
            <ac:spMk id="5" creationId="{624F45F1-E88E-773F-D74E-FB7BEC8CA06C}"/>
          </ac:spMkLst>
        </pc:spChg>
        <pc:spChg chg="ord">
          <ac:chgData name="Kathryn Harris" userId="1d25d405-cbba-456a-bfa9-7e7418d9a185" providerId="ADAL" clId="{4B236610-A20D-4CCF-A763-5C67C6211890}" dt="2023-08-15T10:31:18.489" v="2267" actId="13244"/>
          <ac:spMkLst>
            <pc:docMk/>
            <pc:sldMk cId="1102113419" sldId="4507"/>
            <ac:spMk id="7" creationId="{6CA45E9C-953B-FB34-90B0-03FD1BA68B16}"/>
          </ac:spMkLst>
        </pc:spChg>
        <pc:graphicFrameChg chg="add del mod">
          <ac:chgData name="Kathryn Harris" userId="1d25d405-cbba-456a-bfa9-7e7418d9a185" providerId="ADAL" clId="{4B236610-A20D-4CCF-A763-5C67C6211890}" dt="2023-08-02T10:38:20.608" v="684" actId="478"/>
          <ac:graphicFrameMkLst>
            <pc:docMk/>
            <pc:sldMk cId="1102113419" sldId="4507"/>
            <ac:graphicFrameMk id="3" creationId="{40C59421-EA67-4387-9510-1308DE2E3AC6}"/>
          </ac:graphicFrameMkLst>
        </pc:graphicFrameChg>
        <pc:graphicFrameChg chg="add mod">
          <ac:chgData name="Kathryn Harris" userId="1d25d405-cbba-456a-bfa9-7e7418d9a185" providerId="ADAL" clId="{4B236610-A20D-4CCF-A763-5C67C6211890}" dt="2023-08-15T10:22:22.244" v="1640" actId="962"/>
          <ac:graphicFrameMkLst>
            <pc:docMk/>
            <pc:sldMk cId="1102113419" sldId="4507"/>
            <ac:graphicFrameMk id="9" creationId="{40C59421-EA67-4387-9510-1308DE2E3AC6}"/>
          </ac:graphicFrameMkLst>
        </pc:graphicFrameChg>
        <pc:graphicFrameChg chg="del">
          <ac:chgData name="Kathryn Harris" userId="1d25d405-cbba-456a-bfa9-7e7418d9a185" providerId="ADAL" clId="{4B236610-A20D-4CCF-A763-5C67C6211890}" dt="2023-08-02T10:38:12.134" v="681" actId="478"/>
          <ac:graphicFrameMkLst>
            <pc:docMk/>
            <pc:sldMk cId="1102113419" sldId="4507"/>
            <ac:graphicFrameMk id="10" creationId="{7EEC9079-BB8F-871B-F513-70E2273478A7}"/>
          </ac:graphicFrameMkLst>
        </pc:graphicFrameChg>
      </pc:sldChg>
      <pc:sldChg chg="modSp mod">
        <pc:chgData name="Kathryn Harris" userId="1d25d405-cbba-456a-bfa9-7e7418d9a185" providerId="ADAL" clId="{4B236610-A20D-4CCF-A763-5C67C6211890}" dt="2023-08-15T10:28:33.474" v="2249" actId="13244"/>
        <pc:sldMkLst>
          <pc:docMk/>
          <pc:sldMk cId="2831764465" sldId="4513"/>
        </pc:sldMkLst>
        <pc:graphicFrameChg chg="mod">
          <ac:chgData name="Kathryn Harris" userId="1d25d405-cbba-456a-bfa9-7e7418d9a185" providerId="ADAL" clId="{4B236610-A20D-4CCF-A763-5C67C6211890}" dt="2023-08-15T10:28:32.286" v="2248" actId="13244"/>
          <ac:graphicFrameMkLst>
            <pc:docMk/>
            <pc:sldMk cId="2831764465" sldId="4513"/>
            <ac:graphicFrameMk id="9" creationId="{65C214FD-DE27-E0B3-3485-85162F9E2D12}"/>
          </ac:graphicFrameMkLst>
        </pc:graphicFrameChg>
        <pc:graphicFrameChg chg="ord">
          <ac:chgData name="Kathryn Harris" userId="1d25d405-cbba-456a-bfa9-7e7418d9a185" providerId="ADAL" clId="{4B236610-A20D-4CCF-A763-5C67C6211890}" dt="2023-08-15T10:28:33.474" v="2249" actId="13244"/>
          <ac:graphicFrameMkLst>
            <pc:docMk/>
            <pc:sldMk cId="2831764465" sldId="4513"/>
            <ac:graphicFrameMk id="11" creationId="{8631DDED-3349-B567-F59E-30EE3BD4C9FB}"/>
          </ac:graphicFrameMkLst>
        </pc:graphicFrameChg>
      </pc:sldChg>
      <pc:sldChg chg="modSp mod">
        <pc:chgData name="Kathryn Harris" userId="1d25d405-cbba-456a-bfa9-7e7418d9a185" providerId="ADAL" clId="{4B236610-A20D-4CCF-A763-5C67C6211890}" dt="2023-08-15T10:28:48.760" v="2255" actId="13244"/>
        <pc:sldMkLst>
          <pc:docMk/>
          <pc:sldMk cId="3566967584" sldId="4515"/>
        </pc:sldMkLst>
        <pc:graphicFrameChg chg="mod">
          <ac:chgData name="Kathryn Harris" userId="1d25d405-cbba-456a-bfa9-7e7418d9a185" providerId="ADAL" clId="{4B236610-A20D-4CCF-A763-5C67C6211890}" dt="2023-08-15T10:28:47.655" v="2254" actId="13244"/>
          <ac:graphicFrameMkLst>
            <pc:docMk/>
            <pc:sldMk cId="3566967584" sldId="4515"/>
            <ac:graphicFrameMk id="2" creationId="{D862E624-3B01-8F1E-D671-9869212B9B1B}"/>
          </ac:graphicFrameMkLst>
        </pc:graphicFrameChg>
        <pc:graphicFrameChg chg="ord">
          <ac:chgData name="Kathryn Harris" userId="1d25d405-cbba-456a-bfa9-7e7418d9a185" providerId="ADAL" clId="{4B236610-A20D-4CCF-A763-5C67C6211890}" dt="2023-08-15T10:28:48.760" v="2255" actId="13244"/>
          <ac:graphicFrameMkLst>
            <pc:docMk/>
            <pc:sldMk cId="3566967584" sldId="4515"/>
            <ac:graphicFrameMk id="11" creationId="{97AC0241-32E9-3178-0971-DC17322231CA}"/>
          </ac:graphicFrameMkLst>
        </pc:graphicFrameChg>
      </pc:sldChg>
      <pc:sldChg chg="modSp mod">
        <pc:chgData name="Kathryn Harris" userId="1d25d405-cbba-456a-bfa9-7e7418d9a185" providerId="ADAL" clId="{4B236610-A20D-4CCF-A763-5C67C6211890}" dt="2023-08-15T10:28:45.125" v="2253" actId="13244"/>
        <pc:sldMkLst>
          <pc:docMk/>
          <pc:sldMk cId="1720487496" sldId="4516"/>
        </pc:sldMkLst>
        <pc:graphicFrameChg chg="mod">
          <ac:chgData name="Kathryn Harris" userId="1d25d405-cbba-456a-bfa9-7e7418d9a185" providerId="ADAL" clId="{4B236610-A20D-4CCF-A763-5C67C6211890}" dt="2023-08-15T10:28:43.691" v="2252" actId="13244"/>
          <ac:graphicFrameMkLst>
            <pc:docMk/>
            <pc:sldMk cId="1720487496" sldId="4516"/>
            <ac:graphicFrameMk id="2" creationId="{A9FBF5D2-7C8A-FC67-95F6-3E838F69B3F1}"/>
          </ac:graphicFrameMkLst>
        </pc:graphicFrameChg>
        <pc:graphicFrameChg chg="ord">
          <ac:chgData name="Kathryn Harris" userId="1d25d405-cbba-456a-bfa9-7e7418d9a185" providerId="ADAL" clId="{4B236610-A20D-4CCF-A763-5C67C6211890}" dt="2023-08-15T10:28:45.125" v="2253" actId="13244"/>
          <ac:graphicFrameMkLst>
            <pc:docMk/>
            <pc:sldMk cId="1720487496" sldId="4516"/>
            <ac:graphicFrameMk id="11" creationId="{E3A796E7-03CA-AAF2-3477-4D8A0D0C0AA8}"/>
          </ac:graphicFrameMkLst>
        </pc:graphicFrameChg>
      </pc:sldChg>
      <pc:sldChg chg="modSp mod">
        <pc:chgData name="Kathryn Harris" userId="1d25d405-cbba-456a-bfa9-7e7418d9a185" providerId="ADAL" clId="{4B236610-A20D-4CCF-A763-5C67C6211890}" dt="2023-07-26T09:29:35.959" v="113" actId="113"/>
        <pc:sldMkLst>
          <pc:docMk/>
          <pc:sldMk cId="3378420067" sldId="4521"/>
        </pc:sldMkLst>
        <pc:spChg chg="mod">
          <ac:chgData name="Kathryn Harris" userId="1d25d405-cbba-456a-bfa9-7e7418d9a185" providerId="ADAL" clId="{4B236610-A20D-4CCF-A763-5C67C6211890}" dt="2023-07-26T09:29:35.959" v="113" actId="113"/>
          <ac:spMkLst>
            <pc:docMk/>
            <pc:sldMk cId="3378420067" sldId="4521"/>
            <ac:spMk id="4" creationId="{FB82DE3D-6515-4951-4F85-483658C79BF1}"/>
          </ac:spMkLst>
        </pc:spChg>
      </pc:sldChg>
      <pc:sldChg chg="modSp mod">
        <pc:chgData name="Kathryn Harris" userId="1d25d405-cbba-456a-bfa9-7e7418d9a185" providerId="ADAL" clId="{4B236610-A20D-4CCF-A763-5C67C6211890}" dt="2023-08-15T10:57:08.328" v="2960" actId="20577"/>
        <pc:sldMkLst>
          <pc:docMk/>
          <pc:sldMk cId="2268828733" sldId="4524"/>
        </pc:sldMkLst>
        <pc:spChg chg="mod">
          <ac:chgData name="Kathryn Harris" userId="1d25d405-cbba-456a-bfa9-7e7418d9a185" providerId="ADAL" clId="{4B236610-A20D-4CCF-A763-5C67C6211890}" dt="2023-08-15T10:57:08.328" v="2960" actId="20577"/>
          <ac:spMkLst>
            <pc:docMk/>
            <pc:sldMk cId="2268828733" sldId="4524"/>
            <ac:spMk id="19" creationId="{B60C0D78-3568-B6D7-B7DD-CF10CF4567CB}"/>
          </ac:spMkLst>
        </pc:spChg>
        <pc:graphicFrameChg chg="mod">
          <ac:chgData name="Kathryn Harris" userId="1d25d405-cbba-456a-bfa9-7e7418d9a185" providerId="ADAL" clId="{4B236610-A20D-4CCF-A763-5C67C6211890}" dt="2023-08-15T10:28:38.026" v="2250" actId="13244"/>
          <ac:graphicFrameMkLst>
            <pc:docMk/>
            <pc:sldMk cId="2268828733" sldId="4524"/>
            <ac:graphicFrameMk id="10" creationId="{D5AE8A89-73CF-A7E5-7C81-7E180E628430}"/>
          </ac:graphicFrameMkLst>
        </pc:graphicFrameChg>
        <pc:graphicFrameChg chg="ord">
          <ac:chgData name="Kathryn Harris" userId="1d25d405-cbba-456a-bfa9-7e7418d9a185" providerId="ADAL" clId="{4B236610-A20D-4CCF-A763-5C67C6211890}" dt="2023-08-15T10:28:39.229" v="2251" actId="13244"/>
          <ac:graphicFrameMkLst>
            <pc:docMk/>
            <pc:sldMk cId="2268828733" sldId="4524"/>
            <ac:graphicFrameMk id="13" creationId="{454DD3A0-4D7F-5094-15AB-2F84A7AF0745}"/>
          </ac:graphicFrameMkLst>
        </pc:graphicFrameChg>
      </pc:sldChg>
    </pc:docChg>
  </pc:docChgLst>
  <pc:docChgLst>
    <pc:chgData name="Thomas Overend" userId="9309b2d7-1df0-454a-b0e4-e528976bb9b3" providerId="ADAL" clId="{175585ED-E7E5-49B6-B900-31EB56AB5FCC}"/>
    <pc:docChg chg="undo redo custSel modSld">
      <pc:chgData name="Thomas Overend" userId="9309b2d7-1df0-454a-b0e4-e528976bb9b3" providerId="ADAL" clId="{175585ED-E7E5-49B6-B900-31EB56AB5FCC}" dt="2023-07-11T12:01:34.208" v="299" actId="20577"/>
      <pc:docMkLst>
        <pc:docMk/>
      </pc:docMkLst>
      <pc:sldChg chg="modSp mod modNotesTx">
        <pc:chgData name="Thomas Overend" userId="9309b2d7-1df0-454a-b0e4-e528976bb9b3" providerId="ADAL" clId="{175585ED-E7E5-49B6-B900-31EB56AB5FCC}" dt="2023-07-11T09:38:48.471" v="153" actId="2711"/>
        <pc:sldMkLst>
          <pc:docMk/>
          <pc:sldMk cId="855983374" sldId="4412"/>
        </pc:sldMkLst>
        <pc:graphicFrameChg chg="mod modGraphic">
          <ac:chgData name="Thomas Overend" userId="9309b2d7-1df0-454a-b0e4-e528976bb9b3" providerId="ADAL" clId="{175585ED-E7E5-49B6-B900-31EB56AB5FCC}" dt="2023-07-11T09:38:48.471" v="153" actId="2711"/>
          <ac:graphicFrameMkLst>
            <pc:docMk/>
            <pc:sldMk cId="855983374" sldId="4412"/>
            <ac:graphicFrameMk id="4" creationId="{907C5CFD-778A-E9B0-4EDA-20FD268EDD08}"/>
          </ac:graphicFrameMkLst>
        </pc:graphicFrameChg>
      </pc:sldChg>
      <pc:sldChg chg="modSp mod modNotesTx">
        <pc:chgData name="Thomas Overend" userId="9309b2d7-1df0-454a-b0e4-e528976bb9b3" providerId="ADAL" clId="{175585ED-E7E5-49B6-B900-31EB56AB5FCC}" dt="2023-07-11T09:56:14.036" v="193" actId="20577"/>
        <pc:sldMkLst>
          <pc:docMk/>
          <pc:sldMk cId="406991235" sldId="4486"/>
        </pc:sldMkLst>
        <pc:graphicFrameChg chg="modGraphic">
          <ac:chgData name="Thomas Overend" userId="9309b2d7-1df0-454a-b0e4-e528976bb9b3" providerId="ADAL" clId="{175585ED-E7E5-49B6-B900-31EB56AB5FCC}" dt="2023-07-11T09:56:14.036" v="193" actId="20577"/>
          <ac:graphicFrameMkLst>
            <pc:docMk/>
            <pc:sldMk cId="406991235" sldId="4486"/>
            <ac:graphicFrameMk id="5" creationId="{0BF27C90-0C79-FA0C-9410-1223FD0BF440}"/>
          </ac:graphicFrameMkLst>
        </pc:graphicFrameChg>
      </pc:sldChg>
      <pc:sldChg chg="modSp mod modNotesTx">
        <pc:chgData name="Thomas Overend" userId="9309b2d7-1df0-454a-b0e4-e528976bb9b3" providerId="ADAL" clId="{175585ED-E7E5-49B6-B900-31EB56AB5FCC}" dt="2023-07-11T12:01:34.208" v="299" actId="20577"/>
        <pc:sldMkLst>
          <pc:docMk/>
          <pc:sldMk cId="652155616" sldId="4520"/>
        </pc:sldMkLst>
        <pc:spChg chg="mod">
          <ac:chgData name="Thomas Overend" userId="9309b2d7-1df0-454a-b0e4-e528976bb9b3" providerId="ADAL" clId="{175585ED-E7E5-49B6-B900-31EB56AB5FCC}" dt="2023-07-11T10:50:25.809" v="222" actId="20577"/>
          <ac:spMkLst>
            <pc:docMk/>
            <pc:sldMk cId="652155616" sldId="4520"/>
            <ac:spMk id="7" creationId="{103C9ED6-9F25-75AA-C3C3-2AEE7B2FE40D}"/>
          </ac:spMkLst>
        </pc:spChg>
        <pc:graphicFrameChg chg="modGraphic">
          <ac:chgData name="Thomas Overend" userId="9309b2d7-1df0-454a-b0e4-e528976bb9b3" providerId="ADAL" clId="{175585ED-E7E5-49B6-B900-31EB56AB5FCC}" dt="2023-07-11T11:58:23.505" v="282" actId="20577"/>
          <ac:graphicFrameMkLst>
            <pc:docMk/>
            <pc:sldMk cId="652155616" sldId="4520"/>
            <ac:graphicFrameMk id="5" creationId="{B014C90B-9E1F-929F-8D64-C39889F67488}"/>
          </ac:graphicFrameMkLst>
        </pc:graphicFrameChg>
      </pc:sldChg>
    </pc:docChg>
  </pc:docChgLst>
  <pc:docChgLst>
    <pc:chgData name="Kathryn Harris" userId="1d25d405-cbba-456a-bfa9-7e7418d9a185" providerId="ADAL" clId="{72CBF87C-7DFB-4A00-AF5E-B5623864D1ED}"/>
    <pc:docChg chg="undo redo custSel addSld delSld modSld sldOrd modSection">
      <pc:chgData name="Kathryn Harris" userId="1d25d405-cbba-456a-bfa9-7e7418d9a185" providerId="ADAL" clId="{72CBF87C-7DFB-4A00-AF5E-B5623864D1ED}" dt="2024-02-29T16:52:49.063" v="22748" actId="20577"/>
      <pc:docMkLst>
        <pc:docMk/>
      </pc:docMkLst>
      <pc:sldChg chg="modSp mod">
        <pc:chgData name="Kathryn Harris" userId="1d25d405-cbba-456a-bfa9-7e7418d9a185" providerId="ADAL" clId="{72CBF87C-7DFB-4A00-AF5E-B5623864D1ED}" dt="2024-02-28T12:42:12.257" v="21417"/>
        <pc:sldMkLst>
          <pc:docMk/>
          <pc:sldMk cId="2217962645" sldId="4385"/>
        </pc:sldMkLst>
        <pc:spChg chg="ord">
          <ac:chgData name="Kathryn Harris" userId="1d25d405-cbba-456a-bfa9-7e7418d9a185" providerId="ADAL" clId="{72CBF87C-7DFB-4A00-AF5E-B5623864D1ED}" dt="2024-02-28T12:42:12.257" v="21417"/>
          <ac:spMkLst>
            <pc:docMk/>
            <pc:sldMk cId="2217962645" sldId="4385"/>
            <ac:spMk id="19" creationId="{B60C0D78-3568-B6D7-B7DD-CF10CF4567CB}"/>
          </ac:spMkLst>
        </pc:spChg>
      </pc:sldChg>
      <pc:sldChg chg="modSp del mod modNotesTx">
        <pc:chgData name="Kathryn Harris" userId="1d25d405-cbba-456a-bfa9-7e7418d9a185" providerId="ADAL" clId="{72CBF87C-7DFB-4A00-AF5E-B5623864D1ED}" dt="2024-01-24T11:51:21.211" v="1075" actId="2696"/>
        <pc:sldMkLst>
          <pc:docMk/>
          <pc:sldMk cId="257139053" sldId="4386"/>
        </pc:sldMkLst>
        <pc:spChg chg="mod">
          <ac:chgData name="Kathryn Harris" userId="1d25d405-cbba-456a-bfa9-7e7418d9a185" providerId="ADAL" clId="{72CBF87C-7DFB-4A00-AF5E-B5623864D1ED}" dt="2024-01-24T11:25:36.919" v="701" actId="13926"/>
          <ac:spMkLst>
            <pc:docMk/>
            <pc:sldMk cId="257139053" sldId="4386"/>
            <ac:spMk id="2" creationId="{26C56740-0DEC-2877-5C81-6A582CFC75E1}"/>
          </ac:spMkLst>
        </pc:spChg>
        <pc:graphicFrameChg chg="mod modGraphic">
          <ac:chgData name="Kathryn Harris" userId="1d25d405-cbba-456a-bfa9-7e7418d9a185" providerId="ADAL" clId="{72CBF87C-7DFB-4A00-AF5E-B5623864D1ED}" dt="2024-01-24T11:45:35.173" v="1053" actId="13926"/>
          <ac:graphicFrameMkLst>
            <pc:docMk/>
            <pc:sldMk cId="257139053" sldId="4386"/>
            <ac:graphicFrameMk id="3" creationId="{C3905482-C6BD-1474-21B4-632054E7B88D}"/>
          </ac:graphicFrameMkLst>
        </pc:graphicFrameChg>
      </pc:sldChg>
      <pc:sldChg chg="addSp delSp modSp mod modNotesTx">
        <pc:chgData name="Kathryn Harris" userId="1d25d405-cbba-456a-bfa9-7e7418d9a185" providerId="ADAL" clId="{72CBF87C-7DFB-4A00-AF5E-B5623864D1ED}" dt="2024-02-28T13:51:54.270" v="22508" actId="962"/>
        <pc:sldMkLst>
          <pc:docMk/>
          <pc:sldMk cId="470490688" sldId="4389"/>
        </pc:sldMkLst>
        <pc:spChg chg="mod">
          <ac:chgData name="Kathryn Harris" userId="1d25d405-cbba-456a-bfa9-7e7418d9a185" providerId="ADAL" clId="{72CBF87C-7DFB-4A00-AF5E-B5623864D1ED}" dt="2024-02-28T11:57:27.868" v="16091" actId="20577"/>
          <ac:spMkLst>
            <pc:docMk/>
            <pc:sldMk cId="470490688" sldId="4389"/>
            <ac:spMk id="3" creationId="{1B665664-37D4-6436-E9D2-7D25A97E4746}"/>
          </ac:spMkLst>
        </pc:spChg>
        <pc:graphicFrameChg chg="add del mod">
          <ac:chgData name="Kathryn Harris" userId="1d25d405-cbba-456a-bfa9-7e7418d9a185" providerId="ADAL" clId="{72CBF87C-7DFB-4A00-AF5E-B5623864D1ED}" dt="2024-02-28T11:55:02.608" v="16033" actId="478"/>
          <ac:graphicFrameMkLst>
            <pc:docMk/>
            <pc:sldMk cId="470490688" sldId="4389"/>
            <ac:graphicFrameMk id="4" creationId="{31C83FFE-5C19-BE2D-ABCA-A572FCF51F17}"/>
          </ac:graphicFrameMkLst>
        </pc:graphicFrameChg>
        <pc:graphicFrameChg chg="add mod ord">
          <ac:chgData name="Kathryn Harris" userId="1d25d405-cbba-456a-bfa9-7e7418d9a185" providerId="ADAL" clId="{72CBF87C-7DFB-4A00-AF5E-B5623864D1ED}" dt="2024-02-28T13:51:54.270" v="22508" actId="962"/>
          <ac:graphicFrameMkLst>
            <pc:docMk/>
            <pc:sldMk cId="470490688" sldId="4389"/>
            <ac:graphicFrameMk id="5" creationId="{E32186D2-2AFE-0F55-3DCE-B231247E6029}"/>
          </ac:graphicFrameMkLst>
        </pc:graphicFrameChg>
        <pc:graphicFrameChg chg="add del mod">
          <ac:chgData name="Kathryn Harris" userId="1d25d405-cbba-456a-bfa9-7e7418d9a185" providerId="ADAL" clId="{72CBF87C-7DFB-4A00-AF5E-B5623864D1ED}" dt="2024-01-05T10:32:44.159" v="124" actId="478"/>
          <ac:graphicFrameMkLst>
            <pc:docMk/>
            <pc:sldMk cId="470490688" sldId="4389"/>
            <ac:graphicFrameMk id="17" creationId="{9F8BCB2E-F38D-C63E-3722-57101B882D83}"/>
          </ac:graphicFrameMkLst>
        </pc:graphicFrameChg>
      </pc:sldChg>
      <pc:sldChg chg="modSp mod">
        <pc:chgData name="Kathryn Harris" userId="1d25d405-cbba-456a-bfa9-7e7418d9a185" providerId="ADAL" clId="{72CBF87C-7DFB-4A00-AF5E-B5623864D1ED}" dt="2024-01-05T10:17:51.911" v="84" actId="13926"/>
        <pc:sldMkLst>
          <pc:docMk/>
          <pc:sldMk cId="2975504477" sldId="4398"/>
        </pc:sldMkLst>
        <pc:spChg chg="mod">
          <ac:chgData name="Kathryn Harris" userId="1d25d405-cbba-456a-bfa9-7e7418d9a185" providerId="ADAL" clId="{72CBF87C-7DFB-4A00-AF5E-B5623864D1ED}" dt="2024-01-05T10:17:51.911" v="84" actId="13926"/>
          <ac:spMkLst>
            <pc:docMk/>
            <pc:sldMk cId="2975504477" sldId="4398"/>
            <ac:spMk id="2" creationId="{62A8F2BB-6B4E-2E61-54BF-6573629CD004}"/>
          </ac:spMkLst>
        </pc:spChg>
      </pc:sldChg>
      <pc:sldChg chg="modSp mod modNotesTx">
        <pc:chgData name="Kathryn Harris" userId="1d25d405-cbba-456a-bfa9-7e7418d9a185" providerId="ADAL" clId="{72CBF87C-7DFB-4A00-AF5E-B5623864D1ED}" dt="2024-02-07T10:36:20.397" v="5269" actId="14100"/>
        <pc:sldMkLst>
          <pc:docMk/>
          <pc:sldMk cId="2100524495" sldId="4409"/>
        </pc:sldMkLst>
        <pc:graphicFrameChg chg="mod modGraphic">
          <ac:chgData name="Kathryn Harris" userId="1d25d405-cbba-456a-bfa9-7e7418d9a185" providerId="ADAL" clId="{72CBF87C-7DFB-4A00-AF5E-B5623864D1ED}" dt="2024-02-07T10:36:20.397" v="5269" actId="14100"/>
          <ac:graphicFrameMkLst>
            <pc:docMk/>
            <pc:sldMk cId="2100524495" sldId="4409"/>
            <ac:graphicFrameMk id="4" creationId="{274FFB95-76E2-12CB-30BD-DDED93430C37}"/>
          </ac:graphicFrameMkLst>
        </pc:graphicFrameChg>
      </pc:sldChg>
      <pc:sldChg chg="addSp delSp modSp mod modNotesTx">
        <pc:chgData name="Kathryn Harris" userId="1d25d405-cbba-456a-bfa9-7e7418d9a185" providerId="ADAL" clId="{72CBF87C-7DFB-4A00-AF5E-B5623864D1ED}" dt="2024-02-28T13:52:37.321" v="22511" actId="13244"/>
        <pc:sldMkLst>
          <pc:docMk/>
          <pc:sldMk cId="2164822520" sldId="4411"/>
        </pc:sldMkLst>
        <pc:spChg chg="mod">
          <ac:chgData name="Kathryn Harris" userId="1d25d405-cbba-456a-bfa9-7e7418d9a185" providerId="ADAL" clId="{72CBF87C-7DFB-4A00-AF5E-B5623864D1ED}" dt="2024-02-26T10:10:27.231" v="12370" actId="207"/>
          <ac:spMkLst>
            <pc:docMk/>
            <pc:sldMk cId="2164822520" sldId="4411"/>
            <ac:spMk id="2" creationId="{0866C836-850D-5480-9E16-4FBFB26F8DE1}"/>
          </ac:spMkLst>
        </pc:spChg>
        <pc:spChg chg="mod">
          <ac:chgData name="Kathryn Harris" userId="1d25d405-cbba-456a-bfa9-7e7418d9a185" providerId="ADAL" clId="{72CBF87C-7DFB-4A00-AF5E-B5623864D1ED}" dt="2024-02-26T10:09:42.024" v="12365" actId="255"/>
          <ac:spMkLst>
            <pc:docMk/>
            <pc:sldMk cId="2164822520" sldId="4411"/>
            <ac:spMk id="4" creationId="{963DB6B3-4DC0-261A-1445-F56052FCE1DD}"/>
          </ac:spMkLst>
        </pc:spChg>
        <pc:spChg chg="ord">
          <ac:chgData name="Kathryn Harris" userId="1d25d405-cbba-456a-bfa9-7e7418d9a185" providerId="ADAL" clId="{72CBF87C-7DFB-4A00-AF5E-B5623864D1ED}" dt="2024-02-28T13:52:35.612" v="22510" actId="13244"/>
          <ac:spMkLst>
            <pc:docMk/>
            <pc:sldMk cId="2164822520" sldId="4411"/>
            <ac:spMk id="6" creationId="{593B4C10-1E0B-A087-7BE5-D038DE1D6173}"/>
          </ac:spMkLst>
        </pc:spChg>
        <pc:spChg chg="ord">
          <ac:chgData name="Kathryn Harris" userId="1d25d405-cbba-456a-bfa9-7e7418d9a185" providerId="ADAL" clId="{72CBF87C-7DFB-4A00-AF5E-B5623864D1ED}" dt="2024-02-28T12:43:43.775" v="21430"/>
          <ac:spMkLst>
            <pc:docMk/>
            <pc:sldMk cId="2164822520" sldId="4411"/>
            <ac:spMk id="7" creationId="{8B98904C-E1D7-08DB-B90E-E00A2D027C7F}"/>
          </ac:spMkLst>
        </pc:spChg>
        <pc:spChg chg="add del mod">
          <ac:chgData name="Kathryn Harris" userId="1d25d405-cbba-456a-bfa9-7e7418d9a185" providerId="ADAL" clId="{72CBF87C-7DFB-4A00-AF5E-B5623864D1ED}" dt="2024-02-26T10:09:57.118" v="12368" actId="1076"/>
          <ac:spMkLst>
            <pc:docMk/>
            <pc:sldMk cId="2164822520" sldId="4411"/>
            <ac:spMk id="9" creationId="{38CF7919-05FA-1CD1-C9C7-F4B3D4E76F24}"/>
          </ac:spMkLst>
        </pc:spChg>
        <pc:spChg chg="add mod">
          <ac:chgData name="Kathryn Harris" userId="1d25d405-cbba-456a-bfa9-7e7418d9a185" providerId="ADAL" clId="{72CBF87C-7DFB-4A00-AF5E-B5623864D1ED}" dt="2024-02-26T10:10:01.894" v="12369" actId="1076"/>
          <ac:spMkLst>
            <pc:docMk/>
            <pc:sldMk cId="2164822520" sldId="4411"/>
            <ac:spMk id="11" creationId="{55192657-7860-1989-A6CA-A0D894BD8038}"/>
          </ac:spMkLst>
        </pc:spChg>
        <pc:grpChg chg="del mod">
          <ac:chgData name="Kathryn Harris" userId="1d25d405-cbba-456a-bfa9-7e7418d9a185" providerId="ADAL" clId="{72CBF87C-7DFB-4A00-AF5E-B5623864D1ED}" dt="2024-02-07T11:49:41.473" v="7479" actId="478"/>
          <ac:grpSpMkLst>
            <pc:docMk/>
            <pc:sldMk cId="2164822520" sldId="4411"/>
            <ac:grpSpMk id="8" creationId="{4CE27EF7-9F27-0C51-24AC-B01F9BED8D35}"/>
          </ac:grpSpMkLst>
        </pc:grpChg>
        <pc:graphicFrameChg chg="add mod ord">
          <ac:chgData name="Kathryn Harris" userId="1d25d405-cbba-456a-bfa9-7e7418d9a185" providerId="ADAL" clId="{72CBF87C-7DFB-4A00-AF5E-B5623864D1ED}" dt="2024-02-28T12:43:47.762" v="21432"/>
          <ac:graphicFrameMkLst>
            <pc:docMk/>
            <pc:sldMk cId="2164822520" sldId="4411"/>
            <ac:graphicFrameMk id="3" creationId="{38B3AB97-419D-22A2-920F-3D8C29613740}"/>
          </ac:graphicFrameMkLst>
        </pc:graphicFrameChg>
        <pc:picChg chg="ord">
          <ac:chgData name="Kathryn Harris" userId="1d25d405-cbba-456a-bfa9-7e7418d9a185" providerId="ADAL" clId="{72CBF87C-7DFB-4A00-AF5E-B5623864D1ED}" dt="2024-02-28T13:52:37.321" v="22511" actId="13244"/>
          <ac:picMkLst>
            <pc:docMk/>
            <pc:sldMk cId="2164822520" sldId="4411"/>
            <ac:picMk id="5" creationId="{66A84FD7-B119-AD9A-13F2-653DE7186D47}"/>
          </ac:picMkLst>
        </pc:picChg>
      </pc:sldChg>
      <pc:sldChg chg="modSp mod modNotesTx">
        <pc:chgData name="Kathryn Harris" userId="1d25d405-cbba-456a-bfa9-7e7418d9a185" providerId="ADAL" clId="{72CBF87C-7DFB-4A00-AF5E-B5623864D1ED}" dt="2024-01-24T12:14:04.645" v="1161" actId="20577"/>
        <pc:sldMkLst>
          <pc:docMk/>
          <pc:sldMk cId="855983374" sldId="4412"/>
        </pc:sldMkLst>
        <pc:graphicFrameChg chg="modGraphic">
          <ac:chgData name="Kathryn Harris" userId="1d25d405-cbba-456a-bfa9-7e7418d9a185" providerId="ADAL" clId="{72CBF87C-7DFB-4A00-AF5E-B5623864D1ED}" dt="2024-01-24T12:13:52.317" v="1153" actId="20577"/>
          <ac:graphicFrameMkLst>
            <pc:docMk/>
            <pc:sldMk cId="855983374" sldId="4412"/>
            <ac:graphicFrameMk id="4" creationId="{907C5CFD-778A-E9B0-4EDA-20FD268EDD08}"/>
          </ac:graphicFrameMkLst>
        </pc:graphicFrameChg>
      </pc:sldChg>
      <pc:sldChg chg="modSp mod">
        <pc:chgData name="Kathryn Harris" userId="1d25d405-cbba-456a-bfa9-7e7418d9a185" providerId="ADAL" clId="{72CBF87C-7DFB-4A00-AF5E-B5623864D1ED}" dt="2024-02-07T10:18:10.461" v="5124" actId="207"/>
        <pc:sldMkLst>
          <pc:docMk/>
          <pc:sldMk cId="1784584688" sldId="4455"/>
        </pc:sldMkLst>
        <pc:graphicFrameChg chg="mod">
          <ac:chgData name="Kathryn Harris" userId="1d25d405-cbba-456a-bfa9-7e7418d9a185" providerId="ADAL" clId="{72CBF87C-7DFB-4A00-AF5E-B5623864D1ED}" dt="2024-02-07T10:18:10.461" v="5124" actId="207"/>
          <ac:graphicFrameMkLst>
            <pc:docMk/>
            <pc:sldMk cId="1784584688" sldId="4455"/>
            <ac:graphicFrameMk id="2" creationId="{5A367ACF-B1B9-CF30-84DB-BAFE4F05E51C}"/>
          </ac:graphicFrameMkLst>
        </pc:graphicFrameChg>
      </pc:sldChg>
      <pc:sldChg chg="modSp mod modNotesTx">
        <pc:chgData name="Kathryn Harris" userId="1d25d405-cbba-456a-bfa9-7e7418d9a185" providerId="ADAL" clId="{72CBF87C-7DFB-4A00-AF5E-B5623864D1ED}" dt="2024-02-29T16:52:49.063" v="22748" actId="20577"/>
        <pc:sldMkLst>
          <pc:docMk/>
          <pc:sldMk cId="2280261815" sldId="4463"/>
        </pc:sldMkLst>
        <pc:spChg chg="mod">
          <ac:chgData name="Kathryn Harris" userId="1d25d405-cbba-456a-bfa9-7e7418d9a185" providerId="ADAL" clId="{72CBF87C-7DFB-4A00-AF5E-B5623864D1ED}" dt="2024-02-29T16:52:49.063" v="22748" actId="20577"/>
          <ac:spMkLst>
            <pc:docMk/>
            <pc:sldMk cId="2280261815" sldId="4463"/>
            <ac:spMk id="4" creationId="{7B03A61D-6C09-B9DE-2B65-97D74B4AE209}"/>
          </ac:spMkLst>
        </pc:spChg>
        <pc:graphicFrameChg chg="modGraphic">
          <ac:chgData name="Kathryn Harris" userId="1d25d405-cbba-456a-bfa9-7e7418d9a185" providerId="ADAL" clId="{72CBF87C-7DFB-4A00-AF5E-B5623864D1ED}" dt="2024-01-22T13:49:52.603" v="449" actId="20577"/>
          <ac:graphicFrameMkLst>
            <pc:docMk/>
            <pc:sldMk cId="2280261815" sldId="4463"/>
            <ac:graphicFrameMk id="3" creationId="{D617CDAC-19DA-D386-D4B1-1274031AA4C8}"/>
          </ac:graphicFrameMkLst>
        </pc:graphicFrameChg>
        <pc:graphicFrameChg chg="modGraphic">
          <ac:chgData name="Kathryn Harris" userId="1d25d405-cbba-456a-bfa9-7e7418d9a185" providerId="ADAL" clId="{72CBF87C-7DFB-4A00-AF5E-B5623864D1ED}" dt="2024-01-22T13:49:19.826" v="404" actId="20577"/>
          <ac:graphicFrameMkLst>
            <pc:docMk/>
            <pc:sldMk cId="2280261815" sldId="4463"/>
            <ac:graphicFrameMk id="5" creationId="{EF51F79A-8AC2-19F6-AB5A-614E437F2404}"/>
          </ac:graphicFrameMkLst>
        </pc:graphicFrameChg>
        <pc:graphicFrameChg chg="modGraphic">
          <ac:chgData name="Kathryn Harris" userId="1d25d405-cbba-456a-bfa9-7e7418d9a185" providerId="ADAL" clId="{72CBF87C-7DFB-4A00-AF5E-B5623864D1ED}" dt="2024-01-22T13:51:18.092" v="545" actId="20577"/>
          <ac:graphicFrameMkLst>
            <pc:docMk/>
            <pc:sldMk cId="2280261815" sldId="4463"/>
            <ac:graphicFrameMk id="7" creationId="{D417FC21-DA87-84DC-8D12-0173D2DF5322}"/>
          </ac:graphicFrameMkLst>
        </pc:graphicFrameChg>
        <pc:graphicFrameChg chg="modGraphic">
          <ac:chgData name="Kathryn Harris" userId="1d25d405-cbba-456a-bfa9-7e7418d9a185" providerId="ADAL" clId="{72CBF87C-7DFB-4A00-AF5E-B5623864D1ED}" dt="2024-01-22T13:50:43.146" v="496" actId="20577"/>
          <ac:graphicFrameMkLst>
            <pc:docMk/>
            <pc:sldMk cId="2280261815" sldId="4463"/>
            <ac:graphicFrameMk id="10" creationId="{87982820-87BA-6004-7CD1-9661845D1C7E}"/>
          </ac:graphicFrameMkLst>
        </pc:graphicFrameChg>
      </pc:sldChg>
      <pc:sldChg chg="addSp delSp modSp mod ord modNotesTx">
        <pc:chgData name="Kathryn Harris" userId="1d25d405-cbba-456a-bfa9-7e7418d9a185" providerId="ADAL" clId="{72CBF87C-7DFB-4A00-AF5E-B5623864D1ED}" dt="2024-02-28T12:43:28.584" v="21427"/>
        <pc:sldMkLst>
          <pc:docMk/>
          <pc:sldMk cId="1177610627" sldId="4464"/>
        </pc:sldMkLst>
        <pc:spChg chg="mod">
          <ac:chgData name="Kathryn Harris" userId="1d25d405-cbba-456a-bfa9-7e7418d9a185" providerId="ADAL" clId="{72CBF87C-7DFB-4A00-AF5E-B5623864D1ED}" dt="2024-02-19T15:29:27.187" v="10416" actId="20577"/>
          <ac:spMkLst>
            <pc:docMk/>
            <pc:sldMk cId="1177610627" sldId="4464"/>
            <ac:spMk id="2" creationId="{0866C836-850D-5480-9E16-4FBFB26F8DE1}"/>
          </ac:spMkLst>
        </pc:spChg>
        <pc:spChg chg="mod">
          <ac:chgData name="Kathryn Harris" userId="1d25d405-cbba-456a-bfa9-7e7418d9a185" providerId="ADAL" clId="{72CBF87C-7DFB-4A00-AF5E-B5623864D1ED}" dt="2024-02-28T12:01:09.550" v="16109" actId="113"/>
          <ac:spMkLst>
            <pc:docMk/>
            <pc:sldMk cId="1177610627" sldId="4464"/>
            <ac:spMk id="4" creationId="{7B03A61D-6C09-B9DE-2B65-97D74B4AE209}"/>
          </ac:spMkLst>
        </pc:spChg>
        <pc:spChg chg="ord">
          <ac:chgData name="Kathryn Harris" userId="1d25d405-cbba-456a-bfa9-7e7418d9a185" providerId="ADAL" clId="{72CBF87C-7DFB-4A00-AF5E-B5623864D1ED}" dt="2024-02-28T12:43:28.584" v="21427"/>
          <ac:spMkLst>
            <pc:docMk/>
            <pc:sldMk cId="1177610627" sldId="4464"/>
            <ac:spMk id="7" creationId="{226063AC-0CFF-0645-C1BA-A370A6828096}"/>
          </ac:spMkLst>
        </pc:spChg>
        <pc:spChg chg="add del">
          <ac:chgData name="Kathryn Harris" userId="1d25d405-cbba-456a-bfa9-7e7418d9a185" providerId="ADAL" clId="{72CBF87C-7DFB-4A00-AF5E-B5623864D1ED}" dt="2024-02-28T12:40:10.530" v="21244" actId="22"/>
          <ac:spMkLst>
            <pc:docMk/>
            <pc:sldMk cId="1177610627" sldId="4464"/>
            <ac:spMk id="9" creationId="{85B37DF6-641F-CBD7-4508-704428A88F91}"/>
          </ac:spMkLst>
        </pc:spChg>
        <pc:picChg chg="add mod">
          <ac:chgData name="Kathryn Harris" userId="1d25d405-cbba-456a-bfa9-7e7418d9a185" providerId="ADAL" clId="{72CBF87C-7DFB-4A00-AF5E-B5623864D1ED}" dt="2024-02-28T12:40:15.495" v="21258" actId="962"/>
          <ac:picMkLst>
            <pc:docMk/>
            <pc:sldMk cId="1177610627" sldId="4464"/>
            <ac:picMk id="5" creationId="{57B9092E-68FF-23B3-5860-6B5EFB4E955B}"/>
          </ac:picMkLst>
        </pc:picChg>
        <pc:picChg chg="del">
          <ac:chgData name="Kathryn Harris" userId="1d25d405-cbba-456a-bfa9-7e7418d9a185" providerId="ADAL" clId="{72CBF87C-7DFB-4A00-AF5E-B5623864D1ED}" dt="2024-02-19T15:28:54.323" v="10312" actId="478"/>
          <ac:picMkLst>
            <pc:docMk/>
            <pc:sldMk cId="1177610627" sldId="4464"/>
            <ac:picMk id="11" creationId="{C7582AD4-06E5-CEE5-8D22-CBD0E57AB96B}"/>
          </ac:picMkLst>
        </pc:picChg>
        <pc:picChg chg="del">
          <ac:chgData name="Kathryn Harris" userId="1d25d405-cbba-456a-bfa9-7e7418d9a185" providerId="ADAL" clId="{72CBF87C-7DFB-4A00-AF5E-B5623864D1ED}" dt="2024-02-19T15:28:53.885" v="10311" actId="478"/>
          <ac:picMkLst>
            <pc:docMk/>
            <pc:sldMk cId="1177610627" sldId="4464"/>
            <ac:picMk id="13" creationId="{4C5619B5-2EF0-3370-45CF-5710A7A56F0F}"/>
          </ac:picMkLst>
        </pc:picChg>
        <pc:picChg chg="del">
          <ac:chgData name="Kathryn Harris" userId="1d25d405-cbba-456a-bfa9-7e7418d9a185" providerId="ADAL" clId="{72CBF87C-7DFB-4A00-AF5E-B5623864D1ED}" dt="2024-02-19T15:28:55.003" v="10313" actId="478"/>
          <ac:picMkLst>
            <pc:docMk/>
            <pc:sldMk cId="1177610627" sldId="4464"/>
            <ac:picMk id="15" creationId="{7DFD1625-AAFF-48DE-CBA6-D20CAB1B0795}"/>
          </ac:picMkLst>
        </pc:picChg>
      </pc:sldChg>
      <pc:sldChg chg="addSp delSp modSp mod modNotesTx">
        <pc:chgData name="Kathryn Harris" userId="1d25d405-cbba-456a-bfa9-7e7418d9a185" providerId="ADAL" clId="{72CBF87C-7DFB-4A00-AF5E-B5623864D1ED}" dt="2024-02-28T13:53:52.004" v="22517"/>
        <pc:sldMkLst>
          <pc:docMk/>
          <pc:sldMk cId="3722520359" sldId="4474"/>
        </pc:sldMkLst>
        <pc:spChg chg="ord">
          <ac:chgData name="Kathryn Harris" userId="1d25d405-cbba-456a-bfa9-7e7418d9a185" providerId="ADAL" clId="{72CBF87C-7DFB-4A00-AF5E-B5623864D1ED}" dt="2024-02-28T13:53:52.004" v="22517"/>
          <ac:spMkLst>
            <pc:docMk/>
            <pc:sldMk cId="3722520359" sldId="4474"/>
            <ac:spMk id="4" creationId="{485DE591-D1A4-B539-AB8B-BF2270C4A114}"/>
          </ac:spMkLst>
        </pc:spChg>
        <pc:spChg chg="mod">
          <ac:chgData name="Kathryn Harris" userId="1d25d405-cbba-456a-bfa9-7e7418d9a185" providerId="ADAL" clId="{72CBF87C-7DFB-4A00-AF5E-B5623864D1ED}" dt="2024-02-07T10:00:27.209" v="4564" actId="6549"/>
          <ac:spMkLst>
            <pc:docMk/>
            <pc:sldMk cId="3722520359" sldId="4474"/>
            <ac:spMk id="9" creationId="{E19FE142-F17F-C1EA-C8FD-11718F0EC5B3}"/>
          </ac:spMkLst>
        </pc:spChg>
        <pc:graphicFrameChg chg="add mod">
          <ac:chgData name="Kathryn Harris" userId="1d25d405-cbba-456a-bfa9-7e7418d9a185" providerId="ADAL" clId="{72CBF87C-7DFB-4A00-AF5E-B5623864D1ED}" dt="2024-02-28T12:35:23.839" v="20043" actId="962"/>
          <ac:graphicFrameMkLst>
            <pc:docMk/>
            <pc:sldMk cId="3722520359" sldId="4474"/>
            <ac:graphicFrameMk id="3" creationId="{8A2FC089-31DC-4B9F-2797-5A22D94E8711}"/>
          </ac:graphicFrameMkLst>
        </pc:graphicFrameChg>
        <pc:graphicFrameChg chg="add mod">
          <ac:chgData name="Kathryn Harris" userId="1d25d405-cbba-456a-bfa9-7e7418d9a185" providerId="ADAL" clId="{72CBF87C-7DFB-4A00-AF5E-B5623864D1ED}" dt="2024-02-28T12:35:27.885" v="20059" actId="962"/>
          <ac:graphicFrameMkLst>
            <pc:docMk/>
            <pc:sldMk cId="3722520359" sldId="4474"/>
            <ac:graphicFrameMk id="5" creationId="{BB9940FE-C14B-9D80-B525-34AB75E04261}"/>
          </ac:graphicFrameMkLst>
        </pc:graphicFrameChg>
        <pc:graphicFrameChg chg="del mod">
          <ac:chgData name="Kathryn Harris" userId="1d25d405-cbba-456a-bfa9-7e7418d9a185" providerId="ADAL" clId="{72CBF87C-7DFB-4A00-AF5E-B5623864D1ED}" dt="2024-02-07T10:00:37.876" v="4569" actId="478"/>
          <ac:graphicFrameMkLst>
            <pc:docMk/>
            <pc:sldMk cId="3722520359" sldId="4474"/>
            <ac:graphicFrameMk id="10" creationId="{4698074F-9FCA-0B8E-31B4-DAB7EF086B22}"/>
          </ac:graphicFrameMkLst>
        </pc:graphicFrameChg>
        <pc:graphicFrameChg chg="del mod">
          <ac:chgData name="Kathryn Harris" userId="1d25d405-cbba-456a-bfa9-7e7418d9a185" providerId="ADAL" clId="{72CBF87C-7DFB-4A00-AF5E-B5623864D1ED}" dt="2024-02-07T10:00:58.775" v="4575" actId="478"/>
          <ac:graphicFrameMkLst>
            <pc:docMk/>
            <pc:sldMk cId="3722520359" sldId="4474"/>
            <ac:graphicFrameMk id="11" creationId="{F6836AC9-FB67-8657-FA6B-DB75563F0CA8}"/>
          </ac:graphicFrameMkLst>
        </pc:graphicFrameChg>
      </pc:sldChg>
      <pc:sldChg chg="addSp delSp modSp mod modNotesTx">
        <pc:chgData name="Kathryn Harris" userId="1d25d405-cbba-456a-bfa9-7e7418d9a185" providerId="ADAL" clId="{72CBF87C-7DFB-4A00-AF5E-B5623864D1ED}" dt="2024-02-28T13:53:58.667" v="22519"/>
        <pc:sldMkLst>
          <pc:docMk/>
          <pc:sldMk cId="560529166" sldId="4476"/>
        </pc:sldMkLst>
        <pc:spChg chg="ord">
          <ac:chgData name="Kathryn Harris" userId="1d25d405-cbba-456a-bfa9-7e7418d9a185" providerId="ADAL" clId="{72CBF87C-7DFB-4A00-AF5E-B5623864D1ED}" dt="2024-02-28T13:53:58.667" v="22519"/>
          <ac:spMkLst>
            <pc:docMk/>
            <pc:sldMk cId="560529166" sldId="4476"/>
            <ac:spMk id="4" creationId="{1BCF4AC8-2B02-2AC0-3C2E-34C61FFF43A9}"/>
          </ac:spMkLst>
        </pc:spChg>
        <pc:spChg chg="mod">
          <ac:chgData name="Kathryn Harris" userId="1d25d405-cbba-456a-bfa9-7e7418d9a185" providerId="ADAL" clId="{72CBF87C-7DFB-4A00-AF5E-B5623864D1ED}" dt="2024-02-07T10:04:08.566" v="4613" actId="20577"/>
          <ac:spMkLst>
            <pc:docMk/>
            <pc:sldMk cId="560529166" sldId="4476"/>
            <ac:spMk id="9" creationId="{E19FE142-F17F-C1EA-C8FD-11718F0EC5B3}"/>
          </ac:spMkLst>
        </pc:spChg>
        <pc:graphicFrameChg chg="add mod">
          <ac:chgData name="Kathryn Harris" userId="1d25d405-cbba-456a-bfa9-7e7418d9a185" providerId="ADAL" clId="{72CBF87C-7DFB-4A00-AF5E-B5623864D1ED}" dt="2024-02-07T10:02:22.312" v="4597"/>
          <ac:graphicFrameMkLst>
            <pc:docMk/>
            <pc:sldMk cId="560529166" sldId="4476"/>
            <ac:graphicFrameMk id="3" creationId="{AD0EDB00-B32E-BD4B-36E5-F8E3B4FB5F16}"/>
          </ac:graphicFrameMkLst>
        </pc:graphicFrameChg>
        <pc:graphicFrameChg chg="add del mod">
          <ac:chgData name="Kathryn Harris" userId="1d25d405-cbba-456a-bfa9-7e7418d9a185" providerId="ADAL" clId="{72CBF87C-7DFB-4A00-AF5E-B5623864D1ED}" dt="2024-02-07T10:02:45.124" v="4599" actId="478"/>
          <ac:graphicFrameMkLst>
            <pc:docMk/>
            <pc:sldMk cId="560529166" sldId="4476"/>
            <ac:graphicFrameMk id="5" creationId="{B3EEB2E4-C22F-F36C-95D1-0422ECC60D40}"/>
          </ac:graphicFrameMkLst>
        </pc:graphicFrameChg>
        <pc:graphicFrameChg chg="del mod">
          <ac:chgData name="Kathryn Harris" userId="1d25d405-cbba-456a-bfa9-7e7418d9a185" providerId="ADAL" clId="{72CBF87C-7DFB-4A00-AF5E-B5623864D1ED}" dt="2024-02-07T10:03:05.635" v="4607" actId="478"/>
          <ac:graphicFrameMkLst>
            <pc:docMk/>
            <pc:sldMk cId="560529166" sldId="4476"/>
            <ac:graphicFrameMk id="7" creationId="{3BA036FC-3025-8D50-CC74-2FD67A5BDEB6}"/>
          </ac:graphicFrameMkLst>
        </pc:graphicFrameChg>
        <pc:graphicFrameChg chg="add mod">
          <ac:chgData name="Kathryn Harris" userId="1d25d405-cbba-456a-bfa9-7e7418d9a185" providerId="ADAL" clId="{72CBF87C-7DFB-4A00-AF5E-B5623864D1ED}" dt="2024-02-28T12:35:36.473" v="20075" actId="962"/>
          <ac:graphicFrameMkLst>
            <pc:docMk/>
            <pc:sldMk cId="560529166" sldId="4476"/>
            <ac:graphicFrameMk id="10" creationId="{AD0EDB00-B32E-BD4B-36E5-F8E3B4FB5F16}"/>
          </ac:graphicFrameMkLst>
        </pc:graphicFrameChg>
        <pc:graphicFrameChg chg="add mod">
          <ac:chgData name="Kathryn Harris" userId="1d25d405-cbba-456a-bfa9-7e7418d9a185" providerId="ADAL" clId="{72CBF87C-7DFB-4A00-AF5E-B5623864D1ED}" dt="2024-02-28T12:35:41.234" v="20079" actId="962"/>
          <ac:graphicFrameMkLst>
            <pc:docMk/>
            <pc:sldMk cId="560529166" sldId="4476"/>
            <ac:graphicFrameMk id="11" creationId="{EF9EA18E-DD5B-EC79-0BDE-ADF40EA6B5D6}"/>
          </ac:graphicFrameMkLst>
        </pc:graphicFrameChg>
      </pc:sldChg>
      <pc:sldChg chg="addSp delSp modSp mod modNotesTx">
        <pc:chgData name="Kathryn Harris" userId="1d25d405-cbba-456a-bfa9-7e7418d9a185" providerId="ADAL" clId="{72CBF87C-7DFB-4A00-AF5E-B5623864D1ED}" dt="2024-02-28T13:54:06.254" v="22521"/>
        <pc:sldMkLst>
          <pc:docMk/>
          <pc:sldMk cId="554329775" sldId="4477"/>
        </pc:sldMkLst>
        <pc:spChg chg="ord">
          <ac:chgData name="Kathryn Harris" userId="1d25d405-cbba-456a-bfa9-7e7418d9a185" providerId="ADAL" clId="{72CBF87C-7DFB-4A00-AF5E-B5623864D1ED}" dt="2024-02-28T13:54:06.254" v="22521"/>
          <ac:spMkLst>
            <pc:docMk/>
            <pc:sldMk cId="554329775" sldId="4477"/>
            <ac:spMk id="4" creationId="{DEC6A012-3E05-282E-3FF0-9EBDD844295E}"/>
          </ac:spMkLst>
        </pc:spChg>
        <pc:spChg chg="mod">
          <ac:chgData name="Kathryn Harris" userId="1d25d405-cbba-456a-bfa9-7e7418d9a185" providerId="ADAL" clId="{72CBF87C-7DFB-4A00-AF5E-B5623864D1ED}" dt="2024-02-07T12:08:08.433" v="7676" actId="1076"/>
          <ac:spMkLst>
            <pc:docMk/>
            <pc:sldMk cId="554329775" sldId="4477"/>
            <ac:spMk id="9" creationId="{E19FE142-F17F-C1EA-C8FD-11718F0EC5B3}"/>
          </ac:spMkLst>
        </pc:spChg>
        <pc:graphicFrameChg chg="add mod">
          <ac:chgData name="Kathryn Harris" userId="1d25d405-cbba-456a-bfa9-7e7418d9a185" providerId="ADAL" clId="{72CBF87C-7DFB-4A00-AF5E-B5623864D1ED}" dt="2024-02-28T12:34:20.896" v="19426" actId="962"/>
          <ac:graphicFrameMkLst>
            <pc:docMk/>
            <pc:sldMk cId="554329775" sldId="4477"/>
            <ac:graphicFrameMk id="3" creationId="{0B8ED979-AE56-FD1A-7B77-A0A57AFB09A8}"/>
          </ac:graphicFrameMkLst>
        </pc:graphicFrameChg>
        <pc:graphicFrameChg chg="add mod">
          <ac:chgData name="Kathryn Harris" userId="1d25d405-cbba-456a-bfa9-7e7418d9a185" providerId="ADAL" clId="{72CBF87C-7DFB-4A00-AF5E-B5623864D1ED}" dt="2024-02-28T12:34:16.178" v="19424" actId="962"/>
          <ac:graphicFrameMkLst>
            <pc:docMk/>
            <pc:sldMk cId="554329775" sldId="4477"/>
            <ac:graphicFrameMk id="5" creationId="{CF8E7417-545A-9B1A-B019-275A24DE4BE5}"/>
          </ac:graphicFrameMkLst>
        </pc:graphicFrameChg>
        <pc:graphicFrameChg chg="del mod">
          <ac:chgData name="Kathryn Harris" userId="1d25d405-cbba-456a-bfa9-7e7418d9a185" providerId="ADAL" clId="{72CBF87C-7DFB-4A00-AF5E-B5623864D1ED}" dt="2024-02-07T10:04:22.208" v="4614" actId="478"/>
          <ac:graphicFrameMkLst>
            <pc:docMk/>
            <pc:sldMk cId="554329775" sldId="4477"/>
            <ac:graphicFrameMk id="13" creationId="{FEDD5434-BC72-5D43-4211-99B8D020744E}"/>
          </ac:graphicFrameMkLst>
        </pc:graphicFrameChg>
        <pc:graphicFrameChg chg="del mod">
          <ac:chgData name="Kathryn Harris" userId="1d25d405-cbba-456a-bfa9-7e7418d9a185" providerId="ADAL" clId="{72CBF87C-7DFB-4A00-AF5E-B5623864D1ED}" dt="2024-02-07T10:04:45.816" v="4624" actId="478"/>
          <ac:graphicFrameMkLst>
            <pc:docMk/>
            <pc:sldMk cId="554329775" sldId="4477"/>
            <ac:graphicFrameMk id="14" creationId="{E29A9E19-1419-BF8A-702A-548903F61176}"/>
          </ac:graphicFrameMkLst>
        </pc:graphicFrameChg>
      </pc:sldChg>
      <pc:sldChg chg="delSp modSp mod modNotesTx">
        <pc:chgData name="Kathryn Harris" userId="1d25d405-cbba-456a-bfa9-7e7418d9a185" providerId="ADAL" clId="{72CBF87C-7DFB-4A00-AF5E-B5623864D1ED}" dt="2024-02-07T10:27:53.072" v="5254" actId="20577"/>
        <pc:sldMkLst>
          <pc:docMk/>
          <pc:sldMk cId="2639870013" sldId="4478"/>
        </pc:sldMkLst>
        <pc:spChg chg="mod">
          <ac:chgData name="Kathryn Harris" userId="1d25d405-cbba-456a-bfa9-7e7418d9a185" providerId="ADAL" clId="{72CBF87C-7DFB-4A00-AF5E-B5623864D1ED}" dt="2024-02-07T10:16:38.839" v="5109" actId="13926"/>
          <ac:spMkLst>
            <pc:docMk/>
            <pc:sldMk cId="2639870013" sldId="4478"/>
            <ac:spMk id="2" creationId="{0866C836-850D-5480-9E16-4FBFB26F8DE1}"/>
          </ac:spMkLst>
        </pc:spChg>
        <pc:spChg chg="del mod">
          <ac:chgData name="Kathryn Harris" userId="1d25d405-cbba-456a-bfa9-7e7418d9a185" providerId="ADAL" clId="{72CBF87C-7DFB-4A00-AF5E-B5623864D1ED}" dt="2024-02-07T10:27:24.977" v="5240" actId="478"/>
          <ac:spMkLst>
            <pc:docMk/>
            <pc:sldMk cId="2639870013" sldId="4478"/>
            <ac:spMk id="9" creationId="{E19FE142-F17F-C1EA-C8FD-11718F0EC5B3}"/>
          </ac:spMkLst>
        </pc:spChg>
        <pc:graphicFrameChg chg="mod modGraphic">
          <ac:chgData name="Kathryn Harris" userId="1d25d405-cbba-456a-bfa9-7e7418d9a185" providerId="ADAL" clId="{72CBF87C-7DFB-4A00-AF5E-B5623864D1ED}" dt="2024-02-07T10:27:53.072" v="5254" actId="20577"/>
          <ac:graphicFrameMkLst>
            <pc:docMk/>
            <pc:sldMk cId="2639870013" sldId="4478"/>
            <ac:graphicFrameMk id="4" creationId="{5F4CF845-B464-E67C-65CF-D898708AEC92}"/>
          </ac:graphicFrameMkLst>
        </pc:graphicFrameChg>
      </pc:sldChg>
      <pc:sldChg chg="addSp delSp modSp mod">
        <pc:chgData name="Kathryn Harris" userId="1d25d405-cbba-456a-bfa9-7e7418d9a185" providerId="ADAL" clId="{72CBF87C-7DFB-4A00-AF5E-B5623864D1ED}" dt="2024-02-28T13:54:16.140" v="22522"/>
        <pc:sldMkLst>
          <pc:docMk/>
          <pc:sldMk cId="1908542167" sldId="4479"/>
        </pc:sldMkLst>
        <pc:spChg chg="ord">
          <ac:chgData name="Kathryn Harris" userId="1d25d405-cbba-456a-bfa9-7e7418d9a185" providerId="ADAL" clId="{72CBF87C-7DFB-4A00-AF5E-B5623864D1ED}" dt="2024-02-28T13:54:16.140" v="22522"/>
          <ac:spMkLst>
            <pc:docMk/>
            <pc:sldMk cId="1908542167" sldId="4479"/>
            <ac:spMk id="4" creationId="{6D48C663-9C80-9169-0706-D35E1F0E29ED}"/>
          </ac:spMkLst>
        </pc:spChg>
        <pc:spChg chg="mod">
          <ac:chgData name="Kathryn Harris" userId="1d25d405-cbba-456a-bfa9-7e7418d9a185" providerId="ADAL" clId="{72CBF87C-7DFB-4A00-AF5E-B5623864D1ED}" dt="2024-02-07T10:11:33.047" v="4722" actId="20577"/>
          <ac:spMkLst>
            <pc:docMk/>
            <pc:sldMk cId="1908542167" sldId="4479"/>
            <ac:spMk id="9" creationId="{E19FE142-F17F-C1EA-C8FD-11718F0EC5B3}"/>
          </ac:spMkLst>
        </pc:spChg>
        <pc:graphicFrameChg chg="add del mod">
          <ac:chgData name="Kathryn Harris" userId="1d25d405-cbba-456a-bfa9-7e7418d9a185" providerId="ADAL" clId="{72CBF87C-7DFB-4A00-AF5E-B5623864D1ED}" dt="2024-02-07T10:06:32.671" v="4645" actId="478"/>
          <ac:graphicFrameMkLst>
            <pc:docMk/>
            <pc:sldMk cId="1908542167" sldId="4479"/>
            <ac:graphicFrameMk id="3" creationId="{2ED0C2A2-2974-45DF-99F7-C3166D8D9F7E}"/>
          </ac:graphicFrameMkLst>
        </pc:graphicFrameChg>
        <pc:graphicFrameChg chg="add mod">
          <ac:chgData name="Kathryn Harris" userId="1d25d405-cbba-456a-bfa9-7e7418d9a185" providerId="ADAL" clId="{72CBF87C-7DFB-4A00-AF5E-B5623864D1ED}" dt="2024-02-28T12:35:10.353" v="20006" actId="962"/>
          <ac:graphicFrameMkLst>
            <pc:docMk/>
            <pc:sldMk cId="1908542167" sldId="4479"/>
            <ac:graphicFrameMk id="5" creationId="{2ED0C2A2-2974-45DF-99F7-C3166D8D9F7E}"/>
          </ac:graphicFrameMkLst>
        </pc:graphicFrameChg>
        <pc:graphicFrameChg chg="del mod">
          <ac:chgData name="Kathryn Harris" userId="1d25d405-cbba-456a-bfa9-7e7418d9a185" providerId="ADAL" clId="{72CBF87C-7DFB-4A00-AF5E-B5623864D1ED}" dt="2024-02-07T10:06:18.343" v="4639" actId="478"/>
          <ac:graphicFrameMkLst>
            <pc:docMk/>
            <pc:sldMk cId="1908542167" sldId="4479"/>
            <ac:graphicFrameMk id="13" creationId="{FEDD5434-BC72-5D43-4211-99B8D020744E}"/>
          </ac:graphicFrameMkLst>
        </pc:graphicFrameChg>
      </pc:sldChg>
      <pc:sldChg chg="modSp mod modNotesTx">
        <pc:chgData name="Kathryn Harris" userId="1d25d405-cbba-456a-bfa9-7e7418d9a185" providerId="ADAL" clId="{72CBF87C-7DFB-4A00-AF5E-B5623864D1ED}" dt="2024-02-07T15:20:33.269" v="7744" actId="20577"/>
        <pc:sldMkLst>
          <pc:docMk/>
          <pc:sldMk cId="605512895" sldId="4481"/>
        </pc:sldMkLst>
        <pc:graphicFrameChg chg="modGraphic">
          <ac:chgData name="Kathryn Harris" userId="1d25d405-cbba-456a-bfa9-7e7418d9a185" providerId="ADAL" clId="{72CBF87C-7DFB-4A00-AF5E-B5623864D1ED}" dt="2024-02-07T15:17:35.735" v="7726" actId="20577"/>
          <ac:graphicFrameMkLst>
            <pc:docMk/>
            <pc:sldMk cId="605512895" sldId="4481"/>
            <ac:graphicFrameMk id="11" creationId="{59C445FC-0FBE-FE91-3246-EDB8307557B3}"/>
          </ac:graphicFrameMkLst>
        </pc:graphicFrameChg>
      </pc:sldChg>
      <pc:sldChg chg="addSp delSp modSp mod modNotesTx">
        <pc:chgData name="Kathryn Harris" userId="1d25d405-cbba-456a-bfa9-7e7418d9a185" providerId="ADAL" clId="{72CBF87C-7DFB-4A00-AF5E-B5623864D1ED}" dt="2024-02-28T13:54:21.801" v="22523"/>
        <pc:sldMkLst>
          <pc:docMk/>
          <pc:sldMk cId="3870655834" sldId="4484"/>
        </pc:sldMkLst>
        <pc:spChg chg="ord">
          <ac:chgData name="Kathryn Harris" userId="1d25d405-cbba-456a-bfa9-7e7418d9a185" providerId="ADAL" clId="{72CBF87C-7DFB-4A00-AF5E-B5623864D1ED}" dt="2024-02-28T13:54:21.801" v="22523"/>
          <ac:spMkLst>
            <pc:docMk/>
            <pc:sldMk cId="3870655834" sldId="4484"/>
            <ac:spMk id="4" creationId="{B2DF22D6-5294-566B-D66F-9C4354E29FCA}"/>
          </ac:spMkLst>
        </pc:spChg>
        <pc:spChg chg="mod">
          <ac:chgData name="Kathryn Harris" userId="1d25d405-cbba-456a-bfa9-7e7418d9a185" providerId="ADAL" clId="{72CBF87C-7DFB-4A00-AF5E-B5623864D1ED}" dt="2024-02-07T10:12:56.458" v="4737" actId="20577"/>
          <ac:spMkLst>
            <pc:docMk/>
            <pc:sldMk cId="3870655834" sldId="4484"/>
            <ac:spMk id="9" creationId="{E19FE142-F17F-C1EA-C8FD-11718F0EC5B3}"/>
          </ac:spMkLst>
        </pc:spChg>
        <pc:graphicFrameChg chg="add mod">
          <ac:chgData name="Kathryn Harris" userId="1d25d405-cbba-456a-bfa9-7e7418d9a185" providerId="ADAL" clId="{72CBF87C-7DFB-4A00-AF5E-B5623864D1ED}" dt="2024-02-28T12:37:09.116" v="20837" actId="962"/>
          <ac:graphicFrameMkLst>
            <pc:docMk/>
            <pc:sldMk cId="3870655834" sldId="4484"/>
            <ac:graphicFrameMk id="3" creationId="{FFE6C396-7EF0-4D34-0401-DABE9BC003BC}"/>
          </ac:graphicFrameMkLst>
        </pc:graphicFrameChg>
        <pc:graphicFrameChg chg="del mod">
          <ac:chgData name="Kathryn Harris" userId="1d25d405-cbba-456a-bfa9-7e7418d9a185" providerId="ADAL" clId="{72CBF87C-7DFB-4A00-AF5E-B5623864D1ED}" dt="2024-02-07T10:10:20.129" v="4651" actId="478"/>
          <ac:graphicFrameMkLst>
            <pc:docMk/>
            <pc:sldMk cId="3870655834" sldId="4484"/>
            <ac:graphicFrameMk id="13" creationId="{FEDD5434-BC72-5D43-4211-99B8D020744E}"/>
          </ac:graphicFrameMkLst>
        </pc:graphicFrameChg>
      </pc:sldChg>
      <pc:sldChg chg="modSp mod modNotesTx">
        <pc:chgData name="Kathryn Harris" userId="1d25d405-cbba-456a-bfa9-7e7418d9a185" providerId="ADAL" clId="{72CBF87C-7DFB-4A00-AF5E-B5623864D1ED}" dt="2024-01-25T15:50:12.586" v="4445" actId="6549"/>
        <pc:sldMkLst>
          <pc:docMk/>
          <pc:sldMk cId="406991235" sldId="4486"/>
        </pc:sldMkLst>
        <pc:graphicFrameChg chg="mod modGraphic">
          <ac:chgData name="Kathryn Harris" userId="1d25d405-cbba-456a-bfa9-7e7418d9a185" providerId="ADAL" clId="{72CBF87C-7DFB-4A00-AF5E-B5623864D1ED}" dt="2024-01-25T15:50:12.586" v="4445" actId="6549"/>
          <ac:graphicFrameMkLst>
            <pc:docMk/>
            <pc:sldMk cId="406991235" sldId="4486"/>
            <ac:graphicFrameMk id="5" creationId="{0BF27C90-0C79-FA0C-9410-1223FD0BF440}"/>
          </ac:graphicFrameMkLst>
        </pc:graphicFrameChg>
      </pc:sldChg>
      <pc:sldChg chg="delSp modSp mod modNotesTx">
        <pc:chgData name="Kathryn Harris" userId="1d25d405-cbba-456a-bfa9-7e7418d9a185" providerId="ADAL" clId="{72CBF87C-7DFB-4A00-AF5E-B5623864D1ED}" dt="2024-02-26T10:12:41.704" v="12393" actId="1076"/>
        <pc:sldMkLst>
          <pc:docMk/>
          <pc:sldMk cId="947858004" sldId="4487"/>
        </pc:sldMkLst>
        <pc:spChg chg="mod">
          <ac:chgData name="Kathryn Harris" userId="1d25d405-cbba-456a-bfa9-7e7418d9a185" providerId="ADAL" clId="{72CBF87C-7DFB-4A00-AF5E-B5623864D1ED}" dt="2024-02-26T10:12:41.704" v="12393" actId="1076"/>
          <ac:spMkLst>
            <pc:docMk/>
            <pc:sldMk cId="947858004" sldId="4487"/>
            <ac:spMk id="9" creationId="{4F8C5368-0877-35C8-71D7-25DE01F90E2A}"/>
          </ac:spMkLst>
        </pc:spChg>
        <pc:graphicFrameChg chg="mod modGraphic">
          <ac:chgData name="Kathryn Harris" userId="1d25d405-cbba-456a-bfa9-7e7418d9a185" providerId="ADAL" clId="{72CBF87C-7DFB-4A00-AF5E-B5623864D1ED}" dt="2024-02-26T10:12:39.376" v="12392" actId="1076"/>
          <ac:graphicFrameMkLst>
            <pc:docMk/>
            <pc:sldMk cId="947858004" sldId="4487"/>
            <ac:graphicFrameMk id="3" creationId="{FA7820F0-BE34-8C68-C092-85666286A04A}"/>
          </ac:graphicFrameMkLst>
        </pc:graphicFrameChg>
        <pc:picChg chg="del">
          <ac:chgData name="Kathryn Harris" userId="1d25d405-cbba-456a-bfa9-7e7418d9a185" providerId="ADAL" clId="{72CBF87C-7DFB-4A00-AF5E-B5623864D1ED}" dt="2024-02-26T10:09:24.711" v="12363" actId="478"/>
          <ac:picMkLst>
            <pc:docMk/>
            <pc:sldMk cId="947858004" sldId="4487"/>
            <ac:picMk id="7" creationId="{CB930B3C-3025-73B7-D060-3E30387E4313}"/>
          </ac:picMkLst>
        </pc:picChg>
      </pc:sldChg>
      <pc:sldChg chg="modSp mod">
        <pc:chgData name="Kathryn Harris" userId="1d25d405-cbba-456a-bfa9-7e7418d9a185" providerId="ADAL" clId="{72CBF87C-7DFB-4A00-AF5E-B5623864D1ED}" dt="2024-02-28T13:51:21.099" v="22498" actId="962"/>
        <pc:sldMkLst>
          <pc:docMk/>
          <pc:sldMk cId="786056266" sldId="4489"/>
        </pc:sldMkLst>
        <pc:picChg chg="mod">
          <ac:chgData name="Kathryn Harris" userId="1d25d405-cbba-456a-bfa9-7e7418d9a185" providerId="ADAL" clId="{72CBF87C-7DFB-4A00-AF5E-B5623864D1ED}" dt="2024-02-28T13:51:21.099" v="22498" actId="962"/>
          <ac:picMkLst>
            <pc:docMk/>
            <pc:sldMk cId="786056266" sldId="4489"/>
            <ac:picMk id="12" creationId="{C2821E5A-525C-234B-C929-0F38A22A06F4}"/>
          </ac:picMkLst>
        </pc:picChg>
      </pc:sldChg>
      <pc:sldChg chg="addSp delSp modSp mod modNotesTx">
        <pc:chgData name="Kathryn Harris" userId="1d25d405-cbba-456a-bfa9-7e7418d9a185" providerId="ADAL" clId="{72CBF87C-7DFB-4A00-AF5E-B5623864D1ED}" dt="2024-02-28T13:49:45.500" v="22482" actId="1035"/>
        <pc:sldMkLst>
          <pc:docMk/>
          <pc:sldMk cId="736861999" sldId="4490"/>
        </pc:sldMkLst>
        <pc:spChg chg="ord">
          <ac:chgData name="Kathryn Harris" userId="1d25d405-cbba-456a-bfa9-7e7418d9a185" providerId="ADAL" clId="{72CBF87C-7DFB-4A00-AF5E-B5623864D1ED}" dt="2024-02-28T12:42:42.748" v="21418"/>
          <ac:spMkLst>
            <pc:docMk/>
            <pc:sldMk cId="736861999" sldId="4490"/>
            <ac:spMk id="6" creationId="{027DDEA2-5FDF-9DB4-0D83-609DDAA462CE}"/>
          </ac:spMkLst>
        </pc:spChg>
        <pc:spChg chg="mod">
          <ac:chgData name="Kathryn Harris" userId="1d25d405-cbba-456a-bfa9-7e7418d9a185" providerId="ADAL" clId="{72CBF87C-7DFB-4A00-AF5E-B5623864D1ED}" dt="2024-02-28T11:44:28.683" v="16023" actId="1036"/>
          <ac:spMkLst>
            <pc:docMk/>
            <pc:sldMk cId="736861999" sldId="4490"/>
            <ac:spMk id="9" creationId="{2CFE0B0F-D005-42A6-0955-E53E72A00939}"/>
          </ac:spMkLst>
        </pc:spChg>
        <pc:picChg chg="del">
          <ac:chgData name="Kathryn Harris" userId="1d25d405-cbba-456a-bfa9-7e7418d9a185" providerId="ADAL" clId="{72CBF87C-7DFB-4A00-AF5E-B5623864D1ED}" dt="2024-02-19T15:23:28.706" v="9819" actId="478"/>
          <ac:picMkLst>
            <pc:docMk/>
            <pc:sldMk cId="736861999" sldId="4490"/>
            <ac:picMk id="3" creationId="{99C7539B-305D-7890-C1E4-EFC042996462}"/>
          </ac:picMkLst>
        </pc:picChg>
        <pc:picChg chg="add mod ord">
          <ac:chgData name="Kathryn Harris" userId="1d25d405-cbba-456a-bfa9-7e7418d9a185" providerId="ADAL" clId="{72CBF87C-7DFB-4A00-AF5E-B5623864D1ED}" dt="2024-02-28T13:49:45.500" v="22482" actId="1035"/>
          <ac:picMkLst>
            <pc:docMk/>
            <pc:sldMk cId="736861999" sldId="4490"/>
            <ac:picMk id="4" creationId="{3C051561-CC1F-5830-9272-A4E5F52C653B}"/>
          </ac:picMkLst>
        </pc:picChg>
      </pc:sldChg>
      <pc:sldChg chg="modSp mod modNotesTx">
        <pc:chgData name="Kathryn Harris" userId="1d25d405-cbba-456a-bfa9-7e7418d9a185" providerId="ADAL" clId="{72CBF87C-7DFB-4A00-AF5E-B5623864D1ED}" dt="2024-02-28T11:40:36.264" v="15998" actId="14100"/>
        <pc:sldMkLst>
          <pc:docMk/>
          <pc:sldMk cId="2487290920" sldId="4491"/>
        </pc:sldMkLst>
        <pc:spChg chg="mod">
          <ac:chgData name="Kathryn Harris" userId="1d25d405-cbba-456a-bfa9-7e7418d9a185" providerId="ADAL" clId="{72CBF87C-7DFB-4A00-AF5E-B5623864D1ED}" dt="2024-02-28T11:38:47.705" v="15997" actId="20577"/>
          <ac:spMkLst>
            <pc:docMk/>
            <pc:sldMk cId="2487290920" sldId="4491"/>
            <ac:spMk id="19" creationId="{B60C0D78-3568-B6D7-B7DD-CF10CF4567CB}"/>
          </ac:spMkLst>
        </pc:spChg>
        <pc:graphicFrameChg chg="mod">
          <ac:chgData name="Kathryn Harris" userId="1d25d405-cbba-456a-bfa9-7e7418d9a185" providerId="ADAL" clId="{72CBF87C-7DFB-4A00-AF5E-B5623864D1ED}" dt="2024-02-26T16:41:01.246" v="15177" actId="14100"/>
          <ac:graphicFrameMkLst>
            <pc:docMk/>
            <pc:sldMk cId="2487290920" sldId="4491"/>
            <ac:graphicFrameMk id="2" creationId="{0B9AB2D9-690A-F291-6344-1ADB3CEA78E4}"/>
          </ac:graphicFrameMkLst>
        </pc:graphicFrameChg>
        <pc:graphicFrameChg chg="mod modGraphic">
          <ac:chgData name="Kathryn Harris" userId="1d25d405-cbba-456a-bfa9-7e7418d9a185" providerId="ADAL" clId="{72CBF87C-7DFB-4A00-AF5E-B5623864D1ED}" dt="2024-02-28T11:40:36.264" v="15998" actId="14100"/>
          <ac:graphicFrameMkLst>
            <pc:docMk/>
            <pc:sldMk cId="2487290920" sldId="4491"/>
            <ac:graphicFrameMk id="4" creationId="{4B53B0AE-4EA6-7251-CAFA-037CC0956F5A}"/>
          </ac:graphicFrameMkLst>
        </pc:graphicFrameChg>
      </pc:sldChg>
      <pc:sldChg chg="modSp mod modNotesTx">
        <pc:chgData name="Kathryn Harris" userId="1d25d405-cbba-456a-bfa9-7e7418d9a185" providerId="ADAL" clId="{72CBF87C-7DFB-4A00-AF5E-B5623864D1ED}" dt="2024-02-07T14:24:41.435" v="7692" actId="20577"/>
        <pc:sldMkLst>
          <pc:docMk/>
          <pc:sldMk cId="2628670252" sldId="4492"/>
        </pc:sldMkLst>
        <pc:graphicFrameChg chg="modGraphic">
          <ac:chgData name="Kathryn Harris" userId="1d25d405-cbba-456a-bfa9-7e7418d9a185" providerId="ADAL" clId="{72CBF87C-7DFB-4A00-AF5E-B5623864D1ED}" dt="2024-02-07T14:24:39.563" v="7686" actId="13926"/>
          <ac:graphicFrameMkLst>
            <pc:docMk/>
            <pc:sldMk cId="2628670252" sldId="4492"/>
            <ac:graphicFrameMk id="2" creationId="{9AE87B96-ED04-BAC3-1704-474AC0B69FB1}"/>
          </ac:graphicFrameMkLst>
        </pc:graphicFrameChg>
      </pc:sldChg>
      <pc:sldChg chg="delSp modSp add del mod modNotesTx">
        <pc:chgData name="Kathryn Harris" userId="1d25d405-cbba-456a-bfa9-7e7418d9a185" providerId="ADAL" clId="{72CBF87C-7DFB-4A00-AF5E-B5623864D1ED}" dt="2024-02-29T16:47:45.698" v="22557" actId="1035"/>
        <pc:sldMkLst>
          <pc:docMk/>
          <pc:sldMk cId="1762800447" sldId="4494"/>
        </pc:sldMkLst>
        <pc:spChg chg="mod">
          <ac:chgData name="Kathryn Harris" userId="1d25d405-cbba-456a-bfa9-7e7418d9a185" providerId="ADAL" clId="{72CBF87C-7DFB-4A00-AF5E-B5623864D1ED}" dt="2024-02-19T15:25:00.239" v="9942" actId="20577"/>
          <ac:spMkLst>
            <pc:docMk/>
            <pc:sldMk cId="1762800447" sldId="4494"/>
            <ac:spMk id="2" creationId="{0866C836-850D-5480-9E16-4FBFB26F8DE1}"/>
          </ac:spMkLst>
        </pc:spChg>
        <pc:spChg chg="mod">
          <ac:chgData name="Kathryn Harris" userId="1d25d405-cbba-456a-bfa9-7e7418d9a185" providerId="ADAL" clId="{72CBF87C-7DFB-4A00-AF5E-B5623864D1ED}" dt="2024-02-26T16:25:36.298" v="14574" actId="1035"/>
          <ac:spMkLst>
            <pc:docMk/>
            <pc:sldMk cId="1762800447" sldId="4494"/>
            <ac:spMk id="3" creationId="{EC113A4E-DC37-CFB8-E6FF-DD257E87B5BC}"/>
          </ac:spMkLst>
        </pc:spChg>
        <pc:spChg chg="mod">
          <ac:chgData name="Kathryn Harris" userId="1d25d405-cbba-456a-bfa9-7e7418d9a185" providerId="ADAL" clId="{72CBF87C-7DFB-4A00-AF5E-B5623864D1ED}" dt="2024-02-29T16:47:45.698" v="22557" actId="1035"/>
          <ac:spMkLst>
            <pc:docMk/>
            <pc:sldMk cId="1762800447" sldId="4494"/>
            <ac:spMk id="10" creationId="{894523F4-309C-23B1-7532-75F8FAC7AABF}"/>
          </ac:spMkLst>
        </pc:spChg>
        <pc:spChg chg="mod">
          <ac:chgData name="Kathryn Harris" userId="1d25d405-cbba-456a-bfa9-7e7418d9a185" providerId="ADAL" clId="{72CBF87C-7DFB-4A00-AF5E-B5623864D1ED}" dt="2024-02-26T16:25:16.748" v="14557" actId="1037"/>
          <ac:spMkLst>
            <pc:docMk/>
            <pc:sldMk cId="1762800447" sldId="4494"/>
            <ac:spMk id="11" creationId="{09FCEBAB-91C4-DABF-1E0A-F1A14A09103F}"/>
          </ac:spMkLst>
        </pc:spChg>
        <pc:graphicFrameChg chg="del">
          <ac:chgData name="Kathryn Harris" userId="1d25d405-cbba-456a-bfa9-7e7418d9a185" providerId="ADAL" clId="{72CBF87C-7DFB-4A00-AF5E-B5623864D1ED}" dt="2024-02-26T15:43:22.965" v="13574" actId="478"/>
          <ac:graphicFrameMkLst>
            <pc:docMk/>
            <pc:sldMk cId="1762800447" sldId="4494"/>
            <ac:graphicFrameMk id="4" creationId="{B9DB19E4-7B7D-6265-E29A-9A4A37615FFD}"/>
          </ac:graphicFrameMkLst>
        </pc:graphicFrameChg>
        <pc:graphicFrameChg chg="mod">
          <ac:chgData name="Kathryn Harris" userId="1d25d405-cbba-456a-bfa9-7e7418d9a185" providerId="ADAL" clId="{72CBF87C-7DFB-4A00-AF5E-B5623864D1ED}" dt="2024-02-26T16:24:24.687" v="14547" actId="1076"/>
          <ac:graphicFrameMkLst>
            <pc:docMk/>
            <pc:sldMk cId="1762800447" sldId="4494"/>
            <ac:graphicFrameMk id="9" creationId="{ED696128-E6F7-02FE-EBDB-CB5297F063F7}"/>
          </ac:graphicFrameMkLst>
        </pc:graphicFrameChg>
      </pc:sldChg>
      <pc:sldChg chg="addSp delSp modSp del mod addCm delCm modNotesTx">
        <pc:chgData name="Kathryn Harris" userId="1d25d405-cbba-456a-bfa9-7e7418d9a185" providerId="ADAL" clId="{72CBF87C-7DFB-4A00-AF5E-B5623864D1ED}" dt="2024-02-28T10:58:11.038" v="15487" actId="2696"/>
        <pc:sldMkLst>
          <pc:docMk/>
          <pc:sldMk cId="3607417252" sldId="4495"/>
        </pc:sldMkLst>
        <pc:spChg chg="mod">
          <ac:chgData name="Kathryn Harris" userId="1d25d405-cbba-456a-bfa9-7e7418d9a185" providerId="ADAL" clId="{72CBF87C-7DFB-4A00-AF5E-B5623864D1ED}" dt="2024-02-07T10:49:53.089" v="5432" actId="20577"/>
          <ac:spMkLst>
            <pc:docMk/>
            <pc:sldMk cId="3607417252" sldId="4495"/>
            <ac:spMk id="2" creationId="{8C1AECDE-8ED4-3B81-879E-B20C9D9FF442}"/>
          </ac:spMkLst>
        </pc:spChg>
        <pc:spChg chg="mod">
          <ac:chgData name="Kathryn Harris" userId="1d25d405-cbba-456a-bfa9-7e7418d9a185" providerId="ADAL" clId="{72CBF87C-7DFB-4A00-AF5E-B5623864D1ED}" dt="2024-02-19T14:15:23.171" v="9479" actId="20577"/>
          <ac:spMkLst>
            <pc:docMk/>
            <pc:sldMk cId="3607417252" sldId="4495"/>
            <ac:spMk id="4" creationId="{44FB6E5D-4797-94A9-EFF9-238239C92C1C}"/>
          </ac:spMkLst>
        </pc:spChg>
        <pc:spChg chg="add del mod">
          <ac:chgData name="Kathryn Harris" userId="1d25d405-cbba-456a-bfa9-7e7418d9a185" providerId="ADAL" clId="{72CBF87C-7DFB-4A00-AF5E-B5623864D1ED}" dt="2024-02-19T14:13:27.245" v="9416" actId="478"/>
          <ac:spMkLst>
            <pc:docMk/>
            <pc:sldMk cId="3607417252" sldId="4495"/>
            <ac:spMk id="5" creationId="{94954762-41E6-F7E7-7940-41F684ED8D72}"/>
          </ac:spMkLst>
        </pc:spChg>
        <pc:spChg chg="del mod">
          <ac:chgData name="Kathryn Harris" userId="1d25d405-cbba-456a-bfa9-7e7418d9a185" providerId="ADAL" clId="{72CBF87C-7DFB-4A00-AF5E-B5623864D1ED}" dt="2024-02-07T14:09:57.560" v="7678" actId="478"/>
          <ac:spMkLst>
            <pc:docMk/>
            <pc:sldMk cId="3607417252" sldId="4495"/>
            <ac:spMk id="5" creationId="{F0492B71-6BB7-9F64-CBC5-CA8880A9EF80}"/>
          </ac:spMkLst>
        </pc:spChg>
        <pc:spChg chg="add del mod">
          <ac:chgData name="Kathryn Harris" userId="1d25d405-cbba-456a-bfa9-7e7418d9a185" providerId="ADAL" clId="{72CBF87C-7DFB-4A00-AF5E-B5623864D1ED}" dt="2024-02-19T14:13:24.971" v="9414"/>
          <ac:spMkLst>
            <pc:docMk/>
            <pc:sldMk cId="3607417252" sldId="4495"/>
            <ac:spMk id="10" creationId="{31EBDDC4-13C4-0C0C-1EA2-507D937C1B56}"/>
          </ac:spMkLst>
        </pc:spChg>
        <pc:graphicFrameChg chg="add del mod">
          <ac:chgData name="Kathryn Harris" userId="1d25d405-cbba-456a-bfa9-7e7418d9a185" providerId="ADAL" clId="{72CBF87C-7DFB-4A00-AF5E-B5623864D1ED}" dt="2024-02-19T14:08:44.586" v="8991"/>
          <ac:graphicFrameMkLst>
            <pc:docMk/>
            <pc:sldMk cId="3607417252" sldId="4495"/>
            <ac:graphicFrameMk id="8" creationId="{521D27A0-F23F-41A4-6343-9A192234B775}"/>
          </ac:graphicFrameMkLst>
        </pc:graphicFrameChg>
        <pc:picChg chg="mod modCrop">
          <ac:chgData name="Kathryn Harris" userId="1d25d405-cbba-456a-bfa9-7e7418d9a185" providerId="ADAL" clId="{72CBF87C-7DFB-4A00-AF5E-B5623864D1ED}" dt="2024-02-19T14:13:32.868" v="9418" actId="1076"/>
          <ac:picMkLst>
            <pc:docMk/>
            <pc:sldMk cId="3607417252" sldId="4495"/>
            <ac:picMk id="3" creationId="{40FCDF7D-999A-E188-3A87-51330D156D3D}"/>
          </ac:picMkLst>
        </pc:picChg>
        <pc:extLst>
          <p:ext xmlns:p="http://schemas.openxmlformats.org/presentationml/2006/main" uri="{D6D511B9-2390-475A-947B-AFAB55BFBCF1}">
            <pc226:cmChg xmlns:pc226="http://schemas.microsoft.com/office/powerpoint/2022/06/main/command" chg="add del">
              <pc226:chgData name="Kathryn Harris" userId="1d25d405-cbba-456a-bfa9-7e7418d9a185" providerId="ADAL" clId="{72CBF87C-7DFB-4A00-AF5E-B5623864D1ED}" dt="2024-02-08T11:02:58.873" v="8708"/>
              <pc2:cmMkLst xmlns:pc2="http://schemas.microsoft.com/office/powerpoint/2019/9/main/command">
                <pc:docMk/>
                <pc:sldMk cId="3607417252" sldId="4495"/>
                <pc2:cmMk id="{892D8419-CAE4-4CA4-BAD1-382A78156FAD}"/>
              </pc2:cmMkLst>
            </pc226:cmChg>
          </p:ext>
        </pc:extLst>
      </pc:sldChg>
      <pc:sldChg chg="addSp delSp modSp del mod modNotesTx">
        <pc:chgData name="Kathryn Harris" userId="1d25d405-cbba-456a-bfa9-7e7418d9a185" providerId="ADAL" clId="{72CBF87C-7DFB-4A00-AF5E-B5623864D1ED}" dt="2024-02-07T11:39:40.193" v="7336" actId="2696"/>
        <pc:sldMkLst>
          <pc:docMk/>
          <pc:sldMk cId="790819136" sldId="4496"/>
        </pc:sldMkLst>
        <pc:spChg chg="mod">
          <ac:chgData name="Kathryn Harris" userId="1d25d405-cbba-456a-bfa9-7e7418d9a185" providerId="ADAL" clId="{72CBF87C-7DFB-4A00-AF5E-B5623864D1ED}" dt="2024-02-07T10:49:02.910" v="5412" actId="14100"/>
          <ac:spMkLst>
            <pc:docMk/>
            <pc:sldMk cId="790819136" sldId="4496"/>
            <ac:spMk id="2" creationId="{8C1AECDE-8ED4-3B81-879E-B20C9D9FF442}"/>
          </ac:spMkLst>
        </pc:spChg>
        <pc:spChg chg="del mod">
          <ac:chgData name="Kathryn Harris" userId="1d25d405-cbba-456a-bfa9-7e7418d9a185" providerId="ADAL" clId="{72CBF87C-7DFB-4A00-AF5E-B5623864D1ED}" dt="2024-02-07T10:41:41.316" v="5301"/>
          <ac:spMkLst>
            <pc:docMk/>
            <pc:sldMk cId="790819136" sldId="4496"/>
            <ac:spMk id="4" creationId="{44FB6E5D-4797-94A9-EFF9-238239C92C1C}"/>
          </ac:spMkLst>
        </pc:spChg>
        <pc:spChg chg="add del mod">
          <ac:chgData name="Kathryn Harris" userId="1d25d405-cbba-456a-bfa9-7e7418d9a185" providerId="ADAL" clId="{72CBF87C-7DFB-4A00-AF5E-B5623864D1ED}" dt="2024-02-07T10:41:41.316" v="5303"/>
          <ac:spMkLst>
            <pc:docMk/>
            <pc:sldMk cId="790819136" sldId="4496"/>
            <ac:spMk id="8" creationId="{08CC7E2B-5897-A7E0-4D26-499BBB7A2EEF}"/>
          </ac:spMkLst>
        </pc:spChg>
        <pc:graphicFrameChg chg="mod ord modGraphic">
          <ac:chgData name="Kathryn Harris" userId="1d25d405-cbba-456a-bfa9-7e7418d9a185" providerId="ADAL" clId="{72CBF87C-7DFB-4A00-AF5E-B5623864D1ED}" dt="2024-02-07T10:48:11.021" v="5366" actId="166"/>
          <ac:graphicFrameMkLst>
            <pc:docMk/>
            <pc:sldMk cId="790819136" sldId="4496"/>
            <ac:graphicFrameMk id="3" creationId="{21F94296-4F69-016E-0CA8-C13A5EE3C630}"/>
          </ac:graphicFrameMkLst>
        </pc:graphicFrameChg>
        <pc:graphicFrameChg chg="add mod ord modGraphic">
          <ac:chgData name="Kathryn Harris" userId="1d25d405-cbba-456a-bfa9-7e7418d9a185" providerId="ADAL" clId="{72CBF87C-7DFB-4A00-AF5E-B5623864D1ED}" dt="2024-02-07T10:48:06.451" v="5365" actId="166"/>
          <ac:graphicFrameMkLst>
            <pc:docMk/>
            <pc:sldMk cId="790819136" sldId="4496"/>
            <ac:graphicFrameMk id="9" creationId="{F88B1494-A02D-3426-7CC0-2CF99F0C882C}"/>
          </ac:graphicFrameMkLst>
        </pc:graphicFrameChg>
      </pc:sldChg>
      <pc:sldChg chg="delSp modSp del mod">
        <pc:chgData name="Kathryn Harris" userId="1d25d405-cbba-456a-bfa9-7e7418d9a185" providerId="ADAL" clId="{72CBF87C-7DFB-4A00-AF5E-B5623864D1ED}" dt="2024-02-07T10:47:09.768" v="5362" actId="2696"/>
        <pc:sldMkLst>
          <pc:docMk/>
          <pc:sldMk cId="3711225539" sldId="4497"/>
        </pc:sldMkLst>
        <pc:spChg chg="del mod">
          <ac:chgData name="Kathryn Harris" userId="1d25d405-cbba-456a-bfa9-7e7418d9a185" providerId="ADAL" clId="{72CBF87C-7DFB-4A00-AF5E-B5623864D1ED}" dt="2024-02-07T10:40:37.312" v="5278" actId="21"/>
          <ac:spMkLst>
            <pc:docMk/>
            <pc:sldMk cId="3711225539" sldId="4497"/>
            <ac:spMk id="4" creationId="{44FB6E5D-4797-94A9-EFF9-238239C92C1C}"/>
          </ac:spMkLst>
        </pc:spChg>
        <pc:graphicFrameChg chg="del">
          <ac:chgData name="Kathryn Harris" userId="1d25d405-cbba-456a-bfa9-7e7418d9a185" providerId="ADAL" clId="{72CBF87C-7DFB-4A00-AF5E-B5623864D1ED}" dt="2024-02-07T10:40:37.312" v="5278" actId="21"/>
          <ac:graphicFrameMkLst>
            <pc:docMk/>
            <pc:sldMk cId="3711225539" sldId="4497"/>
            <ac:graphicFrameMk id="10" creationId="{1E221C88-ACB9-D86C-DCF7-E0A25A1DF722}"/>
          </ac:graphicFrameMkLst>
        </pc:graphicFrameChg>
      </pc:sldChg>
      <pc:sldChg chg="modSp del mod ord modNotesTx">
        <pc:chgData name="Kathryn Harris" userId="1d25d405-cbba-456a-bfa9-7e7418d9a185" providerId="ADAL" clId="{72CBF87C-7DFB-4A00-AF5E-B5623864D1ED}" dt="2024-02-28T10:58:15.373" v="15488" actId="2696"/>
        <pc:sldMkLst>
          <pc:docMk/>
          <pc:sldMk cId="3974494935" sldId="4498"/>
        </pc:sldMkLst>
        <pc:spChg chg="mod">
          <ac:chgData name="Kathryn Harris" userId="1d25d405-cbba-456a-bfa9-7e7418d9a185" providerId="ADAL" clId="{72CBF87C-7DFB-4A00-AF5E-B5623864D1ED}" dt="2024-02-07T15:57:48.989" v="8623" actId="6549"/>
          <ac:spMkLst>
            <pc:docMk/>
            <pc:sldMk cId="3974494935" sldId="4498"/>
            <ac:spMk id="2" creationId="{8C1AECDE-8ED4-3B81-879E-B20C9D9FF442}"/>
          </ac:spMkLst>
        </pc:spChg>
        <pc:spChg chg="mod">
          <ac:chgData name="Kathryn Harris" userId="1d25d405-cbba-456a-bfa9-7e7418d9a185" providerId="ADAL" clId="{72CBF87C-7DFB-4A00-AF5E-B5623864D1ED}" dt="2024-02-19T14:14:03.679" v="9423" actId="20577"/>
          <ac:spMkLst>
            <pc:docMk/>
            <pc:sldMk cId="3974494935" sldId="4498"/>
            <ac:spMk id="4" creationId="{44FB6E5D-4797-94A9-EFF9-238239C92C1C}"/>
          </ac:spMkLst>
        </pc:spChg>
        <pc:graphicFrameChg chg="mod">
          <ac:chgData name="Kathryn Harris" userId="1d25d405-cbba-456a-bfa9-7e7418d9a185" providerId="ADAL" clId="{72CBF87C-7DFB-4A00-AF5E-B5623864D1ED}" dt="2024-02-19T14:14:07.989" v="9424" actId="14100"/>
          <ac:graphicFrameMkLst>
            <pc:docMk/>
            <pc:sldMk cId="3974494935" sldId="4498"/>
            <ac:graphicFrameMk id="8" creationId="{F2AFCE96-733C-E3F1-F160-D215F1912B29}"/>
          </ac:graphicFrameMkLst>
        </pc:graphicFrameChg>
        <pc:graphicFrameChg chg="mod">
          <ac:chgData name="Kathryn Harris" userId="1d25d405-cbba-456a-bfa9-7e7418d9a185" providerId="ADAL" clId="{72CBF87C-7DFB-4A00-AF5E-B5623864D1ED}" dt="2024-02-19T14:14:09.941" v="9425" actId="14100"/>
          <ac:graphicFrameMkLst>
            <pc:docMk/>
            <pc:sldMk cId="3974494935" sldId="4498"/>
            <ac:graphicFrameMk id="9" creationId="{39784F36-D477-5F59-96FC-E602A0AFF3EF}"/>
          </ac:graphicFrameMkLst>
        </pc:graphicFrameChg>
      </pc:sldChg>
      <pc:sldChg chg="addSp delSp modSp mod chgLayout">
        <pc:chgData name="Kathryn Harris" userId="1d25d405-cbba-456a-bfa9-7e7418d9a185" providerId="ADAL" clId="{72CBF87C-7DFB-4A00-AF5E-B5623864D1ED}" dt="2024-02-26T15:42:08.183" v="13567" actId="478"/>
        <pc:sldMkLst>
          <pc:docMk/>
          <pc:sldMk cId="3527944766" sldId="4499"/>
        </pc:sldMkLst>
        <pc:spChg chg="mod ord">
          <ac:chgData name="Kathryn Harris" userId="1d25d405-cbba-456a-bfa9-7e7418d9a185" providerId="ADAL" clId="{72CBF87C-7DFB-4A00-AF5E-B5623864D1ED}" dt="2024-02-26T15:26:17.594" v="13546" actId="700"/>
          <ac:spMkLst>
            <pc:docMk/>
            <pc:sldMk cId="3527944766" sldId="4499"/>
            <ac:spMk id="2" creationId="{4A86ECF3-6393-A441-82ED-F6AA032E5A2A}"/>
          </ac:spMkLst>
        </pc:spChg>
        <pc:spChg chg="add mod ord">
          <ac:chgData name="Kathryn Harris" userId="1d25d405-cbba-456a-bfa9-7e7418d9a185" providerId="ADAL" clId="{72CBF87C-7DFB-4A00-AF5E-B5623864D1ED}" dt="2024-02-26T15:26:46.142" v="13562" actId="20577"/>
          <ac:spMkLst>
            <pc:docMk/>
            <pc:sldMk cId="3527944766" sldId="4499"/>
            <ac:spMk id="3" creationId="{66831CA7-4950-B862-E309-58A11804699E}"/>
          </ac:spMkLst>
        </pc:spChg>
        <pc:spChg chg="add del mod ord">
          <ac:chgData name="Kathryn Harris" userId="1d25d405-cbba-456a-bfa9-7e7418d9a185" providerId="ADAL" clId="{72CBF87C-7DFB-4A00-AF5E-B5623864D1ED}" dt="2024-02-26T15:42:08.183" v="13567" actId="478"/>
          <ac:spMkLst>
            <pc:docMk/>
            <pc:sldMk cId="3527944766" sldId="4499"/>
            <ac:spMk id="4" creationId="{0B4822A6-59E4-386B-04DA-382BB7F4A73E}"/>
          </ac:spMkLst>
        </pc:spChg>
      </pc:sldChg>
      <pc:sldChg chg="modSp mod">
        <pc:chgData name="Kathryn Harris" userId="1d25d405-cbba-456a-bfa9-7e7418d9a185" providerId="ADAL" clId="{72CBF87C-7DFB-4A00-AF5E-B5623864D1ED}" dt="2024-02-28T13:53:38.026" v="22514" actId="166"/>
        <pc:sldMkLst>
          <pc:docMk/>
          <pc:sldMk cId="1196181252" sldId="4506"/>
        </pc:sldMkLst>
        <pc:spChg chg="ord">
          <ac:chgData name="Kathryn Harris" userId="1d25d405-cbba-456a-bfa9-7e7418d9a185" providerId="ADAL" clId="{72CBF87C-7DFB-4A00-AF5E-B5623864D1ED}" dt="2024-02-28T13:53:24.872" v="22512"/>
          <ac:spMkLst>
            <pc:docMk/>
            <pc:sldMk cId="1196181252" sldId="4506"/>
            <ac:spMk id="4" creationId="{49C248BA-984A-1AF4-5A47-A78FA856BB13}"/>
          </ac:spMkLst>
        </pc:spChg>
        <pc:spChg chg="ord">
          <ac:chgData name="Kathryn Harris" userId="1d25d405-cbba-456a-bfa9-7e7418d9a185" providerId="ADAL" clId="{72CBF87C-7DFB-4A00-AF5E-B5623864D1ED}" dt="2024-02-28T13:53:38.026" v="22514" actId="166"/>
          <ac:spMkLst>
            <pc:docMk/>
            <pc:sldMk cId="1196181252" sldId="4506"/>
            <ac:spMk id="16" creationId="{AC2C2AD7-D8E4-E6C1-E6AB-ABC681E15CC1}"/>
          </ac:spMkLst>
        </pc:spChg>
      </pc:sldChg>
      <pc:sldChg chg="addSp delSp modSp mod modNotesTx">
        <pc:chgData name="Kathryn Harris" userId="1d25d405-cbba-456a-bfa9-7e7418d9a185" providerId="ADAL" clId="{72CBF87C-7DFB-4A00-AF5E-B5623864D1ED}" dt="2024-02-29T16:50:16.092" v="22746" actId="732"/>
        <pc:sldMkLst>
          <pc:docMk/>
          <pc:sldMk cId="1102113419" sldId="4507"/>
        </pc:sldMkLst>
        <pc:spChg chg="mod">
          <ac:chgData name="Kathryn Harris" userId="1d25d405-cbba-456a-bfa9-7e7418d9a185" providerId="ADAL" clId="{72CBF87C-7DFB-4A00-AF5E-B5623864D1ED}" dt="2024-02-28T12:03:16.912" v="16271" actId="20577"/>
          <ac:spMkLst>
            <pc:docMk/>
            <pc:sldMk cId="1102113419" sldId="4507"/>
            <ac:spMk id="5" creationId="{624F45F1-E88E-773F-D74E-FB7BEC8CA06C}"/>
          </ac:spMkLst>
        </pc:spChg>
        <pc:spChg chg="ord">
          <ac:chgData name="Kathryn Harris" userId="1d25d405-cbba-456a-bfa9-7e7418d9a185" providerId="ADAL" clId="{72CBF87C-7DFB-4A00-AF5E-B5623864D1ED}" dt="2024-02-28T13:53:44.573" v="22515"/>
          <ac:spMkLst>
            <pc:docMk/>
            <pc:sldMk cId="1102113419" sldId="4507"/>
            <ac:spMk id="7" creationId="{6CA45E9C-953B-FB34-90B0-03FD1BA68B16}"/>
          </ac:spMkLst>
        </pc:spChg>
        <pc:graphicFrameChg chg="add mod">
          <ac:chgData name="Kathryn Harris" userId="1d25d405-cbba-456a-bfa9-7e7418d9a185" providerId="ADAL" clId="{72CBF87C-7DFB-4A00-AF5E-B5623864D1ED}" dt="2024-02-28T12:35:18.253" v="20023" actId="962"/>
          <ac:graphicFrameMkLst>
            <pc:docMk/>
            <pc:sldMk cId="1102113419" sldId="4507"/>
            <ac:graphicFrameMk id="3" creationId="{7774BF48-0500-6101-1BE6-CC24DEC8D9A8}"/>
          </ac:graphicFrameMkLst>
        </pc:graphicFrameChg>
        <pc:graphicFrameChg chg="add del mod">
          <ac:chgData name="Kathryn Harris" userId="1d25d405-cbba-456a-bfa9-7e7418d9a185" providerId="ADAL" clId="{72CBF87C-7DFB-4A00-AF5E-B5623864D1ED}" dt="2024-02-07T09:59:29.722" v="4513" actId="478"/>
          <ac:graphicFrameMkLst>
            <pc:docMk/>
            <pc:sldMk cId="1102113419" sldId="4507"/>
            <ac:graphicFrameMk id="9" creationId="{40C59421-EA67-4387-9510-1308DE2E3AC6}"/>
          </ac:graphicFrameMkLst>
        </pc:graphicFrameChg>
        <pc:picChg chg="mod modCrop">
          <ac:chgData name="Kathryn Harris" userId="1d25d405-cbba-456a-bfa9-7e7418d9a185" providerId="ADAL" clId="{72CBF87C-7DFB-4A00-AF5E-B5623864D1ED}" dt="2024-02-29T16:50:16.092" v="22746" actId="732"/>
          <ac:picMkLst>
            <pc:docMk/>
            <pc:sldMk cId="1102113419" sldId="4507"/>
            <ac:picMk id="4" creationId="{11F6EC3E-9D9D-3E18-7643-8FBDD52F67FE}"/>
          </ac:picMkLst>
        </pc:picChg>
      </pc:sldChg>
      <pc:sldChg chg="modSp mod">
        <pc:chgData name="Kathryn Harris" userId="1d25d405-cbba-456a-bfa9-7e7418d9a185" providerId="ADAL" clId="{72CBF87C-7DFB-4A00-AF5E-B5623864D1ED}" dt="2024-02-28T11:25:47.429" v="15544" actId="20577"/>
        <pc:sldMkLst>
          <pc:docMk/>
          <pc:sldMk cId="286901710" sldId="4512"/>
        </pc:sldMkLst>
        <pc:spChg chg="mod">
          <ac:chgData name="Kathryn Harris" userId="1d25d405-cbba-456a-bfa9-7e7418d9a185" providerId="ADAL" clId="{72CBF87C-7DFB-4A00-AF5E-B5623864D1ED}" dt="2024-02-28T11:25:47.429" v="15544" actId="20577"/>
          <ac:spMkLst>
            <pc:docMk/>
            <pc:sldMk cId="286901710" sldId="4512"/>
            <ac:spMk id="8" creationId="{4F97C9B4-A57E-602C-458B-E8AEFC0E66CD}"/>
          </ac:spMkLst>
        </pc:spChg>
      </pc:sldChg>
      <pc:sldChg chg="modSp mod">
        <pc:chgData name="Kathryn Harris" userId="1d25d405-cbba-456a-bfa9-7e7418d9a185" providerId="ADAL" clId="{72CBF87C-7DFB-4A00-AF5E-B5623864D1ED}" dt="2024-02-19T15:24:46.431" v="9933" actId="20577"/>
        <pc:sldMkLst>
          <pc:docMk/>
          <pc:sldMk cId="2831764465" sldId="4513"/>
        </pc:sldMkLst>
        <pc:spChg chg="mod">
          <ac:chgData name="Kathryn Harris" userId="1d25d405-cbba-456a-bfa9-7e7418d9a185" providerId="ADAL" clId="{72CBF87C-7DFB-4A00-AF5E-B5623864D1ED}" dt="2024-02-19T15:24:46.431" v="9933" actId="20577"/>
          <ac:spMkLst>
            <pc:docMk/>
            <pc:sldMk cId="2831764465" sldId="4513"/>
            <ac:spMk id="6" creationId="{9D03AC9F-F9DB-D851-D150-65666AA442ED}"/>
          </ac:spMkLst>
        </pc:spChg>
      </pc:sldChg>
      <pc:sldChg chg="modSp mod">
        <pc:chgData name="Kathryn Harris" userId="1d25d405-cbba-456a-bfa9-7e7418d9a185" providerId="ADAL" clId="{72CBF87C-7DFB-4A00-AF5E-B5623864D1ED}" dt="2024-02-28T11:45:37.759" v="16032" actId="20577"/>
        <pc:sldMkLst>
          <pc:docMk/>
          <pc:sldMk cId="201621827" sldId="4514"/>
        </pc:sldMkLst>
        <pc:spChg chg="mod">
          <ac:chgData name="Kathryn Harris" userId="1d25d405-cbba-456a-bfa9-7e7418d9a185" providerId="ADAL" clId="{72CBF87C-7DFB-4A00-AF5E-B5623864D1ED}" dt="2024-02-28T11:45:37.759" v="16032" actId="20577"/>
          <ac:spMkLst>
            <pc:docMk/>
            <pc:sldMk cId="201621827" sldId="4514"/>
            <ac:spMk id="19" creationId="{B60C0D78-3568-B6D7-B7DD-CF10CF4567CB}"/>
          </ac:spMkLst>
        </pc:spChg>
      </pc:sldChg>
      <pc:sldChg chg="modSp mod">
        <pc:chgData name="Kathryn Harris" userId="1d25d405-cbba-456a-bfa9-7e7418d9a185" providerId="ADAL" clId="{72CBF87C-7DFB-4A00-AF5E-B5623864D1ED}" dt="2024-02-28T11:24:38.924" v="15534" actId="20577"/>
        <pc:sldMkLst>
          <pc:docMk/>
          <pc:sldMk cId="722002862" sldId="4517"/>
        </pc:sldMkLst>
        <pc:spChg chg="mod">
          <ac:chgData name="Kathryn Harris" userId="1d25d405-cbba-456a-bfa9-7e7418d9a185" providerId="ADAL" clId="{72CBF87C-7DFB-4A00-AF5E-B5623864D1ED}" dt="2024-02-28T11:24:38.924" v="15534" actId="20577"/>
          <ac:spMkLst>
            <pc:docMk/>
            <pc:sldMk cId="722002862" sldId="4517"/>
            <ac:spMk id="6" creationId="{3F2723C4-CFA2-4078-8735-11F210EE30FC}"/>
          </ac:spMkLst>
        </pc:spChg>
      </pc:sldChg>
      <pc:sldChg chg="modSp mod">
        <pc:chgData name="Kathryn Harris" userId="1d25d405-cbba-456a-bfa9-7e7418d9a185" providerId="ADAL" clId="{72CBF87C-7DFB-4A00-AF5E-B5623864D1ED}" dt="2024-02-28T11:33:46.733" v="15886" actId="20577"/>
        <pc:sldMkLst>
          <pc:docMk/>
          <pc:sldMk cId="2534697834" sldId="4518"/>
        </pc:sldMkLst>
        <pc:spChg chg="mod">
          <ac:chgData name="Kathryn Harris" userId="1d25d405-cbba-456a-bfa9-7e7418d9a185" providerId="ADAL" clId="{72CBF87C-7DFB-4A00-AF5E-B5623864D1ED}" dt="2024-02-08T11:00:54.725" v="8701" actId="13926"/>
          <ac:spMkLst>
            <pc:docMk/>
            <pc:sldMk cId="2534697834" sldId="4518"/>
            <ac:spMk id="4" creationId="{54EFF9ED-66B8-0890-DB8F-C9BF4FFDD42B}"/>
          </ac:spMkLst>
        </pc:spChg>
        <pc:graphicFrameChg chg="mod modGraphic">
          <ac:chgData name="Kathryn Harris" userId="1d25d405-cbba-456a-bfa9-7e7418d9a185" providerId="ADAL" clId="{72CBF87C-7DFB-4A00-AF5E-B5623864D1ED}" dt="2024-02-28T11:33:46.733" v="15886" actId="20577"/>
          <ac:graphicFrameMkLst>
            <pc:docMk/>
            <pc:sldMk cId="2534697834" sldId="4518"/>
            <ac:graphicFrameMk id="10" creationId="{9282CC1E-C76A-46A8-7D93-6223C42A3167}"/>
          </ac:graphicFrameMkLst>
        </pc:graphicFrameChg>
      </pc:sldChg>
      <pc:sldChg chg="modSp mod">
        <pc:chgData name="Kathryn Harris" userId="1d25d405-cbba-456a-bfa9-7e7418d9a185" providerId="ADAL" clId="{72CBF87C-7DFB-4A00-AF5E-B5623864D1ED}" dt="2024-02-28T11:34:17.114" v="15895" actId="20577"/>
        <pc:sldMkLst>
          <pc:docMk/>
          <pc:sldMk cId="2097733683" sldId="4519"/>
        </pc:sldMkLst>
        <pc:spChg chg="mod">
          <ac:chgData name="Kathryn Harris" userId="1d25d405-cbba-456a-bfa9-7e7418d9a185" providerId="ADAL" clId="{72CBF87C-7DFB-4A00-AF5E-B5623864D1ED}" dt="2024-02-08T11:00:56.385" v="8702" actId="13926"/>
          <ac:spMkLst>
            <pc:docMk/>
            <pc:sldMk cId="2097733683" sldId="4519"/>
            <ac:spMk id="4" creationId="{54EFF9ED-66B8-0890-DB8F-C9BF4FFDD42B}"/>
          </ac:spMkLst>
        </pc:spChg>
        <pc:graphicFrameChg chg="modGraphic">
          <ac:chgData name="Kathryn Harris" userId="1d25d405-cbba-456a-bfa9-7e7418d9a185" providerId="ADAL" clId="{72CBF87C-7DFB-4A00-AF5E-B5623864D1ED}" dt="2024-02-28T11:34:17.114" v="15895" actId="20577"/>
          <ac:graphicFrameMkLst>
            <pc:docMk/>
            <pc:sldMk cId="2097733683" sldId="4519"/>
            <ac:graphicFrameMk id="10" creationId="{9282CC1E-C76A-46A8-7D93-6223C42A3167}"/>
          </ac:graphicFrameMkLst>
        </pc:graphicFrameChg>
      </pc:sldChg>
      <pc:sldChg chg="modSp mod modNotesTx">
        <pc:chgData name="Kathryn Harris" userId="1d25d405-cbba-456a-bfa9-7e7418d9a185" providerId="ADAL" clId="{72CBF87C-7DFB-4A00-AF5E-B5623864D1ED}" dt="2024-01-25T14:14:17.154" v="2502" actId="13926"/>
        <pc:sldMkLst>
          <pc:docMk/>
          <pc:sldMk cId="652155616" sldId="4520"/>
        </pc:sldMkLst>
        <pc:spChg chg="mod">
          <ac:chgData name="Kathryn Harris" userId="1d25d405-cbba-456a-bfa9-7e7418d9a185" providerId="ADAL" clId="{72CBF87C-7DFB-4A00-AF5E-B5623864D1ED}" dt="2024-01-25T14:05:27.997" v="2425" actId="13926"/>
          <ac:spMkLst>
            <pc:docMk/>
            <pc:sldMk cId="652155616" sldId="4520"/>
            <ac:spMk id="7" creationId="{103C9ED6-9F25-75AA-C3C3-2AEE7B2FE40D}"/>
          </ac:spMkLst>
        </pc:spChg>
        <pc:graphicFrameChg chg="modGraphic">
          <ac:chgData name="Kathryn Harris" userId="1d25d405-cbba-456a-bfa9-7e7418d9a185" providerId="ADAL" clId="{72CBF87C-7DFB-4A00-AF5E-B5623864D1ED}" dt="2024-01-25T14:14:17.154" v="2502" actId="13926"/>
          <ac:graphicFrameMkLst>
            <pc:docMk/>
            <pc:sldMk cId="652155616" sldId="4520"/>
            <ac:graphicFrameMk id="5" creationId="{B014C90B-9E1F-929F-8D64-C39889F67488}"/>
          </ac:graphicFrameMkLst>
        </pc:graphicFrameChg>
      </pc:sldChg>
      <pc:sldChg chg="addSp delSp modSp mod">
        <pc:chgData name="Kathryn Harris" userId="1d25d405-cbba-456a-bfa9-7e7418d9a185" providerId="ADAL" clId="{72CBF87C-7DFB-4A00-AF5E-B5623864D1ED}" dt="2024-01-25T14:23:37.448" v="3282" actId="13926"/>
        <pc:sldMkLst>
          <pc:docMk/>
          <pc:sldMk cId="1464060639" sldId="4522"/>
        </pc:sldMkLst>
        <pc:spChg chg="mod">
          <ac:chgData name="Kathryn Harris" userId="1d25d405-cbba-456a-bfa9-7e7418d9a185" providerId="ADAL" clId="{72CBF87C-7DFB-4A00-AF5E-B5623864D1ED}" dt="2024-01-25T14:23:37.448" v="3282" actId="13926"/>
          <ac:spMkLst>
            <pc:docMk/>
            <pc:sldMk cId="1464060639" sldId="4522"/>
            <ac:spMk id="9" creationId="{4F8C5368-0877-35C8-71D7-25DE01F90E2A}"/>
          </ac:spMkLst>
        </pc:spChg>
        <pc:graphicFrameChg chg="del mod modGraphic">
          <ac:chgData name="Kathryn Harris" userId="1d25d405-cbba-456a-bfa9-7e7418d9a185" providerId="ADAL" clId="{72CBF87C-7DFB-4A00-AF5E-B5623864D1ED}" dt="2024-01-25T11:37:47.242" v="2251" actId="478"/>
          <ac:graphicFrameMkLst>
            <pc:docMk/>
            <pc:sldMk cId="1464060639" sldId="4522"/>
            <ac:graphicFrameMk id="3" creationId="{FA7820F0-BE34-8C68-C092-85666286A04A}"/>
          </ac:graphicFrameMkLst>
        </pc:graphicFrameChg>
        <pc:graphicFrameChg chg="add del mod modGraphic">
          <ac:chgData name="Kathryn Harris" userId="1d25d405-cbba-456a-bfa9-7e7418d9a185" providerId="ADAL" clId="{72CBF87C-7DFB-4A00-AF5E-B5623864D1ED}" dt="2024-01-25T11:42:05.813" v="2274" actId="21"/>
          <ac:graphicFrameMkLst>
            <pc:docMk/>
            <pc:sldMk cId="1464060639" sldId="4522"/>
            <ac:graphicFrameMk id="4" creationId="{5EBA682D-0AB8-D644-0619-21BC4CB971FC}"/>
          </ac:graphicFrameMkLst>
        </pc:graphicFrameChg>
        <pc:graphicFrameChg chg="add mod modGraphic">
          <ac:chgData name="Kathryn Harris" userId="1d25d405-cbba-456a-bfa9-7e7418d9a185" providerId="ADAL" clId="{72CBF87C-7DFB-4A00-AF5E-B5623864D1ED}" dt="2024-01-25T14:23:09.971" v="3281" actId="13926"/>
          <ac:graphicFrameMkLst>
            <pc:docMk/>
            <pc:sldMk cId="1464060639" sldId="4522"/>
            <ac:graphicFrameMk id="7" creationId="{5A57AD5E-BFF1-3A5A-0979-AC64BB28EDB1}"/>
          </ac:graphicFrameMkLst>
        </pc:graphicFrameChg>
      </pc:sldChg>
      <pc:sldChg chg="addSp delSp modSp mod">
        <pc:chgData name="Kathryn Harris" userId="1d25d405-cbba-456a-bfa9-7e7418d9a185" providerId="ADAL" clId="{72CBF87C-7DFB-4A00-AF5E-B5623864D1ED}" dt="2024-01-25T14:23:41.145" v="3283" actId="13926"/>
        <pc:sldMkLst>
          <pc:docMk/>
          <pc:sldMk cId="1314784888" sldId="4523"/>
        </pc:sldMkLst>
        <pc:spChg chg="mod">
          <ac:chgData name="Kathryn Harris" userId="1d25d405-cbba-456a-bfa9-7e7418d9a185" providerId="ADAL" clId="{72CBF87C-7DFB-4A00-AF5E-B5623864D1ED}" dt="2024-01-25T14:23:41.145" v="3283" actId="13926"/>
          <ac:spMkLst>
            <pc:docMk/>
            <pc:sldMk cId="1314784888" sldId="4523"/>
            <ac:spMk id="9" creationId="{4F8C5368-0877-35C8-71D7-25DE01F90E2A}"/>
          </ac:spMkLst>
        </pc:spChg>
        <pc:graphicFrameChg chg="add del mod modGraphic">
          <ac:chgData name="Kathryn Harris" userId="1d25d405-cbba-456a-bfa9-7e7418d9a185" providerId="ADAL" clId="{72CBF87C-7DFB-4A00-AF5E-B5623864D1ED}" dt="2024-01-25T11:42:09.383" v="2277" actId="21"/>
          <ac:graphicFrameMkLst>
            <pc:docMk/>
            <pc:sldMk cId="1314784888" sldId="4523"/>
            <ac:graphicFrameMk id="3" creationId="{1FBE694B-46F0-B701-1EFA-DD4F18A311AD}"/>
          </ac:graphicFrameMkLst>
        </pc:graphicFrameChg>
        <pc:graphicFrameChg chg="add mod modGraphic">
          <ac:chgData name="Kathryn Harris" userId="1d25d405-cbba-456a-bfa9-7e7418d9a185" providerId="ADAL" clId="{72CBF87C-7DFB-4A00-AF5E-B5623864D1ED}" dt="2024-01-25T14:20:10.878" v="3036" actId="13926"/>
          <ac:graphicFrameMkLst>
            <pc:docMk/>
            <pc:sldMk cId="1314784888" sldId="4523"/>
            <ac:graphicFrameMk id="4" creationId="{D15EC93F-08E3-0AA1-DD20-896E5ED55F21}"/>
          </ac:graphicFrameMkLst>
        </pc:graphicFrameChg>
        <pc:graphicFrameChg chg="del mod">
          <ac:chgData name="Kathryn Harris" userId="1d25d405-cbba-456a-bfa9-7e7418d9a185" providerId="ADAL" clId="{72CBF87C-7DFB-4A00-AF5E-B5623864D1ED}" dt="2024-01-25T11:17:45.805" v="2196" actId="478"/>
          <ac:graphicFrameMkLst>
            <pc:docMk/>
            <pc:sldMk cId="1314784888" sldId="4523"/>
            <ac:graphicFrameMk id="10" creationId="{6F86CE99-EB89-F9DE-0949-ED3C5BF0D2B9}"/>
          </ac:graphicFrameMkLst>
        </pc:graphicFrameChg>
      </pc:sldChg>
      <pc:sldChg chg="addSp delSp modSp add mod modNotesTx">
        <pc:chgData name="Kathryn Harris" userId="1d25d405-cbba-456a-bfa9-7e7418d9a185" providerId="ADAL" clId="{72CBF87C-7DFB-4A00-AF5E-B5623864D1ED}" dt="2024-02-28T13:50:07.035" v="22487"/>
        <pc:sldMkLst>
          <pc:docMk/>
          <pc:sldMk cId="3915720086" sldId="4525"/>
        </pc:sldMkLst>
        <pc:spChg chg="del mod">
          <ac:chgData name="Kathryn Harris" userId="1d25d405-cbba-456a-bfa9-7e7418d9a185" providerId="ADAL" clId="{72CBF87C-7DFB-4A00-AF5E-B5623864D1ED}" dt="2024-01-24T11:52:00.443" v="1111" actId="478"/>
          <ac:spMkLst>
            <pc:docMk/>
            <pc:sldMk cId="3915720086" sldId="4525"/>
            <ac:spMk id="2" creationId="{26C56740-0DEC-2877-5C81-6A582CFC75E1}"/>
          </ac:spMkLst>
        </pc:spChg>
        <pc:spChg chg="add mod ord">
          <ac:chgData name="Kathryn Harris" userId="1d25d405-cbba-456a-bfa9-7e7418d9a185" providerId="ADAL" clId="{72CBF87C-7DFB-4A00-AF5E-B5623864D1ED}" dt="2024-02-28T13:50:07.035" v="22487"/>
          <ac:spMkLst>
            <pc:docMk/>
            <pc:sldMk cId="3915720086" sldId="4525"/>
            <ac:spMk id="4" creationId="{3E4B3292-3EC7-0DF3-7333-DACBE903F4AC}"/>
          </ac:spMkLst>
        </pc:spChg>
        <pc:spChg chg="ord">
          <ac:chgData name="Kathryn Harris" userId="1d25d405-cbba-456a-bfa9-7e7418d9a185" providerId="ADAL" clId="{72CBF87C-7DFB-4A00-AF5E-B5623864D1ED}" dt="2024-02-28T13:50:04.653" v="22486"/>
          <ac:spMkLst>
            <pc:docMk/>
            <pc:sldMk cId="3915720086" sldId="4525"/>
            <ac:spMk id="8" creationId="{DDB838CE-C390-5A79-4445-0637791B6C0A}"/>
          </ac:spMkLst>
        </pc:spChg>
        <pc:spChg chg="add mod">
          <ac:chgData name="Kathryn Harris" userId="1d25d405-cbba-456a-bfa9-7e7418d9a185" providerId="ADAL" clId="{72CBF87C-7DFB-4A00-AF5E-B5623864D1ED}" dt="2024-01-24T11:51:56.998" v="1109"/>
          <ac:spMkLst>
            <pc:docMk/>
            <pc:sldMk cId="3915720086" sldId="4525"/>
            <ac:spMk id="9" creationId="{F22C6CFE-2497-B973-B3BC-15E06A76DA38}"/>
          </ac:spMkLst>
        </pc:spChg>
        <pc:graphicFrameChg chg="mod modGraphic">
          <ac:chgData name="Kathryn Harris" userId="1d25d405-cbba-456a-bfa9-7e7418d9a185" providerId="ADAL" clId="{72CBF87C-7DFB-4A00-AF5E-B5623864D1ED}" dt="2024-01-25T15:42:01.423" v="4400" actId="14100"/>
          <ac:graphicFrameMkLst>
            <pc:docMk/>
            <pc:sldMk cId="3915720086" sldId="4525"/>
            <ac:graphicFrameMk id="3" creationId="{C3905482-C6BD-1474-21B4-632054E7B88D}"/>
          </ac:graphicFrameMkLst>
        </pc:graphicFrameChg>
        <pc:picChg chg="del">
          <ac:chgData name="Kathryn Harris" userId="1d25d405-cbba-456a-bfa9-7e7418d9a185" providerId="ADAL" clId="{72CBF87C-7DFB-4A00-AF5E-B5623864D1ED}" dt="2024-01-24T14:33:32.285" v="1217" actId="478"/>
          <ac:picMkLst>
            <pc:docMk/>
            <pc:sldMk cId="3915720086" sldId="4525"/>
            <ac:picMk id="5" creationId="{58867578-8429-89EA-334C-044D552F1F18}"/>
          </ac:picMkLst>
        </pc:picChg>
        <pc:picChg chg="del">
          <ac:chgData name="Kathryn Harris" userId="1d25d405-cbba-456a-bfa9-7e7418d9a185" providerId="ADAL" clId="{72CBF87C-7DFB-4A00-AF5E-B5623864D1ED}" dt="2024-01-24T14:33:32.670" v="1218" actId="478"/>
          <ac:picMkLst>
            <pc:docMk/>
            <pc:sldMk cId="3915720086" sldId="4525"/>
            <ac:picMk id="6" creationId="{F1142039-1965-7C3D-11F2-313336BF5BA8}"/>
          </ac:picMkLst>
        </pc:picChg>
        <pc:picChg chg="del mod">
          <ac:chgData name="Kathryn Harris" userId="1d25d405-cbba-456a-bfa9-7e7418d9a185" providerId="ADAL" clId="{72CBF87C-7DFB-4A00-AF5E-B5623864D1ED}" dt="2024-01-24T14:33:32.985" v="1219" actId="478"/>
          <ac:picMkLst>
            <pc:docMk/>
            <pc:sldMk cId="3915720086" sldId="4525"/>
            <ac:picMk id="7" creationId="{48DB9225-E110-5002-5F6A-A343E11D4A31}"/>
          </ac:picMkLst>
        </pc:picChg>
        <pc:picChg chg="add mod">
          <ac:chgData name="Kathryn Harris" userId="1d25d405-cbba-456a-bfa9-7e7418d9a185" providerId="ADAL" clId="{72CBF87C-7DFB-4A00-AF5E-B5623864D1ED}" dt="2024-01-24T11:53:16.811" v="1117" actId="14826"/>
          <ac:picMkLst>
            <pc:docMk/>
            <pc:sldMk cId="3915720086" sldId="4525"/>
            <ac:picMk id="10" creationId="{A136D096-1DAB-32E6-B7AD-290EF465A58C}"/>
          </ac:picMkLst>
        </pc:picChg>
        <pc:picChg chg="del">
          <ac:chgData name="Kathryn Harris" userId="1d25d405-cbba-456a-bfa9-7e7418d9a185" providerId="ADAL" clId="{72CBF87C-7DFB-4A00-AF5E-B5623864D1ED}" dt="2024-01-24T14:33:33.346" v="1220" actId="478"/>
          <ac:picMkLst>
            <pc:docMk/>
            <pc:sldMk cId="3915720086" sldId="4525"/>
            <ac:picMk id="11" creationId="{9843EFC4-60B8-597B-E5FC-F5AF0822E9E4}"/>
          </ac:picMkLst>
        </pc:picChg>
        <pc:picChg chg="del">
          <ac:chgData name="Kathryn Harris" userId="1d25d405-cbba-456a-bfa9-7e7418d9a185" providerId="ADAL" clId="{72CBF87C-7DFB-4A00-AF5E-B5623864D1ED}" dt="2024-01-24T14:33:33.834" v="1221" actId="478"/>
          <ac:picMkLst>
            <pc:docMk/>
            <pc:sldMk cId="3915720086" sldId="4525"/>
            <ac:picMk id="12" creationId="{55FF8333-1522-3CB0-5C1F-60F03CB67288}"/>
          </ac:picMkLst>
        </pc:picChg>
        <pc:picChg chg="del">
          <ac:chgData name="Kathryn Harris" userId="1d25d405-cbba-456a-bfa9-7e7418d9a185" providerId="ADAL" clId="{72CBF87C-7DFB-4A00-AF5E-B5623864D1ED}" dt="2024-01-24T14:33:34.234" v="1222" actId="478"/>
          <ac:picMkLst>
            <pc:docMk/>
            <pc:sldMk cId="3915720086" sldId="4525"/>
            <ac:picMk id="14" creationId="{AC7C1708-6B86-0B87-C82D-C1B943919EEF}"/>
          </ac:picMkLst>
        </pc:picChg>
      </pc:sldChg>
      <pc:sldChg chg="addSp delSp modSp add del mod modNotesTx">
        <pc:chgData name="Kathryn Harris" userId="1d25d405-cbba-456a-bfa9-7e7418d9a185" providerId="ADAL" clId="{72CBF87C-7DFB-4A00-AF5E-B5623864D1ED}" dt="2024-02-28T13:50:14.677" v="22491"/>
        <pc:sldMkLst>
          <pc:docMk/>
          <pc:sldMk cId="1453178016" sldId="4526"/>
        </pc:sldMkLst>
        <pc:spChg chg="mod ord">
          <ac:chgData name="Kathryn Harris" userId="1d25d405-cbba-456a-bfa9-7e7418d9a185" providerId="ADAL" clId="{72CBF87C-7DFB-4A00-AF5E-B5623864D1ED}" dt="2024-02-28T13:50:14.677" v="22491"/>
          <ac:spMkLst>
            <pc:docMk/>
            <pc:sldMk cId="1453178016" sldId="4526"/>
            <ac:spMk id="4" creationId="{3E4B3292-3EC7-0DF3-7333-DACBE903F4AC}"/>
          </ac:spMkLst>
        </pc:spChg>
        <pc:spChg chg="add del mod">
          <ac:chgData name="Kathryn Harris" userId="1d25d405-cbba-456a-bfa9-7e7418d9a185" providerId="ADAL" clId="{72CBF87C-7DFB-4A00-AF5E-B5623864D1ED}" dt="2024-01-25T15:21:41.529" v="3580" actId="478"/>
          <ac:spMkLst>
            <pc:docMk/>
            <pc:sldMk cId="1453178016" sldId="4526"/>
            <ac:spMk id="5" creationId="{69617E4F-638D-508A-E35F-A26FB9085430}"/>
          </ac:spMkLst>
        </pc:spChg>
        <pc:spChg chg="ord">
          <ac:chgData name="Kathryn Harris" userId="1d25d405-cbba-456a-bfa9-7e7418d9a185" providerId="ADAL" clId="{72CBF87C-7DFB-4A00-AF5E-B5623864D1ED}" dt="2024-02-28T13:50:12.895" v="22490"/>
          <ac:spMkLst>
            <pc:docMk/>
            <pc:sldMk cId="1453178016" sldId="4526"/>
            <ac:spMk id="8" creationId="{DDB838CE-C390-5A79-4445-0637791B6C0A}"/>
          </ac:spMkLst>
        </pc:spChg>
        <pc:graphicFrameChg chg="mod modGraphic">
          <ac:chgData name="Kathryn Harris" userId="1d25d405-cbba-456a-bfa9-7e7418d9a185" providerId="ADAL" clId="{72CBF87C-7DFB-4A00-AF5E-B5623864D1ED}" dt="2024-02-28T11:42:24.471" v="16012" actId="27107"/>
          <ac:graphicFrameMkLst>
            <pc:docMk/>
            <pc:sldMk cId="1453178016" sldId="4526"/>
            <ac:graphicFrameMk id="3" creationId="{C3905482-C6BD-1474-21B4-632054E7B88D}"/>
          </ac:graphicFrameMkLst>
        </pc:graphicFrameChg>
        <pc:picChg chg="del">
          <ac:chgData name="Kathryn Harris" userId="1d25d405-cbba-456a-bfa9-7e7418d9a185" providerId="ADAL" clId="{72CBF87C-7DFB-4A00-AF5E-B5623864D1ED}" dt="2024-01-24T14:33:07.821" v="1204" actId="478"/>
          <ac:picMkLst>
            <pc:docMk/>
            <pc:sldMk cId="1453178016" sldId="4526"/>
            <ac:picMk id="5" creationId="{58867578-8429-89EA-334C-044D552F1F18}"/>
          </ac:picMkLst>
        </pc:picChg>
        <pc:picChg chg="del">
          <ac:chgData name="Kathryn Harris" userId="1d25d405-cbba-456a-bfa9-7e7418d9a185" providerId="ADAL" clId="{72CBF87C-7DFB-4A00-AF5E-B5623864D1ED}" dt="2024-01-24T14:33:07.181" v="1203" actId="478"/>
          <ac:picMkLst>
            <pc:docMk/>
            <pc:sldMk cId="1453178016" sldId="4526"/>
            <ac:picMk id="6" creationId="{F1142039-1965-7C3D-11F2-313336BF5BA8}"/>
          </ac:picMkLst>
        </pc:picChg>
        <pc:picChg chg="del mod">
          <ac:chgData name="Kathryn Harris" userId="1d25d405-cbba-456a-bfa9-7e7418d9a185" providerId="ADAL" clId="{72CBF87C-7DFB-4A00-AF5E-B5623864D1ED}" dt="2024-01-24T14:33:10.326" v="1206" actId="478"/>
          <ac:picMkLst>
            <pc:docMk/>
            <pc:sldMk cId="1453178016" sldId="4526"/>
            <ac:picMk id="7" creationId="{48DB9225-E110-5002-5F6A-A343E11D4A31}"/>
          </ac:picMkLst>
        </pc:picChg>
        <pc:picChg chg="del">
          <ac:chgData name="Kathryn Harris" userId="1d25d405-cbba-456a-bfa9-7e7418d9a185" providerId="ADAL" clId="{72CBF87C-7DFB-4A00-AF5E-B5623864D1ED}" dt="2024-01-24T14:33:10.881" v="1207" actId="478"/>
          <ac:picMkLst>
            <pc:docMk/>
            <pc:sldMk cId="1453178016" sldId="4526"/>
            <ac:picMk id="11" creationId="{9843EFC4-60B8-597B-E5FC-F5AF0822E9E4}"/>
          </ac:picMkLst>
        </pc:picChg>
        <pc:picChg chg="del">
          <ac:chgData name="Kathryn Harris" userId="1d25d405-cbba-456a-bfa9-7e7418d9a185" providerId="ADAL" clId="{72CBF87C-7DFB-4A00-AF5E-B5623864D1ED}" dt="2024-01-24T14:33:11.206" v="1208" actId="478"/>
          <ac:picMkLst>
            <pc:docMk/>
            <pc:sldMk cId="1453178016" sldId="4526"/>
            <ac:picMk id="12" creationId="{55FF8333-1522-3CB0-5C1F-60F03CB67288}"/>
          </ac:picMkLst>
        </pc:picChg>
        <pc:picChg chg="del">
          <ac:chgData name="Kathryn Harris" userId="1d25d405-cbba-456a-bfa9-7e7418d9a185" providerId="ADAL" clId="{72CBF87C-7DFB-4A00-AF5E-B5623864D1ED}" dt="2024-01-24T14:33:11.557" v="1209" actId="478"/>
          <ac:picMkLst>
            <pc:docMk/>
            <pc:sldMk cId="1453178016" sldId="4526"/>
            <ac:picMk id="14" creationId="{AC7C1708-6B86-0B87-C82D-C1B943919EEF}"/>
          </ac:picMkLst>
        </pc:picChg>
      </pc:sldChg>
      <pc:sldChg chg="modSp add del mod">
        <pc:chgData name="Kathryn Harris" userId="1d25d405-cbba-456a-bfa9-7e7418d9a185" providerId="ADAL" clId="{72CBF87C-7DFB-4A00-AF5E-B5623864D1ED}" dt="2024-01-25T11:37:44.607" v="2250" actId="2696"/>
        <pc:sldMkLst>
          <pc:docMk/>
          <pc:sldMk cId="826625697" sldId="4527"/>
        </pc:sldMkLst>
        <pc:spChg chg="mod">
          <ac:chgData name="Kathryn Harris" userId="1d25d405-cbba-456a-bfa9-7e7418d9a185" providerId="ADAL" clId="{72CBF87C-7DFB-4A00-AF5E-B5623864D1ED}" dt="2024-01-25T11:15:23.961" v="2134" actId="5793"/>
          <ac:spMkLst>
            <pc:docMk/>
            <pc:sldMk cId="826625697" sldId="4527"/>
            <ac:spMk id="9" creationId="{4F8C5368-0877-35C8-71D7-25DE01F90E2A}"/>
          </ac:spMkLst>
        </pc:spChg>
        <pc:graphicFrameChg chg="mod modGraphic">
          <ac:chgData name="Kathryn Harris" userId="1d25d405-cbba-456a-bfa9-7e7418d9a185" providerId="ADAL" clId="{72CBF87C-7DFB-4A00-AF5E-B5623864D1ED}" dt="2024-01-25T11:37:27.971" v="2249"/>
          <ac:graphicFrameMkLst>
            <pc:docMk/>
            <pc:sldMk cId="826625697" sldId="4527"/>
            <ac:graphicFrameMk id="3" creationId="{FA7820F0-BE34-8C68-C092-85666286A04A}"/>
          </ac:graphicFrameMkLst>
        </pc:graphicFrameChg>
      </pc:sldChg>
      <pc:sldChg chg="addSp delSp modSp add del mod ord modNotesTx">
        <pc:chgData name="Kathryn Harris" userId="1d25d405-cbba-456a-bfa9-7e7418d9a185" providerId="ADAL" clId="{72CBF87C-7DFB-4A00-AF5E-B5623864D1ED}" dt="2024-02-07T11:39:49.604" v="7337" actId="2696"/>
        <pc:sldMkLst>
          <pc:docMk/>
          <pc:sldMk cId="3048428236" sldId="4527"/>
        </pc:sldMkLst>
        <pc:spChg chg="add del mod">
          <ac:chgData name="Kathryn Harris" userId="1d25d405-cbba-456a-bfa9-7e7418d9a185" providerId="ADAL" clId="{72CBF87C-7DFB-4A00-AF5E-B5623864D1ED}" dt="2024-02-07T11:15:42.345" v="5475" actId="478"/>
          <ac:spMkLst>
            <pc:docMk/>
            <pc:sldMk cId="3048428236" sldId="4527"/>
            <ac:spMk id="11" creationId="{C6BA5935-2772-0302-5F4A-BB14D28CE079}"/>
          </ac:spMkLst>
        </pc:spChg>
        <pc:spChg chg="add del mod">
          <ac:chgData name="Kathryn Harris" userId="1d25d405-cbba-456a-bfa9-7e7418d9a185" providerId="ADAL" clId="{72CBF87C-7DFB-4A00-AF5E-B5623864D1ED}" dt="2024-02-07T11:28:38.452" v="6344" actId="478"/>
          <ac:spMkLst>
            <pc:docMk/>
            <pc:sldMk cId="3048428236" sldId="4527"/>
            <ac:spMk id="12" creationId="{12BDB40D-6795-0967-AF6E-AE4FB0A7FFC1}"/>
          </ac:spMkLst>
        </pc:spChg>
        <pc:graphicFrameChg chg="del">
          <ac:chgData name="Kathryn Harris" userId="1d25d405-cbba-456a-bfa9-7e7418d9a185" providerId="ADAL" clId="{72CBF87C-7DFB-4A00-AF5E-B5623864D1ED}" dt="2024-02-07T11:13:19.310" v="5449" actId="478"/>
          <ac:graphicFrameMkLst>
            <pc:docMk/>
            <pc:sldMk cId="3048428236" sldId="4527"/>
            <ac:graphicFrameMk id="3" creationId="{21F94296-4F69-016E-0CA8-C13A5EE3C630}"/>
          </ac:graphicFrameMkLst>
        </pc:graphicFrameChg>
        <pc:graphicFrameChg chg="del">
          <ac:chgData name="Kathryn Harris" userId="1d25d405-cbba-456a-bfa9-7e7418d9a185" providerId="ADAL" clId="{72CBF87C-7DFB-4A00-AF5E-B5623864D1ED}" dt="2024-02-07T11:13:20.630" v="5450" actId="478"/>
          <ac:graphicFrameMkLst>
            <pc:docMk/>
            <pc:sldMk cId="3048428236" sldId="4527"/>
            <ac:graphicFrameMk id="9" creationId="{F88B1494-A02D-3426-7CC0-2CF99F0C882C}"/>
          </ac:graphicFrameMkLst>
        </pc:graphicFrameChg>
        <pc:graphicFrameChg chg="add del mod">
          <ac:chgData name="Kathryn Harris" userId="1d25d405-cbba-456a-bfa9-7e7418d9a185" providerId="ADAL" clId="{72CBF87C-7DFB-4A00-AF5E-B5623864D1ED}" dt="2024-02-07T11:17:43.152" v="5596"/>
          <ac:graphicFrameMkLst>
            <pc:docMk/>
            <pc:sldMk cId="3048428236" sldId="4527"/>
            <ac:graphicFrameMk id="13" creationId="{08D41F32-DAAE-C1C8-1227-28F9884FEDD6}"/>
          </ac:graphicFrameMkLst>
        </pc:graphicFrameChg>
        <pc:graphicFrameChg chg="add del mod">
          <ac:chgData name="Kathryn Harris" userId="1d25d405-cbba-456a-bfa9-7e7418d9a185" providerId="ADAL" clId="{72CBF87C-7DFB-4A00-AF5E-B5623864D1ED}" dt="2024-02-07T11:17:43.152" v="5596"/>
          <ac:graphicFrameMkLst>
            <pc:docMk/>
            <pc:sldMk cId="3048428236" sldId="4527"/>
            <ac:graphicFrameMk id="14" creationId="{F1D47150-A8E5-BE34-8B91-A542BA23FC2D}"/>
          </ac:graphicFrameMkLst>
        </pc:graphicFrameChg>
        <pc:picChg chg="add del mod modCrop">
          <ac:chgData name="Kathryn Harris" userId="1d25d405-cbba-456a-bfa9-7e7418d9a185" providerId="ADAL" clId="{72CBF87C-7DFB-4A00-AF5E-B5623864D1ED}" dt="2024-02-07T11:17:35.780" v="5594" actId="478"/>
          <ac:picMkLst>
            <pc:docMk/>
            <pc:sldMk cId="3048428236" sldId="4527"/>
            <ac:picMk id="4" creationId="{81C849E8-D4C5-1D0A-A6C8-3F4FC9D7C46F}"/>
          </ac:picMkLst>
        </pc:picChg>
        <pc:picChg chg="add del mod modCrop">
          <ac:chgData name="Kathryn Harris" userId="1d25d405-cbba-456a-bfa9-7e7418d9a185" providerId="ADAL" clId="{72CBF87C-7DFB-4A00-AF5E-B5623864D1ED}" dt="2024-02-07T11:17:35.780" v="5594" actId="478"/>
          <ac:picMkLst>
            <pc:docMk/>
            <pc:sldMk cId="3048428236" sldId="4527"/>
            <ac:picMk id="8" creationId="{233AAEE3-FD3C-CF5B-7B6B-7793B59F051D}"/>
          </ac:picMkLst>
        </pc:picChg>
      </pc:sldChg>
      <pc:sldChg chg="addSp delSp modSp add mod ord modNotesTx">
        <pc:chgData name="Kathryn Harris" userId="1d25d405-cbba-456a-bfa9-7e7418d9a185" providerId="ADAL" clId="{72CBF87C-7DFB-4A00-AF5E-B5623864D1ED}" dt="2024-02-28T11:00:29.363" v="15522" actId="20577"/>
        <pc:sldMkLst>
          <pc:docMk/>
          <pc:sldMk cId="2337119440" sldId="4528"/>
        </pc:sldMkLst>
        <pc:spChg chg="mod">
          <ac:chgData name="Kathryn Harris" userId="1d25d405-cbba-456a-bfa9-7e7418d9a185" providerId="ADAL" clId="{72CBF87C-7DFB-4A00-AF5E-B5623864D1ED}" dt="2024-02-28T10:58:29.534" v="15504" actId="20577"/>
          <ac:spMkLst>
            <pc:docMk/>
            <pc:sldMk cId="2337119440" sldId="4528"/>
            <ac:spMk id="2" creationId="{8C1AECDE-8ED4-3B81-879E-B20C9D9FF442}"/>
          </ac:spMkLst>
        </pc:spChg>
        <pc:spChg chg="add del mod">
          <ac:chgData name="Kathryn Harris" userId="1d25d405-cbba-456a-bfa9-7e7418d9a185" providerId="ADAL" clId="{72CBF87C-7DFB-4A00-AF5E-B5623864D1ED}" dt="2024-02-07T11:31:20.958" v="6483" actId="478"/>
          <ac:spMkLst>
            <pc:docMk/>
            <pc:sldMk cId="2337119440" sldId="4528"/>
            <ac:spMk id="4" creationId="{232065FE-3D65-24ED-2211-4917913AC77C}"/>
          </ac:spMkLst>
        </pc:spChg>
        <pc:spChg chg="add mod">
          <ac:chgData name="Kathryn Harris" userId="1d25d405-cbba-456a-bfa9-7e7418d9a185" providerId="ADAL" clId="{72CBF87C-7DFB-4A00-AF5E-B5623864D1ED}" dt="2024-02-19T14:14:40.039" v="9429" actId="255"/>
          <ac:spMkLst>
            <pc:docMk/>
            <pc:sldMk cId="2337119440" sldId="4528"/>
            <ac:spMk id="10" creationId="{D20313BB-6781-7AB2-6A93-C3566B1DAE29}"/>
          </ac:spMkLst>
        </pc:spChg>
        <pc:graphicFrameChg chg="mod modGraphic">
          <ac:chgData name="Kathryn Harris" userId="1d25d405-cbba-456a-bfa9-7e7418d9a185" providerId="ADAL" clId="{72CBF87C-7DFB-4A00-AF5E-B5623864D1ED}" dt="2024-02-19T14:14:45.424" v="9430" actId="14100"/>
          <ac:graphicFrameMkLst>
            <pc:docMk/>
            <pc:sldMk cId="2337119440" sldId="4528"/>
            <ac:graphicFrameMk id="3" creationId="{21F94296-4F69-016E-0CA8-C13A5EE3C630}"/>
          </ac:graphicFrameMkLst>
        </pc:graphicFrameChg>
        <pc:graphicFrameChg chg="mod modGraphic">
          <ac:chgData name="Kathryn Harris" userId="1d25d405-cbba-456a-bfa9-7e7418d9a185" providerId="ADAL" clId="{72CBF87C-7DFB-4A00-AF5E-B5623864D1ED}" dt="2024-02-19T14:14:48.554" v="9431" actId="14100"/>
          <ac:graphicFrameMkLst>
            <pc:docMk/>
            <pc:sldMk cId="2337119440" sldId="4528"/>
            <ac:graphicFrameMk id="9" creationId="{F88B1494-A02D-3426-7CC0-2CF99F0C882C}"/>
          </ac:graphicFrameMkLst>
        </pc:graphicFrameChg>
      </pc:sldChg>
      <pc:sldChg chg="modSp add del mod">
        <pc:chgData name="Kathryn Harris" userId="1d25d405-cbba-456a-bfa9-7e7418d9a185" providerId="ADAL" clId="{72CBF87C-7DFB-4A00-AF5E-B5623864D1ED}" dt="2024-02-07T11:48:01.778" v="7477" actId="2696"/>
        <pc:sldMkLst>
          <pc:docMk/>
          <pc:sldMk cId="272957664" sldId="4529"/>
        </pc:sldMkLst>
        <pc:spChg chg="mod">
          <ac:chgData name="Kathryn Harris" userId="1d25d405-cbba-456a-bfa9-7e7418d9a185" providerId="ADAL" clId="{72CBF87C-7DFB-4A00-AF5E-B5623864D1ED}" dt="2024-02-07T11:47:55.979" v="7476" actId="20577"/>
          <ac:spMkLst>
            <pc:docMk/>
            <pc:sldMk cId="272957664" sldId="4529"/>
            <ac:spMk id="2" creationId="{0866C836-850D-5480-9E16-4FBFB26F8DE1}"/>
          </ac:spMkLst>
        </pc:spChg>
        <pc:spChg chg="mod">
          <ac:chgData name="Kathryn Harris" userId="1d25d405-cbba-456a-bfa9-7e7418d9a185" providerId="ADAL" clId="{72CBF87C-7DFB-4A00-AF5E-B5623864D1ED}" dt="2024-02-07T11:47:48.111" v="7446"/>
          <ac:spMkLst>
            <pc:docMk/>
            <pc:sldMk cId="272957664" sldId="4529"/>
            <ac:spMk id="4" creationId="{963DB6B3-4DC0-261A-1445-F56052FCE1DD}"/>
          </ac:spMkLst>
        </pc:spChg>
      </pc:sldChg>
      <pc:sldChg chg="addSp delSp modSp add mod ord modNotesTx">
        <pc:chgData name="Kathryn Harris" userId="1d25d405-cbba-456a-bfa9-7e7418d9a185" providerId="ADAL" clId="{72CBF87C-7DFB-4A00-AF5E-B5623864D1ED}" dt="2024-02-28T13:52:13.657" v="22509"/>
        <pc:sldMkLst>
          <pc:docMk/>
          <pc:sldMk cId="4024750994" sldId="4529"/>
        </pc:sldMkLst>
        <pc:spChg chg="mod">
          <ac:chgData name="Kathryn Harris" userId="1d25d405-cbba-456a-bfa9-7e7418d9a185" providerId="ADAL" clId="{72CBF87C-7DFB-4A00-AF5E-B5623864D1ED}" dt="2024-02-26T10:15:46.345" v="12429" actId="20577"/>
          <ac:spMkLst>
            <pc:docMk/>
            <pc:sldMk cId="4024750994" sldId="4529"/>
            <ac:spMk id="2" creationId="{8C1AECDE-8ED4-3B81-879E-B20C9D9FF442}"/>
          </ac:spMkLst>
        </pc:spChg>
        <pc:spChg chg="mod">
          <ac:chgData name="Kathryn Harris" userId="1d25d405-cbba-456a-bfa9-7e7418d9a185" providerId="ADAL" clId="{72CBF87C-7DFB-4A00-AF5E-B5623864D1ED}" dt="2024-02-07T15:47:15.420" v="8530" actId="14100"/>
          <ac:spMkLst>
            <pc:docMk/>
            <pc:sldMk cId="4024750994" sldId="4529"/>
            <ac:spMk id="4" creationId="{44FB6E5D-4797-94A9-EFF9-238239C92C1C}"/>
          </ac:spMkLst>
        </pc:spChg>
        <pc:spChg chg="ord">
          <ac:chgData name="Kathryn Harris" userId="1d25d405-cbba-456a-bfa9-7e7418d9a185" providerId="ADAL" clId="{72CBF87C-7DFB-4A00-AF5E-B5623864D1ED}" dt="2024-02-28T13:52:13.657" v="22509"/>
          <ac:spMkLst>
            <pc:docMk/>
            <pc:sldMk cId="4024750994" sldId="4529"/>
            <ac:spMk id="8" creationId="{D0BB88D9-9239-78C3-FE31-2DA324D8EB0C}"/>
          </ac:spMkLst>
        </pc:spChg>
        <pc:graphicFrameChg chg="add mod modGraphic">
          <ac:chgData name="Kathryn Harris" userId="1d25d405-cbba-456a-bfa9-7e7418d9a185" providerId="ADAL" clId="{72CBF87C-7DFB-4A00-AF5E-B5623864D1ED}" dt="2024-02-07T15:45:11.187" v="8375"/>
          <ac:graphicFrameMkLst>
            <pc:docMk/>
            <pc:sldMk cId="4024750994" sldId="4529"/>
            <ac:graphicFrameMk id="3" creationId="{EE2E3924-CD88-6D87-45CF-933B6D7E43CD}"/>
          </ac:graphicFrameMkLst>
        </pc:graphicFrameChg>
        <pc:graphicFrameChg chg="del">
          <ac:chgData name="Kathryn Harris" userId="1d25d405-cbba-456a-bfa9-7e7418d9a185" providerId="ADAL" clId="{72CBF87C-7DFB-4A00-AF5E-B5623864D1ED}" dt="2024-02-07T15:28:20.061" v="7764" actId="478"/>
          <ac:graphicFrameMkLst>
            <pc:docMk/>
            <pc:sldMk cId="4024750994" sldId="4529"/>
            <ac:graphicFrameMk id="5" creationId="{5F6BDD23-9214-3DFF-B816-DE976F8A4A25}"/>
          </ac:graphicFrameMkLst>
        </pc:graphicFrameChg>
      </pc:sldChg>
      <pc:sldChg chg="addSp delSp modSp add mod modNotesTx">
        <pc:chgData name="Kathryn Harris" userId="1d25d405-cbba-456a-bfa9-7e7418d9a185" providerId="ADAL" clId="{72CBF87C-7DFB-4A00-AF5E-B5623864D1ED}" dt="2024-02-28T13:57:43.156" v="22551" actId="20577"/>
        <pc:sldMkLst>
          <pc:docMk/>
          <pc:sldMk cId="657138726" sldId="4530"/>
        </pc:sldMkLst>
        <pc:spChg chg="add del mod">
          <ac:chgData name="Kathryn Harris" userId="1d25d405-cbba-456a-bfa9-7e7418d9a185" providerId="ADAL" clId="{72CBF87C-7DFB-4A00-AF5E-B5623864D1ED}" dt="2024-02-28T12:37:24.886" v="20855" actId="478"/>
          <ac:spMkLst>
            <pc:docMk/>
            <pc:sldMk cId="657138726" sldId="4530"/>
            <ac:spMk id="2" creationId="{86B70E06-2765-5D7C-73C3-C876038682E5}"/>
          </ac:spMkLst>
        </pc:spChg>
        <pc:spChg chg="add del mod">
          <ac:chgData name="Kathryn Harris" userId="1d25d405-cbba-456a-bfa9-7e7418d9a185" providerId="ADAL" clId="{72CBF87C-7DFB-4A00-AF5E-B5623864D1ED}" dt="2024-02-19T15:07:06.690" v="9536" actId="478"/>
          <ac:spMkLst>
            <pc:docMk/>
            <pc:sldMk cId="657138726" sldId="4530"/>
            <ac:spMk id="4" creationId="{FB82DE3D-6515-4951-4F85-483658C79BF1}"/>
          </ac:spMkLst>
        </pc:spChg>
        <pc:spChg chg="del">
          <ac:chgData name="Kathryn Harris" userId="1d25d405-cbba-456a-bfa9-7e7418d9a185" providerId="ADAL" clId="{72CBF87C-7DFB-4A00-AF5E-B5623864D1ED}" dt="2024-02-19T15:07:07.640" v="9538" actId="478"/>
          <ac:spMkLst>
            <pc:docMk/>
            <pc:sldMk cId="657138726" sldId="4530"/>
            <ac:spMk id="5" creationId="{642B7512-7315-5184-F461-56C85FECDD0E}"/>
          </ac:spMkLst>
        </pc:spChg>
        <pc:spChg chg="del">
          <ac:chgData name="Kathryn Harris" userId="1d25d405-cbba-456a-bfa9-7e7418d9a185" providerId="ADAL" clId="{72CBF87C-7DFB-4A00-AF5E-B5623864D1ED}" dt="2024-02-19T15:05:54.378" v="9524" actId="478"/>
          <ac:spMkLst>
            <pc:docMk/>
            <pc:sldMk cId="657138726" sldId="4530"/>
            <ac:spMk id="7" creationId="{6693B818-9BD2-16E5-0195-404E6C904538}"/>
          </ac:spMkLst>
        </pc:spChg>
        <pc:spChg chg="ord">
          <ac:chgData name="Kathryn Harris" userId="1d25d405-cbba-456a-bfa9-7e7418d9a185" providerId="ADAL" clId="{72CBF87C-7DFB-4A00-AF5E-B5623864D1ED}" dt="2024-02-28T12:42:50.576" v="21423"/>
          <ac:spMkLst>
            <pc:docMk/>
            <pc:sldMk cId="657138726" sldId="4530"/>
            <ac:spMk id="8" creationId="{E00120FA-7FD7-170B-41B9-A5D50CCF848C}"/>
          </ac:spMkLst>
        </pc:spChg>
        <pc:spChg chg="add del mod">
          <ac:chgData name="Kathryn Harris" userId="1d25d405-cbba-456a-bfa9-7e7418d9a185" providerId="ADAL" clId="{72CBF87C-7DFB-4A00-AF5E-B5623864D1ED}" dt="2024-02-19T15:07:44.684" v="9542" actId="478"/>
          <ac:spMkLst>
            <pc:docMk/>
            <pc:sldMk cId="657138726" sldId="4530"/>
            <ac:spMk id="9" creationId="{5096A9FF-B649-2646-489C-8DD3D9454F1E}"/>
          </ac:spMkLst>
        </pc:spChg>
        <pc:spChg chg="add mod">
          <ac:chgData name="Kathryn Harris" userId="1d25d405-cbba-456a-bfa9-7e7418d9a185" providerId="ADAL" clId="{72CBF87C-7DFB-4A00-AF5E-B5623864D1ED}" dt="2024-02-28T12:37:46.343" v="20856" actId="33553"/>
          <ac:spMkLst>
            <pc:docMk/>
            <pc:sldMk cId="657138726" sldId="4530"/>
            <ac:spMk id="10" creationId="{4DE23600-736E-81FD-1DFB-746395E6D8C0}"/>
          </ac:spMkLst>
        </pc:spChg>
        <pc:spChg chg="add mod">
          <ac:chgData name="Kathryn Harris" userId="1d25d405-cbba-456a-bfa9-7e7418d9a185" providerId="ADAL" clId="{72CBF87C-7DFB-4A00-AF5E-B5623864D1ED}" dt="2024-02-19T15:21:32.163" v="9546"/>
          <ac:spMkLst>
            <pc:docMk/>
            <pc:sldMk cId="657138726" sldId="4530"/>
            <ac:spMk id="11" creationId="{A9185D65-84D4-2FBD-C952-D822B8973C72}"/>
          </ac:spMkLst>
        </pc:spChg>
        <pc:spChg chg="add mod">
          <ac:chgData name="Kathryn Harris" userId="1d25d405-cbba-456a-bfa9-7e7418d9a185" providerId="ADAL" clId="{72CBF87C-7DFB-4A00-AF5E-B5623864D1ED}" dt="2024-02-28T13:57:43.156" v="22551" actId="20577"/>
          <ac:spMkLst>
            <pc:docMk/>
            <pc:sldMk cId="657138726" sldId="4530"/>
            <ac:spMk id="13" creationId="{EF11ACF3-E520-68D1-FAB5-D1D66E6BBFB8}"/>
          </ac:spMkLst>
        </pc:spChg>
        <pc:picChg chg="add del mod">
          <ac:chgData name="Kathryn Harris" userId="1d25d405-cbba-456a-bfa9-7e7418d9a185" providerId="ADAL" clId="{72CBF87C-7DFB-4A00-AF5E-B5623864D1ED}" dt="2024-02-19T15:21:28.101" v="9545" actId="478"/>
          <ac:picMkLst>
            <pc:docMk/>
            <pc:sldMk cId="657138726" sldId="4530"/>
            <ac:picMk id="3" creationId="{13B897D1-9B20-52DB-CBC1-9DE2EB593C64}"/>
          </ac:picMkLst>
        </pc:picChg>
        <pc:picChg chg="del">
          <ac:chgData name="Kathryn Harris" userId="1d25d405-cbba-456a-bfa9-7e7418d9a185" providerId="ADAL" clId="{72CBF87C-7DFB-4A00-AF5E-B5623864D1ED}" dt="2024-02-19T15:07:07.120" v="9537" actId="478"/>
          <ac:picMkLst>
            <pc:docMk/>
            <pc:sldMk cId="657138726" sldId="4530"/>
            <ac:picMk id="6" creationId="{798E7311-0735-7FB5-3D03-670143C495C4}"/>
          </ac:picMkLst>
        </pc:picChg>
        <pc:picChg chg="add mod">
          <ac:chgData name="Kathryn Harris" userId="1d25d405-cbba-456a-bfa9-7e7418d9a185" providerId="ADAL" clId="{72CBF87C-7DFB-4A00-AF5E-B5623864D1ED}" dt="2024-02-19T15:21:32.163" v="9546"/>
          <ac:picMkLst>
            <pc:docMk/>
            <pc:sldMk cId="657138726" sldId="4530"/>
            <ac:picMk id="12" creationId="{479372A3-6F89-0447-E669-11C7040836C9}"/>
          </ac:picMkLst>
        </pc:picChg>
        <pc:picChg chg="add del mod">
          <ac:chgData name="Kathryn Harris" userId="1d25d405-cbba-456a-bfa9-7e7418d9a185" providerId="ADAL" clId="{72CBF87C-7DFB-4A00-AF5E-B5623864D1ED}" dt="2024-02-19T16:19:50.856" v="10786" actId="478"/>
          <ac:picMkLst>
            <pc:docMk/>
            <pc:sldMk cId="657138726" sldId="4530"/>
            <ac:picMk id="15" creationId="{FF1E1467-F026-A4C2-75E5-65AF37D25FA8}"/>
          </ac:picMkLst>
        </pc:picChg>
        <pc:picChg chg="add mod">
          <ac:chgData name="Kathryn Harris" userId="1d25d405-cbba-456a-bfa9-7e7418d9a185" providerId="ADAL" clId="{72CBF87C-7DFB-4A00-AF5E-B5623864D1ED}" dt="2024-02-28T12:46:33.846" v="22477" actId="962"/>
          <ac:picMkLst>
            <pc:docMk/>
            <pc:sldMk cId="657138726" sldId="4530"/>
            <ac:picMk id="17" creationId="{20C0DBD0-5C60-B231-AB77-76DBBF777033}"/>
          </ac:picMkLst>
        </pc:picChg>
        <pc:picChg chg="del">
          <ac:chgData name="Kathryn Harris" userId="1d25d405-cbba-456a-bfa9-7e7418d9a185" providerId="ADAL" clId="{72CBF87C-7DFB-4A00-AF5E-B5623864D1ED}" dt="2024-02-19T15:05:52.718" v="9523" actId="478"/>
          <ac:picMkLst>
            <pc:docMk/>
            <pc:sldMk cId="657138726" sldId="4530"/>
            <ac:picMk id="20" creationId="{B34A5963-7C0F-E3C7-3198-140A395386C3}"/>
          </ac:picMkLst>
        </pc:picChg>
      </pc:sldChg>
      <pc:sldChg chg="addSp delSp modSp add mod modNotesTx">
        <pc:chgData name="Kathryn Harris" userId="1d25d405-cbba-456a-bfa9-7e7418d9a185" providerId="ADAL" clId="{72CBF87C-7DFB-4A00-AF5E-B5623864D1ED}" dt="2024-02-28T13:50:32.044" v="22492" actId="13244"/>
        <pc:sldMkLst>
          <pc:docMk/>
          <pc:sldMk cId="2150412855" sldId="4531"/>
        </pc:sldMkLst>
        <pc:spChg chg="ord">
          <ac:chgData name="Kathryn Harris" userId="1d25d405-cbba-456a-bfa9-7e7418d9a185" providerId="ADAL" clId="{72CBF87C-7DFB-4A00-AF5E-B5623864D1ED}" dt="2024-02-28T12:43:12.825" v="21425"/>
          <ac:spMkLst>
            <pc:docMk/>
            <pc:sldMk cId="2150412855" sldId="4531"/>
            <ac:spMk id="3" creationId="{D8F348D3-9A5C-C2AC-9EEF-E0C8DB736D41}"/>
          </ac:spMkLst>
        </pc:spChg>
        <pc:spChg chg="mod">
          <ac:chgData name="Kathryn Harris" userId="1d25d405-cbba-456a-bfa9-7e7418d9a185" providerId="ADAL" clId="{72CBF87C-7DFB-4A00-AF5E-B5623864D1ED}" dt="2024-02-19T15:24:53.168" v="9937" actId="20577"/>
          <ac:spMkLst>
            <pc:docMk/>
            <pc:sldMk cId="2150412855" sldId="4531"/>
            <ac:spMk id="6" creationId="{9D03AC9F-F9DB-D851-D150-65666AA442ED}"/>
          </ac:spMkLst>
        </pc:spChg>
        <pc:spChg chg="mod">
          <ac:chgData name="Kathryn Harris" userId="1d25d405-cbba-456a-bfa9-7e7418d9a185" providerId="ADAL" clId="{72CBF87C-7DFB-4A00-AF5E-B5623864D1ED}" dt="2024-02-28T11:43:40.277" v="16014" actId="1076"/>
          <ac:spMkLst>
            <pc:docMk/>
            <pc:sldMk cId="2150412855" sldId="4531"/>
            <ac:spMk id="19" creationId="{B60C0D78-3568-B6D7-B7DD-CF10CF4567CB}"/>
          </ac:spMkLst>
        </pc:spChg>
        <pc:graphicFrameChg chg="del">
          <ac:chgData name="Kathryn Harris" userId="1d25d405-cbba-456a-bfa9-7e7418d9a185" providerId="ADAL" clId="{72CBF87C-7DFB-4A00-AF5E-B5623864D1ED}" dt="2024-02-19T15:21:54.279" v="9586" actId="478"/>
          <ac:graphicFrameMkLst>
            <pc:docMk/>
            <pc:sldMk cId="2150412855" sldId="4531"/>
            <ac:graphicFrameMk id="9" creationId="{65C214FD-DE27-E0B3-3485-85162F9E2D12}"/>
          </ac:graphicFrameMkLst>
        </pc:graphicFrameChg>
        <pc:graphicFrameChg chg="del">
          <ac:chgData name="Kathryn Harris" userId="1d25d405-cbba-456a-bfa9-7e7418d9a185" providerId="ADAL" clId="{72CBF87C-7DFB-4A00-AF5E-B5623864D1ED}" dt="2024-02-19T15:21:56.293" v="9587" actId="478"/>
          <ac:graphicFrameMkLst>
            <pc:docMk/>
            <pc:sldMk cId="2150412855" sldId="4531"/>
            <ac:graphicFrameMk id="11" creationId="{8631DDED-3349-B567-F59E-30EE3BD4C9FB}"/>
          </ac:graphicFrameMkLst>
        </pc:graphicFrameChg>
        <pc:picChg chg="add mod ord">
          <ac:chgData name="Kathryn Harris" userId="1d25d405-cbba-456a-bfa9-7e7418d9a185" providerId="ADAL" clId="{72CBF87C-7DFB-4A00-AF5E-B5623864D1ED}" dt="2024-02-28T13:50:32.044" v="22492" actId="13244"/>
          <ac:picMkLst>
            <pc:docMk/>
            <pc:sldMk cId="2150412855" sldId="4531"/>
            <ac:picMk id="4" creationId="{183FF095-3918-BC8E-4253-5F0E97A14DB7}"/>
          </ac:picMkLst>
        </pc:picChg>
      </pc:sldChg>
      <pc:sldChg chg="addSp delSp modSp add mod modNotesTx">
        <pc:chgData name="Kathryn Harris" userId="1d25d405-cbba-456a-bfa9-7e7418d9a185" providerId="ADAL" clId="{72CBF87C-7DFB-4A00-AF5E-B5623864D1ED}" dt="2024-02-28T13:49:57.006" v="22483" actId="13244"/>
        <pc:sldMkLst>
          <pc:docMk/>
          <pc:sldMk cId="843628818" sldId="4532"/>
        </pc:sldMkLst>
        <pc:spChg chg="mod">
          <ac:chgData name="Kathryn Harris" userId="1d25d405-cbba-456a-bfa9-7e7418d9a185" providerId="ADAL" clId="{72CBF87C-7DFB-4A00-AF5E-B5623864D1ED}" dt="2024-02-19T15:24:07.411" v="9823" actId="20577"/>
          <ac:spMkLst>
            <pc:docMk/>
            <pc:sldMk cId="843628818" sldId="4532"/>
            <ac:spMk id="6" creationId="{9D03AC9F-F9DB-D851-D150-65666AA442ED}"/>
          </ac:spMkLst>
        </pc:spChg>
        <pc:spChg chg="ord">
          <ac:chgData name="Kathryn Harris" userId="1d25d405-cbba-456a-bfa9-7e7418d9a185" providerId="ADAL" clId="{72CBF87C-7DFB-4A00-AF5E-B5623864D1ED}" dt="2024-02-28T12:43:02.734" v="21424"/>
          <ac:spMkLst>
            <pc:docMk/>
            <pc:sldMk cId="843628818" sldId="4532"/>
            <ac:spMk id="9" creationId="{F03661B9-B59E-2636-2688-9785C22FE8A0}"/>
          </ac:spMkLst>
        </pc:spChg>
        <pc:spChg chg="mod">
          <ac:chgData name="Kathryn Harris" userId="1d25d405-cbba-456a-bfa9-7e7418d9a185" providerId="ADAL" clId="{72CBF87C-7DFB-4A00-AF5E-B5623864D1ED}" dt="2024-02-28T11:44:56.067" v="16025" actId="113"/>
          <ac:spMkLst>
            <pc:docMk/>
            <pc:sldMk cId="843628818" sldId="4532"/>
            <ac:spMk id="19" creationId="{B60C0D78-3568-B6D7-B7DD-CF10CF4567CB}"/>
          </ac:spMkLst>
        </pc:spChg>
        <pc:graphicFrameChg chg="del">
          <ac:chgData name="Kathryn Harris" userId="1d25d405-cbba-456a-bfa9-7e7418d9a185" providerId="ADAL" clId="{72CBF87C-7DFB-4A00-AF5E-B5623864D1ED}" dt="2024-02-19T15:24:09.580" v="9824" actId="478"/>
          <ac:graphicFrameMkLst>
            <pc:docMk/>
            <pc:sldMk cId="843628818" sldId="4532"/>
            <ac:graphicFrameMk id="2" creationId="{0B9AB2D9-690A-F291-6344-1ADB3CEA78E4}"/>
          </ac:graphicFrameMkLst>
        </pc:graphicFrameChg>
        <pc:graphicFrameChg chg="del">
          <ac:chgData name="Kathryn Harris" userId="1d25d405-cbba-456a-bfa9-7e7418d9a185" providerId="ADAL" clId="{72CBF87C-7DFB-4A00-AF5E-B5623864D1ED}" dt="2024-02-19T15:24:10.675" v="9825" actId="478"/>
          <ac:graphicFrameMkLst>
            <pc:docMk/>
            <pc:sldMk cId="843628818" sldId="4532"/>
            <ac:graphicFrameMk id="4" creationId="{4B53B0AE-4EA6-7251-CAFA-037CC0956F5A}"/>
          </ac:graphicFrameMkLst>
        </pc:graphicFrameChg>
        <pc:picChg chg="add mod ord">
          <ac:chgData name="Kathryn Harris" userId="1d25d405-cbba-456a-bfa9-7e7418d9a185" providerId="ADAL" clId="{72CBF87C-7DFB-4A00-AF5E-B5623864D1ED}" dt="2024-02-28T13:49:57.006" v="22483" actId="13244"/>
          <ac:picMkLst>
            <pc:docMk/>
            <pc:sldMk cId="843628818" sldId="4532"/>
            <ac:picMk id="5" creationId="{D042C7E4-F99C-F5B6-B5B7-88711270CDB8}"/>
          </ac:picMkLst>
        </pc:picChg>
      </pc:sldChg>
      <pc:sldChg chg="addSp delSp modSp add del mod modNotesTx">
        <pc:chgData name="Kathryn Harris" userId="1d25d405-cbba-456a-bfa9-7e7418d9a185" providerId="ADAL" clId="{72CBF87C-7DFB-4A00-AF5E-B5623864D1ED}" dt="2024-02-26T15:42:08.427" v="13568" actId="2696"/>
        <pc:sldMkLst>
          <pc:docMk/>
          <pc:sldMk cId="2714865665" sldId="4533"/>
        </pc:sldMkLst>
        <pc:spChg chg="mod">
          <ac:chgData name="Kathryn Harris" userId="1d25d405-cbba-456a-bfa9-7e7418d9a185" providerId="ADAL" clId="{72CBF87C-7DFB-4A00-AF5E-B5623864D1ED}" dt="2024-02-19T15:26:04.993" v="10154" actId="20577"/>
          <ac:spMkLst>
            <pc:docMk/>
            <pc:sldMk cId="2714865665" sldId="4533"/>
            <ac:spMk id="2" creationId="{0866C836-850D-5480-9E16-4FBFB26F8DE1}"/>
          </ac:spMkLst>
        </pc:spChg>
        <pc:spChg chg="del mod">
          <ac:chgData name="Kathryn Harris" userId="1d25d405-cbba-456a-bfa9-7e7418d9a185" providerId="ADAL" clId="{72CBF87C-7DFB-4A00-AF5E-B5623864D1ED}" dt="2024-02-19T15:25:23.440" v="9999"/>
          <ac:spMkLst>
            <pc:docMk/>
            <pc:sldMk cId="2714865665" sldId="4533"/>
            <ac:spMk id="3" creationId="{EC113A4E-DC37-CFB8-E6FF-DD257E87B5BC}"/>
          </ac:spMkLst>
        </pc:spChg>
        <pc:spChg chg="add mod">
          <ac:chgData name="Kathryn Harris" userId="1d25d405-cbba-456a-bfa9-7e7418d9a185" providerId="ADAL" clId="{72CBF87C-7DFB-4A00-AF5E-B5623864D1ED}" dt="2024-02-26T11:50:02.418" v="13322" actId="1076"/>
          <ac:spMkLst>
            <pc:docMk/>
            <pc:sldMk cId="2714865665" sldId="4533"/>
            <ac:spMk id="5" creationId="{B78E7E63-EFB3-29BE-5DD5-F15C75933900}"/>
          </ac:spMkLst>
        </pc:spChg>
        <pc:spChg chg="del mod">
          <ac:chgData name="Kathryn Harris" userId="1d25d405-cbba-456a-bfa9-7e7418d9a185" providerId="ADAL" clId="{72CBF87C-7DFB-4A00-AF5E-B5623864D1ED}" dt="2024-02-19T15:25:25.073" v="10002" actId="478"/>
          <ac:spMkLst>
            <pc:docMk/>
            <pc:sldMk cId="2714865665" sldId="4533"/>
            <ac:spMk id="10" creationId="{894523F4-309C-23B1-7532-75F8FAC7AABF}"/>
          </ac:spMkLst>
        </pc:spChg>
        <pc:spChg chg="del">
          <ac:chgData name="Kathryn Harris" userId="1d25d405-cbba-456a-bfa9-7e7418d9a185" providerId="ADAL" clId="{72CBF87C-7DFB-4A00-AF5E-B5623864D1ED}" dt="2024-02-19T15:25:25.937" v="10003" actId="478"/>
          <ac:spMkLst>
            <pc:docMk/>
            <pc:sldMk cId="2714865665" sldId="4533"/>
            <ac:spMk id="11" creationId="{09FCEBAB-91C4-DABF-1E0A-F1A14A09103F}"/>
          </ac:spMkLst>
        </pc:spChg>
        <pc:graphicFrameChg chg="del">
          <ac:chgData name="Kathryn Harris" userId="1d25d405-cbba-456a-bfa9-7e7418d9a185" providerId="ADAL" clId="{72CBF87C-7DFB-4A00-AF5E-B5623864D1ED}" dt="2024-02-19T15:25:23.835" v="10000" actId="478"/>
          <ac:graphicFrameMkLst>
            <pc:docMk/>
            <pc:sldMk cId="2714865665" sldId="4533"/>
            <ac:graphicFrameMk id="4" creationId="{B9DB19E4-7B7D-6265-E29A-9A4A37615FFD}"/>
          </ac:graphicFrameMkLst>
        </pc:graphicFrameChg>
        <pc:graphicFrameChg chg="del">
          <ac:chgData name="Kathryn Harris" userId="1d25d405-cbba-456a-bfa9-7e7418d9a185" providerId="ADAL" clId="{72CBF87C-7DFB-4A00-AF5E-B5623864D1ED}" dt="2024-02-19T15:25:23.439" v="9997" actId="478"/>
          <ac:graphicFrameMkLst>
            <pc:docMk/>
            <pc:sldMk cId="2714865665" sldId="4533"/>
            <ac:graphicFrameMk id="9" creationId="{ED696128-E6F7-02FE-EBDB-CB5297F063F7}"/>
          </ac:graphicFrameMkLst>
        </pc:graphicFrameChg>
        <pc:picChg chg="add mod">
          <ac:chgData name="Kathryn Harris" userId="1d25d405-cbba-456a-bfa9-7e7418d9a185" providerId="ADAL" clId="{72CBF87C-7DFB-4A00-AF5E-B5623864D1ED}" dt="2024-02-26T11:32:43.313" v="12495" actId="1038"/>
          <ac:picMkLst>
            <pc:docMk/>
            <pc:sldMk cId="2714865665" sldId="4533"/>
            <ac:picMk id="4" creationId="{664058B7-9EAA-653B-6703-3CEA936F1CBA}"/>
          </ac:picMkLst>
        </pc:picChg>
        <pc:picChg chg="add del mod">
          <ac:chgData name="Kathryn Harris" userId="1d25d405-cbba-456a-bfa9-7e7418d9a185" providerId="ADAL" clId="{72CBF87C-7DFB-4A00-AF5E-B5623864D1ED}" dt="2024-02-26T10:06:17.273" v="12135" actId="478"/>
          <ac:picMkLst>
            <pc:docMk/>
            <pc:sldMk cId="2714865665" sldId="4533"/>
            <ac:picMk id="13" creationId="{6BDDF6D9-0946-FDD3-B7AE-DF2C8195A247}"/>
          </ac:picMkLst>
        </pc:picChg>
      </pc:sldChg>
      <pc:sldChg chg="add del">
        <pc:chgData name="Kathryn Harris" userId="1d25d405-cbba-456a-bfa9-7e7418d9a185" providerId="ADAL" clId="{72CBF87C-7DFB-4A00-AF5E-B5623864D1ED}" dt="2024-02-19T15:25:04.884" v="9945" actId="47"/>
        <pc:sldMkLst>
          <pc:docMk/>
          <pc:sldMk cId="3994631253" sldId="4533"/>
        </pc:sldMkLst>
      </pc:sldChg>
      <pc:sldChg chg="new del">
        <pc:chgData name="Kathryn Harris" userId="1d25d405-cbba-456a-bfa9-7e7418d9a185" providerId="ADAL" clId="{72CBF87C-7DFB-4A00-AF5E-B5623864D1ED}" dt="2024-02-19T15:25:09.306" v="9946" actId="2696"/>
        <pc:sldMkLst>
          <pc:docMk/>
          <pc:sldMk cId="429343157" sldId="4534"/>
        </pc:sldMkLst>
      </pc:sldChg>
      <pc:sldChg chg="addSp delSp modSp add mod ord modNotesTx">
        <pc:chgData name="Kathryn Harris" userId="1d25d405-cbba-456a-bfa9-7e7418d9a185" providerId="ADAL" clId="{72CBF87C-7DFB-4A00-AF5E-B5623864D1ED}" dt="2024-02-28T12:43:21.054" v="21426"/>
        <pc:sldMkLst>
          <pc:docMk/>
          <pc:sldMk cId="3216036808" sldId="4534"/>
        </pc:sldMkLst>
        <pc:spChg chg="mod">
          <ac:chgData name="Kathryn Harris" userId="1d25d405-cbba-456a-bfa9-7e7418d9a185" providerId="ADAL" clId="{72CBF87C-7DFB-4A00-AF5E-B5623864D1ED}" dt="2024-02-19T15:26:45.097" v="10199" actId="1076"/>
          <ac:spMkLst>
            <pc:docMk/>
            <pc:sldMk cId="3216036808" sldId="4534"/>
            <ac:spMk id="2" creationId="{0866C836-850D-5480-9E16-4FBFB26F8DE1}"/>
          </ac:spMkLst>
        </pc:spChg>
        <pc:spChg chg="mod">
          <ac:chgData name="Kathryn Harris" userId="1d25d405-cbba-456a-bfa9-7e7418d9a185" providerId="ADAL" clId="{72CBF87C-7DFB-4A00-AF5E-B5623864D1ED}" dt="2024-02-28T11:58:08.518" v="16108" actId="113"/>
          <ac:spMkLst>
            <pc:docMk/>
            <pc:sldMk cId="3216036808" sldId="4534"/>
            <ac:spMk id="3" creationId="{1B665664-37D4-6436-E9D2-7D25A97E4746}"/>
          </ac:spMkLst>
        </pc:spChg>
        <pc:spChg chg="ord">
          <ac:chgData name="Kathryn Harris" userId="1d25d405-cbba-456a-bfa9-7e7418d9a185" providerId="ADAL" clId="{72CBF87C-7DFB-4A00-AF5E-B5623864D1ED}" dt="2024-02-28T12:43:21.054" v="21426"/>
          <ac:spMkLst>
            <pc:docMk/>
            <pc:sldMk cId="3216036808" sldId="4534"/>
            <ac:spMk id="7" creationId="{182984A6-EF1F-09E2-ACF7-A8318A975B09}"/>
          </ac:spMkLst>
        </pc:spChg>
        <pc:spChg chg="del mod">
          <ac:chgData name="Kathryn Harris" userId="1d25d405-cbba-456a-bfa9-7e7418d9a185" providerId="ADAL" clId="{72CBF87C-7DFB-4A00-AF5E-B5623864D1ED}" dt="2024-02-19T15:26:43.112" v="10197" actId="478"/>
          <ac:spMkLst>
            <pc:docMk/>
            <pc:sldMk cId="3216036808" sldId="4534"/>
            <ac:spMk id="19" creationId="{A8EBE10C-9204-5C2F-CB9B-2EAA853C85DD}"/>
          </ac:spMkLst>
        </pc:spChg>
        <pc:graphicFrameChg chg="del">
          <ac:chgData name="Kathryn Harris" userId="1d25d405-cbba-456a-bfa9-7e7418d9a185" providerId="ADAL" clId="{72CBF87C-7DFB-4A00-AF5E-B5623864D1ED}" dt="2024-02-19T15:26:42.023" v="10195" actId="478"/>
          <ac:graphicFrameMkLst>
            <pc:docMk/>
            <pc:sldMk cId="3216036808" sldId="4534"/>
            <ac:graphicFrameMk id="4" creationId="{31C83FFE-5C19-BE2D-ABCA-A572FCF51F17}"/>
          </ac:graphicFrameMkLst>
        </pc:graphicFrameChg>
        <pc:graphicFrameChg chg="del">
          <ac:chgData name="Kathryn Harris" userId="1d25d405-cbba-456a-bfa9-7e7418d9a185" providerId="ADAL" clId="{72CBF87C-7DFB-4A00-AF5E-B5623864D1ED}" dt="2024-02-19T15:26:40.898" v="10194" actId="478"/>
          <ac:graphicFrameMkLst>
            <pc:docMk/>
            <pc:sldMk cId="3216036808" sldId="4534"/>
            <ac:graphicFrameMk id="13" creationId="{2C2E3CFE-8AA3-9429-DB29-EA3A976D57F5}"/>
          </ac:graphicFrameMkLst>
        </pc:graphicFrameChg>
        <pc:picChg chg="add mod">
          <ac:chgData name="Kathryn Harris" userId="1d25d405-cbba-456a-bfa9-7e7418d9a185" providerId="ADAL" clId="{72CBF87C-7DFB-4A00-AF5E-B5623864D1ED}" dt="2024-02-28T12:40:01.610" v="21242" actId="962"/>
          <ac:picMkLst>
            <pc:docMk/>
            <pc:sldMk cId="3216036808" sldId="4534"/>
            <ac:picMk id="9" creationId="{9F33D13E-D645-462A-108C-3AABC6689DCB}"/>
          </ac:picMkLst>
        </pc:picChg>
      </pc:sldChg>
      <pc:sldChg chg="modSp add mod">
        <pc:chgData name="Kathryn Harris" userId="1d25d405-cbba-456a-bfa9-7e7418d9a185" providerId="ADAL" clId="{72CBF87C-7DFB-4A00-AF5E-B5623864D1ED}" dt="2024-02-19T15:29:25.317" v="10414" actId="20577"/>
        <pc:sldMkLst>
          <pc:docMk/>
          <pc:sldMk cId="1341676685" sldId="4535"/>
        </pc:sldMkLst>
        <pc:spChg chg="mod">
          <ac:chgData name="Kathryn Harris" userId="1d25d405-cbba-456a-bfa9-7e7418d9a185" providerId="ADAL" clId="{72CBF87C-7DFB-4A00-AF5E-B5623864D1ED}" dt="2024-02-19T15:29:25.317" v="10414" actId="20577"/>
          <ac:spMkLst>
            <pc:docMk/>
            <pc:sldMk cId="1341676685" sldId="4535"/>
            <ac:spMk id="2" creationId="{0866C836-850D-5480-9E16-4FBFB26F8DE1}"/>
          </ac:spMkLst>
        </pc:spChg>
      </pc:sldChg>
      <pc:sldChg chg="delSp modSp add del mod modNotesTx">
        <pc:chgData name="Kathryn Harris" userId="1d25d405-cbba-456a-bfa9-7e7418d9a185" providerId="ADAL" clId="{72CBF87C-7DFB-4A00-AF5E-B5623864D1ED}" dt="2024-02-26T16:25:33.500" v="14567" actId="1035"/>
        <pc:sldMkLst>
          <pc:docMk/>
          <pc:sldMk cId="3832886901" sldId="4536"/>
        </pc:sldMkLst>
        <pc:spChg chg="mod">
          <ac:chgData name="Kathryn Harris" userId="1d25d405-cbba-456a-bfa9-7e7418d9a185" providerId="ADAL" clId="{72CBF87C-7DFB-4A00-AF5E-B5623864D1ED}" dt="2024-02-26T15:55:29.725" v="14310" actId="20577"/>
          <ac:spMkLst>
            <pc:docMk/>
            <pc:sldMk cId="3832886901" sldId="4536"/>
            <ac:spMk id="2" creationId="{0866C836-850D-5480-9E16-4FBFB26F8DE1}"/>
          </ac:spMkLst>
        </pc:spChg>
        <pc:spChg chg="mod">
          <ac:chgData name="Kathryn Harris" userId="1d25d405-cbba-456a-bfa9-7e7418d9a185" providerId="ADAL" clId="{72CBF87C-7DFB-4A00-AF5E-B5623864D1ED}" dt="2024-02-26T16:25:33.500" v="14567" actId="1035"/>
          <ac:spMkLst>
            <pc:docMk/>
            <pc:sldMk cId="3832886901" sldId="4536"/>
            <ac:spMk id="3" creationId="{EC113A4E-DC37-CFB8-E6FF-DD257E87B5BC}"/>
          </ac:spMkLst>
        </pc:spChg>
        <pc:spChg chg="del">
          <ac:chgData name="Kathryn Harris" userId="1d25d405-cbba-456a-bfa9-7e7418d9a185" providerId="ADAL" clId="{72CBF87C-7DFB-4A00-AF5E-B5623864D1ED}" dt="2024-02-26T15:43:36.885" v="13578" actId="478"/>
          <ac:spMkLst>
            <pc:docMk/>
            <pc:sldMk cId="3832886901" sldId="4536"/>
            <ac:spMk id="10" creationId="{894523F4-309C-23B1-7532-75F8FAC7AABF}"/>
          </ac:spMkLst>
        </pc:spChg>
        <pc:spChg chg="del">
          <ac:chgData name="Kathryn Harris" userId="1d25d405-cbba-456a-bfa9-7e7418d9a185" providerId="ADAL" clId="{72CBF87C-7DFB-4A00-AF5E-B5623864D1ED}" dt="2024-02-26T15:43:37.893" v="13579" actId="478"/>
          <ac:spMkLst>
            <pc:docMk/>
            <pc:sldMk cId="3832886901" sldId="4536"/>
            <ac:spMk id="11" creationId="{09FCEBAB-91C4-DABF-1E0A-F1A14A09103F}"/>
          </ac:spMkLst>
        </pc:spChg>
        <pc:graphicFrameChg chg="mod">
          <ac:chgData name="Kathryn Harris" userId="1d25d405-cbba-456a-bfa9-7e7418d9a185" providerId="ADAL" clId="{72CBF87C-7DFB-4A00-AF5E-B5623864D1ED}" dt="2024-02-26T16:24:41.938" v="14550" actId="14100"/>
          <ac:graphicFrameMkLst>
            <pc:docMk/>
            <pc:sldMk cId="3832886901" sldId="4536"/>
            <ac:graphicFrameMk id="4" creationId="{B9DB19E4-7B7D-6265-E29A-9A4A37615FFD}"/>
          </ac:graphicFrameMkLst>
        </pc:graphicFrameChg>
        <pc:graphicFrameChg chg="del">
          <ac:chgData name="Kathryn Harris" userId="1d25d405-cbba-456a-bfa9-7e7418d9a185" providerId="ADAL" clId="{72CBF87C-7DFB-4A00-AF5E-B5623864D1ED}" dt="2024-02-26T15:43:34.186" v="13576" actId="478"/>
          <ac:graphicFrameMkLst>
            <pc:docMk/>
            <pc:sldMk cId="3832886901" sldId="4536"/>
            <ac:graphicFrameMk id="9" creationId="{ED696128-E6F7-02FE-EBDB-CB5297F063F7}"/>
          </ac:graphicFrameMkLst>
        </pc:graphicFrameChg>
      </pc:sldChg>
      <pc:sldChg chg="addSp delSp modSp add del mod">
        <pc:chgData name="Kathryn Harris" userId="1d25d405-cbba-456a-bfa9-7e7418d9a185" providerId="ADAL" clId="{72CBF87C-7DFB-4A00-AF5E-B5623864D1ED}" dt="2024-02-26T16:17:24.771" v="14412" actId="2696"/>
        <pc:sldMkLst>
          <pc:docMk/>
          <pc:sldMk cId="712942625" sldId="4537"/>
        </pc:sldMkLst>
        <pc:spChg chg="mod">
          <ac:chgData name="Kathryn Harris" userId="1d25d405-cbba-456a-bfa9-7e7418d9a185" providerId="ADAL" clId="{72CBF87C-7DFB-4A00-AF5E-B5623864D1ED}" dt="2024-02-26T16:03:13.591" v="14391" actId="1076"/>
          <ac:spMkLst>
            <pc:docMk/>
            <pc:sldMk cId="712942625" sldId="4537"/>
            <ac:spMk id="3" creationId="{EC113A4E-DC37-CFB8-E6FF-DD257E87B5BC}"/>
          </ac:spMkLst>
        </pc:spChg>
        <pc:spChg chg="mod">
          <ac:chgData name="Kathryn Harris" userId="1d25d405-cbba-456a-bfa9-7e7418d9a185" providerId="ADAL" clId="{72CBF87C-7DFB-4A00-AF5E-B5623864D1ED}" dt="2024-02-26T16:17:16.436" v="14406" actId="1076"/>
          <ac:spMkLst>
            <pc:docMk/>
            <pc:sldMk cId="712942625" sldId="4537"/>
            <ac:spMk id="10" creationId="{894523F4-309C-23B1-7532-75F8FAC7AABF}"/>
          </ac:spMkLst>
        </pc:spChg>
        <pc:spChg chg="mod">
          <ac:chgData name="Kathryn Harris" userId="1d25d405-cbba-456a-bfa9-7e7418d9a185" providerId="ADAL" clId="{72CBF87C-7DFB-4A00-AF5E-B5623864D1ED}" dt="2024-02-26T16:17:15.966" v="14405" actId="1076"/>
          <ac:spMkLst>
            <pc:docMk/>
            <pc:sldMk cId="712942625" sldId="4537"/>
            <ac:spMk id="11" creationId="{09FCEBAB-91C4-DABF-1E0A-F1A14A09103F}"/>
          </ac:spMkLst>
        </pc:spChg>
        <pc:graphicFrameChg chg="add mod">
          <ac:chgData name="Kathryn Harris" userId="1d25d405-cbba-456a-bfa9-7e7418d9a185" providerId="ADAL" clId="{72CBF87C-7DFB-4A00-AF5E-B5623864D1ED}" dt="2024-02-26T16:17:17.430" v="14409" actId="14100"/>
          <ac:graphicFrameMkLst>
            <pc:docMk/>
            <pc:sldMk cId="712942625" sldId="4537"/>
            <ac:graphicFrameMk id="4" creationId="{B19AB96B-F99E-420A-E19D-79918F109548}"/>
          </ac:graphicFrameMkLst>
        </pc:graphicFrameChg>
        <pc:graphicFrameChg chg="add mod">
          <ac:chgData name="Kathryn Harris" userId="1d25d405-cbba-456a-bfa9-7e7418d9a185" providerId="ADAL" clId="{72CBF87C-7DFB-4A00-AF5E-B5623864D1ED}" dt="2024-02-26T16:17:16.795" v="14407" actId="14100"/>
          <ac:graphicFrameMkLst>
            <pc:docMk/>
            <pc:sldMk cId="712942625" sldId="4537"/>
            <ac:graphicFrameMk id="5" creationId="{C078DEB4-DA65-5B66-7456-5E1354525A6A}"/>
          </ac:graphicFrameMkLst>
        </pc:graphicFrameChg>
        <pc:graphicFrameChg chg="del mod">
          <ac:chgData name="Kathryn Harris" userId="1d25d405-cbba-456a-bfa9-7e7418d9a185" providerId="ADAL" clId="{72CBF87C-7DFB-4A00-AF5E-B5623864D1ED}" dt="2024-02-26T15:56:53.336" v="14335" actId="478"/>
          <ac:graphicFrameMkLst>
            <pc:docMk/>
            <pc:sldMk cId="712942625" sldId="4537"/>
            <ac:graphicFrameMk id="9" creationId="{ED696128-E6F7-02FE-EBDB-CB5297F063F7}"/>
          </ac:graphicFrameMkLst>
        </pc:graphicFrameChg>
      </pc:sldChg>
      <pc:sldChg chg="modSp add del mod">
        <pc:chgData name="Kathryn Harris" userId="1d25d405-cbba-456a-bfa9-7e7418d9a185" providerId="ADAL" clId="{72CBF87C-7DFB-4A00-AF5E-B5623864D1ED}" dt="2024-02-26T15:55:45.348" v="14317" actId="2890"/>
        <pc:sldMkLst>
          <pc:docMk/>
          <pc:sldMk cId="3096384641" sldId="4537"/>
        </pc:sldMkLst>
        <pc:spChg chg="mod">
          <ac:chgData name="Kathryn Harris" userId="1d25d405-cbba-456a-bfa9-7e7418d9a185" providerId="ADAL" clId="{72CBF87C-7DFB-4A00-AF5E-B5623864D1ED}" dt="2024-02-26T15:55:44.918" v="14316" actId="6549"/>
          <ac:spMkLst>
            <pc:docMk/>
            <pc:sldMk cId="3096384641" sldId="4537"/>
            <ac:spMk id="2" creationId="{0866C836-850D-5480-9E16-4FBFB26F8DE1}"/>
          </ac:spMkLst>
        </pc:spChg>
      </pc:sldChg>
      <pc:sldChg chg="modSp add del mod">
        <pc:chgData name="Kathryn Harris" userId="1d25d405-cbba-456a-bfa9-7e7418d9a185" providerId="ADAL" clId="{72CBF87C-7DFB-4A00-AF5E-B5623864D1ED}" dt="2024-02-26T15:59:25.246" v="14365" actId="2696"/>
        <pc:sldMkLst>
          <pc:docMk/>
          <pc:sldMk cId="2785940810" sldId="4538"/>
        </pc:sldMkLst>
        <pc:spChg chg="mod">
          <ac:chgData name="Kathryn Harris" userId="1d25d405-cbba-456a-bfa9-7e7418d9a185" providerId="ADAL" clId="{72CBF87C-7DFB-4A00-AF5E-B5623864D1ED}" dt="2024-02-26T15:59:16.662" v="14364"/>
          <ac:spMkLst>
            <pc:docMk/>
            <pc:sldMk cId="2785940810" sldId="4538"/>
            <ac:spMk id="3" creationId="{EC113A4E-DC37-CFB8-E6FF-DD257E87B5BC}"/>
          </ac:spMkLst>
        </pc:spChg>
        <pc:graphicFrameChg chg="mod">
          <ac:chgData name="Kathryn Harris" userId="1d25d405-cbba-456a-bfa9-7e7418d9a185" providerId="ADAL" clId="{72CBF87C-7DFB-4A00-AF5E-B5623864D1ED}" dt="2024-02-26T15:58:56.622" v="14358" actId="14100"/>
          <ac:graphicFrameMkLst>
            <pc:docMk/>
            <pc:sldMk cId="2785940810" sldId="4538"/>
            <ac:graphicFrameMk id="4" creationId="{B9DB19E4-7B7D-6265-E29A-9A4A37615FFD}"/>
          </ac:graphicFrameMkLst>
        </pc:graphicFrameChg>
        <pc:graphicFrameChg chg="mod">
          <ac:chgData name="Kathryn Harris" userId="1d25d405-cbba-456a-bfa9-7e7418d9a185" providerId="ADAL" clId="{72CBF87C-7DFB-4A00-AF5E-B5623864D1ED}" dt="2024-02-26T15:58:53.263" v="14357" actId="14100"/>
          <ac:graphicFrameMkLst>
            <pc:docMk/>
            <pc:sldMk cId="2785940810" sldId="4538"/>
            <ac:graphicFrameMk id="9" creationId="{ED696128-E6F7-02FE-EBDB-CB5297F063F7}"/>
          </ac:graphicFrameMkLst>
        </pc:graphicFrameChg>
      </pc:sldChg>
    </pc:docChg>
  </pc:docChgLst>
  <pc:docChgLst>
    <pc:chgData name="Charlie Watson" userId="S::charlie.watson@slough.gov.uk::9798bff5-44c2-4e1e-9ed0-1ada16cdbc5b" providerId="AD" clId="Web-{B0C69CEB-E111-D637-35A6-03C1EAF3A9A9}"/>
    <pc:docChg chg="sldOrd">
      <pc:chgData name="Charlie Watson" userId="S::charlie.watson@slough.gov.uk::9798bff5-44c2-4e1e-9ed0-1ada16cdbc5b" providerId="AD" clId="Web-{B0C69CEB-E111-D637-35A6-03C1EAF3A9A9}" dt="2024-01-31T12:20:37.100" v="0"/>
      <pc:docMkLst>
        <pc:docMk/>
      </pc:docMkLst>
      <pc:sldChg chg="ord">
        <pc:chgData name="Charlie Watson" userId="S::charlie.watson@slough.gov.uk::9798bff5-44c2-4e1e-9ed0-1ada16cdbc5b" providerId="AD" clId="Web-{B0C69CEB-E111-D637-35A6-03C1EAF3A9A9}" dt="2024-01-31T12:20:37.100" v="0"/>
        <pc:sldMkLst>
          <pc:docMk/>
          <pc:sldMk cId="2639870013" sldId="447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kathrynharris\OneDrive%20-%20Slough%20Borough%20Council\Shared\Demography%20and%20Migration\Census%202021%20Demography%20Migration%20Tidy.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Health%20Disability%20Unpaid%20Care/Health%20Dat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Health%20Disability%20Unpaid%20Care/Health%20Dat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Health%20Disability%20Unpaid%20Care/Health%20Dat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Demography%20and%20Migration/Census%202021%20Demography%20Migration%20Tidier.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Housing/Housing%20Data.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Housing/Housing%20Dat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January%202024%20Update/Slough%20Insights%20January%202024%20Update%20Data.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kathrynharris\OneDrive%20-%20Slough%20Borough%20Council\Shared\Labour%20Market\Labour%20Market%20Data.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kathrynharris\OneDrive%20-%20Slough%20Borough%20Council\Shared\Labour%20Market\Labour%20Market%20Dat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kathrynharris\OneDrive%20-%20Slough%20Borough%20Council\Shared\Labour%20Market\Labour%20Market%20Data.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Ethnic%20Groups%20etc/Ethnic%20Groups%20etc%20Dat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lough%20Insights/January%202024%20Update/Slough%20Insights%20January%202024%20Update%20Data.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kathrynharris\OneDrive%20-%20Slough%20Borough%20Council\Plans,%20Strategies%20&amp;%20Reports\Slough%20Insights\January%202024%20Update\Slough%20Insights%20Education%20Feb%202024.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kathrynharris\OneDrive%20-%20Slough%20Borough%20Council\Plans,%20Strategies%20&amp;%20Reports\Slough%20Insights\January%202024%20Update\Slough%20Insights%20Education%20Feb%202024.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kathrynharris\OneDrive%20-%20Slough%20Borough%20Council\Plans,%20Strategies%20&amp;%20Reports\Slough%20Insights\January%202024%20Update\Slough%20Insights%20Education%20Feb%202024.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kathrynharris\OneDrive%20-%20Slough%20Borough%20Council\Plans,%20Strategies%20&amp;%20Reports\Slough%20Insights\January%202024%20Update\Slough%20Insights%20Education%20Feb%202024.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kathrynharris\OneDrive%20-%20Slough%20Borough%20Council\Plans,%20Strategies%20&amp;%20Reports\Slough%20Insights\January%202024%20Update\Slough%20Insights%20Education%20Feb%202024.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kathrynharris\OneDrive%20-%20Slough%20Borough%20Council\Plans,%20Strategies%20&amp;%20Reports\Slough%20Insights\January%202024%20Update\Slough%20Insights%20Education%20Feb%202024.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kathrynharris\OneDrive%20-%20Slough%20Borough%20Council\Plans,%20Strategies%20&amp;%20Reports\Slough%20Insights\January%202024%20Update\Slough%20Insights%20Education%20Feb%202024.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Education.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kathrynharris\OneDrive%20-%20Slough%20Borough%20Council\Plans,%20Strategies%20&amp;%20Reports\Slough%20Insights\January%202024%20Update\Slough%20Insights%20Education%20Feb%202024.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Ethnic%20Groups%20etc/Ethnic%20Groups%20etc%20Data.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kathrynharris\OneDrive%20-%20Slough%20Borough%20Council\Plans,%20Strategies%20&amp;%20Reports\Slough%20Insights\January%202024%20Update\Slough%20Insights%20Education%20Feb%202024.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Ethnic%20Groups%20etc/Ethnic%20Groups%20etc%20Data.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Ethnic%20Groups%20etc/Ethnic%20Groups%20etc%20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Ethnic%20Groups%20etc/Ethnic%20Groups%20etc%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kathrynharris\OneDrive%20-%20Slough%20Borough%20Council\Shared\Demography%20and%20Migration\Census%202021%20Demography%20Migration%20Tidy.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Data/Census%202021/Health%20Disability%20Unpaid%20Care/Health%20Dat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loughbc-my.sharepoint.com/personal/kathryn_harris_slough_gov_uk/Documents/Plans,%20Strategies%20&amp;%20Reports/State%20of%20Slough/Data/Mental%20Health.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dirty="0">
                <a:solidFill>
                  <a:srgbClr val="000000"/>
                </a:solidFill>
              </a:rPr>
              <a:t>Broad Country of Birth</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Migration!$AK$1</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Migration!$AE$2:$AE$8</c:f>
              <c:strCache>
                <c:ptCount val="7"/>
                <c:pt idx="0">
                  <c:v>Antarctica, Oceania, and Other</c:v>
                </c:pt>
                <c:pt idx="1">
                  <c:v>Non-EU European Countries</c:v>
                </c:pt>
                <c:pt idx="2">
                  <c:v>The Americas and the Caribbean</c:v>
                </c:pt>
                <c:pt idx="3">
                  <c:v>Africa</c:v>
                </c:pt>
                <c:pt idx="4">
                  <c:v>European Union</c:v>
                </c:pt>
                <c:pt idx="5">
                  <c:v>Middle East and Asia</c:v>
                </c:pt>
                <c:pt idx="6">
                  <c:v>United Kingdom</c:v>
                </c:pt>
              </c:strCache>
            </c:strRef>
          </c:cat>
          <c:val>
            <c:numRef>
              <c:f>Migration!$AK$2:$AK$8</c:f>
              <c:numCache>
                <c:formatCode>0.0%</c:formatCode>
                <c:ptCount val="7"/>
                <c:pt idx="0">
                  <c:v>2.9740459770896282E-3</c:v>
                </c:pt>
                <c:pt idx="1">
                  <c:v>8.6929294165230663E-3</c:v>
                </c:pt>
                <c:pt idx="2">
                  <c:v>1.3690499962046411E-2</c:v>
                </c:pt>
                <c:pt idx="3">
                  <c:v>2.7542125650167618E-2</c:v>
                </c:pt>
                <c:pt idx="4">
                  <c:v>6.2874189804193473E-2</c:v>
                </c:pt>
                <c:pt idx="5">
                  <c:v>5.7385346884463617E-2</c:v>
                </c:pt>
                <c:pt idx="6">
                  <c:v>0.82647311611418706</c:v>
                </c:pt>
              </c:numCache>
            </c:numRef>
          </c:val>
          <c:extLst>
            <c:ext xmlns:c16="http://schemas.microsoft.com/office/drawing/2014/chart" uri="{C3380CC4-5D6E-409C-BE32-E72D297353CC}">
              <c16:uniqueId val="{00000000-FF7D-49BE-B487-496AC68B2AB3}"/>
            </c:ext>
          </c:extLst>
        </c:ser>
        <c:ser>
          <c:idx val="0"/>
          <c:order val="1"/>
          <c:tx>
            <c:strRef>
              <c:f>Migration!$AI$1</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Migration!$AE$2:$AE$8</c:f>
              <c:strCache>
                <c:ptCount val="7"/>
                <c:pt idx="0">
                  <c:v>Antarctica, Oceania, and Other</c:v>
                </c:pt>
                <c:pt idx="1">
                  <c:v>Non-EU European Countries</c:v>
                </c:pt>
                <c:pt idx="2">
                  <c:v>The Americas and the Caribbean</c:v>
                </c:pt>
                <c:pt idx="3">
                  <c:v>Africa</c:v>
                </c:pt>
                <c:pt idx="4">
                  <c:v>European Union</c:v>
                </c:pt>
                <c:pt idx="5">
                  <c:v>Middle East and Asia</c:v>
                </c:pt>
                <c:pt idx="6">
                  <c:v>United Kingdom</c:v>
                </c:pt>
              </c:strCache>
            </c:strRef>
          </c:cat>
          <c:val>
            <c:numRef>
              <c:f>Migration!$AI$2:$AI$8</c:f>
              <c:numCache>
                <c:formatCode>0.0%</c:formatCode>
                <c:ptCount val="7"/>
                <c:pt idx="0">
                  <c:v>1.3908205841446453E-3</c:v>
                </c:pt>
                <c:pt idx="1">
                  <c:v>5.1923968474733425E-3</c:v>
                </c:pt>
                <c:pt idx="2">
                  <c:v>1.3451731393316929E-2</c:v>
                </c:pt>
                <c:pt idx="3">
                  <c:v>6.546842124032666E-2</c:v>
                </c:pt>
                <c:pt idx="4">
                  <c:v>9.2692842623301588E-2</c:v>
                </c:pt>
                <c:pt idx="5">
                  <c:v>0.20187582468528226</c:v>
                </c:pt>
                <c:pt idx="6">
                  <c:v>0.61019935095039401</c:v>
                </c:pt>
              </c:numCache>
            </c:numRef>
          </c:val>
          <c:extLst>
            <c:ext xmlns:c16="http://schemas.microsoft.com/office/drawing/2014/chart" uri="{C3380CC4-5D6E-409C-BE32-E72D297353CC}">
              <c16:uniqueId val="{00000001-FF7D-49BE-B487-496AC68B2AB3}"/>
            </c:ext>
          </c:extLst>
        </c:ser>
        <c:ser>
          <c:idx val="1"/>
          <c:order val="2"/>
          <c:tx>
            <c:strRef>
              <c:f>Migration!$AJ$1</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Migration!$AE$2:$AE$8</c:f>
              <c:strCache>
                <c:ptCount val="7"/>
                <c:pt idx="0">
                  <c:v>Antarctica, Oceania, and Other</c:v>
                </c:pt>
                <c:pt idx="1">
                  <c:v>Non-EU European Countries</c:v>
                </c:pt>
                <c:pt idx="2">
                  <c:v>The Americas and the Caribbean</c:v>
                </c:pt>
                <c:pt idx="3">
                  <c:v>Africa</c:v>
                </c:pt>
                <c:pt idx="4">
                  <c:v>European Union</c:v>
                </c:pt>
                <c:pt idx="5">
                  <c:v>Middle East and Asia</c:v>
                </c:pt>
                <c:pt idx="6">
                  <c:v>United Kingdom</c:v>
                </c:pt>
              </c:strCache>
            </c:strRef>
          </c:cat>
          <c:val>
            <c:numRef>
              <c:f>Migration!$AJ$2:$AJ$8</c:f>
              <c:numCache>
                <c:formatCode>0.0%</c:formatCode>
                <c:ptCount val="7"/>
                <c:pt idx="0">
                  <c:v>1.0157728706624606E-3</c:v>
                </c:pt>
                <c:pt idx="1">
                  <c:v>9.1735015772870659E-3</c:v>
                </c:pt>
                <c:pt idx="2">
                  <c:v>1.0302839116719243E-2</c:v>
                </c:pt>
                <c:pt idx="3">
                  <c:v>5.4649842271293374E-2</c:v>
                </c:pt>
                <c:pt idx="4">
                  <c:v>0.12013880126182966</c:v>
                </c:pt>
                <c:pt idx="5">
                  <c:v>0.24265615141955835</c:v>
                </c:pt>
                <c:pt idx="6">
                  <c:v>0.56029022082018931</c:v>
                </c:pt>
              </c:numCache>
            </c:numRef>
          </c:val>
          <c:extLst>
            <c:ext xmlns:c16="http://schemas.microsoft.com/office/drawing/2014/chart" uri="{C3380CC4-5D6E-409C-BE32-E72D297353CC}">
              <c16:uniqueId val="{00000002-FF7D-49BE-B487-496AC68B2AB3}"/>
            </c:ext>
          </c:extLst>
        </c:ser>
        <c:dLbls>
          <c:dLblPos val="outEnd"/>
          <c:showLegendKey val="0"/>
          <c:showVal val="1"/>
          <c:showCatName val="0"/>
          <c:showSerName val="0"/>
          <c:showPercent val="0"/>
          <c:showBubbleSize val="0"/>
        </c:dLbls>
        <c:gapWidth val="182"/>
        <c:axId val="1010748744"/>
        <c:axId val="1010749072"/>
      </c:barChart>
      <c:catAx>
        <c:axId val="1010748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1010749072"/>
        <c:crosses val="autoZero"/>
        <c:auto val="1"/>
        <c:lblAlgn val="ctr"/>
        <c:lblOffset val="100"/>
        <c:noMultiLvlLbl val="0"/>
      </c:catAx>
      <c:valAx>
        <c:axId val="1010749072"/>
        <c:scaling>
          <c:orientation val="minMax"/>
          <c:max val="0.9"/>
          <c:min val="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1010748744"/>
        <c:crosses val="autoZero"/>
        <c:crossBetween val="between"/>
        <c:minorUnit val="0.2"/>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Disability</a:t>
            </a:r>
            <a:r>
              <a:rPr lang="en-GB" baseline="0">
                <a:solidFill>
                  <a:srgbClr val="000000"/>
                </a:solidFill>
              </a:rPr>
              <a:t> (Standardised)</a:t>
            </a:r>
            <a:r>
              <a:rPr lang="en-GB" baseline="30000">
                <a:solidFill>
                  <a:srgbClr val="000000"/>
                </a:solidFill>
              </a:rPr>
              <a:t>1</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Disability!$P$20</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Disability!$M$21:$M$24</c:f>
              <c:strCache>
                <c:ptCount val="4"/>
                <c:pt idx="0">
                  <c:v>Not disabled under the Equality Act</c:v>
                </c:pt>
                <c:pt idx="1">
                  <c:v>Disabled under the Equality Act: Day-to-day activities limited a little</c:v>
                </c:pt>
                <c:pt idx="2">
                  <c:v>Disabled under the Equality Act: Day-to-day activities limited a lot</c:v>
                </c:pt>
                <c:pt idx="3">
                  <c:v>Disabled under the Equality Act: Total</c:v>
                </c:pt>
              </c:strCache>
            </c:strRef>
          </c:cat>
          <c:val>
            <c:numRef>
              <c:f>Disability!$P$21:$P$24</c:f>
              <c:numCache>
                <c:formatCode>General</c:formatCode>
                <c:ptCount val="4"/>
                <c:pt idx="0">
                  <c:v>82.3</c:v>
                </c:pt>
                <c:pt idx="1">
                  <c:v>10.199999999999999</c:v>
                </c:pt>
                <c:pt idx="2">
                  <c:v>7.5</c:v>
                </c:pt>
                <c:pt idx="3">
                  <c:v>17.7</c:v>
                </c:pt>
              </c:numCache>
            </c:numRef>
          </c:val>
          <c:extLst>
            <c:ext xmlns:c16="http://schemas.microsoft.com/office/drawing/2014/chart" uri="{C3380CC4-5D6E-409C-BE32-E72D297353CC}">
              <c16:uniqueId val="{00000000-D4AC-4B52-BE00-291489BA8749}"/>
            </c:ext>
          </c:extLst>
        </c:ser>
        <c:ser>
          <c:idx val="1"/>
          <c:order val="1"/>
          <c:tx>
            <c:strRef>
              <c:f>Disability!$O$20</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Disability!$M$21:$M$24</c:f>
              <c:strCache>
                <c:ptCount val="4"/>
                <c:pt idx="0">
                  <c:v>Not disabled under the Equality Act</c:v>
                </c:pt>
                <c:pt idx="1">
                  <c:v>Disabled under the Equality Act: Day-to-day activities limited a little</c:v>
                </c:pt>
                <c:pt idx="2">
                  <c:v>Disabled under the Equality Act: Day-to-day activities limited a lot</c:v>
                </c:pt>
                <c:pt idx="3">
                  <c:v>Disabled under the Equality Act: Total</c:v>
                </c:pt>
              </c:strCache>
            </c:strRef>
          </c:cat>
          <c:val>
            <c:numRef>
              <c:f>Disability!$O$21:$O$24</c:f>
              <c:numCache>
                <c:formatCode>General</c:formatCode>
                <c:ptCount val="4"/>
                <c:pt idx="0">
                  <c:v>79.8</c:v>
                </c:pt>
                <c:pt idx="1">
                  <c:v>10.6</c:v>
                </c:pt>
                <c:pt idx="2">
                  <c:v>9.6999999999999993</c:v>
                </c:pt>
                <c:pt idx="3" formatCode="#,##0.0">
                  <c:v>20.299999999999997</c:v>
                </c:pt>
              </c:numCache>
            </c:numRef>
          </c:val>
          <c:extLst>
            <c:ext xmlns:c16="http://schemas.microsoft.com/office/drawing/2014/chart" uri="{C3380CC4-5D6E-409C-BE32-E72D297353CC}">
              <c16:uniqueId val="{00000001-D4AC-4B52-BE00-291489BA8749}"/>
            </c:ext>
          </c:extLst>
        </c:ser>
        <c:ser>
          <c:idx val="0"/>
          <c:order val="2"/>
          <c:tx>
            <c:strRef>
              <c:f>Disability!$N$20</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Disability!$M$21:$M$24</c:f>
              <c:strCache>
                <c:ptCount val="4"/>
                <c:pt idx="0">
                  <c:v>Not disabled under the Equality Act</c:v>
                </c:pt>
                <c:pt idx="1">
                  <c:v>Disabled under the Equality Act: Day-to-day activities limited a little</c:v>
                </c:pt>
                <c:pt idx="2">
                  <c:v>Disabled under the Equality Act: Day-to-day activities limited a lot</c:v>
                </c:pt>
                <c:pt idx="3">
                  <c:v>Disabled under the Equality Act: Total</c:v>
                </c:pt>
              </c:strCache>
            </c:strRef>
          </c:cat>
          <c:val>
            <c:numRef>
              <c:f>Disability!$N$21:$N$24</c:f>
              <c:numCache>
                <c:formatCode>General</c:formatCode>
                <c:ptCount val="4"/>
                <c:pt idx="0">
                  <c:v>84.9</c:v>
                </c:pt>
                <c:pt idx="1">
                  <c:v>8.1</c:v>
                </c:pt>
                <c:pt idx="2">
                  <c:v>7</c:v>
                </c:pt>
                <c:pt idx="3">
                  <c:v>15.1</c:v>
                </c:pt>
              </c:numCache>
            </c:numRef>
          </c:val>
          <c:extLst>
            <c:ext xmlns:c16="http://schemas.microsoft.com/office/drawing/2014/chart" uri="{C3380CC4-5D6E-409C-BE32-E72D297353CC}">
              <c16:uniqueId val="{00000002-D4AC-4B52-BE00-291489BA8749}"/>
            </c:ext>
          </c:extLst>
        </c:ser>
        <c:dLbls>
          <c:dLblPos val="outEnd"/>
          <c:showLegendKey val="0"/>
          <c:showVal val="1"/>
          <c:showCatName val="0"/>
          <c:showSerName val="0"/>
          <c:showPercent val="0"/>
          <c:showBubbleSize val="0"/>
        </c:dLbls>
        <c:gapWidth val="182"/>
        <c:axId val="717278344"/>
        <c:axId val="717279984"/>
      </c:barChart>
      <c:catAx>
        <c:axId val="717278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717279984"/>
        <c:crosses val="autoZero"/>
        <c:auto val="1"/>
        <c:lblAlgn val="ctr"/>
        <c:lblOffset val="100"/>
        <c:noMultiLvlLbl val="0"/>
      </c:catAx>
      <c:valAx>
        <c:axId val="717279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71727834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Number of Disabled People in Household</a:t>
            </a:r>
            <a:r>
              <a:rPr lang="en-GB" sz="1400" b="0" i="0" u="none" strike="noStrike" baseline="30000">
                <a:effectLst/>
              </a:rPr>
              <a:t>1</a:t>
            </a:r>
            <a:endParaRPr lang="en-GB">
              <a:solidFill>
                <a:srgbClr val="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0"/>
          <c:order val="0"/>
          <c:tx>
            <c:strRef>
              <c:f>Disability!$AA$25</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Disability!$X$26:$X$28</c:f>
              <c:strCache>
                <c:ptCount val="3"/>
                <c:pt idx="0">
                  <c:v>2 or more people disabled under the Equality Act in household</c:v>
                </c:pt>
                <c:pt idx="1">
                  <c:v>1 person disabled under the Equality Act in household</c:v>
                </c:pt>
                <c:pt idx="2">
                  <c:v>Total households with one or more disabled people</c:v>
                </c:pt>
              </c:strCache>
            </c:strRef>
          </c:cat>
          <c:val>
            <c:numRef>
              <c:f>Disability!$AA$26:$AA$28</c:f>
              <c:numCache>
                <c:formatCode>0.0%</c:formatCode>
                <c:ptCount val="3"/>
                <c:pt idx="0">
                  <c:v>6.647040237309261E-2</c:v>
                </c:pt>
                <c:pt idx="1">
                  <c:v>0.25388545057760287</c:v>
                </c:pt>
                <c:pt idx="2">
                  <c:v>0.32035585295069546</c:v>
                </c:pt>
              </c:numCache>
            </c:numRef>
          </c:val>
          <c:extLst>
            <c:ext xmlns:c16="http://schemas.microsoft.com/office/drawing/2014/chart" uri="{C3380CC4-5D6E-409C-BE32-E72D297353CC}">
              <c16:uniqueId val="{00000000-E001-4BC4-AEDF-1B74D43352DE}"/>
            </c:ext>
          </c:extLst>
        </c:ser>
        <c:ser>
          <c:idx val="1"/>
          <c:order val="1"/>
          <c:tx>
            <c:strRef>
              <c:f>Disability!$Z$25</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Disability!$X$26:$X$28</c:f>
              <c:strCache>
                <c:ptCount val="3"/>
                <c:pt idx="0">
                  <c:v>2 or more people disabled under the Equality Act in household</c:v>
                </c:pt>
                <c:pt idx="1">
                  <c:v>1 person disabled under the Equality Act in household</c:v>
                </c:pt>
                <c:pt idx="2">
                  <c:v>Total households with one or more disabled people</c:v>
                </c:pt>
              </c:strCache>
            </c:strRef>
          </c:cat>
          <c:val>
            <c:numRef>
              <c:f>Disability!$Z$26:$Z$28</c:f>
              <c:numCache>
                <c:formatCode>0.0%</c:formatCode>
                <c:ptCount val="3"/>
                <c:pt idx="0">
                  <c:v>6.3526769885356341E-2</c:v>
                </c:pt>
                <c:pt idx="1">
                  <c:v>0.22432336603238387</c:v>
                </c:pt>
                <c:pt idx="2">
                  <c:v>0.28785013591774022</c:v>
                </c:pt>
              </c:numCache>
            </c:numRef>
          </c:val>
          <c:extLst>
            <c:ext xmlns:c16="http://schemas.microsoft.com/office/drawing/2014/chart" uri="{C3380CC4-5D6E-409C-BE32-E72D297353CC}">
              <c16:uniqueId val="{00000001-E001-4BC4-AEDF-1B74D43352DE}"/>
            </c:ext>
          </c:extLst>
        </c:ser>
        <c:ser>
          <c:idx val="2"/>
          <c:order val="2"/>
          <c:tx>
            <c:strRef>
              <c:f>Disability!$Y$25</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Disability!$X$26:$X$28</c:f>
              <c:strCache>
                <c:ptCount val="3"/>
                <c:pt idx="0">
                  <c:v>2 or more people disabled under the Equality Act in household</c:v>
                </c:pt>
                <c:pt idx="1">
                  <c:v>1 person disabled under the Equality Act in household</c:v>
                </c:pt>
                <c:pt idx="2">
                  <c:v>Total households with one or more disabled people</c:v>
                </c:pt>
              </c:strCache>
            </c:strRef>
          </c:cat>
          <c:val>
            <c:numRef>
              <c:f>Disability!$Y$26:$Y$28</c:f>
              <c:numCache>
                <c:formatCode>0.0%</c:formatCode>
                <c:ptCount val="3"/>
                <c:pt idx="0">
                  <c:v>5.7188638574671422E-2</c:v>
                </c:pt>
                <c:pt idx="1">
                  <c:v>0.20620719913015279</c:v>
                </c:pt>
                <c:pt idx="2">
                  <c:v>0.26339583770482422</c:v>
                </c:pt>
              </c:numCache>
            </c:numRef>
          </c:val>
          <c:extLst>
            <c:ext xmlns:c16="http://schemas.microsoft.com/office/drawing/2014/chart" uri="{C3380CC4-5D6E-409C-BE32-E72D297353CC}">
              <c16:uniqueId val="{00000002-E001-4BC4-AEDF-1B74D43352DE}"/>
            </c:ext>
          </c:extLst>
        </c:ser>
        <c:dLbls>
          <c:dLblPos val="outEnd"/>
          <c:showLegendKey val="0"/>
          <c:showVal val="1"/>
          <c:showCatName val="0"/>
          <c:showSerName val="0"/>
          <c:showPercent val="0"/>
          <c:showBubbleSize val="0"/>
        </c:dLbls>
        <c:gapWidth val="182"/>
        <c:axId val="606493592"/>
        <c:axId val="606493920"/>
      </c:barChart>
      <c:catAx>
        <c:axId val="606493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606493920"/>
        <c:crosses val="autoZero"/>
        <c:auto val="1"/>
        <c:lblAlgn val="ctr"/>
        <c:lblOffset val="100"/>
        <c:noMultiLvlLbl val="0"/>
      </c:catAx>
      <c:valAx>
        <c:axId val="60649392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6064935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Unpaid Care (Standardised)</a:t>
            </a:r>
            <a:r>
              <a:rPr lang="en-GB" strike="noStrike" baseline="30000">
                <a:solidFill>
                  <a:srgbClr val="000000"/>
                </a:solidFill>
              </a:rPr>
              <a:t>1</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'Unpaid Care'!$P$23</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'Unpaid Care'!$M$24:$M$26</c:f>
              <c:strCache>
                <c:ptCount val="3"/>
                <c:pt idx="0">
                  <c:v>Provides 50 or more hours unpaid care a week</c:v>
                </c:pt>
                <c:pt idx="1">
                  <c:v>Provides 20 to 49 hours unpaid care a week</c:v>
                </c:pt>
                <c:pt idx="2">
                  <c:v>Provides 19 or less hours unpaid care a week</c:v>
                </c:pt>
              </c:strCache>
            </c:strRef>
          </c:cat>
          <c:val>
            <c:numRef>
              <c:f>'Unpaid Care'!$P$24:$P$26</c:f>
              <c:numCache>
                <c:formatCode>General</c:formatCode>
                <c:ptCount val="3"/>
                <c:pt idx="0">
                  <c:v>2.7</c:v>
                </c:pt>
                <c:pt idx="1">
                  <c:v>1.8</c:v>
                </c:pt>
                <c:pt idx="2">
                  <c:v>4.4000000000000004</c:v>
                </c:pt>
              </c:numCache>
            </c:numRef>
          </c:val>
          <c:extLst>
            <c:ext xmlns:c16="http://schemas.microsoft.com/office/drawing/2014/chart" uri="{C3380CC4-5D6E-409C-BE32-E72D297353CC}">
              <c16:uniqueId val="{00000000-A9E0-4EC5-A1EE-B71EF58D67F4}"/>
            </c:ext>
          </c:extLst>
        </c:ser>
        <c:ser>
          <c:idx val="1"/>
          <c:order val="1"/>
          <c:tx>
            <c:strRef>
              <c:f>'Unpaid Care'!$O$23</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'Unpaid Care'!$M$24:$M$26</c:f>
              <c:strCache>
                <c:ptCount val="3"/>
                <c:pt idx="0">
                  <c:v>Provides 50 or more hours unpaid care a week</c:v>
                </c:pt>
                <c:pt idx="1">
                  <c:v>Provides 20 to 49 hours unpaid care a week</c:v>
                </c:pt>
                <c:pt idx="2">
                  <c:v>Provides 19 or less hours unpaid care a week</c:v>
                </c:pt>
              </c:strCache>
            </c:strRef>
          </c:cat>
          <c:val>
            <c:numRef>
              <c:f>'Unpaid Care'!$O$24:$O$26</c:f>
              <c:numCache>
                <c:formatCode>General</c:formatCode>
                <c:ptCount val="3"/>
                <c:pt idx="0">
                  <c:v>2.5</c:v>
                </c:pt>
                <c:pt idx="1">
                  <c:v>1.7</c:v>
                </c:pt>
                <c:pt idx="2">
                  <c:v>6</c:v>
                </c:pt>
              </c:numCache>
            </c:numRef>
          </c:val>
          <c:extLst>
            <c:ext xmlns:c16="http://schemas.microsoft.com/office/drawing/2014/chart" uri="{C3380CC4-5D6E-409C-BE32-E72D297353CC}">
              <c16:uniqueId val="{00000001-A9E0-4EC5-A1EE-B71EF58D67F4}"/>
            </c:ext>
          </c:extLst>
        </c:ser>
        <c:ser>
          <c:idx val="0"/>
          <c:order val="2"/>
          <c:tx>
            <c:strRef>
              <c:f>'Unpaid Care'!$N$23</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'Unpaid Care'!$M$24:$M$26</c:f>
              <c:strCache>
                <c:ptCount val="3"/>
                <c:pt idx="0">
                  <c:v>Provides 50 or more hours unpaid care a week</c:v>
                </c:pt>
                <c:pt idx="1">
                  <c:v>Provides 20 to 49 hours unpaid care a week</c:v>
                </c:pt>
                <c:pt idx="2">
                  <c:v>Provides 19 or less hours unpaid care a week</c:v>
                </c:pt>
              </c:strCache>
            </c:strRef>
          </c:cat>
          <c:val>
            <c:numRef>
              <c:f>'Unpaid Care'!$N$24:$N$26</c:f>
              <c:numCache>
                <c:formatCode>General</c:formatCode>
                <c:ptCount val="3"/>
                <c:pt idx="0">
                  <c:v>2.5</c:v>
                </c:pt>
                <c:pt idx="1">
                  <c:v>1.9</c:v>
                </c:pt>
                <c:pt idx="2">
                  <c:v>3.3</c:v>
                </c:pt>
              </c:numCache>
            </c:numRef>
          </c:val>
          <c:extLst>
            <c:ext xmlns:c16="http://schemas.microsoft.com/office/drawing/2014/chart" uri="{C3380CC4-5D6E-409C-BE32-E72D297353CC}">
              <c16:uniqueId val="{00000002-A9E0-4EC5-A1EE-B71EF58D67F4}"/>
            </c:ext>
          </c:extLst>
        </c:ser>
        <c:dLbls>
          <c:dLblPos val="outEnd"/>
          <c:showLegendKey val="0"/>
          <c:showVal val="1"/>
          <c:showCatName val="0"/>
          <c:showSerName val="0"/>
          <c:showPercent val="0"/>
          <c:showBubbleSize val="0"/>
        </c:dLbls>
        <c:gapWidth val="182"/>
        <c:axId val="582587032"/>
        <c:axId val="582587688"/>
      </c:barChart>
      <c:catAx>
        <c:axId val="582587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582587688"/>
        <c:crosses val="autoZero"/>
        <c:auto val="1"/>
        <c:lblAlgn val="ctr"/>
        <c:lblOffset val="100"/>
        <c:noMultiLvlLbl val="0"/>
      </c:catAx>
      <c:valAx>
        <c:axId val="5825876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5825870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Household Size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2"/>
          <c:order val="0"/>
          <c:tx>
            <c:strRef>
              <c:f>Households!$AU$1</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Households!$AO$2:$AO$9</c:f>
              <c:strCache>
                <c:ptCount val="8"/>
                <c:pt idx="0">
                  <c:v>8 or more people</c:v>
                </c:pt>
                <c:pt idx="1">
                  <c:v>7 people</c:v>
                </c:pt>
                <c:pt idx="2">
                  <c:v>6 people</c:v>
                </c:pt>
                <c:pt idx="3">
                  <c:v>5 people</c:v>
                </c:pt>
                <c:pt idx="4">
                  <c:v>4 people</c:v>
                </c:pt>
                <c:pt idx="5">
                  <c:v>3 people</c:v>
                </c:pt>
                <c:pt idx="6">
                  <c:v>2 people</c:v>
                </c:pt>
                <c:pt idx="7">
                  <c:v>1 person</c:v>
                </c:pt>
              </c:strCache>
            </c:strRef>
          </c:cat>
          <c:val>
            <c:numRef>
              <c:f>Households!$AU$2:$AU$9</c:f>
              <c:numCache>
                <c:formatCode>0.0%</c:formatCode>
                <c:ptCount val="8"/>
                <c:pt idx="0">
                  <c:v>3.9432780688412761E-3</c:v>
                </c:pt>
                <c:pt idx="1">
                  <c:v>5.3770926330058968E-3</c:v>
                </c:pt>
                <c:pt idx="2">
                  <c:v>1.5309510952874595E-2</c:v>
                </c:pt>
                <c:pt idx="3">
                  <c:v>4.5248598475385288E-2</c:v>
                </c:pt>
                <c:pt idx="4">
                  <c:v>0.12906575479650292</c:v>
                </c:pt>
                <c:pt idx="5">
                  <c:v>0.15970615399287039</c:v>
                </c:pt>
                <c:pt idx="6">
                  <c:v>0.34043642528178236</c:v>
                </c:pt>
                <c:pt idx="7">
                  <c:v>0.30091339914495102</c:v>
                </c:pt>
              </c:numCache>
            </c:numRef>
          </c:val>
          <c:extLst>
            <c:ext xmlns:c16="http://schemas.microsoft.com/office/drawing/2014/chart" uri="{C3380CC4-5D6E-409C-BE32-E72D297353CC}">
              <c16:uniqueId val="{00000000-A4C2-4EBC-BFE3-16C448509964}"/>
            </c:ext>
          </c:extLst>
        </c:ser>
        <c:ser>
          <c:idx val="0"/>
          <c:order val="1"/>
          <c:tx>
            <c:strRef>
              <c:f>Households!$AS$1</c:f>
              <c:strCache>
                <c:ptCount val="1"/>
                <c:pt idx="0">
                  <c:v>Slough (2011)</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3">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Households!$AO$2:$AO$9</c:f>
              <c:strCache>
                <c:ptCount val="8"/>
                <c:pt idx="0">
                  <c:v>8 or more people</c:v>
                </c:pt>
                <c:pt idx="1">
                  <c:v>7 people</c:v>
                </c:pt>
                <c:pt idx="2">
                  <c:v>6 people</c:v>
                </c:pt>
                <c:pt idx="3">
                  <c:v>5 people</c:v>
                </c:pt>
                <c:pt idx="4">
                  <c:v>4 people</c:v>
                </c:pt>
                <c:pt idx="5">
                  <c:v>3 people</c:v>
                </c:pt>
                <c:pt idx="6">
                  <c:v>2 people</c:v>
                </c:pt>
                <c:pt idx="7">
                  <c:v>1 person</c:v>
                </c:pt>
              </c:strCache>
            </c:strRef>
          </c:cat>
          <c:val>
            <c:numRef>
              <c:f>Households!$AS$2:$AS$9</c:f>
              <c:numCache>
                <c:formatCode>0.0%</c:formatCode>
                <c:ptCount val="8"/>
                <c:pt idx="0">
                  <c:v>1.0952212110467636E-2</c:v>
                </c:pt>
                <c:pt idx="1">
                  <c:v>1.3355395343340031E-2</c:v>
                </c:pt>
                <c:pt idx="2">
                  <c:v>4.2942126620178857E-2</c:v>
                </c:pt>
                <c:pt idx="3">
                  <c:v>8.1944608596304619E-2</c:v>
                </c:pt>
                <c:pt idx="4">
                  <c:v>0.15388251979671433</c:v>
                </c:pt>
                <c:pt idx="5">
                  <c:v>0.16867588543513376</c:v>
                </c:pt>
                <c:pt idx="6">
                  <c:v>0.24366702123468464</c:v>
                </c:pt>
                <c:pt idx="7">
                  <c:v>0.28458023086317613</c:v>
                </c:pt>
              </c:numCache>
            </c:numRef>
          </c:val>
          <c:extLst>
            <c:ext xmlns:c16="http://schemas.microsoft.com/office/drawing/2014/chart" uri="{C3380CC4-5D6E-409C-BE32-E72D297353CC}">
              <c16:uniqueId val="{00000001-A4C2-4EBC-BFE3-16C448509964}"/>
            </c:ext>
          </c:extLst>
        </c:ser>
        <c:ser>
          <c:idx val="1"/>
          <c:order val="2"/>
          <c:tx>
            <c:strRef>
              <c:f>Households!$AT$1</c:f>
              <c:strCache>
                <c:ptCount val="1"/>
                <c:pt idx="0">
                  <c:v>Slough (2021)</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3">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Households!$AO$2:$AO$9</c:f>
              <c:strCache>
                <c:ptCount val="8"/>
                <c:pt idx="0">
                  <c:v>8 or more people</c:v>
                </c:pt>
                <c:pt idx="1">
                  <c:v>7 people</c:v>
                </c:pt>
                <c:pt idx="2">
                  <c:v>6 people</c:v>
                </c:pt>
                <c:pt idx="3">
                  <c:v>5 people</c:v>
                </c:pt>
                <c:pt idx="4">
                  <c:v>4 people</c:v>
                </c:pt>
                <c:pt idx="5">
                  <c:v>3 people</c:v>
                </c:pt>
                <c:pt idx="6">
                  <c:v>2 people</c:v>
                </c:pt>
                <c:pt idx="7">
                  <c:v>1 person</c:v>
                </c:pt>
              </c:strCache>
            </c:strRef>
          </c:cat>
          <c:val>
            <c:numRef>
              <c:f>Households!$AT$2:$AT$9</c:f>
              <c:numCache>
                <c:formatCode>0.0%</c:formatCode>
                <c:ptCount val="8"/>
                <c:pt idx="0">
                  <c:v>2.0353661560765311E-2</c:v>
                </c:pt>
                <c:pt idx="1">
                  <c:v>1.9285428151765448E-2</c:v>
                </c:pt>
                <c:pt idx="2">
                  <c:v>4.5190088320012207E-2</c:v>
                </c:pt>
                <c:pt idx="3">
                  <c:v>8.9006733685596015E-2</c:v>
                </c:pt>
                <c:pt idx="4">
                  <c:v>0.18243900577990577</c:v>
                </c:pt>
                <c:pt idx="5">
                  <c:v>0.18785647521126222</c:v>
                </c:pt>
                <c:pt idx="6">
                  <c:v>0.22795337924193579</c:v>
                </c:pt>
                <c:pt idx="7">
                  <c:v>0.22791522804875722</c:v>
                </c:pt>
              </c:numCache>
            </c:numRef>
          </c:val>
          <c:extLst>
            <c:ext xmlns:c16="http://schemas.microsoft.com/office/drawing/2014/chart" uri="{C3380CC4-5D6E-409C-BE32-E72D297353CC}">
              <c16:uniqueId val="{00000002-A4C2-4EBC-BFE3-16C448509964}"/>
            </c:ext>
          </c:extLst>
        </c:ser>
        <c:dLbls>
          <c:dLblPos val="outEnd"/>
          <c:showLegendKey val="0"/>
          <c:showVal val="1"/>
          <c:showCatName val="0"/>
          <c:showSerName val="0"/>
          <c:showPercent val="0"/>
          <c:showBubbleSize val="0"/>
        </c:dLbls>
        <c:gapWidth val="182"/>
        <c:axId val="745192840"/>
        <c:axId val="747017120"/>
      </c:barChart>
      <c:catAx>
        <c:axId val="745192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47017120"/>
        <c:crosses val="autoZero"/>
        <c:auto val="1"/>
        <c:lblAlgn val="ctr"/>
        <c:lblOffset val="100"/>
        <c:noMultiLvlLbl val="0"/>
      </c:catAx>
      <c:valAx>
        <c:axId val="74701712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451928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3">
                    <a:lumMod val="7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3">
                    <a:lumMod val="50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Occupancy Rating for Bedrooms</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14526787194537963"/>
          <c:y val="9.0439318023073784E-2"/>
          <c:w val="0.80004960504657185"/>
          <c:h val="0.74039812111518444"/>
        </c:manualLayout>
      </c:layout>
      <c:barChart>
        <c:barDir val="bar"/>
        <c:grouping val="clustered"/>
        <c:varyColors val="0"/>
        <c:ser>
          <c:idx val="2"/>
          <c:order val="0"/>
          <c:tx>
            <c:strRef>
              <c:f>Housing!$AJ$40</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Housing!$AG$41:$AG$45</c:f>
              <c:strCache>
                <c:ptCount val="5"/>
                <c:pt idx="0">
                  <c:v>-2 or less</c:v>
                </c:pt>
                <c:pt idx="1">
                  <c:v>-1</c:v>
                </c:pt>
                <c:pt idx="2">
                  <c:v>0</c:v>
                </c:pt>
                <c:pt idx="3">
                  <c:v>+1</c:v>
                </c:pt>
                <c:pt idx="4">
                  <c:v>+2 or more</c:v>
                </c:pt>
              </c:strCache>
            </c:strRef>
          </c:cat>
          <c:val>
            <c:numRef>
              <c:f>Housing!$AJ$41:$AJ$45</c:f>
              <c:numCache>
                <c:formatCode>0.0%</c:formatCode>
                <c:ptCount val="5"/>
                <c:pt idx="0">
                  <c:v>7.2655053094405489E-3</c:v>
                </c:pt>
                <c:pt idx="1">
                  <c:v>3.6457283714408782E-2</c:v>
                </c:pt>
                <c:pt idx="2">
                  <c:v>0.267905112991355</c:v>
                </c:pt>
                <c:pt idx="3">
                  <c:v>0.33245795959521396</c:v>
                </c:pt>
                <c:pt idx="4">
                  <c:v>0.35591413838958169</c:v>
                </c:pt>
              </c:numCache>
            </c:numRef>
          </c:val>
          <c:extLst>
            <c:ext xmlns:c16="http://schemas.microsoft.com/office/drawing/2014/chart" uri="{C3380CC4-5D6E-409C-BE32-E72D297353CC}">
              <c16:uniqueId val="{00000000-20EE-41A7-8101-18F3DEE2E9D3}"/>
            </c:ext>
          </c:extLst>
        </c:ser>
        <c:ser>
          <c:idx val="1"/>
          <c:order val="1"/>
          <c:tx>
            <c:strRef>
              <c:f>Housing!$AI$40</c:f>
              <c:strCache>
                <c:ptCount val="1"/>
                <c:pt idx="0">
                  <c:v>Slough (2011)</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3">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Housing!$AG$41:$AG$45</c:f>
              <c:strCache>
                <c:ptCount val="5"/>
                <c:pt idx="0">
                  <c:v>-2 or less</c:v>
                </c:pt>
                <c:pt idx="1">
                  <c:v>-1</c:v>
                </c:pt>
                <c:pt idx="2">
                  <c:v>0</c:v>
                </c:pt>
                <c:pt idx="3">
                  <c:v>+1</c:v>
                </c:pt>
                <c:pt idx="4">
                  <c:v>+2 or more</c:v>
                </c:pt>
              </c:strCache>
            </c:strRef>
          </c:cat>
          <c:val>
            <c:numRef>
              <c:f>Housing!$AI$41:$AI$45</c:f>
              <c:numCache>
                <c:formatCode>0.0%</c:formatCode>
                <c:ptCount val="5"/>
                <c:pt idx="0">
                  <c:v>2.3953039435842888E-2</c:v>
                </c:pt>
                <c:pt idx="1">
                  <c:v>0.10258834653114289</c:v>
                </c:pt>
                <c:pt idx="2">
                  <c:v>0.40150888389867234</c:v>
                </c:pt>
                <c:pt idx="3">
                  <c:v>0.27924201237048418</c:v>
                </c:pt>
                <c:pt idx="4">
                  <c:v>0.1927077177638577</c:v>
                </c:pt>
              </c:numCache>
            </c:numRef>
          </c:val>
          <c:extLst>
            <c:ext xmlns:c16="http://schemas.microsoft.com/office/drawing/2014/chart" uri="{C3380CC4-5D6E-409C-BE32-E72D297353CC}">
              <c16:uniqueId val="{00000001-20EE-41A7-8101-18F3DEE2E9D3}"/>
            </c:ext>
          </c:extLst>
        </c:ser>
        <c:ser>
          <c:idx val="0"/>
          <c:order val="2"/>
          <c:tx>
            <c:strRef>
              <c:f>Housing!$AH$40</c:f>
              <c:strCache>
                <c:ptCount val="1"/>
                <c:pt idx="0">
                  <c:v>Slough (2021)</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3">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Housing!$AG$41:$AG$45</c:f>
              <c:strCache>
                <c:ptCount val="5"/>
                <c:pt idx="0">
                  <c:v>-2 or less</c:v>
                </c:pt>
                <c:pt idx="1">
                  <c:v>-1</c:v>
                </c:pt>
                <c:pt idx="2">
                  <c:v>0</c:v>
                </c:pt>
                <c:pt idx="3">
                  <c:v>+1</c:v>
                </c:pt>
                <c:pt idx="4">
                  <c:v>+2 or more</c:v>
                </c:pt>
              </c:strCache>
            </c:strRef>
          </c:cat>
          <c:val>
            <c:numRef>
              <c:f>Housing!$AH$41:$AH$45</c:f>
              <c:numCache>
                <c:formatCode>0.0%</c:formatCode>
                <c:ptCount val="5"/>
                <c:pt idx="0">
                  <c:v>3.2752799343799474E-2</c:v>
                </c:pt>
                <c:pt idx="1">
                  <c:v>0.12532666959159147</c:v>
                </c:pt>
                <c:pt idx="2">
                  <c:v>0.40577609064723497</c:v>
                </c:pt>
                <c:pt idx="3">
                  <c:v>0.25383896381359328</c:v>
                </c:pt>
                <c:pt idx="4">
                  <c:v>0.18230547660378077</c:v>
                </c:pt>
              </c:numCache>
            </c:numRef>
          </c:val>
          <c:extLst>
            <c:ext xmlns:c16="http://schemas.microsoft.com/office/drawing/2014/chart" uri="{C3380CC4-5D6E-409C-BE32-E72D297353CC}">
              <c16:uniqueId val="{00000002-20EE-41A7-8101-18F3DEE2E9D3}"/>
            </c:ext>
          </c:extLst>
        </c:ser>
        <c:dLbls>
          <c:dLblPos val="outEnd"/>
          <c:showLegendKey val="0"/>
          <c:showVal val="1"/>
          <c:showCatName val="0"/>
          <c:showSerName val="0"/>
          <c:showPercent val="0"/>
          <c:showBubbleSize val="0"/>
        </c:dLbls>
        <c:gapWidth val="182"/>
        <c:axId val="812345568"/>
        <c:axId val="812348848"/>
      </c:barChart>
      <c:catAx>
        <c:axId val="812345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812348848"/>
        <c:crosses val="autoZero"/>
        <c:auto val="1"/>
        <c:lblAlgn val="ctr"/>
        <c:lblOffset val="100"/>
        <c:noMultiLvlLbl val="0"/>
      </c:catAx>
      <c:valAx>
        <c:axId val="81234884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8123455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3">
                    <a:lumMod val="7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3">
                    <a:lumMod val="50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Number of Bedrooms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2"/>
          <c:order val="0"/>
          <c:tx>
            <c:strRef>
              <c:f>Housing!$O$17</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Housing!$L$18:$L$21</c:f>
              <c:strCache>
                <c:ptCount val="4"/>
                <c:pt idx="0">
                  <c:v>4 or more bedrooms</c:v>
                </c:pt>
                <c:pt idx="1">
                  <c:v>3 bedrooms</c:v>
                </c:pt>
                <c:pt idx="2">
                  <c:v>2 bedrooms</c:v>
                </c:pt>
                <c:pt idx="3">
                  <c:v>1 bedroom</c:v>
                </c:pt>
              </c:strCache>
            </c:strRef>
          </c:cat>
          <c:val>
            <c:numRef>
              <c:f>Housing!$O$18:$O$21</c:f>
              <c:numCache>
                <c:formatCode>0.0%</c:formatCode>
                <c:ptCount val="4"/>
                <c:pt idx="0">
                  <c:v>0.21098754335461747</c:v>
                </c:pt>
                <c:pt idx="1">
                  <c:v>0.39995882418074519</c:v>
                </c:pt>
                <c:pt idx="2">
                  <c:v>0.27285798801292965</c:v>
                </c:pt>
                <c:pt idx="3">
                  <c:v>0.1161956444517077</c:v>
                </c:pt>
              </c:numCache>
            </c:numRef>
          </c:val>
          <c:extLst>
            <c:ext xmlns:c16="http://schemas.microsoft.com/office/drawing/2014/chart" uri="{C3380CC4-5D6E-409C-BE32-E72D297353CC}">
              <c16:uniqueId val="{00000000-8571-447B-B129-F78484C16763}"/>
            </c:ext>
          </c:extLst>
        </c:ser>
        <c:ser>
          <c:idx val="1"/>
          <c:order val="1"/>
          <c:tx>
            <c:strRef>
              <c:f>Housing!$N$17</c:f>
              <c:strCache>
                <c:ptCount val="1"/>
                <c:pt idx="0">
                  <c:v>Slough (2011)</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3">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Housing!$L$18:$L$21</c:f>
              <c:strCache>
                <c:ptCount val="4"/>
                <c:pt idx="0">
                  <c:v>4 or more bedrooms</c:v>
                </c:pt>
                <c:pt idx="1">
                  <c:v>3 bedrooms</c:v>
                </c:pt>
                <c:pt idx="2">
                  <c:v>2 bedrooms</c:v>
                </c:pt>
                <c:pt idx="3">
                  <c:v>1 bedroom</c:v>
                </c:pt>
              </c:strCache>
            </c:strRef>
          </c:cat>
          <c:val>
            <c:numRef>
              <c:f>Housing!$N$18:$N$21</c:f>
              <c:numCache>
                <c:formatCode>0.0%</c:formatCode>
                <c:ptCount val="4"/>
                <c:pt idx="0">
                  <c:v>0.13260843871882755</c:v>
                </c:pt>
                <c:pt idx="1">
                  <c:v>0.39039908600244255</c:v>
                </c:pt>
                <c:pt idx="2">
                  <c:v>0.27886774612929915</c:v>
                </c:pt>
                <c:pt idx="3">
                  <c:v>0.19479572942520584</c:v>
                </c:pt>
              </c:numCache>
            </c:numRef>
          </c:val>
          <c:extLst>
            <c:ext xmlns:c16="http://schemas.microsoft.com/office/drawing/2014/chart" uri="{C3380CC4-5D6E-409C-BE32-E72D297353CC}">
              <c16:uniqueId val="{00000001-8571-447B-B129-F78484C16763}"/>
            </c:ext>
          </c:extLst>
        </c:ser>
        <c:ser>
          <c:idx val="0"/>
          <c:order val="2"/>
          <c:tx>
            <c:strRef>
              <c:f>Housing!$M$17</c:f>
              <c:strCache>
                <c:ptCount val="1"/>
                <c:pt idx="0">
                  <c:v>Slough (2021)</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3">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Housing!$L$18:$L$21</c:f>
              <c:strCache>
                <c:ptCount val="4"/>
                <c:pt idx="0">
                  <c:v>4 or more bedrooms</c:v>
                </c:pt>
                <c:pt idx="1">
                  <c:v>3 bedrooms</c:v>
                </c:pt>
                <c:pt idx="2">
                  <c:v>2 bedrooms</c:v>
                </c:pt>
                <c:pt idx="3">
                  <c:v>1 bedroom</c:v>
                </c:pt>
              </c:strCache>
            </c:strRef>
          </c:cat>
          <c:val>
            <c:numRef>
              <c:f>Housing!$M$18:$M$21</c:f>
              <c:numCache>
                <c:formatCode>0.0%</c:formatCode>
                <c:ptCount val="4"/>
                <c:pt idx="0">
                  <c:v>0.16881902981515748</c:v>
                </c:pt>
                <c:pt idx="1">
                  <c:v>0.37796387082005989</c:v>
                </c:pt>
                <c:pt idx="2">
                  <c:v>0.26782137611353796</c:v>
                </c:pt>
                <c:pt idx="3">
                  <c:v>0.18539572325124468</c:v>
                </c:pt>
              </c:numCache>
            </c:numRef>
          </c:val>
          <c:extLst>
            <c:ext xmlns:c16="http://schemas.microsoft.com/office/drawing/2014/chart" uri="{C3380CC4-5D6E-409C-BE32-E72D297353CC}">
              <c16:uniqueId val="{00000002-8571-447B-B129-F78484C16763}"/>
            </c:ext>
          </c:extLst>
        </c:ser>
        <c:dLbls>
          <c:dLblPos val="outEnd"/>
          <c:showLegendKey val="0"/>
          <c:showVal val="1"/>
          <c:showCatName val="0"/>
          <c:showSerName val="0"/>
          <c:showPercent val="0"/>
          <c:showBubbleSize val="0"/>
        </c:dLbls>
        <c:gapWidth val="182"/>
        <c:axId val="781862440"/>
        <c:axId val="781863096"/>
      </c:barChart>
      <c:catAx>
        <c:axId val="781862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81863096"/>
        <c:crosses val="autoZero"/>
        <c:auto val="1"/>
        <c:lblAlgn val="ctr"/>
        <c:lblOffset val="100"/>
        <c:noMultiLvlLbl val="0"/>
      </c:catAx>
      <c:valAx>
        <c:axId val="781863096"/>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818624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3">
                    <a:lumMod val="7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3">
                    <a:lumMod val="50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Economic Activity: Working</a:t>
            </a:r>
            <a:r>
              <a:rPr lang="en-GB" baseline="0">
                <a:solidFill>
                  <a:schemeClr val="tx1"/>
                </a:solidFill>
              </a:rPr>
              <a:t> Age (16-64)</a:t>
            </a:r>
            <a:br>
              <a:rPr lang="en-GB" baseline="0">
                <a:solidFill>
                  <a:schemeClr val="tx1"/>
                </a:solidFill>
              </a:rPr>
            </a:br>
            <a:r>
              <a:rPr lang="en-GB" baseline="0">
                <a:solidFill>
                  <a:schemeClr val="tx1"/>
                </a:solidFill>
              </a:rPr>
              <a:t>(APS Oct 22 - Sep 23)</a:t>
            </a:r>
            <a:endParaRPr lang="en-GB">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'[Slough Insights January 2024 Update Data.xlsx]Sheet1'!$AE$1</c:f>
              <c:strCache>
                <c:ptCount val="1"/>
                <c:pt idx="0">
                  <c:v>Slough</c:v>
                </c:pt>
              </c:strCache>
            </c:strRef>
          </c:tx>
          <c:spPr>
            <a:solidFill>
              <a:srgbClr val="2FA3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2FA39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'[Slough Insights January 2024 Update Data.xlsx]Sheet1'!$AD$2:$AD$3</c:f>
              <c:strCache>
                <c:ptCount val="2"/>
                <c:pt idx="0">
                  <c:v>Active</c:v>
                </c:pt>
                <c:pt idx="1">
                  <c:v>Inactive</c:v>
                </c:pt>
              </c:strCache>
            </c:strRef>
          </c:cat>
          <c:val>
            <c:numRef>
              <c:f>'[Slough Insights January 2024 Update Data.xlsx]Sheet1'!$AE$2:$AE$3</c:f>
              <c:numCache>
                <c:formatCode>0.0%</c:formatCode>
                <c:ptCount val="2"/>
                <c:pt idx="0">
                  <c:v>0.79700000000000004</c:v>
                </c:pt>
                <c:pt idx="1">
                  <c:v>0.20300000000000001</c:v>
                </c:pt>
              </c:numCache>
            </c:numRef>
          </c:val>
          <c:extLst>
            <c:ext xmlns:c16="http://schemas.microsoft.com/office/drawing/2014/chart" uri="{C3380CC4-5D6E-409C-BE32-E72D297353CC}">
              <c16:uniqueId val="{00000000-D94B-4F0F-AF8B-3F05270D1E3D}"/>
            </c:ext>
          </c:extLst>
        </c:ser>
        <c:ser>
          <c:idx val="1"/>
          <c:order val="1"/>
          <c:tx>
            <c:strRef>
              <c:f>'[Slough Insights January 2024 Update Data.xlsx]Sheet1'!$AF$1</c:f>
              <c:strCache>
                <c:ptCount val="1"/>
                <c:pt idx="0">
                  <c:v>England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'[Slough Insights January 2024 Update Data.xlsx]Sheet1'!$AD$2:$AD$3</c:f>
              <c:strCache>
                <c:ptCount val="2"/>
                <c:pt idx="0">
                  <c:v>Active</c:v>
                </c:pt>
                <c:pt idx="1">
                  <c:v>Inactive</c:v>
                </c:pt>
              </c:strCache>
            </c:strRef>
          </c:cat>
          <c:val>
            <c:numRef>
              <c:f>'[Slough Insights January 2024 Update Data.xlsx]Sheet1'!$AF$2:$AF$3</c:f>
              <c:numCache>
                <c:formatCode>0.0%</c:formatCode>
                <c:ptCount val="2"/>
                <c:pt idx="0">
                  <c:v>0.78900000000000003</c:v>
                </c:pt>
                <c:pt idx="1">
                  <c:v>0.21099999999999999</c:v>
                </c:pt>
              </c:numCache>
            </c:numRef>
          </c:val>
          <c:extLst>
            <c:ext xmlns:c16="http://schemas.microsoft.com/office/drawing/2014/chart" uri="{C3380CC4-5D6E-409C-BE32-E72D297353CC}">
              <c16:uniqueId val="{00000001-D94B-4F0F-AF8B-3F05270D1E3D}"/>
            </c:ext>
          </c:extLst>
        </c:ser>
        <c:dLbls>
          <c:dLblPos val="outEnd"/>
          <c:showLegendKey val="0"/>
          <c:showVal val="1"/>
          <c:showCatName val="0"/>
          <c:showSerName val="0"/>
          <c:showPercent val="0"/>
          <c:showBubbleSize val="0"/>
        </c:dLbls>
        <c:gapWidth val="219"/>
        <c:overlap val="-27"/>
        <c:axId val="514283560"/>
        <c:axId val="514283920"/>
      </c:barChart>
      <c:catAx>
        <c:axId val="514283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4283920"/>
        <c:crosses val="autoZero"/>
        <c:auto val="1"/>
        <c:lblAlgn val="ctr"/>
        <c:lblOffset val="100"/>
        <c:noMultiLvlLbl val="0"/>
      </c:catAx>
      <c:valAx>
        <c:axId val="5142839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42835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2FA390"/>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Economic</a:t>
            </a:r>
            <a:r>
              <a:rPr lang="en-GB" baseline="0">
                <a:solidFill>
                  <a:srgbClr val="000000"/>
                </a:solidFill>
              </a:rPr>
              <a:t> Activity: Aged 16+ (2021 Census)</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3513512656003091"/>
          <c:y val="6.5172967184477015E-2"/>
          <c:w val="0.60001439444074012"/>
          <c:h val="0.83846815269685215"/>
        </c:manualLayout>
      </c:layout>
      <c:barChart>
        <c:barDir val="bar"/>
        <c:grouping val="clustered"/>
        <c:varyColors val="0"/>
        <c:ser>
          <c:idx val="2"/>
          <c:order val="0"/>
          <c:tx>
            <c:strRef>
              <c:f>'Economic Activity'!$N$102</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'Economic Activity'!$K$103:$K$111</c:f>
              <c:strCache>
                <c:ptCount val="9"/>
                <c:pt idx="0">
                  <c:v>Inactive: Other</c:v>
                </c:pt>
                <c:pt idx="1">
                  <c:v>Inactive: Long-term sick or disabled</c:v>
                </c:pt>
                <c:pt idx="2">
                  <c:v>Inactive: Looking after home or family</c:v>
                </c:pt>
                <c:pt idx="3">
                  <c:v>Inactive: Student</c:v>
                </c:pt>
                <c:pt idx="4">
                  <c:v>Inactive: Retired</c:v>
                </c:pt>
                <c:pt idx="5">
                  <c:v>Economically inactive (total)</c:v>
                </c:pt>
                <c:pt idx="6">
                  <c:v>Active: Unemployed</c:v>
                </c:pt>
                <c:pt idx="7">
                  <c:v>Active: In employment</c:v>
                </c:pt>
                <c:pt idx="8">
                  <c:v>Economically active (total)</c:v>
                </c:pt>
              </c:strCache>
            </c:strRef>
          </c:cat>
          <c:val>
            <c:numRef>
              <c:f>'Economic Activity'!$N$103:$N$111</c:f>
              <c:numCache>
                <c:formatCode>0.0%</c:formatCode>
                <c:ptCount val="9"/>
                <c:pt idx="0">
                  <c:v>3.1428072932534967E-2</c:v>
                </c:pt>
                <c:pt idx="1">
                  <c:v>4.073949076875482E-2</c:v>
                </c:pt>
                <c:pt idx="2">
                  <c:v>4.7987046828591597E-2</c:v>
                </c:pt>
                <c:pt idx="3">
                  <c:v>5.6414359245711469E-2</c:v>
                </c:pt>
                <c:pt idx="4">
                  <c:v>0.21479477549449749</c:v>
                </c:pt>
                <c:pt idx="5">
                  <c:v>0.39136374527009032</c:v>
                </c:pt>
                <c:pt idx="6">
                  <c:v>3.4696665549951503E-2</c:v>
                </c:pt>
                <c:pt idx="7">
                  <c:v>0.57393958917995813</c:v>
                </c:pt>
                <c:pt idx="8">
                  <c:v>0.60863625472990968</c:v>
                </c:pt>
              </c:numCache>
            </c:numRef>
          </c:val>
          <c:extLst>
            <c:ext xmlns:c16="http://schemas.microsoft.com/office/drawing/2014/chart" uri="{C3380CC4-5D6E-409C-BE32-E72D297353CC}">
              <c16:uniqueId val="{00000000-5CB9-4CDF-ADAA-067B9C582FDA}"/>
            </c:ext>
          </c:extLst>
        </c:ser>
        <c:ser>
          <c:idx val="1"/>
          <c:order val="1"/>
          <c:tx>
            <c:strRef>
              <c:f>'Economic Activity'!$M$102</c:f>
              <c:strCache>
                <c:ptCount val="1"/>
                <c:pt idx="0">
                  <c:v>Slough (2011)</c:v>
                </c:pt>
              </c:strCache>
            </c:strRef>
          </c:tx>
          <c:spPr>
            <a:solidFill>
              <a:srgbClr val="00778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78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'Economic Activity'!$K$103:$K$111</c:f>
              <c:strCache>
                <c:ptCount val="9"/>
                <c:pt idx="0">
                  <c:v>Inactive: Other</c:v>
                </c:pt>
                <c:pt idx="1">
                  <c:v>Inactive: Long-term sick or disabled</c:v>
                </c:pt>
                <c:pt idx="2">
                  <c:v>Inactive: Looking after home or family</c:v>
                </c:pt>
                <c:pt idx="3">
                  <c:v>Inactive: Student</c:v>
                </c:pt>
                <c:pt idx="4">
                  <c:v>Inactive: Retired</c:v>
                </c:pt>
                <c:pt idx="5">
                  <c:v>Economically inactive (total)</c:v>
                </c:pt>
                <c:pt idx="6">
                  <c:v>Active: Unemployed</c:v>
                </c:pt>
                <c:pt idx="7">
                  <c:v>Active: In employment</c:v>
                </c:pt>
                <c:pt idx="8">
                  <c:v>Economically active (total)</c:v>
                </c:pt>
              </c:strCache>
            </c:strRef>
          </c:cat>
          <c:val>
            <c:numRef>
              <c:f>'Economic Activity'!$M$103:$M$111</c:f>
              <c:numCache>
                <c:formatCode>0.0%</c:formatCode>
                <c:ptCount val="9"/>
                <c:pt idx="0">
                  <c:v>3.3506540046586632E-2</c:v>
                </c:pt>
                <c:pt idx="1">
                  <c:v>3.372553704035517E-2</c:v>
                </c:pt>
                <c:pt idx="2">
                  <c:v>6.5251149734217279E-2</c:v>
                </c:pt>
                <c:pt idx="3">
                  <c:v>5.7864978398932884E-2</c:v>
                </c:pt>
                <c:pt idx="4">
                  <c:v>7.4827291007187088E-2</c:v>
                </c:pt>
                <c:pt idx="5">
                  <c:v>0.26517549622727904</c:v>
                </c:pt>
                <c:pt idx="6">
                  <c:v>6.4892791017141488E-2</c:v>
                </c:pt>
                <c:pt idx="7">
                  <c:v>0.6699317127555795</c:v>
                </c:pt>
                <c:pt idx="8">
                  <c:v>0.73482450377272091</c:v>
                </c:pt>
              </c:numCache>
            </c:numRef>
          </c:val>
          <c:extLst>
            <c:ext xmlns:c16="http://schemas.microsoft.com/office/drawing/2014/chart" uri="{C3380CC4-5D6E-409C-BE32-E72D297353CC}">
              <c16:uniqueId val="{00000001-5CB9-4CDF-ADAA-067B9C582FDA}"/>
            </c:ext>
          </c:extLst>
        </c:ser>
        <c:ser>
          <c:idx val="0"/>
          <c:order val="2"/>
          <c:tx>
            <c:strRef>
              <c:f>'Economic Activity'!$L$102</c:f>
              <c:strCache>
                <c:ptCount val="1"/>
                <c:pt idx="0">
                  <c:v>Slough (2021)</c:v>
                </c:pt>
              </c:strCache>
            </c:strRef>
          </c:tx>
          <c:spPr>
            <a:solidFill>
              <a:schemeClr val="accent4"/>
            </a:solidFill>
            <a:ln>
              <a:noFill/>
            </a:ln>
            <a:effectLst/>
          </c:spPr>
          <c:invertIfNegative val="0"/>
          <c:dPt>
            <c:idx val="8"/>
            <c:invertIfNegative val="0"/>
            <c:bubble3D val="0"/>
            <c:spPr>
              <a:solidFill>
                <a:srgbClr val="2FA390"/>
              </a:solidFill>
              <a:ln>
                <a:noFill/>
              </a:ln>
              <a:effectLst/>
            </c:spPr>
            <c:extLst>
              <c:ext xmlns:c16="http://schemas.microsoft.com/office/drawing/2014/chart" uri="{C3380CC4-5D6E-409C-BE32-E72D297353CC}">
                <c16:uniqueId val="{00000003-5CB9-4CDF-ADAA-067B9C582FD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2FA39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'Economic Activity'!$K$103:$K$111</c:f>
              <c:strCache>
                <c:ptCount val="9"/>
                <c:pt idx="0">
                  <c:v>Inactive: Other</c:v>
                </c:pt>
                <c:pt idx="1">
                  <c:v>Inactive: Long-term sick or disabled</c:v>
                </c:pt>
                <c:pt idx="2">
                  <c:v>Inactive: Looking after home or family</c:v>
                </c:pt>
                <c:pt idx="3">
                  <c:v>Inactive: Student</c:v>
                </c:pt>
                <c:pt idx="4">
                  <c:v>Inactive: Retired</c:v>
                </c:pt>
                <c:pt idx="5">
                  <c:v>Economically inactive (total)</c:v>
                </c:pt>
                <c:pt idx="6">
                  <c:v>Active: Unemployed</c:v>
                </c:pt>
                <c:pt idx="7">
                  <c:v>Active: In employment</c:v>
                </c:pt>
                <c:pt idx="8">
                  <c:v>Economically active (total)</c:v>
                </c:pt>
              </c:strCache>
            </c:strRef>
          </c:cat>
          <c:val>
            <c:numRef>
              <c:f>'Economic Activity'!$L$103:$L$111</c:f>
              <c:numCache>
                <c:formatCode>0.0%</c:formatCode>
                <c:ptCount val="9"/>
                <c:pt idx="0">
                  <c:v>4.4899228977659689E-2</c:v>
                </c:pt>
                <c:pt idx="1">
                  <c:v>3.0151429796608176E-2</c:v>
                </c:pt>
                <c:pt idx="2">
                  <c:v>7.9338787384493792E-2</c:v>
                </c:pt>
                <c:pt idx="3">
                  <c:v>6.1690195320054146E-2</c:v>
                </c:pt>
                <c:pt idx="4">
                  <c:v>0.11363540817098702</c:v>
                </c:pt>
                <c:pt idx="5">
                  <c:v>0.3297150496498028</c:v>
                </c:pt>
                <c:pt idx="6">
                  <c:v>5.0616733791294256E-2</c:v>
                </c:pt>
                <c:pt idx="7">
                  <c:v>0.61966821655890292</c:v>
                </c:pt>
                <c:pt idx="8">
                  <c:v>0.6702849503501972</c:v>
                </c:pt>
              </c:numCache>
            </c:numRef>
          </c:val>
          <c:extLst>
            <c:ext xmlns:c16="http://schemas.microsoft.com/office/drawing/2014/chart" uri="{C3380CC4-5D6E-409C-BE32-E72D297353CC}">
              <c16:uniqueId val="{00000004-5CB9-4CDF-ADAA-067B9C582FDA}"/>
            </c:ext>
          </c:extLst>
        </c:ser>
        <c:dLbls>
          <c:dLblPos val="outEnd"/>
          <c:showLegendKey val="0"/>
          <c:showVal val="1"/>
          <c:showCatName val="0"/>
          <c:showSerName val="0"/>
          <c:showPercent val="0"/>
          <c:showBubbleSize val="0"/>
        </c:dLbls>
        <c:gapWidth val="182"/>
        <c:axId val="908777392"/>
        <c:axId val="908783952"/>
      </c:barChart>
      <c:catAx>
        <c:axId val="908777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908783952"/>
        <c:crosses val="autoZero"/>
        <c:auto val="1"/>
        <c:lblAlgn val="ctr"/>
        <c:lblOffset val="100"/>
        <c:noMultiLvlLbl val="0"/>
      </c:catAx>
      <c:valAx>
        <c:axId val="90878395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9087773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2FA390"/>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00778C"/>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Ten</a:t>
            </a:r>
            <a:r>
              <a:rPr lang="en-GB" baseline="0">
                <a:solidFill>
                  <a:srgbClr val="000000"/>
                </a:solidFill>
              </a:rPr>
              <a:t> Largest (Broad) Industries in Slough</a:t>
            </a:r>
            <a:endParaRPr lang="en-GB">
              <a:solidFill>
                <a:srgbClr val="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'Industry and Occupation'!$K$38</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'Industry and Occupation'!$H$39:$H$48</c:f>
              <c:strCache>
                <c:ptCount val="10"/>
                <c:pt idx="0">
                  <c:v>Professional, Scientific and Technical Activities</c:v>
                </c:pt>
                <c:pt idx="1">
                  <c:v>Accommodation and Food Service Activities</c:v>
                </c:pt>
                <c:pt idx="2">
                  <c:v>Manufacturing</c:v>
                </c:pt>
                <c:pt idx="3">
                  <c:v>Construction</c:v>
                </c:pt>
                <c:pt idx="4">
                  <c:v>Administrative and Support Service Activities</c:v>
                </c:pt>
                <c:pt idx="5">
                  <c:v>Education</c:v>
                </c:pt>
                <c:pt idx="6">
                  <c:v>Information and Communication</c:v>
                </c:pt>
                <c:pt idx="7">
                  <c:v>Transporation and Storage</c:v>
                </c:pt>
                <c:pt idx="8">
                  <c:v>Human Health and Social Work Activities</c:v>
                </c:pt>
                <c:pt idx="9">
                  <c:v>Wholesale and Retail Trade; Repair of Motor Vehicles and Motorcycles</c:v>
                </c:pt>
              </c:strCache>
            </c:strRef>
          </c:cat>
          <c:val>
            <c:numRef>
              <c:f>'Industry and Occupation'!$K$39:$K$48</c:f>
              <c:numCache>
                <c:formatCode>0.0%</c:formatCode>
                <c:ptCount val="10"/>
                <c:pt idx="0">
                  <c:v>6.6975673819572146E-2</c:v>
                </c:pt>
                <c:pt idx="1">
                  <c:v>4.8912915456773044E-2</c:v>
                </c:pt>
                <c:pt idx="2">
                  <c:v>7.2765969630088967E-2</c:v>
                </c:pt>
                <c:pt idx="3">
                  <c:v>8.6670382599436616E-2</c:v>
                </c:pt>
                <c:pt idx="4">
                  <c:v>5.2983361543670886E-2</c:v>
                </c:pt>
                <c:pt idx="5">
                  <c:v>9.8530805317464956E-2</c:v>
                </c:pt>
                <c:pt idx="6">
                  <c:v>4.720916103917961E-2</c:v>
                </c:pt>
                <c:pt idx="7">
                  <c:v>5.032237193760293E-2</c:v>
                </c:pt>
                <c:pt idx="8">
                  <c:v>0.14605641900876093</c:v>
                </c:pt>
                <c:pt idx="9">
                  <c:v>0.14990444690203988</c:v>
                </c:pt>
              </c:numCache>
            </c:numRef>
          </c:val>
          <c:extLst>
            <c:ext xmlns:c16="http://schemas.microsoft.com/office/drawing/2014/chart" uri="{C3380CC4-5D6E-409C-BE32-E72D297353CC}">
              <c16:uniqueId val="{00000000-D28A-48D8-8A9F-580EE6744057}"/>
            </c:ext>
          </c:extLst>
        </c:ser>
        <c:ser>
          <c:idx val="1"/>
          <c:order val="1"/>
          <c:tx>
            <c:strRef>
              <c:f>'Industry and Occupation'!$J$38</c:f>
              <c:strCache>
                <c:ptCount val="1"/>
                <c:pt idx="0">
                  <c:v>Slough (2011)</c:v>
                </c:pt>
              </c:strCache>
            </c:strRef>
          </c:tx>
          <c:spPr>
            <a:solidFill>
              <a:srgbClr val="00778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78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'Industry and Occupation'!$H$39:$H$48</c:f>
              <c:strCache>
                <c:ptCount val="10"/>
                <c:pt idx="0">
                  <c:v>Professional, Scientific and Technical Activities</c:v>
                </c:pt>
                <c:pt idx="1">
                  <c:v>Accommodation and Food Service Activities</c:v>
                </c:pt>
                <c:pt idx="2">
                  <c:v>Manufacturing</c:v>
                </c:pt>
                <c:pt idx="3">
                  <c:v>Construction</c:v>
                </c:pt>
                <c:pt idx="4">
                  <c:v>Administrative and Support Service Activities</c:v>
                </c:pt>
                <c:pt idx="5">
                  <c:v>Education</c:v>
                </c:pt>
                <c:pt idx="6">
                  <c:v>Information and Communication</c:v>
                </c:pt>
                <c:pt idx="7">
                  <c:v>Transporation and Storage</c:v>
                </c:pt>
                <c:pt idx="8">
                  <c:v>Human Health and Social Work Activities</c:v>
                </c:pt>
                <c:pt idx="9">
                  <c:v>Wholesale and Retail Trade; Repair of Motor Vehicles and Motorcycles</c:v>
                </c:pt>
              </c:strCache>
            </c:strRef>
          </c:cat>
          <c:val>
            <c:numRef>
              <c:f>'Industry and Occupation'!$J$39:$J$48</c:f>
              <c:numCache>
                <c:formatCode>0.0%</c:formatCode>
                <c:ptCount val="10"/>
                <c:pt idx="0">
                  <c:v>4.9569093610698368E-2</c:v>
                </c:pt>
                <c:pt idx="1">
                  <c:v>6.9346210995542348E-2</c:v>
                </c:pt>
                <c:pt idx="2">
                  <c:v>8.0787518573551265E-2</c:v>
                </c:pt>
                <c:pt idx="3">
                  <c:v>6.0653789004457649E-2</c:v>
                </c:pt>
                <c:pt idx="4">
                  <c:v>8.0133729569093606E-2</c:v>
                </c:pt>
                <c:pt idx="5">
                  <c:v>7.0936106983655281E-2</c:v>
                </c:pt>
                <c:pt idx="6">
                  <c:v>7.0534918276374439E-2</c:v>
                </c:pt>
                <c:pt idx="7">
                  <c:v>0.12583952451708766</c:v>
                </c:pt>
                <c:pt idx="8">
                  <c:v>0.10265973254086182</c:v>
                </c:pt>
                <c:pt idx="9">
                  <c:v>0.16475482912332837</c:v>
                </c:pt>
              </c:numCache>
            </c:numRef>
          </c:val>
          <c:extLst>
            <c:ext xmlns:c16="http://schemas.microsoft.com/office/drawing/2014/chart" uri="{C3380CC4-5D6E-409C-BE32-E72D297353CC}">
              <c16:uniqueId val="{00000001-D28A-48D8-8A9F-580EE6744057}"/>
            </c:ext>
          </c:extLst>
        </c:ser>
        <c:ser>
          <c:idx val="0"/>
          <c:order val="2"/>
          <c:tx>
            <c:strRef>
              <c:f>'Industry and Occupation'!$I$38</c:f>
              <c:strCache>
                <c:ptCount val="1"/>
                <c:pt idx="0">
                  <c:v>Slough (2021)</c:v>
                </c:pt>
              </c:strCache>
            </c:strRef>
          </c:tx>
          <c:spPr>
            <a:solidFill>
              <a:srgbClr val="2FA3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2FA39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'Industry and Occupation'!$H$39:$H$48</c:f>
              <c:strCache>
                <c:ptCount val="10"/>
                <c:pt idx="0">
                  <c:v>Professional, Scientific and Technical Activities</c:v>
                </c:pt>
                <c:pt idx="1">
                  <c:v>Accommodation and Food Service Activities</c:v>
                </c:pt>
                <c:pt idx="2">
                  <c:v>Manufacturing</c:v>
                </c:pt>
                <c:pt idx="3">
                  <c:v>Construction</c:v>
                </c:pt>
                <c:pt idx="4">
                  <c:v>Administrative and Support Service Activities</c:v>
                </c:pt>
                <c:pt idx="5">
                  <c:v>Education</c:v>
                </c:pt>
                <c:pt idx="6">
                  <c:v>Information and Communication</c:v>
                </c:pt>
                <c:pt idx="7">
                  <c:v>Transporation and Storage</c:v>
                </c:pt>
                <c:pt idx="8">
                  <c:v>Human Health and Social Work Activities</c:v>
                </c:pt>
                <c:pt idx="9">
                  <c:v>Wholesale and Retail Trade; Repair of Motor Vehicles and Motorcycles</c:v>
                </c:pt>
              </c:strCache>
            </c:strRef>
          </c:cat>
          <c:val>
            <c:numRef>
              <c:f>'Industry and Occupation'!$I$39:$I$48</c:f>
              <c:numCache>
                <c:formatCode>0.0%</c:formatCode>
                <c:ptCount val="10"/>
                <c:pt idx="0">
                  <c:v>4.7354780933255541E-2</c:v>
                </c:pt>
                <c:pt idx="1">
                  <c:v>5.7205660863783772E-2</c:v>
                </c:pt>
                <c:pt idx="2">
                  <c:v>6.1059173123108865E-2</c:v>
                </c:pt>
                <c:pt idx="3">
                  <c:v>7.555055021099337E-2</c:v>
                </c:pt>
                <c:pt idx="4">
                  <c:v>7.9241238008656831E-2</c:v>
                </c:pt>
                <c:pt idx="5">
                  <c:v>8.1195131548596311E-2</c:v>
                </c:pt>
                <c:pt idx="6">
                  <c:v>8.5360724026106186E-2</c:v>
                </c:pt>
                <c:pt idx="7">
                  <c:v>0.1216570102715098</c:v>
                </c:pt>
                <c:pt idx="8">
                  <c:v>0.13272907366450021</c:v>
                </c:pt>
                <c:pt idx="9">
                  <c:v>0.14373329353179826</c:v>
                </c:pt>
              </c:numCache>
            </c:numRef>
          </c:val>
          <c:extLst>
            <c:ext xmlns:c16="http://schemas.microsoft.com/office/drawing/2014/chart" uri="{C3380CC4-5D6E-409C-BE32-E72D297353CC}">
              <c16:uniqueId val="{00000002-D28A-48D8-8A9F-580EE6744057}"/>
            </c:ext>
          </c:extLst>
        </c:ser>
        <c:dLbls>
          <c:dLblPos val="outEnd"/>
          <c:showLegendKey val="0"/>
          <c:showVal val="1"/>
          <c:showCatName val="0"/>
          <c:showSerName val="0"/>
          <c:showPercent val="0"/>
          <c:showBubbleSize val="0"/>
        </c:dLbls>
        <c:gapWidth val="182"/>
        <c:axId val="861386992"/>
        <c:axId val="861383056"/>
      </c:barChart>
      <c:catAx>
        <c:axId val="861386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861383056"/>
        <c:crosses val="autoZero"/>
        <c:auto val="1"/>
        <c:lblAlgn val="ctr"/>
        <c:lblOffset val="100"/>
        <c:noMultiLvlLbl val="0"/>
      </c:catAx>
      <c:valAx>
        <c:axId val="861383056"/>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861386992"/>
        <c:crosses val="autoZero"/>
        <c:crossBetween val="between"/>
        <c:majorUnit val="3.0000000000000006E-2"/>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2FA390"/>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00778C"/>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Occupation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44129001410392998"/>
          <c:y val="8.5116773214335903E-2"/>
          <c:w val="0.50800273737027601"/>
          <c:h val="0.80734458727543512"/>
        </c:manualLayout>
      </c:layout>
      <c:barChart>
        <c:barDir val="bar"/>
        <c:grouping val="clustered"/>
        <c:varyColors val="0"/>
        <c:ser>
          <c:idx val="2"/>
          <c:order val="0"/>
          <c:tx>
            <c:strRef>
              <c:f>'Industry and Occupation'!$AQ$27</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'Industry and Occupation'!$AN$28:$AN$36</c:f>
              <c:strCache>
                <c:ptCount val="9"/>
                <c:pt idx="0">
                  <c:v>Sales and customer service occupations</c:v>
                </c:pt>
                <c:pt idx="1">
                  <c:v>Skilled trades occupations</c:v>
                </c:pt>
                <c:pt idx="2">
                  <c:v>Administrative and secretarial occupations</c:v>
                </c:pt>
                <c:pt idx="3">
                  <c:v>Caring, leisure and other service occupations</c:v>
                </c:pt>
                <c:pt idx="4">
                  <c:v>Managers, directors and senior officials</c:v>
                </c:pt>
                <c:pt idx="5">
                  <c:v>Process, plant and machine operatives</c:v>
                </c:pt>
                <c:pt idx="6">
                  <c:v>Associate professional and technical occupations</c:v>
                </c:pt>
                <c:pt idx="7">
                  <c:v>Elementary occupations</c:v>
                </c:pt>
                <c:pt idx="8">
                  <c:v>Professional occupations</c:v>
                </c:pt>
              </c:strCache>
            </c:strRef>
          </c:cat>
          <c:val>
            <c:numRef>
              <c:f>'Industry and Occupation'!$AQ$28:$AQ$36</c:f>
              <c:numCache>
                <c:formatCode>0.0%</c:formatCode>
                <c:ptCount val="9"/>
                <c:pt idx="0">
                  <c:v>7.4703162792015249E-2</c:v>
                </c:pt>
                <c:pt idx="1">
                  <c:v>0.10161398426841002</c:v>
                </c:pt>
                <c:pt idx="2">
                  <c:v>9.2654617379734169E-2</c:v>
                </c:pt>
                <c:pt idx="3">
                  <c:v>9.2676696352470389E-2</c:v>
                </c:pt>
                <c:pt idx="4">
                  <c:v>0.1289107522476432</c:v>
                </c:pt>
                <c:pt idx="5">
                  <c:v>6.9405459088496685E-2</c:v>
                </c:pt>
                <c:pt idx="6">
                  <c:v>0.13254007333551623</c:v>
                </c:pt>
                <c:pt idx="7">
                  <c:v>0.10463194882647041</c:v>
                </c:pt>
                <c:pt idx="8">
                  <c:v>0.20286330570924363</c:v>
                </c:pt>
              </c:numCache>
            </c:numRef>
          </c:val>
          <c:extLst>
            <c:ext xmlns:c16="http://schemas.microsoft.com/office/drawing/2014/chart" uri="{C3380CC4-5D6E-409C-BE32-E72D297353CC}">
              <c16:uniqueId val="{00000000-EF3B-476C-94C8-BAC28DC9B9B0}"/>
            </c:ext>
          </c:extLst>
        </c:ser>
        <c:ser>
          <c:idx val="1"/>
          <c:order val="1"/>
          <c:tx>
            <c:strRef>
              <c:f>'Industry and Occupation'!$AP$27</c:f>
              <c:strCache>
                <c:ptCount val="1"/>
                <c:pt idx="0">
                  <c:v>Slough (2011)</c:v>
                </c:pt>
              </c:strCache>
            </c:strRef>
          </c:tx>
          <c:spPr>
            <a:solidFill>
              <a:srgbClr val="00778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78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'Industry and Occupation'!$AN$28:$AN$36</c:f>
              <c:strCache>
                <c:ptCount val="9"/>
                <c:pt idx="0">
                  <c:v>Sales and customer service occupations</c:v>
                </c:pt>
                <c:pt idx="1">
                  <c:v>Skilled trades occupations</c:v>
                </c:pt>
                <c:pt idx="2">
                  <c:v>Administrative and secretarial occupations</c:v>
                </c:pt>
                <c:pt idx="3">
                  <c:v>Caring, leisure and other service occupations</c:v>
                </c:pt>
                <c:pt idx="4">
                  <c:v>Managers, directors and senior officials</c:v>
                </c:pt>
                <c:pt idx="5">
                  <c:v>Process, plant and machine operatives</c:v>
                </c:pt>
                <c:pt idx="6">
                  <c:v>Associate professional and technical occupations</c:v>
                </c:pt>
                <c:pt idx="7">
                  <c:v>Elementary occupations</c:v>
                </c:pt>
                <c:pt idx="8">
                  <c:v>Professional occupations</c:v>
                </c:pt>
              </c:strCache>
            </c:strRef>
          </c:cat>
          <c:val>
            <c:numRef>
              <c:f>'Industry and Occupation'!$AP$28:$AP$36</c:f>
              <c:numCache>
                <c:formatCode>0.0%</c:formatCode>
                <c:ptCount val="9"/>
                <c:pt idx="0">
                  <c:v>0.15576523031203565</c:v>
                </c:pt>
                <c:pt idx="1">
                  <c:v>9.9866270430906387E-2</c:v>
                </c:pt>
                <c:pt idx="2">
                  <c:v>9.3937592867756312E-2</c:v>
                </c:pt>
                <c:pt idx="3">
                  <c:v>9.3135215453194656E-2</c:v>
                </c:pt>
                <c:pt idx="4">
                  <c:v>9.9004457652303118E-2</c:v>
                </c:pt>
                <c:pt idx="5">
                  <c:v>0.11040118870728083</c:v>
                </c:pt>
                <c:pt idx="6">
                  <c:v>0.10980683506686478</c:v>
                </c:pt>
                <c:pt idx="7">
                  <c:v>0.1561812778603269</c:v>
                </c:pt>
                <c:pt idx="8">
                  <c:v>8.190193164933135E-2</c:v>
                </c:pt>
              </c:numCache>
            </c:numRef>
          </c:val>
          <c:extLst>
            <c:ext xmlns:c16="http://schemas.microsoft.com/office/drawing/2014/chart" uri="{C3380CC4-5D6E-409C-BE32-E72D297353CC}">
              <c16:uniqueId val="{00000001-EF3B-476C-94C8-BAC28DC9B9B0}"/>
            </c:ext>
          </c:extLst>
        </c:ser>
        <c:ser>
          <c:idx val="0"/>
          <c:order val="2"/>
          <c:tx>
            <c:strRef>
              <c:f>'Industry and Occupation'!$AO$27</c:f>
              <c:strCache>
                <c:ptCount val="1"/>
                <c:pt idx="0">
                  <c:v>Slough (2021)</c:v>
                </c:pt>
              </c:strCache>
            </c:strRef>
          </c:tx>
          <c:spPr>
            <a:solidFill>
              <a:srgbClr val="2FA3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2FA39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'Industry and Occupation'!$AN$28:$AN$36</c:f>
              <c:strCache>
                <c:ptCount val="9"/>
                <c:pt idx="0">
                  <c:v>Sales and customer service occupations</c:v>
                </c:pt>
                <c:pt idx="1">
                  <c:v>Skilled trades occupations</c:v>
                </c:pt>
                <c:pt idx="2">
                  <c:v>Administrative and secretarial occupations</c:v>
                </c:pt>
                <c:pt idx="3">
                  <c:v>Caring, leisure and other service occupations</c:v>
                </c:pt>
                <c:pt idx="4">
                  <c:v>Managers, directors and senior officials</c:v>
                </c:pt>
                <c:pt idx="5">
                  <c:v>Process, plant and machine operatives</c:v>
                </c:pt>
                <c:pt idx="6">
                  <c:v>Associate professional and technical occupations</c:v>
                </c:pt>
                <c:pt idx="7">
                  <c:v>Elementary occupations</c:v>
                </c:pt>
                <c:pt idx="8">
                  <c:v>Professional occupations</c:v>
                </c:pt>
              </c:strCache>
            </c:strRef>
          </c:cat>
          <c:val>
            <c:numRef>
              <c:f>'Industry and Occupation'!$AO$28:$AO$36</c:f>
              <c:numCache>
                <c:formatCode>0.0%</c:formatCode>
                <c:ptCount val="9"/>
                <c:pt idx="0">
                  <c:v>8.306535867898672E-2</c:v>
                </c:pt>
                <c:pt idx="1">
                  <c:v>8.4530739067312524E-2</c:v>
                </c:pt>
                <c:pt idx="2">
                  <c:v>9.139631755335749E-2</c:v>
                </c:pt>
                <c:pt idx="3">
                  <c:v>9.3404431418840986E-2</c:v>
                </c:pt>
                <c:pt idx="4">
                  <c:v>9.9089564592067955E-2</c:v>
                </c:pt>
                <c:pt idx="5">
                  <c:v>0.10379777750641105</c:v>
                </c:pt>
                <c:pt idx="6">
                  <c:v>0.10987639245057733</c:v>
                </c:pt>
                <c:pt idx="7">
                  <c:v>0.14640235546329086</c:v>
                </c:pt>
                <c:pt idx="8">
                  <c:v>0.1884370632691551</c:v>
                </c:pt>
              </c:numCache>
            </c:numRef>
          </c:val>
          <c:extLst>
            <c:ext xmlns:c16="http://schemas.microsoft.com/office/drawing/2014/chart" uri="{C3380CC4-5D6E-409C-BE32-E72D297353CC}">
              <c16:uniqueId val="{00000002-EF3B-476C-94C8-BAC28DC9B9B0}"/>
            </c:ext>
          </c:extLst>
        </c:ser>
        <c:dLbls>
          <c:dLblPos val="outEnd"/>
          <c:showLegendKey val="0"/>
          <c:showVal val="1"/>
          <c:showCatName val="0"/>
          <c:showSerName val="0"/>
          <c:showPercent val="0"/>
          <c:showBubbleSize val="0"/>
        </c:dLbls>
        <c:gapWidth val="182"/>
        <c:axId val="850938928"/>
        <c:axId val="850939912"/>
      </c:barChart>
      <c:catAx>
        <c:axId val="850938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850939912"/>
        <c:crosses val="autoZero"/>
        <c:auto val="1"/>
        <c:lblAlgn val="ctr"/>
        <c:lblOffset val="100"/>
        <c:noMultiLvlLbl val="0"/>
      </c:catAx>
      <c:valAx>
        <c:axId val="85093991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093892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2FA390"/>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00778C"/>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layout>
        <c:manualLayout>
          <c:xMode val="edge"/>
          <c:yMode val="edge"/>
          <c:x val="0.20960286158920399"/>
          <c:y val="0.94746370653022283"/>
          <c:w val="0.57135474879799319"/>
          <c:h val="3.931974676957766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Broad Ethnic Groups</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'Ethnic Groups'!$AH$1</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'Ethnic Groups'!$AH$2:$AH$7</c:f>
              <c:numCache>
                <c:formatCode>0.0%</c:formatCode>
                <c:ptCount val="6"/>
                <c:pt idx="0">
                  <c:v>1.6090444816049699E-2</c:v>
                </c:pt>
                <c:pt idx="1">
                  <c:v>2.9551718561117171E-2</c:v>
                </c:pt>
                <c:pt idx="2">
                  <c:v>1.6090444816049723E-2</c:v>
                </c:pt>
                <c:pt idx="3">
                  <c:v>4.2161833532164815E-2</c:v>
                </c:pt>
                <c:pt idx="4">
                  <c:v>0.810468438617719</c:v>
                </c:pt>
                <c:pt idx="5">
                  <c:v>9.6059256313607663E-2</c:v>
                </c:pt>
              </c:numCache>
            </c:numRef>
          </c:val>
          <c:extLst>
            <c:ext xmlns:c16="http://schemas.microsoft.com/office/drawing/2014/chart" uri="{C3380CC4-5D6E-409C-BE32-E72D297353CC}">
              <c16:uniqueId val="{00000000-DFF7-4DBD-911D-633EA7FB265B}"/>
            </c:ext>
          </c:extLst>
        </c:ser>
        <c:ser>
          <c:idx val="1"/>
          <c:order val="1"/>
          <c:tx>
            <c:strRef>
              <c:f>'Ethnic Groups'!$AF$1</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 Groups'!$AD$2:$AD$7</c:f>
              <c:strCache>
                <c:ptCount val="6"/>
                <c:pt idx="0">
                  <c:v>Arab ethnic groups</c:v>
                </c:pt>
                <c:pt idx="1">
                  <c:v>Mixed ethnic groups</c:v>
                </c:pt>
                <c:pt idx="2">
                  <c:v>Other ethnic groups</c:v>
                </c:pt>
                <c:pt idx="3">
                  <c:v>Black ethnic groups</c:v>
                </c:pt>
                <c:pt idx="4">
                  <c:v>White ethnic groups</c:v>
                </c:pt>
                <c:pt idx="5">
                  <c:v>Asian ethnic groups</c:v>
                </c:pt>
              </c:strCache>
            </c:strRef>
          </c:cat>
          <c:val>
            <c:numRef>
              <c:f>'Ethnic Groups'!$AF$2:$AF$7</c:f>
              <c:numCache>
                <c:formatCode>0.0%</c:formatCode>
                <c:ptCount val="6"/>
                <c:pt idx="0">
                  <c:v>6.6188794978780992E-3</c:v>
                </c:pt>
                <c:pt idx="1">
                  <c:v>3.3936022253129E-2</c:v>
                </c:pt>
                <c:pt idx="2">
                  <c:v>1.8929424770870999E-2</c:v>
                </c:pt>
                <c:pt idx="3">
                  <c:v>8.6409186548268999E-2</c:v>
                </c:pt>
                <c:pt idx="4">
                  <c:v>0.45685246603188001</c:v>
                </c:pt>
                <c:pt idx="5">
                  <c:v>0.39725402089797002</c:v>
                </c:pt>
              </c:numCache>
            </c:numRef>
          </c:val>
          <c:extLst>
            <c:ext xmlns:c16="http://schemas.microsoft.com/office/drawing/2014/chart" uri="{C3380CC4-5D6E-409C-BE32-E72D297353CC}">
              <c16:uniqueId val="{00000001-DFF7-4DBD-911D-633EA7FB265B}"/>
            </c:ext>
          </c:extLst>
        </c:ser>
        <c:ser>
          <c:idx val="0"/>
          <c:order val="2"/>
          <c:tx>
            <c:strRef>
              <c:f>'Ethnic Groups'!$AE$1</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 Groups'!$AD$2:$AD$7</c:f>
              <c:strCache>
                <c:ptCount val="6"/>
                <c:pt idx="0">
                  <c:v>Arab ethnic groups</c:v>
                </c:pt>
                <c:pt idx="1">
                  <c:v>Mixed ethnic groups</c:v>
                </c:pt>
                <c:pt idx="2">
                  <c:v>Other ethnic groups</c:v>
                </c:pt>
                <c:pt idx="3">
                  <c:v>Black ethnic groups</c:v>
                </c:pt>
                <c:pt idx="4">
                  <c:v>White ethnic groups</c:v>
                </c:pt>
                <c:pt idx="5">
                  <c:v>Asian ethnic groups</c:v>
                </c:pt>
              </c:strCache>
            </c:strRef>
          </c:cat>
          <c:val>
            <c:numRef>
              <c:f>'Ethnic Groups'!$AE$2:$AE$7</c:f>
              <c:numCache>
                <c:formatCode>0.0%</c:formatCode>
                <c:ptCount val="6"/>
                <c:pt idx="0">
                  <c:v>1.1520504731861199E-2</c:v>
                </c:pt>
                <c:pt idx="1">
                  <c:v>3.981703470031546E-2</c:v>
                </c:pt>
                <c:pt idx="2">
                  <c:v>4.507255520504732E-2</c:v>
                </c:pt>
                <c:pt idx="3">
                  <c:v>7.5659305993690848E-2</c:v>
                </c:pt>
                <c:pt idx="4">
                  <c:v>0.36046687697160884</c:v>
                </c:pt>
                <c:pt idx="5">
                  <c:v>0.46746372239747636</c:v>
                </c:pt>
              </c:numCache>
            </c:numRef>
          </c:val>
          <c:extLst>
            <c:ext xmlns:c16="http://schemas.microsoft.com/office/drawing/2014/chart" uri="{C3380CC4-5D6E-409C-BE32-E72D297353CC}">
              <c16:uniqueId val="{00000002-DFF7-4DBD-911D-633EA7FB265B}"/>
            </c:ext>
          </c:extLst>
        </c:ser>
        <c:dLbls>
          <c:dLblPos val="outEnd"/>
          <c:showLegendKey val="0"/>
          <c:showVal val="1"/>
          <c:showCatName val="0"/>
          <c:showSerName val="0"/>
          <c:showPercent val="0"/>
          <c:showBubbleSize val="0"/>
        </c:dLbls>
        <c:gapWidth val="182"/>
        <c:axId val="692131424"/>
        <c:axId val="692132080"/>
      </c:barChart>
      <c:catAx>
        <c:axId val="692131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692132080"/>
        <c:crosses val="autoZero"/>
        <c:auto val="1"/>
        <c:lblAlgn val="ctr"/>
        <c:lblOffset val="100"/>
        <c:noMultiLvlLbl val="0"/>
      </c:catAx>
      <c:valAx>
        <c:axId val="69213208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6921314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dirty="0"/>
              <a:t>Total number of food parcels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1"/>
          <c:order val="0"/>
          <c:tx>
            <c:strRef>
              <c:f>Foodbank!$B$1</c:f>
              <c:strCache>
                <c:ptCount val="1"/>
                <c:pt idx="0">
                  <c:v>Total number of food parcels</c:v>
                </c:pt>
              </c:strCache>
            </c:strRef>
          </c:tx>
          <c:spPr>
            <a:ln w="28575" cap="rnd">
              <a:solidFill>
                <a:srgbClr val="009AB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9AB4"/>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Foodbank!$A$2:$A$6</c:f>
              <c:numCache>
                <c:formatCode>General</c:formatCode>
                <c:ptCount val="5"/>
                <c:pt idx="0">
                  <c:v>2019</c:v>
                </c:pt>
                <c:pt idx="1">
                  <c:v>2020</c:v>
                </c:pt>
                <c:pt idx="2">
                  <c:v>2021</c:v>
                </c:pt>
                <c:pt idx="3">
                  <c:v>2022</c:v>
                </c:pt>
                <c:pt idx="4">
                  <c:v>2023</c:v>
                </c:pt>
              </c:numCache>
            </c:numRef>
          </c:cat>
          <c:val>
            <c:numRef>
              <c:f>Foodbank!$B$2:$B$6</c:f>
              <c:numCache>
                <c:formatCode>#,##0</c:formatCode>
                <c:ptCount val="5"/>
                <c:pt idx="0">
                  <c:v>4783</c:v>
                </c:pt>
                <c:pt idx="1">
                  <c:v>6350</c:v>
                </c:pt>
                <c:pt idx="2">
                  <c:v>7360</c:v>
                </c:pt>
                <c:pt idx="3">
                  <c:v>9322</c:v>
                </c:pt>
                <c:pt idx="4">
                  <c:v>11300</c:v>
                </c:pt>
              </c:numCache>
            </c:numRef>
          </c:val>
          <c:smooth val="0"/>
          <c:extLst>
            <c:ext xmlns:c16="http://schemas.microsoft.com/office/drawing/2014/chart" uri="{C3380CC4-5D6E-409C-BE32-E72D297353CC}">
              <c16:uniqueId val="{00000000-8158-4BB1-82F4-497ED3D04A1B}"/>
            </c:ext>
          </c:extLst>
        </c:ser>
        <c:dLbls>
          <c:dLblPos val="t"/>
          <c:showLegendKey val="0"/>
          <c:showVal val="1"/>
          <c:showCatName val="0"/>
          <c:showSerName val="0"/>
          <c:showPercent val="0"/>
          <c:showBubbleSize val="0"/>
        </c:dLbls>
        <c:smooth val="0"/>
        <c:axId val="665181968"/>
        <c:axId val="665180168"/>
      </c:lineChart>
      <c:catAx>
        <c:axId val="66518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65180168"/>
        <c:crosses val="autoZero"/>
        <c:auto val="1"/>
        <c:lblAlgn val="ctr"/>
        <c:lblOffset val="100"/>
        <c:noMultiLvlLbl val="0"/>
      </c:catAx>
      <c:valAx>
        <c:axId val="665180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6518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GB" sz="1400" dirty="0">
                <a:solidFill>
                  <a:schemeClr val="tx1"/>
                </a:solidFill>
              </a:rPr>
              <a:t>EYFS - Percentage Achieving a Good Level of Development</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'59'!$A$2</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'59'!$B$1:$C$1</c:f>
              <c:numCache>
                <c:formatCode>General</c:formatCode>
                <c:ptCount val="2"/>
                <c:pt idx="0">
                  <c:v>2022</c:v>
                </c:pt>
                <c:pt idx="1">
                  <c:v>2023</c:v>
                </c:pt>
              </c:numCache>
            </c:numRef>
          </c:cat>
          <c:val>
            <c:numRef>
              <c:f>'59'!$B$2:$C$2</c:f>
              <c:numCache>
                <c:formatCode>0.0%</c:formatCode>
                <c:ptCount val="2"/>
                <c:pt idx="0">
                  <c:v>0.65100000000000002</c:v>
                </c:pt>
                <c:pt idx="1">
                  <c:v>0.67200000000000004</c:v>
                </c:pt>
              </c:numCache>
            </c:numRef>
          </c:val>
          <c:smooth val="0"/>
          <c:extLst>
            <c:ext xmlns:c16="http://schemas.microsoft.com/office/drawing/2014/chart" uri="{C3380CC4-5D6E-409C-BE32-E72D297353CC}">
              <c16:uniqueId val="{00000000-A241-42BA-B48A-4702638ABEBB}"/>
            </c:ext>
          </c:extLst>
        </c:ser>
        <c:ser>
          <c:idx val="1"/>
          <c:order val="1"/>
          <c:tx>
            <c:strRef>
              <c:f>'59'!$A$3</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'59'!$B$1:$C$1</c:f>
              <c:numCache>
                <c:formatCode>General</c:formatCode>
                <c:ptCount val="2"/>
                <c:pt idx="0">
                  <c:v>2022</c:v>
                </c:pt>
                <c:pt idx="1">
                  <c:v>2023</c:v>
                </c:pt>
              </c:numCache>
            </c:numRef>
          </c:cat>
          <c:val>
            <c:numRef>
              <c:f>'59'!$B$3:$C$3</c:f>
              <c:numCache>
                <c:formatCode>0.0%</c:formatCode>
                <c:ptCount val="2"/>
                <c:pt idx="0">
                  <c:v>0.65200000000000002</c:v>
                </c:pt>
                <c:pt idx="1">
                  <c:v>0.67200000000000004</c:v>
                </c:pt>
              </c:numCache>
            </c:numRef>
          </c:val>
          <c:smooth val="0"/>
          <c:extLst>
            <c:ext xmlns:c16="http://schemas.microsoft.com/office/drawing/2014/chart" uri="{C3380CC4-5D6E-409C-BE32-E72D297353CC}">
              <c16:uniqueId val="{00000001-A241-42BA-B48A-4702638ABEBB}"/>
            </c:ext>
          </c:extLst>
        </c:ser>
        <c:dLbls>
          <c:showLegendKey val="0"/>
          <c:showVal val="0"/>
          <c:showCatName val="0"/>
          <c:showSerName val="0"/>
          <c:showPercent val="0"/>
          <c:showBubbleSize val="0"/>
        </c:dLbls>
        <c:smooth val="0"/>
        <c:axId val="464298104"/>
        <c:axId val="464303864"/>
      </c:lineChart>
      <c:catAx>
        <c:axId val="464298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4303864"/>
        <c:crosses val="autoZero"/>
        <c:auto val="1"/>
        <c:lblAlgn val="ctr"/>
        <c:lblOffset val="100"/>
        <c:noMultiLvlLbl val="0"/>
      </c:catAx>
      <c:valAx>
        <c:axId val="464303864"/>
        <c:scaling>
          <c:orientation val="minMax"/>
          <c:max val="0.68000000000000016"/>
          <c:min val="0.6400000000000001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42981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KS2 - Percentage Acheiving Expected Standard - Reading, Writing and Maths (Combined)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'60'!$A$4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'60'!$B$3:$D$3</c:f>
              <c:numCache>
                <c:formatCode>General</c:formatCode>
                <c:ptCount val="3"/>
                <c:pt idx="0">
                  <c:v>2019</c:v>
                </c:pt>
                <c:pt idx="1">
                  <c:v>2022</c:v>
                </c:pt>
                <c:pt idx="2">
                  <c:v>2023</c:v>
                </c:pt>
              </c:numCache>
            </c:numRef>
          </c:cat>
          <c:val>
            <c:numRef>
              <c:f>'60'!$B$4:$D$4</c:f>
              <c:numCache>
                <c:formatCode>0.0%</c:formatCode>
                <c:ptCount val="3"/>
                <c:pt idx="0">
                  <c:v>0.69099999999999995</c:v>
                </c:pt>
                <c:pt idx="1">
                  <c:v>0.627</c:v>
                </c:pt>
                <c:pt idx="2">
                  <c:v>0.63800000000000001</c:v>
                </c:pt>
              </c:numCache>
            </c:numRef>
          </c:val>
          <c:smooth val="0"/>
          <c:extLst>
            <c:ext xmlns:c16="http://schemas.microsoft.com/office/drawing/2014/chart" uri="{C3380CC4-5D6E-409C-BE32-E72D297353CC}">
              <c16:uniqueId val="{00000000-026C-4057-939C-CBC405D6268F}"/>
            </c:ext>
          </c:extLst>
        </c:ser>
        <c:ser>
          <c:idx val="1"/>
          <c:order val="1"/>
          <c:tx>
            <c:strRef>
              <c:f>'60'!$A$5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'60'!$B$3:$D$3</c:f>
              <c:numCache>
                <c:formatCode>General</c:formatCode>
                <c:ptCount val="3"/>
                <c:pt idx="0">
                  <c:v>2019</c:v>
                </c:pt>
                <c:pt idx="1">
                  <c:v>2022</c:v>
                </c:pt>
                <c:pt idx="2">
                  <c:v>2023</c:v>
                </c:pt>
              </c:numCache>
            </c:numRef>
          </c:cat>
          <c:val>
            <c:numRef>
              <c:f>'60'!$B$5:$D$5</c:f>
              <c:numCache>
                <c:formatCode>0.0%</c:formatCode>
                <c:ptCount val="3"/>
                <c:pt idx="0">
                  <c:v>0.64900000000000002</c:v>
                </c:pt>
                <c:pt idx="1">
                  <c:v>0.58699999999999997</c:v>
                </c:pt>
                <c:pt idx="2">
                  <c:v>0.59599999999999997</c:v>
                </c:pt>
              </c:numCache>
            </c:numRef>
          </c:val>
          <c:smooth val="0"/>
          <c:extLst>
            <c:ext xmlns:c16="http://schemas.microsoft.com/office/drawing/2014/chart" uri="{C3380CC4-5D6E-409C-BE32-E72D297353CC}">
              <c16:uniqueId val="{00000001-026C-4057-939C-CBC405D6268F}"/>
            </c:ext>
          </c:extLst>
        </c:ser>
        <c:dLbls>
          <c:showLegendKey val="0"/>
          <c:showVal val="0"/>
          <c:showCatName val="0"/>
          <c:showSerName val="0"/>
          <c:showPercent val="0"/>
          <c:showBubbleSize val="0"/>
        </c:dLbls>
        <c:smooth val="0"/>
        <c:axId val="665685568"/>
        <c:axId val="665684488"/>
      </c:lineChart>
      <c:catAx>
        <c:axId val="665685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65684488"/>
        <c:crosses val="autoZero"/>
        <c:auto val="1"/>
        <c:lblAlgn val="ctr"/>
        <c:lblOffset val="100"/>
        <c:noMultiLvlLbl val="0"/>
      </c:catAx>
      <c:valAx>
        <c:axId val="665684488"/>
        <c:scaling>
          <c:orientation val="minMax"/>
          <c:min val="0.55000000000000004"/>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656855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dirty="0">
                <a:solidFill>
                  <a:schemeClr val="tx1"/>
                </a:solidFill>
              </a:rPr>
              <a:t>KS2 - Percentage Achieving</a:t>
            </a:r>
            <a:r>
              <a:rPr lang="en-GB" baseline="0" dirty="0">
                <a:solidFill>
                  <a:schemeClr val="tx1"/>
                </a:solidFill>
              </a:rPr>
              <a:t> Higher Standard - Reading, Writing and Maths (Combined)</a:t>
            </a:r>
            <a:endParaRPr lang="en-GB"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'60'!$L$4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'60'!$M$3:$O$3</c:f>
              <c:numCache>
                <c:formatCode>General</c:formatCode>
                <c:ptCount val="3"/>
                <c:pt idx="0">
                  <c:v>2019</c:v>
                </c:pt>
                <c:pt idx="1">
                  <c:v>2022</c:v>
                </c:pt>
                <c:pt idx="2">
                  <c:v>2023</c:v>
                </c:pt>
              </c:numCache>
            </c:numRef>
          </c:cat>
          <c:val>
            <c:numRef>
              <c:f>'60'!$M$4:$O$4</c:f>
              <c:numCache>
                <c:formatCode>0.0%</c:formatCode>
                <c:ptCount val="3"/>
                <c:pt idx="0">
                  <c:v>0.13900000000000001</c:v>
                </c:pt>
                <c:pt idx="1">
                  <c:v>9.4E-2</c:v>
                </c:pt>
                <c:pt idx="2">
                  <c:v>0.113</c:v>
                </c:pt>
              </c:numCache>
            </c:numRef>
          </c:val>
          <c:smooth val="0"/>
          <c:extLst>
            <c:ext xmlns:c16="http://schemas.microsoft.com/office/drawing/2014/chart" uri="{C3380CC4-5D6E-409C-BE32-E72D297353CC}">
              <c16:uniqueId val="{00000000-CE67-4EFB-A31D-25C986374474}"/>
            </c:ext>
          </c:extLst>
        </c:ser>
        <c:ser>
          <c:idx val="1"/>
          <c:order val="1"/>
          <c:tx>
            <c:strRef>
              <c:f>'60'!$L$5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'60'!$M$3:$O$3</c:f>
              <c:numCache>
                <c:formatCode>General</c:formatCode>
                <c:ptCount val="3"/>
                <c:pt idx="0">
                  <c:v>2019</c:v>
                </c:pt>
                <c:pt idx="1">
                  <c:v>2022</c:v>
                </c:pt>
                <c:pt idx="2">
                  <c:v>2023</c:v>
                </c:pt>
              </c:numCache>
            </c:numRef>
          </c:cat>
          <c:val>
            <c:numRef>
              <c:f>'60'!$M$5:$O$5</c:f>
              <c:numCache>
                <c:formatCode>0.0%</c:formatCode>
                <c:ptCount val="3"/>
                <c:pt idx="0">
                  <c:v>0.106</c:v>
                </c:pt>
                <c:pt idx="1">
                  <c:v>7.1999999999999995E-2</c:v>
                </c:pt>
                <c:pt idx="2">
                  <c:v>0.08</c:v>
                </c:pt>
              </c:numCache>
            </c:numRef>
          </c:val>
          <c:smooth val="0"/>
          <c:extLst>
            <c:ext xmlns:c16="http://schemas.microsoft.com/office/drawing/2014/chart" uri="{C3380CC4-5D6E-409C-BE32-E72D297353CC}">
              <c16:uniqueId val="{00000001-CE67-4EFB-A31D-25C986374474}"/>
            </c:ext>
          </c:extLst>
        </c:ser>
        <c:dLbls>
          <c:showLegendKey val="0"/>
          <c:showVal val="0"/>
          <c:showCatName val="0"/>
          <c:showSerName val="0"/>
          <c:showPercent val="0"/>
          <c:showBubbleSize val="0"/>
        </c:dLbls>
        <c:smooth val="0"/>
        <c:axId val="771328360"/>
        <c:axId val="771326200"/>
      </c:lineChart>
      <c:catAx>
        <c:axId val="771328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71326200"/>
        <c:crosses val="autoZero"/>
        <c:auto val="1"/>
        <c:lblAlgn val="ctr"/>
        <c:lblOffset val="100"/>
        <c:noMultiLvlLbl val="0"/>
      </c:catAx>
      <c:valAx>
        <c:axId val="771326200"/>
        <c:scaling>
          <c:orientation val="minMax"/>
          <c:min val="5.000000000000001E-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713283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Percentage Grade 5 or Above in English and Maths GCSEs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'61'!$A$4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'61'!$B$3:$D$3</c:f>
              <c:numCache>
                <c:formatCode>General</c:formatCode>
                <c:ptCount val="3"/>
                <c:pt idx="0">
                  <c:v>2019</c:v>
                </c:pt>
                <c:pt idx="1">
                  <c:v>2022</c:v>
                </c:pt>
                <c:pt idx="2">
                  <c:v>2023</c:v>
                </c:pt>
              </c:numCache>
            </c:numRef>
          </c:cat>
          <c:val>
            <c:numRef>
              <c:f>'61'!$B$4:$D$4</c:f>
              <c:numCache>
                <c:formatCode>0.0%</c:formatCode>
                <c:ptCount val="3"/>
                <c:pt idx="0">
                  <c:v>0.57099999999999995</c:v>
                </c:pt>
                <c:pt idx="1">
                  <c:v>0.63500000000000001</c:v>
                </c:pt>
                <c:pt idx="2">
                  <c:v>0.55600000000000005</c:v>
                </c:pt>
              </c:numCache>
            </c:numRef>
          </c:val>
          <c:smooth val="0"/>
          <c:extLst>
            <c:ext xmlns:c16="http://schemas.microsoft.com/office/drawing/2014/chart" uri="{C3380CC4-5D6E-409C-BE32-E72D297353CC}">
              <c16:uniqueId val="{00000000-BBA7-4B50-8459-82AE85B7312A}"/>
            </c:ext>
          </c:extLst>
        </c:ser>
        <c:ser>
          <c:idx val="1"/>
          <c:order val="1"/>
          <c:tx>
            <c:strRef>
              <c:f>'61'!$A$5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'61'!$B$3:$D$3</c:f>
              <c:numCache>
                <c:formatCode>General</c:formatCode>
                <c:ptCount val="3"/>
                <c:pt idx="0">
                  <c:v>2019</c:v>
                </c:pt>
                <c:pt idx="1">
                  <c:v>2022</c:v>
                </c:pt>
                <c:pt idx="2">
                  <c:v>2023</c:v>
                </c:pt>
              </c:numCache>
            </c:numRef>
          </c:cat>
          <c:val>
            <c:numRef>
              <c:f>'61'!$B$5:$D$5</c:f>
              <c:numCache>
                <c:formatCode>0.0%</c:formatCode>
                <c:ptCount val="3"/>
                <c:pt idx="0">
                  <c:v>0.432</c:v>
                </c:pt>
                <c:pt idx="1">
                  <c:v>0.498</c:v>
                </c:pt>
                <c:pt idx="2">
                  <c:v>0.45</c:v>
                </c:pt>
              </c:numCache>
            </c:numRef>
          </c:val>
          <c:smooth val="0"/>
          <c:extLst>
            <c:ext xmlns:c16="http://schemas.microsoft.com/office/drawing/2014/chart" uri="{C3380CC4-5D6E-409C-BE32-E72D297353CC}">
              <c16:uniqueId val="{00000001-BBA7-4B50-8459-82AE85B7312A}"/>
            </c:ext>
          </c:extLst>
        </c:ser>
        <c:dLbls>
          <c:showLegendKey val="0"/>
          <c:showVal val="0"/>
          <c:showCatName val="0"/>
          <c:showSerName val="0"/>
          <c:showPercent val="0"/>
          <c:showBubbleSize val="0"/>
        </c:dLbls>
        <c:smooth val="0"/>
        <c:axId val="466409504"/>
        <c:axId val="466409864"/>
      </c:lineChart>
      <c:catAx>
        <c:axId val="466409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6409864"/>
        <c:crosses val="autoZero"/>
        <c:auto val="1"/>
        <c:lblAlgn val="ctr"/>
        <c:lblOffset val="100"/>
        <c:noMultiLvlLbl val="0"/>
      </c:catAx>
      <c:valAx>
        <c:axId val="466409864"/>
        <c:scaling>
          <c:orientation val="minMax"/>
          <c:min val="0.30000000000000004"/>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64095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Attainment 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'61'!$M$4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'61'!$N$3:$P$3</c:f>
              <c:numCache>
                <c:formatCode>General</c:formatCode>
                <c:ptCount val="3"/>
                <c:pt idx="0">
                  <c:v>2019</c:v>
                </c:pt>
                <c:pt idx="1">
                  <c:v>2022</c:v>
                </c:pt>
                <c:pt idx="2">
                  <c:v>2023</c:v>
                </c:pt>
              </c:numCache>
            </c:numRef>
          </c:cat>
          <c:val>
            <c:numRef>
              <c:f>'61'!$N$4:$P$4</c:f>
              <c:numCache>
                <c:formatCode>0.0%</c:formatCode>
                <c:ptCount val="3"/>
                <c:pt idx="0">
                  <c:v>0.53400000000000003</c:v>
                </c:pt>
                <c:pt idx="1">
                  <c:v>0.56000000000000005</c:v>
                </c:pt>
                <c:pt idx="2">
                  <c:v>0.52300000000000002</c:v>
                </c:pt>
              </c:numCache>
            </c:numRef>
          </c:val>
          <c:smooth val="0"/>
          <c:extLst>
            <c:ext xmlns:c16="http://schemas.microsoft.com/office/drawing/2014/chart" uri="{C3380CC4-5D6E-409C-BE32-E72D297353CC}">
              <c16:uniqueId val="{00000000-FC4F-42CB-8426-4F65A2855836}"/>
            </c:ext>
          </c:extLst>
        </c:ser>
        <c:ser>
          <c:idx val="1"/>
          <c:order val="1"/>
          <c:tx>
            <c:strRef>
              <c:f>'61'!$M$5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'61'!$N$3:$P$3</c:f>
              <c:numCache>
                <c:formatCode>General</c:formatCode>
                <c:ptCount val="3"/>
                <c:pt idx="0">
                  <c:v>2019</c:v>
                </c:pt>
                <c:pt idx="1">
                  <c:v>2022</c:v>
                </c:pt>
                <c:pt idx="2">
                  <c:v>2023</c:v>
                </c:pt>
              </c:numCache>
            </c:numRef>
          </c:cat>
          <c:val>
            <c:numRef>
              <c:f>'61'!$N$5:$P$5</c:f>
              <c:numCache>
                <c:formatCode>0.0%</c:formatCode>
                <c:ptCount val="3"/>
                <c:pt idx="0">
                  <c:v>0.46700000000000003</c:v>
                </c:pt>
                <c:pt idx="1">
                  <c:v>0.48799999999999999</c:v>
                </c:pt>
                <c:pt idx="2">
                  <c:v>0.46200000000000002</c:v>
                </c:pt>
              </c:numCache>
            </c:numRef>
          </c:val>
          <c:smooth val="0"/>
          <c:extLst>
            <c:ext xmlns:c16="http://schemas.microsoft.com/office/drawing/2014/chart" uri="{C3380CC4-5D6E-409C-BE32-E72D297353CC}">
              <c16:uniqueId val="{00000001-FC4F-42CB-8426-4F65A2855836}"/>
            </c:ext>
          </c:extLst>
        </c:ser>
        <c:dLbls>
          <c:showLegendKey val="0"/>
          <c:showVal val="0"/>
          <c:showCatName val="0"/>
          <c:showSerName val="0"/>
          <c:showPercent val="0"/>
          <c:showBubbleSize val="0"/>
        </c:dLbls>
        <c:smooth val="0"/>
        <c:axId val="652976976"/>
        <c:axId val="652974096"/>
      </c:lineChart>
      <c:catAx>
        <c:axId val="65297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52974096"/>
        <c:crosses val="autoZero"/>
        <c:auto val="1"/>
        <c:lblAlgn val="ctr"/>
        <c:lblOffset val="100"/>
        <c:noMultiLvlLbl val="0"/>
      </c:catAx>
      <c:valAx>
        <c:axId val="652974096"/>
        <c:scaling>
          <c:orientation val="minMax"/>
          <c:max val="0.70000000000000007"/>
          <c:min val="0.30000000000000004"/>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529769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Average Points Per Entry: Academic Students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'62'!$A$4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'62'!$B$3:$D$3</c:f>
              <c:numCache>
                <c:formatCode>General</c:formatCode>
                <c:ptCount val="3"/>
                <c:pt idx="0">
                  <c:v>2019</c:v>
                </c:pt>
                <c:pt idx="1">
                  <c:v>2022</c:v>
                </c:pt>
                <c:pt idx="2">
                  <c:v>2023</c:v>
                </c:pt>
              </c:numCache>
            </c:numRef>
          </c:cat>
          <c:val>
            <c:numRef>
              <c:f>'62'!$B$4:$D$4</c:f>
              <c:numCache>
                <c:formatCode>General</c:formatCode>
                <c:ptCount val="3"/>
                <c:pt idx="0">
                  <c:v>20.66</c:v>
                </c:pt>
                <c:pt idx="1">
                  <c:v>36.380000000000003</c:v>
                </c:pt>
                <c:pt idx="2">
                  <c:v>32.78</c:v>
                </c:pt>
              </c:numCache>
            </c:numRef>
          </c:val>
          <c:smooth val="0"/>
          <c:extLst>
            <c:ext xmlns:c16="http://schemas.microsoft.com/office/drawing/2014/chart" uri="{C3380CC4-5D6E-409C-BE32-E72D297353CC}">
              <c16:uniqueId val="{00000000-73E6-452C-8831-53CDF9DD4ABE}"/>
            </c:ext>
          </c:extLst>
        </c:ser>
        <c:ser>
          <c:idx val="1"/>
          <c:order val="1"/>
          <c:tx>
            <c:strRef>
              <c:f>'62'!$A$5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'62'!$B$3:$D$3</c:f>
              <c:numCache>
                <c:formatCode>General</c:formatCode>
                <c:ptCount val="3"/>
                <c:pt idx="0">
                  <c:v>2019</c:v>
                </c:pt>
                <c:pt idx="1">
                  <c:v>2022</c:v>
                </c:pt>
                <c:pt idx="2">
                  <c:v>2023</c:v>
                </c:pt>
              </c:numCache>
            </c:numRef>
          </c:cat>
          <c:val>
            <c:numRef>
              <c:f>'62'!$B$5:$D$5</c:f>
              <c:numCache>
                <c:formatCode>General</c:formatCode>
                <c:ptCount val="3"/>
                <c:pt idx="0">
                  <c:v>33.020000000000003</c:v>
                </c:pt>
                <c:pt idx="1">
                  <c:v>37.93</c:v>
                </c:pt>
                <c:pt idx="2">
                  <c:v>34.15</c:v>
                </c:pt>
              </c:numCache>
            </c:numRef>
          </c:val>
          <c:smooth val="0"/>
          <c:extLst>
            <c:ext xmlns:c16="http://schemas.microsoft.com/office/drawing/2014/chart" uri="{C3380CC4-5D6E-409C-BE32-E72D297353CC}">
              <c16:uniqueId val="{00000001-73E6-452C-8831-53CDF9DD4ABE}"/>
            </c:ext>
          </c:extLst>
        </c:ser>
        <c:dLbls>
          <c:showLegendKey val="0"/>
          <c:showVal val="0"/>
          <c:showCatName val="0"/>
          <c:showSerName val="0"/>
          <c:showPercent val="0"/>
          <c:showBubbleSize val="0"/>
        </c:dLbls>
        <c:smooth val="0"/>
        <c:axId val="659645112"/>
        <c:axId val="659645472"/>
      </c:lineChart>
      <c:catAx>
        <c:axId val="659645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59645472"/>
        <c:crosses val="autoZero"/>
        <c:auto val="1"/>
        <c:lblAlgn val="ctr"/>
        <c:lblOffset val="100"/>
        <c:noMultiLvlLbl val="0"/>
      </c:catAx>
      <c:valAx>
        <c:axId val="659645472"/>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596451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Averag Points Per Entry: Applied General Students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'62'!$L$4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'62'!$M$3:$O$3</c:f>
              <c:numCache>
                <c:formatCode>General</c:formatCode>
                <c:ptCount val="3"/>
                <c:pt idx="0">
                  <c:v>2019</c:v>
                </c:pt>
                <c:pt idx="1">
                  <c:v>2022</c:v>
                </c:pt>
                <c:pt idx="2">
                  <c:v>2023</c:v>
                </c:pt>
              </c:numCache>
            </c:numRef>
          </c:cat>
          <c:val>
            <c:numRef>
              <c:f>'62'!$M$4:$O$4</c:f>
              <c:numCache>
                <c:formatCode>General</c:formatCode>
                <c:ptCount val="3"/>
                <c:pt idx="0">
                  <c:v>27.02</c:v>
                </c:pt>
                <c:pt idx="1">
                  <c:v>30.61</c:v>
                </c:pt>
                <c:pt idx="2">
                  <c:v>27.11</c:v>
                </c:pt>
              </c:numCache>
            </c:numRef>
          </c:val>
          <c:smooth val="0"/>
          <c:extLst>
            <c:ext xmlns:c16="http://schemas.microsoft.com/office/drawing/2014/chart" uri="{C3380CC4-5D6E-409C-BE32-E72D297353CC}">
              <c16:uniqueId val="{00000000-AF16-4B95-B06A-768E54C03E73}"/>
            </c:ext>
          </c:extLst>
        </c:ser>
        <c:ser>
          <c:idx val="1"/>
          <c:order val="1"/>
          <c:tx>
            <c:strRef>
              <c:f>'62'!$L$5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'62'!$M$3:$O$3</c:f>
              <c:numCache>
                <c:formatCode>General</c:formatCode>
                <c:ptCount val="3"/>
                <c:pt idx="0">
                  <c:v>2019</c:v>
                </c:pt>
                <c:pt idx="1">
                  <c:v>2022</c:v>
                </c:pt>
                <c:pt idx="2">
                  <c:v>2023</c:v>
                </c:pt>
              </c:numCache>
            </c:numRef>
          </c:cat>
          <c:val>
            <c:numRef>
              <c:f>'62'!$M$5:$O$5</c:f>
              <c:numCache>
                <c:formatCode>General</c:formatCode>
                <c:ptCount val="3"/>
                <c:pt idx="0">
                  <c:v>28.89</c:v>
                </c:pt>
                <c:pt idx="1">
                  <c:v>31.91</c:v>
                </c:pt>
                <c:pt idx="2">
                  <c:v>29.51</c:v>
                </c:pt>
              </c:numCache>
            </c:numRef>
          </c:val>
          <c:smooth val="0"/>
          <c:extLst>
            <c:ext xmlns:c16="http://schemas.microsoft.com/office/drawing/2014/chart" uri="{C3380CC4-5D6E-409C-BE32-E72D297353CC}">
              <c16:uniqueId val="{00000001-AF16-4B95-B06A-768E54C03E73}"/>
            </c:ext>
          </c:extLst>
        </c:ser>
        <c:dLbls>
          <c:showLegendKey val="0"/>
          <c:showVal val="0"/>
          <c:showCatName val="0"/>
          <c:showSerName val="0"/>
          <c:showPercent val="0"/>
          <c:showBubbleSize val="0"/>
        </c:dLbls>
        <c:smooth val="0"/>
        <c:axId val="775757344"/>
        <c:axId val="775758424"/>
      </c:lineChart>
      <c:catAx>
        <c:axId val="77575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75758424"/>
        <c:crosses val="autoZero"/>
        <c:auto val="1"/>
        <c:lblAlgn val="ctr"/>
        <c:lblOffset val="100"/>
        <c:noMultiLvlLbl val="0"/>
      </c:catAx>
      <c:valAx>
        <c:axId val="775758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7575734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Highest Qualification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Qualification!$D$14</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Qualification!$A$15:$A$21</c:f>
              <c:strCache>
                <c:ptCount val="7"/>
                <c:pt idx="0">
                  <c:v>Other</c:v>
                </c:pt>
                <c:pt idx="1">
                  <c:v>Level 4 and above</c:v>
                </c:pt>
                <c:pt idx="2">
                  <c:v>Level 3</c:v>
                </c:pt>
                <c:pt idx="3">
                  <c:v>Apprenticeship</c:v>
                </c:pt>
                <c:pt idx="4">
                  <c:v>Level 2</c:v>
                </c:pt>
                <c:pt idx="5">
                  <c:v>Level 1 and entry level</c:v>
                </c:pt>
                <c:pt idx="6">
                  <c:v>No qualifications</c:v>
                </c:pt>
              </c:strCache>
            </c:strRef>
          </c:cat>
          <c:val>
            <c:numRef>
              <c:f>Qualification!$D$15:$D$21</c:f>
              <c:numCache>
                <c:formatCode>0.0%</c:formatCode>
                <c:ptCount val="7"/>
                <c:pt idx="0">
                  <c:v>2.7571222655357216E-2</c:v>
                </c:pt>
                <c:pt idx="1">
                  <c:v>0.33921953756774381</c:v>
                </c:pt>
                <c:pt idx="2">
                  <c:v>0.16921304615791244</c:v>
                </c:pt>
                <c:pt idx="3">
                  <c:v>5.3186197608600702E-2</c:v>
                </c:pt>
                <c:pt idx="4">
                  <c:v>0.13315660643048427</c:v>
                </c:pt>
                <c:pt idx="5">
                  <c:v>9.6859224871543873E-2</c:v>
                </c:pt>
                <c:pt idx="6">
                  <c:v>0.18079416470835769</c:v>
                </c:pt>
              </c:numCache>
            </c:numRef>
          </c:val>
          <c:extLst>
            <c:ext xmlns:c16="http://schemas.microsoft.com/office/drawing/2014/chart" uri="{C3380CC4-5D6E-409C-BE32-E72D297353CC}">
              <c16:uniqueId val="{00000000-0FED-4B0E-8042-7DEB0005138E}"/>
            </c:ext>
          </c:extLst>
        </c:ser>
        <c:ser>
          <c:idx val="1"/>
          <c:order val="1"/>
          <c:tx>
            <c:strRef>
              <c:f>Qualification!$C$14</c:f>
              <c:strCache>
                <c:ptCount val="1"/>
                <c:pt idx="0">
                  <c:v>Slough (2011)</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Qualification!$A$15:$A$21</c:f>
              <c:strCache>
                <c:ptCount val="7"/>
                <c:pt idx="0">
                  <c:v>Other</c:v>
                </c:pt>
                <c:pt idx="1">
                  <c:v>Level 4 and above</c:v>
                </c:pt>
                <c:pt idx="2">
                  <c:v>Level 3</c:v>
                </c:pt>
                <c:pt idx="3">
                  <c:v>Apprenticeship</c:v>
                </c:pt>
                <c:pt idx="4">
                  <c:v>Level 2</c:v>
                </c:pt>
                <c:pt idx="5">
                  <c:v>Level 1 and entry level</c:v>
                </c:pt>
                <c:pt idx="6">
                  <c:v>No qualifications</c:v>
                </c:pt>
              </c:strCache>
            </c:strRef>
          </c:cat>
          <c:val>
            <c:numRef>
              <c:f>Qualification!$C$15:$C$21</c:f>
              <c:numCache>
                <c:formatCode>0.0%</c:formatCode>
                <c:ptCount val="7"/>
                <c:pt idx="0">
                  <c:v>0.13653710910028599</c:v>
                </c:pt>
                <c:pt idx="1">
                  <c:v>0.25842749308453278</c:v>
                </c:pt>
                <c:pt idx="2">
                  <c:v>0.10117680153781237</c:v>
                </c:pt>
                <c:pt idx="3">
                  <c:v>2.2232641005204182E-2</c:v>
                </c:pt>
                <c:pt idx="4">
                  <c:v>0.13367715317173801</c:v>
                </c:pt>
                <c:pt idx="5">
                  <c:v>0.14696422710863144</c:v>
                </c:pt>
                <c:pt idx="6">
                  <c:v>0.2009845749917952</c:v>
                </c:pt>
              </c:numCache>
            </c:numRef>
          </c:val>
          <c:extLst>
            <c:ext xmlns:c16="http://schemas.microsoft.com/office/drawing/2014/chart" uri="{C3380CC4-5D6E-409C-BE32-E72D297353CC}">
              <c16:uniqueId val="{00000001-0FED-4B0E-8042-7DEB0005138E}"/>
            </c:ext>
          </c:extLst>
        </c:ser>
        <c:ser>
          <c:idx val="0"/>
          <c:order val="2"/>
          <c:tx>
            <c:strRef>
              <c:f>Qualification!$B$14</c:f>
              <c:strCache>
                <c:ptCount val="1"/>
                <c:pt idx="0">
                  <c:v>Slough (2021)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Qualification!$A$15:$A$21</c:f>
              <c:strCache>
                <c:ptCount val="7"/>
                <c:pt idx="0">
                  <c:v>Other</c:v>
                </c:pt>
                <c:pt idx="1">
                  <c:v>Level 4 and above</c:v>
                </c:pt>
                <c:pt idx="2">
                  <c:v>Level 3</c:v>
                </c:pt>
                <c:pt idx="3">
                  <c:v>Apprenticeship</c:v>
                </c:pt>
                <c:pt idx="4">
                  <c:v>Level 2</c:v>
                </c:pt>
                <c:pt idx="5">
                  <c:v>Level 1 and entry level</c:v>
                </c:pt>
                <c:pt idx="6">
                  <c:v>No qualifications</c:v>
                </c:pt>
              </c:strCache>
            </c:strRef>
          </c:cat>
          <c:val>
            <c:numRef>
              <c:f>Qualification!$B$15:$B$21</c:f>
              <c:numCache>
                <c:formatCode>0.0%</c:formatCode>
                <c:ptCount val="7"/>
                <c:pt idx="0">
                  <c:v>4.4226209494341397E-2</c:v>
                </c:pt>
                <c:pt idx="1">
                  <c:v>0.34828560378024787</c:v>
                </c:pt>
                <c:pt idx="2">
                  <c:v>0.13605024635512133</c:v>
                </c:pt>
                <c:pt idx="3">
                  <c:v>4.2073755191955199E-2</c:v>
                </c:pt>
                <c:pt idx="4">
                  <c:v>0.12053744093362706</c:v>
                </c:pt>
                <c:pt idx="5">
                  <c:v>0.10732002623303681</c:v>
                </c:pt>
                <c:pt idx="6">
                  <c:v>0.20150671801167033</c:v>
                </c:pt>
              </c:numCache>
            </c:numRef>
          </c:val>
          <c:extLst>
            <c:ext xmlns:c16="http://schemas.microsoft.com/office/drawing/2014/chart" uri="{C3380CC4-5D6E-409C-BE32-E72D297353CC}">
              <c16:uniqueId val="{00000002-0FED-4B0E-8042-7DEB0005138E}"/>
            </c:ext>
          </c:extLst>
        </c:ser>
        <c:dLbls>
          <c:dLblPos val="outEnd"/>
          <c:showLegendKey val="0"/>
          <c:showVal val="1"/>
          <c:showCatName val="0"/>
          <c:showSerName val="0"/>
          <c:showPercent val="0"/>
          <c:showBubbleSize val="0"/>
        </c:dLbls>
        <c:gapWidth val="182"/>
        <c:axId val="681670504"/>
        <c:axId val="681671488"/>
      </c:barChart>
      <c:catAx>
        <c:axId val="681670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681671488"/>
        <c:crosses val="autoZero"/>
        <c:auto val="1"/>
        <c:lblAlgn val="ctr"/>
        <c:lblOffset val="100"/>
        <c:noMultiLvlLbl val="0"/>
      </c:catAx>
      <c:valAx>
        <c:axId val="68167148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6816705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1">
                    <a:lumMod val="7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Percentage of Pupils with</a:t>
            </a:r>
            <a:r>
              <a:rPr lang="en-GB" baseline="0">
                <a:solidFill>
                  <a:schemeClr val="tx1"/>
                </a:solidFill>
              </a:rPr>
              <a:t> SEND: All Slough Schools</a:t>
            </a:r>
            <a:endParaRPr lang="en-GB">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'64'!$A$4</c:f>
              <c:strCache>
                <c:ptCount val="1"/>
                <c:pt idx="0">
                  <c:v>Slough</c:v>
                </c:pt>
              </c:strCache>
            </c:strRef>
          </c:tx>
          <c:spPr>
            <a:ln w="28575" cap="rnd">
              <a:solidFill>
                <a:srgbClr val="B8539E"/>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'64'!$B$3:$H$3</c:f>
              <c:numCache>
                <c:formatCode>General</c:formatCode>
                <c:ptCount val="7"/>
                <c:pt idx="0">
                  <c:v>2017</c:v>
                </c:pt>
                <c:pt idx="1">
                  <c:v>2018</c:v>
                </c:pt>
                <c:pt idx="2">
                  <c:v>2019</c:v>
                </c:pt>
                <c:pt idx="3">
                  <c:v>2020</c:v>
                </c:pt>
                <c:pt idx="4">
                  <c:v>2021</c:v>
                </c:pt>
                <c:pt idx="5">
                  <c:v>2022</c:v>
                </c:pt>
                <c:pt idx="6">
                  <c:v>2023</c:v>
                </c:pt>
              </c:numCache>
            </c:numRef>
          </c:cat>
          <c:val>
            <c:numRef>
              <c:f>'64'!$B$4:$H$4</c:f>
              <c:numCache>
                <c:formatCode>0.0%</c:formatCode>
                <c:ptCount val="7"/>
                <c:pt idx="0">
                  <c:v>0.13800000000000001</c:v>
                </c:pt>
                <c:pt idx="1">
                  <c:v>0.13600000000000001</c:v>
                </c:pt>
                <c:pt idx="2">
                  <c:v>0.13400000000000001</c:v>
                </c:pt>
                <c:pt idx="3">
                  <c:v>0.13400000000000001</c:v>
                </c:pt>
                <c:pt idx="4">
                  <c:v>0.13600000000000001</c:v>
                </c:pt>
                <c:pt idx="5">
                  <c:v>0.13600000000000001</c:v>
                </c:pt>
                <c:pt idx="6">
                  <c:v>0.14899999999999999</c:v>
                </c:pt>
              </c:numCache>
            </c:numRef>
          </c:val>
          <c:smooth val="0"/>
          <c:extLst>
            <c:ext xmlns:c16="http://schemas.microsoft.com/office/drawing/2014/chart" uri="{C3380CC4-5D6E-409C-BE32-E72D297353CC}">
              <c16:uniqueId val="{00000000-8CD6-46AD-B280-4D88EB493378}"/>
            </c:ext>
          </c:extLst>
        </c:ser>
        <c:ser>
          <c:idx val="1"/>
          <c:order val="1"/>
          <c:tx>
            <c:strRef>
              <c:f>'64'!$A$5</c:f>
              <c:strCache>
                <c:ptCount val="1"/>
                <c:pt idx="0">
                  <c:v>England</c:v>
                </c:pt>
              </c:strCache>
            </c:strRef>
          </c:tx>
          <c:spPr>
            <a:ln w="28575" cap="rnd">
              <a:solidFill>
                <a:schemeClr val="bg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'64'!$B$3:$H$3</c:f>
              <c:numCache>
                <c:formatCode>General</c:formatCode>
                <c:ptCount val="7"/>
                <c:pt idx="0">
                  <c:v>2017</c:v>
                </c:pt>
                <c:pt idx="1">
                  <c:v>2018</c:v>
                </c:pt>
                <c:pt idx="2">
                  <c:v>2019</c:v>
                </c:pt>
                <c:pt idx="3">
                  <c:v>2020</c:v>
                </c:pt>
                <c:pt idx="4">
                  <c:v>2021</c:v>
                </c:pt>
                <c:pt idx="5">
                  <c:v>2022</c:v>
                </c:pt>
                <c:pt idx="6">
                  <c:v>2023</c:v>
                </c:pt>
              </c:numCache>
            </c:numRef>
          </c:cat>
          <c:val>
            <c:numRef>
              <c:f>'64'!$B$5:$H$5</c:f>
              <c:numCache>
                <c:formatCode>0.0%</c:formatCode>
                <c:ptCount val="7"/>
                <c:pt idx="0">
                  <c:v>0.14399999999999999</c:v>
                </c:pt>
                <c:pt idx="1">
                  <c:v>0.14599999999999999</c:v>
                </c:pt>
                <c:pt idx="2">
                  <c:v>0.14899999999999999</c:v>
                </c:pt>
                <c:pt idx="3">
                  <c:v>0.153</c:v>
                </c:pt>
                <c:pt idx="4">
                  <c:v>0.157</c:v>
                </c:pt>
                <c:pt idx="5">
                  <c:v>0.16300000000000001</c:v>
                </c:pt>
                <c:pt idx="6">
                  <c:v>0.17299999999999999</c:v>
                </c:pt>
              </c:numCache>
            </c:numRef>
          </c:val>
          <c:smooth val="0"/>
          <c:extLst>
            <c:ext xmlns:c16="http://schemas.microsoft.com/office/drawing/2014/chart" uri="{C3380CC4-5D6E-409C-BE32-E72D297353CC}">
              <c16:uniqueId val="{00000001-8CD6-46AD-B280-4D88EB493378}"/>
            </c:ext>
          </c:extLst>
        </c:ser>
        <c:dLbls>
          <c:showLegendKey val="0"/>
          <c:showVal val="0"/>
          <c:showCatName val="0"/>
          <c:showSerName val="0"/>
          <c:showPercent val="0"/>
          <c:showBubbleSize val="0"/>
        </c:dLbls>
        <c:smooth val="0"/>
        <c:axId val="842116368"/>
        <c:axId val="842118168"/>
      </c:lineChart>
      <c:catAx>
        <c:axId val="84211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42118168"/>
        <c:crosses val="autoZero"/>
        <c:auto val="1"/>
        <c:lblAlgn val="ctr"/>
        <c:lblOffset val="100"/>
        <c:noMultiLvlLbl val="0"/>
      </c:catAx>
      <c:valAx>
        <c:axId val="842118168"/>
        <c:scaling>
          <c:orientation val="minMax"/>
          <c:max val="0.2"/>
          <c:min val="0.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421163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US"/>
              <a:t>Ten Largest</a:t>
            </a:r>
            <a:r>
              <a:rPr lang="en-US" baseline="0"/>
              <a:t> (Detailed) </a:t>
            </a:r>
            <a:r>
              <a:rPr lang="en-US"/>
              <a:t>Ethnic</a:t>
            </a:r>
            <a:r>
              <a:rPr lang="en-US" baseline="0"/>
              <a:t> Groups in Slough in </a:t>
            </a:r>
            <a:r>
              <a:rPr lang="en-US"/>
              <a:t>2021</a:t>
            </a:r>
          </a:p>
        </c:rich>
      </c:tx>
      <c:layout>
        <c:manualLayout>
          <c:xMode val="edge"/>
          <c:yMode val="edge"/>
          <c:x val="0.20298671668758386"/>
          <c:y val="3.22640235088232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0"/>
          <c:order val="0"/>
          <c:tx>
            <c:strRef>
              <c:f>Sheet2!$R$1</c:f>
              <c:strCache>
                <c:ptCount val="1"/>
                <c:pt idx="0">
                  <c:v>2021 Census </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Sheet2!$P$2:$P$11</c:f>
              <c:strCache>
                <c:ptCount val="10"/>
                <c:pt idx="0">
                  <c:v>Mixed/Multiple: White and Asian (unspecified)</c:v>
                </c:pt>
                <c:pt idx="1">
                  <c:v>White: Romanian</c:v>
                </c:pt>
                <c:pt idx="2">
                  <c:v>White: European Mixed</c:v>
                </c:pt>
                <c:pt idx="3">
                  <c:v>Black: Caribbean</c:v>
                </c:pt>
                <c:pt idx="4">
                  <c:v>Black: African (unspecified)</c:v>
                </c:pt>
                <c:pt idx="5">
                  <c:v>Other: Sikh</c:v>
                </c:pt>
                <c:pt idx="6">
                  <c:v>White: Polish</c:v>
                </c:pt>
                <c:pt idx="7">
                  <c:v>Asian: Indian or British Indian</c:v>
                </c:pt>
                <c:pt idx="8">
                  <c:v>Asian: Pakistani or British Pakistani</c:v>
                </c:pt>
                <c:pt idx="9">
                  <c:v>White: English, Welsh, Scottish, Northern Irish or British</c:v>
                </c:pt>
              </c:strCache>
            </c:strRef>
          </c:cat>
          <c:val>
            <c:numRef>
              <c:f>Sheet2!$R$2:$R$11</c:f>
              <c:numCache>
                <c:formatCode>0%</c:formatCode>
                <c:ptCount val="10"/>
                <c:pt idx="0">
                  <c:v>1.2271293375394322E-2</c:v>
                </c:pt>
                <c:pt idx="1">
                  <c:v>1.4246056782334385E-2</c:v>
                </c:pt>
                <c:pt idx="2">
                  <c:v>1.4908517350157729E-2</c:v>
                </c:pt>
                <c:pt idx="3">
                  <c:v>1.7470031545741324E-2</c:v>
                </c:pt>
                <c:pt idx="4">
                  <c:v>1.8504731861198737E-2</c:v>
                </c:pt>
                <c:pt idx="5">
                  <c:v>2.0189274447949528E-2</c:v>
                </c:pt>
                <c:pt idx="6">
                  <c:v>4.9072555205047316E-2</c:v>
                </c:pt>
                <c:pt idx="7">
                  <c:v>0.1905930599369085</c:v>
                </c:pt>
                <c:pt idx="8">
                  <c:v>0.21651104100946372</c:v>
                </c:pt>
                <c:pt idx="9">
                  <c:v>0.24033438485804418</c:v>
                </c:pt>
              </c:numCache>
            </c:numRef>
          </c:val>
          <c:extLst>
            <c:ext xmlns:c16="http://schemas.microsoft.com/office/drawing/2014/chart" uri="{C3380CC4-5D6E-409C-BE32-E72D297353CC}">
              <c16:uniqueId val="{00000000-E4AC-44D6-AAA3-7ACB377E6FDC}"/>
            </c:ext>
          </c:extLst>
        </c:ser>
        <c:dLbls>
          <c:dLblPos val="outEnd"/>
          <c:showLegendKey val="0"/>
          <c:showVal val="1"/>
          <c:showCatName val="0"/>
          <c:showSerName val="0"/>
          <c:showPercent val="0"/>
          <c:showBubbleSize val="0"/>
        </c:dLbls>
        <c:gapWidth val="182"/>
        <c:axId val="963262736"/>
        <c:axId val="963259784"/>
      </c:barChart>
      <c:catAx>
        <c:axId val="96326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963259784"/>
        <c:crosses val="autoZero"/>
        <c:auto val="1"/>
        <c:lblAlgn val="ctr"/>
        <c:lblOffset val="100"/>
        <c:noMultiLvlLbl val="0"/>
      </c:catAx>
      <c:valAx>
        <c:axId val="9632597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963262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dirty="0">
                <a:solidFill>
                  <a:schemeClr val="tx1"/>
                </a:solidFill>
              </a:rPr>
              <a:t>Percentage of New EHC Plans Issued Within 20 Weeks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'65'!$A$4</c:f>
              <c:strCache>
                <c:ptCount val="1"/>
                <c:pt idx="0">
                  <c:v>Slough</c:v>
                </c:pt>
              </c:strCache>
            </c:strRef>
          </c:tx>
          <c:spPr>
            <a:ln w="28575" cap="rnd">
              <a:solidFill>
                <a:srgbClr val="B8539E"/>
              </a:solidFill>
              <a:round/>
            </a:ln>
            <a:effectLst/>
          </c:spPr>
          <c:marker>
            <c:symbol val="none"/>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9F-4805-AC09-3290AF6B51C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'65'!$B$3:$G$3</c:f>
              <c:numCache>
                <c:formatCode>General</c:formatCode>
                <c:ptCount val="6"/>
                <c:pt idx="0">
                  <c:v>2018</c:v>
                </c:pt>
                <c:pt idx="1">
                  <c:v>2019</c:v>
                </c:pt>
                <c:pt idx="2">
                  <c:v>2020</c:v>
                </c:pt>
                <c:pt idx="3">
                  <c:v>2021</c:v>
                </c:pt>
                <c:pt idx="4">
                  <c:v>2022</c:v>
                </c:pt>
                <c:pt idx="5">
                  <c:v>2023</c:v>
                </c:pt>
              </c:numCache>
            </c:numRef>
          </c:cat>
          <c:val>
            <c:numRef>
              <c:f>'65'!$B$4:$G$4</c:f>
              <c:numCache>
                <c:formatCode>0.0%</c:formatCode>
                <c:ptCount val="6"/>
                <c:pt idx="0">
                  <c:v>0.57499999999999996</c:v>
                </c:pt>
                <c:pt idx="1">
                  <c:v>0.624</c:v>
                </c:pt>
                <c:pt idx="2">
                  <c:v>0.503</c:v>
                </c:pt>
                <c:pt idx="3">
                  <c:v>0.22900000000000001</c:v>
                </c:pt>
                <c:pt idx="4">
                  <c:v>0.114</c:v>
                </c:pt>
                <c:pt idx="5">
                  <c:v>0.17</c:v>
                </c:pt>
              </c:numCache>
            </c:numRef>
          </c:val>
          <c:smooth val="0"/>
          <c:extLst>
            <c:ext xmlns:c16="http://schemas.microsoft.com/office/drawing/2014/chart" uri="{C3380CC4-5D6E-409C-BE32-E72D297353CC}">
              <c16:uniqueId val="{00000001-7A9F-4805-AC09-3290AF6B51CD}"/>
            </c:ext>
          </c:extLst>
        </c:ser>
        <c:ser>
          <c:idx val="1"/>
          <c:order val="1"/>
          <c:tx>
            <c:strRef>
              <c:f>'65'!$A$5</c:f>
              <c:strCache>
                <c:ptCount val="1"/>
                <c:pt idx="0">
                  <c:v>England</c:v>
                </c:pt>
              </c:strCache>
            </c:strRef>
          </c:tx>
          <c:spPr>
            <a:ln w="28575" cap="rnd">
              <a:solidFill>
                <a:schemeClr val="bg1">
                  <a:lumMod val="75000"/>
                </a:schemeClr>
              </a:solidFill>
              <a:round/>
            </a:ln>
            <a:effectLst/>
          </c:spPr>
          <c:marker>
            <c:symbol val="none"/>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9F-4805-AC09-3290AF6B51C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'65'!$B$3:$G$3</c:f>
              <c:numCache>
                <c:formatCode>General</c:formatCode>
                <c:ptCount val="6"/>
                <c:pt idx="0">
                  <c:v>2018</c:v>
                </c:pt>
                <c:pt idx="1">
                  <c:v>2019</c:v>
                </c:pt>
                <c:pt idx="2">
                  <c:v>2020</c:v>
                </c:pt>
                <c:pt idx="3">
                  <c:v>2021</c:v>
                </c:pt>
                <c:pt idx="4">
                  <c:v>2022</c:v>
                </c:pt>
                <c:pt idx="5">
                  <c:v>2023</c:v>
                </c:pt>
              </c:numCache>
            </c:numRef>
          </c:cat>
          <c:val>
            <c:numRef>
              <c:f>'65'!$B$5:$G$5</c:f>
              <c:numCache>
                <c:formatCode>0.0%</c:formatCode>
                <c:ptCount val="6"/>
                <c:pt idx="0">
                  <c:v>0.57999999999999996</c:v>
                </c:pt>
                <c:pt idx="1">
                  <c:v>0.58699999999999997</c:v>
                </c:pt>
                <c:pt idx="2">
                  <c:v>0.55600000000000005</c:v>
                </c:pt>
                <c:pt idx="3">
                  <c:v>0.57899999999999996</c:v>
                </c:pt>
                <c:pt idx="4">
                  <c:v>0.49099999999999999</c:v>
                </c:pt>
              </c:numCache>
            </c:numRef>
          </c:val>
          <c:smooth val="0"/>
          <c:extLst>
            <c:ext xmlns:c16="http://schemas.microsoft.com/office/drawing/2014/chart" uri="{C3380CC4-5D6E-409C-BE32-E72D297353CC}">
              <c16:uniqueId val="{00000003-7A9F-4805-AC09-3290AF6B51CD}"/>
            </c:ext>
          </c:extLst>
        </c:ser>
        <c:dLbls>
          <c:showLegendKey val="0"/>
          <c:showVal val="0"/>
          <c:showCatName val="0"/>
          <c:showSerName val="0"/>
          <c:showPercent val="0"/>
          <c:showBubbleSize val="0"/>
        </c:dLbls>
        <c:smooth val="0"/>
        <c:axId val="724263392"/>
        <c:axId val="724264112"/>
      </c:lineChart>
      <c:catAx>
        <c:axId val="72426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24264112"/>
        <c:crosses val="autoZero"/>
        <c:auto val="1"/>
        <c:lblAlgn val="ctr"/>
        <c:lblOffset val="100"/>
        <c:noMultiLvlLbl val="0"/>
      </c:catAx>
      <c:valAx>
        <c:axId val="7242641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242633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National Identity</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46373501143475204"/>
          <c:y val="6.781206040275968E-2"/>
          <c:w val="0.49256345058824247"/>
          <c:h val="0.84401496849983426"/>
        </c:manualLayout>
      </c:layout>
      <c:barChart>
        <c:barDir val="bar"/>
        <c:grouping val="clustered"/>
        <c:varyColors val="0"/>
        <c:ser>
          <c:idx val="2"/>
          <c:order val="0"/>
          <c:tx>
            <c:strRef>
              <c:f>'National Identity'!$N$18</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'National Identity'!$N$19:$N$28</c:f>
              <c:numCache>
                <c:formatCode>0%</c:formatCode>
                <c:ptCount val="10"/>
                <c:pt idx="0">
                  <c:v>2.0464206367818982E-2</c:v>
                </c:pt>
                <c:pt idx="1">
                  <c:v>9.9659182445729202E-2</c:v>
                </c:pt>
                <c:pt idx="2">
                  <c:v>2.0464206367818982E-2</c:v>
                </c:pt>
                <c:pt idx="3">
                  <c:v>1.7515297561793539E-3</c:v>
                </c:pt>
                <c:pt idx="4">
                  <c:v>1.8707188919365053E-3</c:v>
                </c:pt>
                <c:pt idx="5">
                  <c:v>4.9501462629311273E-3</c:v>
                </c:pt>
                <c:pt idx="6">
                  <c:v>6.0320890504465497E-3</c:v>
                </c:pt>
                <c:pt idx="7">
                  <c:v>0.14263884144690406</c:v>
                </c:pt>
                <c:pt idx="8">
                  <c:v>0.15251247440965177</c:v>
                </c:pt>
                <c:pt idx="9">
                  <c:v>0.56829994196499889</c:v>
                </c:pt>
              </c:numCache>
            </c:numRef>
          </c:val>
          <c:extLst>
            <c:ext xmlns:c16="http://schemas.microsoft.com/office/drawing/2014/chart" uri="{C3380CC4-5D6E-409C-BE32-E72D297353CC}">
              <c16:uniqueId val="{00000000-0C53-4CDB-A0C7-2677B88FEF8D}"/>
            </c:ext>
          </c:extLst>
        </c:ser>
        <c:ser>
          <c:idx val="1"/>
          <c:order val="1"/>
          <c:tx>
            <c:strRef>
              <c:f>'National Identity'!$K$18</c:f>
              <c:strCache>
                <c:ptCount val="1"/>
                <c:pt idx="0">
                  <c:v>Slough (2011)</c:v>
                </c:pt>
              </c:strCache>
            </c:strRef>
          </c:tx>
          <c:spPr>
            <a:solidFill>
              <a:srgbClr val="804C8A"/>
            </a:solidFill>
            <a:ln>
              <a:noFill/>
            </a:ln>
            <a:effectLst/>
          </c:spPr>
          <c:invertIfNegative val="0"/>
          <c:dLbls>
            <c:dLbl>
              <c:idx val="9"/>
              <c:layout>
                <c:manualLayout>
                  <c:x val="0"/>
                  <c:y val="1.085959770923754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53-4CDB-A0C7-2677B88FEF8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'National Identity'!$G$19:$G$28</c:f>
              <c:strCache>
                <c:ptCount val="10"/>
                <c:pt idx="0">
                  <c:v>Non-UK identity and at least one UK identity</c:v>
                </c:pt>
                <c:pt idx="1">
                  <c:v>Non-UK identity only</c:v>
                </c:pt>
                <c:pt idx="2">
                  <c:v>Any other combination of only UK identities</c:v>
                </c:pt>
                <c:pt idx="3">
                  <c:v>Cornish or Cornish &amp; British</c:v>
                </c:pt>
                <c:pt idx="4">
                  <c:v>Northern Irish or Northern Irish &amp; British</c:v>
                </c:pt>
                <c:pt idx="5">
                  <c:v>Welsh or Welsh &amp; British</c:v>
                </c:pt>
                <c:pt idx="6">
                  <c:v>Scottish or Scottish &amp; British</c:v>
                </c:pt>
                <c:pt idx="7">
                  <c:v>English and British only identity</c:v>
                </c:pt>
                <c:pt idx="8">
                  <c:v>English only identity</c:v>
                </c:pt>
                <c:pt idx="9">
                  <c:v>British only identity</c:v>
                </c:pt>
              </c:strCache>
            </c:strRef>
          </c:cat>
          <c:val>
            <c:numRef>
              <c:f>'National Identity'!$K$19:$K$28</c:f>
              <c:numCache>
                <c:formatCode>0.0%</c:formatCode>
                <c:ptCount val="10"/>
                <c:pt idx="0">
                  <c:v>1.778110623729539E-2</c:v>
                </c:pt>
                <c:pt idx="1">
                  <c:v>0.23173210655825399</c:v>
                </c:pt>
                <c:pt idx="2">
                  <c:v>1.5905281552013124E-3</c:v>
                </c:pt>
                <c:pt idx="3">
                  <c:v>7.8456545772262042E-5</c:v>
                </c:pt>
                <c:pt idx="4">
                  <c:v>1.4193502371527406E-3</c:v>
                </c:pt>
                <c:pt idx="5">
                  <c:v>4.5219500017831035E-3</c:v>
                </c:pt>
                <c:pt idx="6">
                  <c:v>5.5490175100745337E-3</c:v>
                </c:pt>
                <c:pt idx="7">
                  <c:v>4.5761563424984844E-2</c:v>
                </c:pt>
                <c:pt idx="8">
                  <c:v>0.3414143575478763</c:v>
                </c:pt>
                <c:pt idx="9">
                  <c:v>0.3501515637816055</c:v>
                </c:pt>
              </c:numCache>
            </c:numRef>
          </c:val>
          <c:extLst>
            <c:ext xmlns:c16="http://schemas.microsoft.com/office/drawing/2014/chart" uri="{C3380CC4-5D6E-409C-BE32-E72D297353CC}">
              <c16:uniqueId val="{00000001-0C53-4CDB-A0C7-2677B88FEF8D}"/>
            </c:ext>
          </c:extLst>
        </c:ser>
        <c:ser>
          <c:idx val="0"/>
          <c:order val="2"/>
          <c:tx>
            <c:strRef>
              <c:f>'National Identity'!$J$18</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'National Identity'!$G$19:$G$28</c:f>
              <c:strCache>
                <c:ptCount val="10"/>
                <c:pt idx="0">
                  <c:v>Non-UK identity and at least one UK identity</c:v>
                </c:pt>
                <c:pt idx="1">
                  <c:v>Non-UK identity only</c:v>
                </c:pt>
                <c:pt idx="2">
                  <c:v>Any other combination of only UK identities</c:v>
                </c:pt>
                <c:pt idx="3">
                  <c:v>Cornish or Cornish &amp; British</c:v>
                </c:pt>
                <c:pt idx="4">
                  <c:v>Northern Irish or Northern Irish &amp; British</c:v>
                </c:pt>
                <c:pt idx="5">
                  <c:v>Welsh or Welsh &amp; British</c:v>
                </c:pt>
                <c:pt idx="6">
                  <c:v>Scottish or Scottish &amp; British</c:v>
                </c:pt>
                <c:pt idx="7">
                  <c:v>English and British only identity</c:v>
                </c:pt>
                <c:pt idx="8">
                  <c:v>English only identity</c:v>
                </c:pt>
                <c:pt idx="9">
                  <c:v>British only identity</c:v>
                </c:pt>
              </c:strCache>
            </c:strRef>
          </c:cat>
          <c:val>
            <c:numRef>
              <c:f>'National Identity'!$J$19:$J$28</c:f>
              <c:numCache>
                <c:formatCode>0.0%</c:formatCode>
                <c:ptCount val="10"/>
                <c:pt idx="0">
                  <c:v>3.4757536372698711E-2</c:v>
                </c:pt>
                <c:pt idx="1">
                  <c:v>0.23003444838420675</c:v>
                </c:pt>
                <c:pt idx="2">
                  <c:v>6.1830433191586011E-4</c:v>
                </c:pt>
                <c:pt idx="3">
                  <c:v>5.6783050890232053E-5</c:v>
                </c:pt>
                <c:pt idx="4">
                  <c:v>7.8865348458655627E-4</c:v>
                </c:pt>
                <c:pt idx="5">
                  <c:v>1.7287284382137315E-3</c:v>
                </c:pt>
                <c:pt idx="6">
                  <c:v>2.5363096064303652E-3</c:v>
                </c:pt>
                <c:pt idx="7">
                  <c:v>5.2038511526959333E-2</c:v>
                </c:pt>
                <c:pt idx="8">
                  <c:v>6.9401506643616953E-2</c:v>
                </c:pt>
                <c:pt idx="9">
                  <c:v>0.60803921816048156</c:v>
                </c:pt>
              </c:numCache>
            </c:numRef>
          </c:val>
          <c:extLst>
            <c:ext xmlns:c16="http://schemas.microsoft.com/office/drawing/2014/chart" uri="{C3380CC4-5D6E-409C-BE32-E72D297353CC}">
              <c16:uniqueId val="{00000002-0C53-4CDB-A0C7-2677B88FEF8D}"/>
            </c:ext>
          </c:extLst>
        </c:ser>
        <c:dLbls>
          <c:dLblPos val="outEnd"/>
          <c:showLegendKey val="0"/>
          <c:showVal val="1"/>
          <c:showCatName val="0"/>
          <c:showSerName val="0"/>
          <c:showPercent val="0"/>
          <c:showBubbleSize val="0"/>
        </c:dLbls>
        <c:gapWidth val="182"/>
        <c:axId val="658309440"/>
        <c:axId val="658305176"/>
      </c:barChart>
      <c:catAx>
        <c:axId val="658309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658305176"/>
        <c:crosses val="autoZero"/>
        <c:auto val="1"/>
        <c:lblAlgn val="ctr"/>
        <c:lblOffset val="100"/>
        <c:noMultiLvlLbl val="0"/>
      </c:catAx>
      <c:valAx>
        <c:axId val="6583051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6583094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Main Language</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13765146394784658"/>
          <c:y val="6.5277138130209994E-2"/>
          <c:w val="0.79963948722831812"/>
          <c:h val="0.8426176032784507"/>
        </c:manualLayout>
      </c:layout>
      <c:barChart>
        <c:barDir val="bar"/>
        <c:grouping val="clustered"/>
        <c:varyColors val="0"/>
        <c:ser>
          <c:idx val="2"/>
          <c:order val="0"/>
          <c:tx>
            <c:strRef>
              <c:f>Language!$Y$1</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Language!$Y$2:$Y$11</c:f>
              <c:numCache>
                <c:formatCode>0.0%</c:formatCode>
                <c:ptCount val="10"/>
                <c:pt idx="0">
                  <c:v>1.1222780578703277E-3</c:v>
                </c:pt>
                <c:pt idx="1">
                  <c:v>3.5746383847402806E-3</c:v>
                </c:pt>
                <c:pt idx="2">
                  <c:v>5.6122131676956033E-4</c:v>
                </c:pt>
                <c:pt idx="3">
                  <c:v>9.2568327840437524E-4</c:v>
                </c:pt>
                <c:pt idx="4">
                  <c:v>2.2625131498245138E-3</c:v>
                </c:pt>
                <c:pt idx="5">
                  <c:v>8.520137231970008E-3</c:v>
                </c:pt>
                <c:pt idx="6">
                  <c:v>4.8935660806328253E-3</c:v>
                </c:pt>
                <c:pt idx="7">
                  <c:v>1.0806824718921672E-2</c:v>
                </c:pt>
                <c:pt idx="8">
                  <c:v>5.2784719975688147E-3</c:v>
                </c:pt>
                <c:pt idx="9">
                  <c:v>0.9079488237694664</c:v>
                </c:pt>
              </c:numCache>
            </c:numRef>
          </c:val>
          <c:extLst>
            <c:ext xmlns:c16="http://schemas.microsoft.com/office/drawing/2014/chart" uri="{C3380CC4-5D6E-409C-BE32-E72D297353CC}">
              <c16:uniqueId val="{00000000-DCA4-4114-BE30-B46E8563C95A}"/>
            </c:ext>
          </c:extLst>
        </c:ser>
        <c:ser>
          <c:idx val="1"/>
          <c:order val="1"/>
          <c:tx>
            <c:strRef>
              <c:f>Language!$W$1</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Language!$U$2:$U$11</c:f>
              <c:strCache>
                <c:ptCount val="10"/>
                <c:pt idx="0">
                  <c:v>Somali</c:v>
                </c:pt>
                <c:pt idx="1">
                  <c:v>Arabic</c:v>
                </c:pt>
                <c:pt idx="2">
                  <c:v>Telugu</c:v>
                </c:pt>
                <c:pt idx="3">
                  <c:v>Hindi</c:v>
                </c:pt>
                <c:pt idx="4">
                  <c:v>Tamil</c:v>
                </c:pt>
                <c:pt idx="5">
                  <c:v>Romanian</c:v>
                </c:pt>
                <c:pt idx="6">
                  <c:v>Urdu</c:v>
                </c:pt>
                <c:pt idx="7">
                  <c:v>Polish</c:v>
                </c:pt>
                <c:pt idx="8">
                  <c:v>Panjabi</c:v>
                </c:pt>
                <c:pt idx="9">
                  <c:v>English</c:v>
                </c:pt>
              </c:strCache>
            </c:strRef>
          </c:cat>
          <c:val>
            <c:numRef>
              <c:f>Language!$W$2:$W$11</c:f>
              <c:numCache>
                <c:formatCode>0.0%</c:formatCode>
                <c:ptCount val="10"/>
                <c:pt idx="0">
                  <c:v>7.0854483925549914E-3</c:v>
                </c:pt>
                <c:pt idx="1">
                  <c:v>5.3103094029489971E-3</c:v>
                </c:pt>
                <c:pt idx="2">
                  <c:v>2.0772903069857383E-3</c:v>
                </c:pt>
                <c:pt idx="3">
                  <c:v>6.2318709209572155E-3</c:v>
                </c:pt>
                <c:pt idx="4">
                  <c:v>6.4962533236644915E-3</c:v>
                </c:pt>
                <c:pt idx="5">
                  <c:v>3.0290669567319315E-3</c:v>
                </c:pt>
                <c:pt idx="6">
                  <c:v>4.9613246313753925E-2</c:v>
                </c:pt>
                <c:pt idx="7">
                  <c:v>6.2311155426637663E-2</c:v>
                </c:pt>
                <c:pt idx="8">
                  <c:v>6.2296047860768672E-2</c:v>
                </c:pt>
                <c:pt idx="9">
                  <c:v>0.72900048344210777</c:v>
                </c:pt>
              </c:numCache>
            </c:numRef>
          </c:val>
          <c:extLst>
            <c:ext xmlns:c16="http://schemas.microsoft.com/office/drawing/2014/chart" uri="{C3380CC4-5D6E-409C-BE32-E72D297353CC}">
              <c16:uniqueId val="{00000001-DCA4-4114-BE30-B46E8563C95A}"/>
            </c:ext>
          </c:extLst>
        </c:ser>
        <c:ser>
          <c:idx val="0"/>
          <c:order val="2"/>
          <c:tx>
            <c:strRef>
              <c:f>Language!$V$1</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Language!$U$2:$U$11</c:f>
              <c:strCache>
                <c:ptCount val="10"/>
                <c:pt idx="0">
                  <c:v>Somali</c:v>
                </c:pt>
                <c:pt idx="1">
                  <c:v>Arabic</c:v>
                </c:pt>
                <c:pt idx="2">
                  <c:v>Telugu</c:v>
                </c:pt>
                <c:pt idx="3">
                  <c:v>Hindi</c:v>
                </c:pt>
                <c:pt idx="4">
                  <c:v>Tamil</c:v>
                </c:pt>
                <c:pt idx="5">
                  <c:v>Romanian</c:v>
                </c:pt>
                <c:pt idx="6">
                  <c:v>Urdu</c:v>
                </c:pt>
                <c:pt idx="7">
                  <c:v>Polish</c:v>
                </c:pt>
                <c:pt idx="8">
                  <c:v>Panjabi</c:v>
                </c:pt>
                <c:pt idx="9">
                  <c:v>English</c:v>
                </c:pt>
              </c:strCache>
            </c:strRef>
          </c:cat>
          <c:val>
            <c:numRef>
              <c:f>Language!$V$2:$V$11</c:f>
              <c:numCache>
                <c:formatCode>0.0%</c:formatCode>
                <c:ptCount val="10"/>
                <c:pt idx="0">
                  <c:v>5.0904007701538991E-3</c:v>
                </c:pt>
                <c:pt idx="1">
                  <c:v>6.4816890635508839E-3</c:v>
                </c:pt>
                <c:pt idx="2">
                  <c:v>7.0289730841762389E-3</c:v>
                </c:pt>
                <c:pt idx="3">
                  <c:v>7.5696633214205646E-3</c:v>
                </c:pt>
                <c:pt idx="4">
                  <c:v>8.0707908583787201E-3</c:v>
                </c:pt>
                <c:pt idx="5">
                  <c:v>2.1594640572867901E-2</c:v>
                </c:pt>
                <c:pt idx="6">
                  <c:v>4.2839810626541297E-2</c:v>
                </c:pt>
                <c:pt idx="7">
                  <c:v>5.0930382835063105E-2</c:v>
                </c:pt>
                <c:pt idx="8">
                  <c:v>6.2818974271057246E-2</c:v>
                </c:pt>
                <c:pt idx="9">
                  <c:v>0.7267140539898983</c:v>
                </c:pt>
              </c:numCache>
            </c:numRef>
          </c:val>
          <c:extLst>
            <c:ext xmlns:c16="http://schemas.microsoft.com/office/drawing/2014/chart" uri="{C3380CC4-5D6E-409C-BE32-E72D297353CC}">
              <c16:uniqueId val="{00000002-DCA4-4114-BE30-B46E8563C95A}"/>
            </c:ext>
          </c:extLst>
        </c:ser>
        <c:dLbls>
          <c:dLblPos val="outEnd"/>
          <c:showLegendKey val="0"/>
          <c:showVal val="1"/>
          <c:showCatName val="0"/>
          <c:showSerName val="0"/>
          <c:showPercent val="0"/>
          <c:showBubbleSize val="0"/>
        </c:dLbls>
        <c:gapWidth val="182"/>
        <c:axId val="1165381736"/>
        <c:axId val="1165383704"/>
      </c:barChart>
      <c:catAx>
        <c:axId val="1165381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1165383704"/>
        <c:crosses val="autoZero"/>
        <c:auto val="1"/>
        <c:lblAlgn val="ctr"/>
        <c:lblOffset val="100"/>
        <c:noMultiLvlLbl val="0"/>
      </c:catAx>
      <c:valAx>
        <c:axId val="116538370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11653817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layout>
        <c:manualLayout>
          <c:xMode val="edge"/>
          <c:yMode val="edge"/>
          <c:x val="0.19568303773194357"/>
          <c:y val="0.95184601998847074"/>
          <c:w val="0.59874192453533404"/>
          <c:h val="3.933870139840165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Religion</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15260856048520224"/>
          <c:y val="7.0634204607314593E-2"/>
          <c:w val="0.79815663855749808"/>
          <c:h val="0.83255762291598501"/>
        </c:manualLayout>
      </c:layout>
      <c:barChart>
        <c:barDir val="bar"/>
        <c:grouping val="clustered"/>
        <c:varyColors val="0"/>
        <c:ser>
          <c:idx val="2"/>
          <c:order val="0"/>
          <c:tx>
            <c:strRef>
              <c:f>Religion!$K$15</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Religion!$H$16:$H$24</c:f>
              <c:strCache>
                <c:ptCount val="9"/>
                <c:pt idx="0">
                  <c:v>Jewish</c:v>
                </c:pt>
                <c:pt idx="1">
                  <c:v>Other religion</c:v>
                </c:pt>
                <c:pt idx="2">
                  <c:v>Buddhist</c:v>
                </c:pt>
                <c:pt idx="3">
                  <c:v>Not answered</c:v>
                </c:pt>
                <c:pt idx="4">
                  <c:v>Hindu</c:v>
                </c:pt>
                <c:pt idx="5">
                  <c:v>Sikh</c:v>
                </c:pt>
                <c:pt idx="6">
                  <c:v>No religion</c:v>
                </c:pt>
                <c:pt idx="7">
                  <c:v>Muslim</c:v>
                </c:pt>
                <c:pt idx="8">
                  <c:v>Christian</c:v>
                </c:pt>
              </c:strCache>
            </c:strRef>
          </c:cat>
          <c:val>
            <c:numRef>
              <c:f>Religion!$K$16:$K$24</c:f>
              <c:numCache>
                <c:formatCode>0.0%</c:formatCode>
                <c:ptCount val="9"/>
                <c:pt idx="0">
                  <c:v>4.7669104476597366E-3</c:v>
                </c:pt>
                <c:pt idx="1">
                  <c:v>5.8843993193278933E-3</c:v>
                </c:pt>
                <c:pt idx="2">
                  <c:v>4.6456501506247612E-3</c:v>
                </c:pt>
                <c:pt idx="3">
                  <c:v>6.0197293512655542E-2</c:v>
                </c:pt>
                <c:pt idx="4">
                  <c:v>1.8065713096933462E-2</c:v>
                </c:pt>
                <c:pt idx="5">
                  <c:v>9.2067898402210593E-3</c:v>
                </c:pt>
                <c:pt idx="6">
                  <c:v>0.3667135138564584</c:v>
                </c:pt>
                <c:pt idx="7">
                  <c:v>6.7289480794918075E-2</c:v>
                </c:pt>
                <c:pt idx="8">
                  <c:v>0.46323024898120108</c:v>
                </c:pt>
              </c:numCache>
            </c:numRef>
          </c:val>
          <c:extLst>
            <c:ext xmlns:c16="http://schemas.microsoft.com/office/drawing/2014/chart" uri="{C3380CC4-5D6E-409C-BE32-E72D297353CC}">
              <c16:uniqueId val="{00000000-0666-4838-A6F5-C53E67C3C624}"/>
            </c:ext>
          </c:extLst>
        </c:ser>
        <c:ser>
          <c:idx val="1"/>
          <c:order val="1"/>
          <c:tx>
            <c:strRef>
              <c:f>Religion!$J$15</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Religion!$H$16:$H$24</c:f>
              <c:strCache>
                <c:ptCount val="9"/>
                <c:pt idx="0">
                  <c:v>Jewish</c:v>
                </c:pt>
                <c:pt idx="1">
                  <c:v>Other religion</c:v>
                </c:pt>
                <c:pt idx="2">
                  <c:v>Buddhist</c:v>
                </c:pt>
                <c:pt idx="3">
                  <c:v>Not answered</c:v>
                </c:pt>
                <c:pt idx="4">
                  <c:v>Hindu</c:v>
                </c:pt>
                <c:pt idx="5">
                  <c:v>Sikh</c:v>
                </c:pt>
                <c:pt idx="6">
                  <c:v>No religion</c:v>
                </c:pt>
                <c:pt idx="7">
                  <c:v>Muslim</c:v>
                </c:pt>
                <c:pt idx="8">
                  <c:v>Christian</c:v>
                </c:pt>
              </c:strCache>
            </c:strRef>
          </c:cat>
          <c:val>
            <c:numRef>
              <c:f>Religion!$J$16:$J$24</c:f>
              <c:numCache>
                <c:formatCode>0.0%</c:formatCode>
                <c:ptCount val="9"/>
                <c:pt idx="0">
                  <c:v>6.2051995292607251E-4</c:v>
                </c:pt>
                <c:pt idx="1">
                  <c:v>3.4378231874754822E-3</c:v>
                </c:pt>
                <c:pt idx="2">
                  <c:v>5.2993830462537E-3</c:v>
                </c:pt>
                <c:pt idx="3">
                  <c:v>5.6745479833101527E-2</c:v>
                </c:pt>
                <c:pt idx="4">
                  <c:v>6.1645447737241899E-2</c:v>
                </c:pt>
                <c:pt idx="5">
                  <c:v>0.10619450090938269</c:v>
                </c:pt>
                <c:pt idx="6">
                  <c:v>0.12142220320245355</c:v>
                </c:pt>
                <c:pt idx="7">
                  <c:v>0.23290895474483791</c:v>
                </c:pt>
                <c:pt idx="8">
                  <c:v>0.41172568738632714</c:v>
                </c:pt>
              </c:numCache>
            </c:numRef>
          </c:val>
          <c:extLst>
            <c:ext xmlns:c16="http://schemas.microsoft.com/office/drawing/2014/chart" uri="{C3380CC4-5D6E-409C-BE32-E72D297353CC}">
              <c16:uniqueId val="{00000001-0666-4838-A6F5-C53E67C3C624}"/>
            </c:ext>
          </c:extLst>
        </c:ser>
        <c:ser>
          <c:idx val="0"/>
          <c:order val="2"/>
          <c:tx>
            <c:strRef>
              <c:f>Religion!$I$15</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Religion!$H$16:$H$24</c:f>
              <c:strCache>
                <c:ptCount val="9"/>
                <c:pt idx="0">
                  <c:v>Jewish</c:v>
                </c:pt>
                <c:pt idx="1">
                  <c:v>Other religion</c:v>
                </c:pt>
                <c:pt idx="2">
                  <c:v>Buddhist</c:v>
                </c:pt>
                <c:pt idx="3">
                  <c:v>Not answered</c:v>
                </c:pt>
                <c:pt idx="4">
                  <c:v>Hindu</c:v>
                </c:pt>
                <c:pt idx="5">
                  <c:v>Sikh</c:v>
                </c:pt>
                <c:pt idx="6">
                  <c:v>No religion</c:v>
                </c:pt>
                <c:pt idx="7">
                  <c:v>Muslim</c:v>
                </c:pt>
                <c:pt idx="8">
                  <c:v>Christian</c:v>
                </c:pt>
              </c:strCache>
            </c:strRef>
          </c:cat>
          <c:val>
            <c:numRef>
              <c:f>Religion!$I$16:$I$24</c:f>
              <c:numCache>
                <c:formatCode>0.0%</c:formatCode>
                <c:ptCount val="9"/>
                <c:pt idx="0">
                  <c:v>5.3627760252365926E-4</c:v>
                </c:pt>
                <c:pt idx="1">
                  <c:v>4.5173501577287067E-3</c:v>
                </c:pt>
                <c:pt idx="2">
                  <c:v>4.8958990536277606E-3</c:v>
                </c:pt>
                <c:pt idx="3">
                  <c:v>5.3905362776025235E-2</c:v>
                </c:pt>
                <c:pt idx="4">
                  <c:v>7.787381703470031E-2</c:v>
                </c:pt>
                <c:pt idx="5">
                  <c:v>0.11347003154574133</c:v>
                </c:pt>
                <c:pt idx="6">
                  <c:v>0.13076340694006308</c:v>
                </c:pt>
                <c:pt idx="7">
                  <c:v>0.29439116719242903</c:v>
                </c:pt>
                <c:pt idx="8">
                  <c:v>0.31964668769716087</c:v>
                </c:pt>
              </c:numCache>
            </c:numRef>
          </c:val>
          <c:extLst>
            <c:ext xmlns:c16="http://schemas.microsoft.com/office/drawing/2014/chart" uri="{C3380CC4-5D6E-409C-BE32-E72D297353CC}">
              <c16:uniqueId val="{00000002-0666-4838-A6F5-C53E67C3C624}"/>
            </c:ext>
          </c:extLst>
        </c:ser>
        <c:dLbls>
          <c:dLblPos val="outEnd"/>
          <c:showLegendKey val="0"/>
          <c:showVal val="1"/>
          <c:showCatName val="0"/>
          <c:showSerName val="0"/>
          <c:showPercent val="0"/>
          <c:showBubbleSize val="0"/>
        </c:dLbls>
        <c:gapWidth val="182"/>
        <c:axId val="978117712"/>
        <c:axId val="978118040"/>
      </c:barChart>
      <c:catAx>
        <c:axId val="978117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978118040"/>
        <c:crosses val="autoZero"/>
        <c:auto val="1"/>
        <c:lblAlgn val="ctr"/>
        <c:lblOffset val="100"/>
        <c:noMultiLvlLbl val="0"/>
      </c:catAx>
      <c:valAx>
        <c:axId val="97811804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9781177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Household Deprivation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Households!$CM$1</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Households!$CJ$2:$CJ$7</c:f>
              <c:strCache>
                <c:ptCount val="5"/>
                <c:pt idx="0">
                  <c:v>Deprived in four dimensions</c:v>
                </c:pt>
                <c:pt idx="1">
                  <c:v>Deprived in three dimensions</c:v>
                </c:pt>
                <c:pt idx="2">
                  <c:v>Deprived in two dimensions</c:v>
                </c:pt>
                <c:pt idx="3">
                  <c:v>Deprived in one dimension</c:v>
                </c:pt>
                <c:pt idx="4">
                  <c:v>Not deprived in any dimension</c:v>
                </c:pt>
              </c:strCache>
              <c:extLst/>
            </c:strRef>
          </c:cat>
          <c:val>
            <c:numRef>
              <c:f>Households!$CM$2:$CM$7</c:f>
              <c:numCache>
                <c:formatCode>0.0%</c:formatCode>
                <c:ptCount val="5"/>
                <c:pt idx="0">
                  <c:v>2.3455282740269972E-3</c:v>
                </c:pt>
                <c:pt idx="1">
                  <c:v>3.70413403091856E-2</c:v>
                </c:pt>
                <c:pt idx="2">
                  <c:v>0.14168680477136006</c:v>
                </c:pt>
                <c:pt idx="3">
                  <c:v>0.33464168610072886</c:v>
                </c:pt>
                <c:pt idx="4">
                  <c:v>0.48428468321394125</c:v>
                </c:pt>
              </c:numCache>
              <c:extLst/>
            </c:numRef>
          </c:val>
          <c:extLst>
            <c:ext xmlns:c16="http://schemas.microsoft.com/office/drawing/2014/chart" uri="{C3380CC4-5D6E-409C-BE32-E72D297353CC}">
              <c16:uniqueId val="{00000000-8E7D-4913-9B40-107BD9721660}"/>
            </c:ext>
          </c:extLst>
        </c:ser>
        <c:ser>
          <c:idx val="0"/>
          <c:order val="1"/>
          <c:tx>
            <c:strRef>
              <c:f>Households!$CK$1</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Households!$CJ$2:$CJ$7</c:f>
              <c:strCache>
                <c:ptCount val="5"/>
                <c:pt idx="0">
                  <c:v>Deprived in four dimensions</c:v>
                </c:pt>
                <c:pt idx="1">
                  <c:v>Deprived in three dimensions</c:v>
                </c:pt>
                <c:pt idx="2">
                  <c:v>Deprived in two dimensions</c:v>
                </c:pt>
                <c:pt idx="3">
                  <c:v>Deprived in one dimension</c:v>
                </c:pt>
                <c:pt idx="4">
                  <c:v>Not deprived in any dimension</c:v>
                </c:pt>
              </c:strCache>
              <c:extLst/>
            </c:strRef>
          </c:cat>
          <c:val>
            <c:numRef>
              <c:f>Households!$CK$2:$CK$7</c:f>
              <c:numCache>
                <c:formatCode>0.0%</c:formatCode>
                <c:ptCount val="5"/>
                <c:pt idx="0">
                  <c:v>7.1504550289563885E-3</c:v>
                </c:pt>
                <c:pt idx="1">
                  <c:v>6.2167592483158021E-2</c:v>
                </c:pt>
                <c:pt idx="2">
                  <c:v>0.21819721861088129</c:v>
                </c:pt>
                <c:pt idx="3">
                  <c:v>0.36317614151203559</c:v>
                </c:pt>
                <c:pt idx="4">
                  <c:v>0.3493085923649687</c:v>
                </c:pt>
              </c:numCache>
              <c:extLst/>
            </c:numRef>
          </c:val>
          <c:extLst>
            <c:ext xmlns:c16="http://schemas.microsoft.com/office/drawing/2014/chart" uri="{C3380CC4-5D6E-409C-BE32-E72D297353CC}">
              <c16:uniqueId val="{00000001-8E7D-4913-9B40-107BD9721660}"/>
            </c:ext>
          </c:extLst>
        </c:ser>
        <c:ser>
          <c:idx val="1"/>
          <c:order val="2"/>
          <c:tx>
            <c:strRef>
              <c:f>Households!$CL$1</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Households!$CJ$2:$CJ$7</c:f>
              <c:strCache>
                <c:ptCount val="5"/>
                <c:pt idx="0">
                  <c:v>Deprived in four dimensions</c:v>
                </c:pt>
                <c:pt idx="1">
                  <c:v>Deprived in three dimensions</c:v>
                </c:pt>
                <c:pt idx="2">
                  <c:v>Deprived in two dimensions</c:v>
                </c:pt>
                <c:pt idx="3">
                  <c:v>Deprived in one dimension</c:v>
                </c:pt>
                <c:pt idx="4">
                  <c:v>Not deprived in any dimension</c:v>
                </c:pt>
              </c:strCache>
              <c:extLst/>
            </c:strRef>
          </c:cat>
          <c:val>
            <c:numRef>
              <c:f>Households!$CL$2:$CL$7</c:f>
              <c:numCache>
                <c:formatCode>0.0%</c:formatCode>
                <c:ptCount val="5"/>
                <c:pt idx="0">
                  <c:v>3.2047002269995992E-3</c:v>
                </c:pt>
                <c:pt idx="1">
                  <c:v>4.3740342979226673E-2</c:v>
                </c:pt>
                <c:pt idx="2">
                  <c:v>0.16410735745760449</c:v>
                </c:pt>
                <c:pt idx="3">
                  <c:v>0.36579364019609711</c:v>
                </c:pt>
                <c:pt idx="4">
                  <c:v>0.4231730347366614</c:v>
                </c:pt>
              </c:numCache>
              <c:extLst/>
            </c:numRef>
          </c:val>
          <c:extLst>
            <c:ext xmlns:c16="http://schemas.microsoft.com/office/drawing/2014/chart" uri="{C3380CC4-5D6E-409C-BE32-E72D297353CC}">
              <c16:uniqueId val="{00000002-8E7D-4913-9B40-107BD9721660}"/>
            </c:ext>
          </c:extLst>
        </c:ser>
        <c:dLbls>
          <c:dLblPos val="outEnd"/>
          <c:showLegendKey val="0"/>
          <c:showVal val="1"/>
          <c:showCatName val="0"/>
          <c:showSerName val="0"/>
          <c:showPercent val="0"/>
          <c:showBubbleSize val="0"/>
        </c:dLbls>
        <c:gapWidth val="182"/>
        <c:axId val="915295824"/>
        <c:axId val="915289920"/>
      </c:barChart>
      <c:catAx>
        <c:axId val="915295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915289920"/>
        <c:crosses val="autoZero"/>
        <c:auto val="1"/>
        <c:lblAlgn val="ctr"/>
        <c:lblOffset val="100"/>
        <c:noMultiLvlLbl val="0"/>
      </c:catAx>
      <c:valAx>
        <c:axId val="91528992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9152958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GB">
                <a:solidFill>
                  <a:srgbClr val="000000"/>
                </a:solidFill>
              </a:rPr>
              <a:t>General</a:t>
            </a:r>
            <a:r>
              <a:rPr lang="en-GB" baseline="0">
                <a:solidFill>
                  <a:srgbClr val="000000"/>
                </a:solidFill>
              </a:rPr>
              <a:t> Health (Standardised)</a:t>
            </a:r>
            <a:r>
              <a:rPr lang="en-GB" baseline="30000">
                <a:solidFill>
                  <a:srgbClr val="000000"/>
                </a:solidFill>
              </a:rPr>
              <a:t>1</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2"/>
          <c:order val="0"/>
          <c:tx>
            <c:strRef>
              <c:f>Health!$P$23</c:f>
              <c:strCache>
                <c:ptCount val="1"/>
                <c:pt idx="0">
                  <c:v>England (2021)</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Health!$M$24:$M$28</c:f>
              <c:strCache>
                <c:ptCount val="5"/>
                <c:pt idx="0">
                  <c:v>Very bad health</c:v>
                </c:pt>
                <c:pt idx="1">
                  <c:v>Bad health</c:v>
                </c:pt>
                <c:pt idx="2">
                  <c:v>Fair health</c:v>
                </c:pt>
                <c:pt idx="3">
                  <c:v>Good health</c:v>
                </c:pt>
                <c:pt idx="4">
                  <c:v>Very good health</c:v>
                </c:pt>
              </c:strCache>
            </c:strRef>
          </c:cat>
          <c:val>
            <c:numRef>
              <c:f>Health!$P$24:$P$28</c:f>
              <c:numCache>
                <c:formatCode>General</c:formatCode>
                <c:ptCount val="5"/>
                <c:pt idx="0">
                  <c:v>1.2</c:v>
                </c:pt>
                <c:pt idx="1">
                  <c:v>4.0999999999999996</c:v>
                </c:pt>
                <c:pt idx="2">
                  <c:v>13</c:v>
                </c:pt>
                <c:pt idx="3">
                  <c:v>34.200000000000003</c:v>
                </c:pt>
                <c:pt idx="4">
                  <c:v>47.5</c:v>
                </c:pt>
              </c:numCache>
            </c:numRef>
          </c:val>
          <c:extLst>
            <c:ext xmlns:c16="http://schemas.microsoft.com/office/drawing/2014/chart" uri="{C3380CC4-5D6E-409C-BE32-E72D297353CC}">
              <c16:uniqueId val="{00000000-DA64-4E7D-A7D2-48852E86D647}"/>
            </c:ext>
          </c:extLst>
        </c:ser>
        <c:ser>
          <c:idx val="1"/>
          <c:order val="1"/>
          <c:tx>
            <c:strRef>
              <c:f>Health!$O$23</c:f>
              <c:strCache>
                <c:ptCount val="1"/>
                <c:pt idx="0">
                  <c:v>Slough (2011)</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Health!$M$24:$M$28</c:f>
              <c:strCache>
                <c:ptCount val="5"/>
                <c:pt idx="0">
                  <c:v>Very bad health</c:v>
                </c:pt>
                <c:pt idx="1">
                  <c:v>Bad health</c:v>
                </c:pt>
                <c:pt idx="2">
                  <c:v>Fair health</c:v>
                </c:pt>
                <c:pt idx="3">
                  <c:v>Good health</c:v>
                </c:pt>
                <c:pt idx="4">
                  <c:v>Very good health</c:v>
                </c:pt>
              </c:strCache>
            </c:strRef>
          </c:cat>
          <c:val>
            <c:numRef>
              <c:f>Health!$O$24:$O$28</c:f>
              <c:numCache>
                <c:formatCode>General</c:formatCode>
                <c:ptCount val="5"/>
                <c:pt idx="0">
                  <c:v>1.5</c:v>
                </c:pt>
                <c:pt idx="1">
                  <c:v>5.4</c:v>
                </c:pt>
                <c:pt idx="2">
                  <c:v>16.3</c:v>
                </c:pt>
                <c:pt idx="3">
                  <c:v>36.700000000000003</c:v>
                </c:pt>
                <c:pt idx="4">
                  <c:v>40.1</c:v>
                </c:pt>
              </c:numCache>
            </c:numRef>
          </c:val>
          <c:extLst>
            <c:ext xmlns:c16="http://schemas.microsoft.com/office/drawing/2014/chart" uri="{C3380CC4-5D6E-409C-BE32-E72D297353CC}">
              <c16:uniqueId val="{00000001-DA64-4E7D-A7D2-48852E86D647}"/>
            </c:ext>
          </c:extLst>
        </c:ser>
        <c:ser>
          <c:idx val="0"/>
          <c:order val="2"/>
          <c:tx>
            <c:strRef>
              <c:f>Health!$N$23</c:f>
              <c:strCache>
                <c:ptCount val="1"/>
                <c:pt idx="0">
                  <c:v>Slough (2021)</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Health!$M$24:$M$28</c:f>
              <c:strCache>
                <c:ptCount val="5"/>
                <c:pt idx="0">
                  <c:v>Very bad health</c:v>
                </c:pt>
                <c:pt idx="1">
                  <c:v>Bad health</c:v>
                </c:pt>
                <c:pt idx="2">
                  <c:v>Fair health</c:v>
                </c:pt>
                <c:pt idx="3">
                  <c:v>Good health</c:v>
                </c:pt>
                <c:pt idx="4">
                  <c:v>Very good health</c:v>
                </c:pt>
              </c:strCache>
            </c:strRef>
          </c:cat>
          <c:val>
            <c:numRef>
              <c:f>Health!$N$24:$N$28</c:f>
              <c:numCache>
                <c:formatCode>General</c:formatCode>
                <c:ptCount val="5"/>
                <c:pt idx="0">
                  <c:v>1.2</c:v>
                </c:pt>
                <c:pt idx="1">
                  <c:v>4.3</c:v>
                </c:pt>
                <c:pt idx="2">
                  <c:v>14.3</c:v>
                </c:pt>
                <c:pt idx="3">
                  <c:v>35.5</c:v>
                </c:pt>
                <c:pt idx="4">
                  <c:v>44.7</c:v>
                </c:pt>
              </c:numCache>
            </c:numRef>
          </c:val>
          <c:extLst>
            <c:ext xmlns:c16="http://schemas.microsoft.com/office/drawing/2014/chart" uri="{C3380CC4-5D6E-409C-BE32-E72D297353CC}">
              <c16:uniqueId val="{00000002-DA64-4E7D-A7D2-48852E86D647}"/>
            </c:ext>
          </c:extLst>
        </c:ser>
        <c:dLbls>
          <c:dLblPos val="outEnd"/>
          <c:showLegendKey val="0"/>
          <c:showVal val="1"/>
          <c:showCatName val="0"/>
          <c:showSerName val="0"/>
          <c:showPercent val="0"/>
          <c:showBubbleSize val="0"/>
        </c:dLbls>
        <c:gapWidth val="182"/>
        <c:axId val="648357504"/>
        <c:axId val="648351272"/>
      </c:barChart>
      <c:catAx>
        <c:axId val="648357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648351272"/>
        <c:crosses val="autoZero"/>
        <c:auto val="1"/>
        <c:lblAlgn val="ctr"/>
        <c:lblOffset val="100"/>
        <c:noMultiLvlLbl val="0"/>
      </c:catAx>
      <c:valAx>
        <c:axId val="648351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6483575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Average Score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2"/>
          <c:order val="0"/>
          <c:tx>
            <c:strRef>
              <c:f>Sheet2!$AD$1</c:f>
              <c:strCache>
                <c:ptCount val="1"/>
                <c:pt idx="0">
                  <c:v>England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Sheet2!$AA$2:$AA$5</c:f>
              <c:strCache>
                <c:ptCount val="4"/>
                <c:pt idx="0">
                  <c:v>Worthwhile</c:v>
                </c:pt>
                <c:pt idx="1">
                  <c:v>Life satisfaction</c:v>
                </c:pt>
                <c:pt idx="2">
                  <c:v>Happiness</c:v>
                </c:pt>
                <c:pt idx="3">
                  <c:v>Anxiety</c:v>
                </c:pt>
              </c:strCache>
            </c:strRef>
          </c:cat>
          <c:val>
            <c:numRef>
              <c:f>Sheet2!$AD$2:$AD$5</c:f>
              <c:numCache>
                <c:formatCode>0.0############################</c:formatCode>
                <c:ptCount val="4"/>
                <c:pt idx="0">
                  <c:v>7.78</c:v>
                </c:pt>
                <c:pt idx="1">
                  <c:v>7.55</c:v>
                </c:pt>
                <c:pt idx="2">
                  <c:v>7.45</c:v>
                </c:pt>
                <c:pt idx="3">
                  <c:v>3.13</c:v>
                </c:pt>
              </c:numCache>
            </c:numRef>
          </c:val>
          <c:extLst>
            <c:ext xmlns:c16="http://schemas.microsoft.com/office/drawing/2014/chart" uri="{C3380CC4-5D6E-409C-BE32-E72D297353CC}">
              <c16:uniqueId val="{00000000-EFF1-4D30-877D-612702E6A602}"/>
            </c:ext>
          </c:extLst>
        </c:ser>
        <c:ser>
          <c:idx val="1"/>
          <c:order val="1"/>
          <c:tx>
            <c:strRef>
              <c:f>Sheet2!$AC$1</c:f>
              <c:strCache>
                <c:ptCount val="1"/>
                <c:pt idx="0">
                  <c:v>South East</c:v>
                </c:pt>
              </c:strCache>
            </c:strRef>
          </c:tx>
          <c:spPr>
            <a:solidFill>
              <a:srgbClr val="804C8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04C8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Sheet2!$AA$2:$AA$5</c:f>
              <c:strCache>
                <c:ptCount val="4"/>
                <c:pt idx="0">
                  <c:v>Worthwhile</c:v>
                </c:pt>
                <c:pt idx="1">
                  <c:v>Life satisfaction</c:v>
                </c:pt>
                <c:pt idx="2">
                  <c:v>Happiness</c:v>
                </c:pt>
                <c:pt idx="3">
                  <c:v>Anxiety</c:v>
                </c:pt>
              </c:strCache>
            </c:strRef>
          </c:cat>
          <c:val>
            <c:numRef>
              <c:f>Sheet2!$AC$2:$AC$5</c:f>
              <c:numCache>
                <c:formatCode>0.0############################</c:formatCode>
                <c:ptCount val="4"/>
                <c:pt idx="0">
                  <c:v>7.84</c:v>
                </c:pt>
                <c:pt idx="1">
                  <c:v>7.6</c:v>
                </c:pt>
                <c:pt idx="2">
                  <c:v>7.48</c:v>
                </c:pt>
                <c:pt idx="3">
                  <c:v>3.17</c:v>
                </c:pt>
              </c:numCache>
            </c:numRef>
          </c:val>
          <c:extLst>
            <c:ext xmlns:c16="http://schemas.microsoft.com/office/drawing/2014/chart" uri="{C3380CC4-5D6E-409C-BE32-E72D297353CC}">
              <c16:uniqueId val="{00000001-EFF1-4D30-877D-612702E6A602}"/>
            </c:ext>
          </c:extLst>
        </c:ser>
        <c:ser>
          <c:idx val="0"/>
          <c:order val="2"/>
          <c:tx>
            <c:strRef>
              <c:f>Sheet2!$AB$1</c:f>
              <c:strCache>
                <c:ptCount val="1"/>
                <c:pt idx="0">
                  <c:v>Slough</c:v>
                </c:pt>
              </c:strCache>
            </c:strRef>
          </c:tx>
          <c:spPr>
            <a:solidFill>
              <a:srgbClr val="9E66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E66A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Sheet2!$AA$2:$AA$5</c:f>
              <c:strCache>
                <c:ptCount val="4"/>
                <c:pt idx="0">
                  <c:v>Worthwhile</c:v>
                </c:pt>
                <c:pt idx="1">
                  <c:v>Life satisfaction</c:v>
                </c:pt>
                <c:pt idx="2">
                  <c:v>Happiness</c:v>
                </c:pt>
                <c:pt idx="3">
                  <c:v>Anxiety</c:v>
                </c:pt>
              </c:strCache>
            </c:strRef>
          </c:cat>
          <c:val>
            <c:numRef>
              <c:f>Sheet2!$AB$2:$AB$5</c:f>
              <c:numCache>
                <c:formatCode>0.0############################</c:formatCode>
                <c:ptCount val="4"/>
                <c:pt idx="0">
                  <c:v>7.49</c:v>
                </c:pt>
                <c:pt idx="1">
                  <c:v>7.25</c:v>
                </c:pt>
                <c:pt idx="2">
                  <c:v>7.41</c:v>
                </c:pt>
                <c:pt idx="3">
                  <c:v>3.14</c:v>
                </c:pt>
              </c:numCache>
            </c:numRef>
          </c:val>
          <c:extLst>
            <c:ext xmlns:c16="http://schemas.microsoft.com/office/drawing/2014/chart" uri="{C3380CC4-5D6E-409C-BE32-E72D297353CC}">
              <c16:uniqueId val="{00000002-EFF1-4D30-877D-612702E6A602}"/>
            </c:ext>
          </c:extLst>
        </c:ser>
        <c:dLbls>
          <c:dLblPos val="outEnd"/>
          <c:showLegendKey val="0"/>
          <c:showVal val="1"/>
          <c:showCatName val="0"/>
          <c:showSerName val="0"/>
          <c:showPercent val="0"/>
          <c:showBubbleSize val="0"/>
        </c:dLbls>
        <c:gapWidth val="182"/>
        <c:axId val="766432720"/>
        <c:axId val="766429840"/>
      </c:barChart>
      <c:catAx>
        <c:axId val="766432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66429840"/>
        <c:crosses val="autoZero"/>
        <c:auto val="1"/>
        <c:lblAlgn val="ctr"/>
        <c:lblOffset val="100"/>
        <c:noMultiLvlLbl val="0"/>
      </c:catAx>
      <c:valAx>
        <c:axId val="76642984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664327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9E66AA"/>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804C8A"/>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09771E-C009-4CC8-9F53-928903008F0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29CCEF98-EB83-4B51-BDB2-FCEB9E2502DE}">
      <dgm:prSet phldrT="[Text]"/>
      <dgm:spPr>
        <a:solidFill>
          <a:schemeClr val="accent2"/>
        </a:solidFill>
      </dgm:spPr>
      <dgm:t>
        <a:bodyPr/>
        <a:lstStyle/>
        <a:p>
          <a:r>
            <a:rPr lang="en-GB"/>
            <a:t>Health &amp; Wellbeing</a:t>
          </a:r>
        </a:p>
      </dgm:t>
    </dgm:pt>
    <dgm:pt modelId="{47024576-6FA6-48C8-8158-C024C7150494}" type="parTrans" cxnId="{27BCFCEF-A1A0-40FA-A9AE-60BC57DA68A8}">
      <dgm:prSet/>
      <dgm:spPr/>
      <dgm:t>
        <a:bodyPr/>
        <a:lstStyle/>
        <a:p>
          <a:endParaRPr lang="en-GB"/>
        </a:p>
      </dgm:t>
    </dgm:pt>
    <dgm:pt modelId="{03A11E5B-C2C2-43FE-A4E3-FB23B1180491}" type="sibTrans" cxnId="{27BCFCEF-A1A0-40FA-A9AE-60BC57DA68A8}">
      <dgm:prSet/>
      <dgm:spPr/>
      <dgm:t>
        <a:bodyPr/>
        <a:lstStyle/>
        <a:p>
          <a:endParaRPr lang="en-GB"/>
        </a:p>
      </dgm:t>
    </dgm:pt>
    <dgm:pt modelId="{EE67BC3C-17FE-4847-A9A4-FE09CB48D120}">
      <dgm:prSet phldrT="[Text]"/>
      <dgm:spPr>
        <a:solidFill>
          <a:schemeClr val="tx2"/>
        </a:solidFill>
      </dgm:spPr>
      <dgm:t>
        <a:bodyPr/>
        <a:lstStyle/>
        <a:p>
          <a:r>
            <a:rPr lang="en-GB"/>
            <a:t>Income</a:t>
          </a:r>
        </a:p>
      </dgm:t>
    </dgm:pt>
    <dgm:pt modelId="{CDDF8058-2AA8-40C4-B91C-DC8A9926A273}" type="parTrans" cxnId="{9E80BA2D-8069-45F6-AC84-B322D01CAE5C}">
      <dgm:prSet/>
      <dgm:spPr/>
      <dgm:t>
        <a:bodyPr/>
        <a:lstStyle/>
        <a:p>
          <a:endParaRPr lang="en-GB"/>
        </a:p>
      </dgm:t>
    </dgm:pt>
    <dgm:pt modelId="{B498337F-7B37-447A-8221-D4225E1DE266}" type="sibTrans" cxnId="{9E80BA2D-8069-45F6-AC84-B322D01CAE5C}">
      <dgm:prSet/>
      <dgm:spPr/>
      <dgm:t>
        <a:bodyPr/>
        <a:lstStyle/>
        <a:p>
          <a:endParaRPr lang="en-GB"/>
        </a:p>
      </dgm:t>
    </dgm:pt>
    <dgm:pt modelId="{025481C4-CBDC-43AB-AFE6-4EEC5EB29CF0}">
      <dgm:prSet phldrT="[Text]"/>
      <dgm:spPr>
        <a:solidFill>
          <a:schemeClr val="accent3">
            <a:lumMod val="75000"/>
          </a:schemeClr>
        </a:solidFill>
      </dgm:spPr>
      <dgm:t>
        <a:bodyPr/>
        <a:lstStyle/>
        <a:p>
          <a:r>
            <a:rPr lang="en-GB"/>
            <a:t>Built &amp; natural environment</a:t>
          </a:r>
        </a:p>
      </dgm:t>
    </dgm:pt>
    <dgm:pt modelId="{CFC995B8-AA50-4539-AE48-B8F20C44C224}" type="parTrans" cxnId="{3177A0DE-CB8B-47E2-BE12-D7E8A5CE0F52}">
      <dgm:prSet/>
      <dgm:spPr/>
      <dgm:t>
        <a:bodyPr/>
        <a:lstStyle/>
        <a:p>
          <a:endParaRPr lang="en-GB"/>
        </a:p>
      </dgm:t>
    </dgm:pt>
    <dgm:pt modelId="{FADFABCD-DE69-4434-A59D-D8E63589798B}" type="sibTrans" cxnId="{3177A0DE-CB8B-47E2-BE12-D7E8A5CE0F52}">
      <dgm:prSet/>
      <dgm:spPr/>
      <dgm:t>
        <a:bodyPr/>
        <a:lstStyle/>
        <a:p>
          <a:endParaRPr lang="en-GB"/>
        </a:p>
      </dgm:t>
    </dgm:pt>
    <dgm:pt modelId="{17981A2C-C770-419C-B1D0-4BF48B11529C}">
      <dgm:prSet phldrT="[Text]"/>
      <dgm:spPr>
        <a:solidFill>
          <a:srgbClr val="2FA390"/>
        </a:solidFill>
      </dgm:spPr>
      <dgm:t>
        <a:bodyPr/>
        <a:lstStyle/>
        <a:p>
          <a:r>
            <a:rPr lang="en-GB"/>
            <a:t>Work &amp; Labour Market</a:t>
          </a:r>
        </a:p>
      </dgm:t>
    </dgm:pt>
    <dgm:pt modelId="{5D32A99E-84BB-46BA-8FD3-A815AF7973AC}" type="parTrans" cxnId="{6CCA3752-110E-4755-9A7B-0C62EF73C3EB}">
      <dgm:prSet/>
      <dgm:spPr/>
      <dgm:t>
        <a:bodyPr/>
        <a:lstStyle/>
        <a:p>
          <a:endParaRPr lang="en-GB"/>
        </a:p>
      </dgm:t>
    </dgm:pt>
    <dgm:pt modelId="{DA973A0B-DC74-44AB-9070-668577C20ECB}" type="sibTrans" cxnId="{6CCA3752-110E-4755-9A7B-0C62EF73C3EB}">
      <dgm:prSet/>
      <dgm:spPr/>
      <dgm:t>
        <a:bodyPr/>
        <a:lstStyle/>
        <a:p>
          <a:endParaRPr lang="en-GB"/>
        </a:p>
      </dgm:t>
    </dgm:pt>
    <dgm:pt modelId="{5B247218-B78A-482B-B257-A9897F8C3CCE}">
      <dgm:prSet phldrT="[Text]"/>
      <dgm:spPr>
        <a:solidFill>
          <a:srgbClr val="009AB4"/>
        </a:solidFill>
      </dgm:spPr>
      <dgm:t>
        <a:bodyPr/>
        <a:lstStyle/>
        <a:p>
          <a:r>
            <a:rPr lang="en-GB"/>
            <a:t>Vulnerability</a:t>
          </a:r>
        </a:p>
      </dgm:t>
    </dgm:pt>
    <dgm:pt modelId="{88312B70-CFB5-4BA6-A1AF-0D19A2FBD1A2}" type="parTrans" cxnId="{AFD34148-C67E-4DC1-9D96-E8858A92CF27}">
      <dgm:prSet/>
      <dgm:spPr/>
      <dgm:t>
        <a:bodyPr/>
        <a:lstStyle/>
        <a:p>
          <a:endParaRPr lang="en-GB"/>
        </a:p>
      </dgm:t>
    </dgm:pt>
    <dgm:pt modelId="{74D2D49F-64A2-44C8-972C-D8A57621F369}" type="sibTrans" cxnId="{AFD34148-C67E-4DC1-9D96-E8858A92CF27}">
      <dgm:prSet/>
      <dgm:spPr/>
      <dgm:t>
        <a:bodyPr/>
        <a:lstStyle/>
        <a:p>
          <a:endParaRPr lang="en-GB"/>
        </a:p>
      </dgm:t>
    </dgm:pt>
    <dgm:pt modelId="{EDD2F8F4-DCB3-4704-8D21-2FDD504D6DD7}">
      <dgm:prSet phldrT="[Text]"/>
      <dgm:spPr>
        <a:solidFill>
          <a:schemeClr val="bg2"/>
        </a:solidFill>
      </dgm:spPr>
      <dgm:t>
        <a:bodyPr/>
        <a:lstStyle/>
        <a:p>
          <a:r>
            <a:rPr lang="en-GB"/>
            <a:t>Crime</a:t>
          </a:r>
        </a:p>
      </dgm:t>
    </dgm:pt>
    <dgm:pt modelId="{658556D4-1D08-4955-B288-B748686B9F5A}" type="parTrans" cxnId="{591B58CE-7868-423D-9CEF-01D464CCC105}">
      <dgm:prSet/>
      <dgm:spPr/>
      <dgm:t>
        <a:bodyPr/>
        <a:lstStyle/>
        <a:p>
          <a:endParaRPr lang="en-GB"/>
        </a:p>
      </dgm:t>
    </dgm:pt>
    <dgm:pt modelId="{F104E640-E75F-4A56-9FD5-12DDFA6ABF69}" type="sibTrans" cxnId="{591B58CE-7868-423D-9CEF-01D464CCC105}">
      <dgm:prSet/>
      <dgm:spPr/>
      <dgm:t>
        <a:bodyPr/>
        <a:lstStyle/>
        <a:p>
          <a:endParaRPr lang="en-GB"/>
        </a:p>
      </dgm:t>
    </dgm:pt>
    <dgm:pt modelId="{C32F7485-E253-4042-9021-EB88FE3691AE}">
      <dgm:prSet phldrT="[Text]"/>
      <dgm:spPr>
        <a:solidFill>
          <a:schemeClr val="accent1"/>
        </a:solidFill>
      </dgm:spPr>
      <dgm:t>
        <a:bodyPr/>
        <a:lstStyle/>
        <a:p>
          <a:r>
            <a:rPr lang="en-GB"/>
            <a:t>Education</a:t>
          </a:r>
        </a:p>
      </dgm:t>
    </dgm:pt>
    <dgm:pt modelId="{825319ED-30E1-46DD-811D-7903480776EB}" type="parTrans" cxnId="{44151F99-FD54-4195-8FFD-BEC59396E244}">
      <dgm:prSet/>
      <dgm:spPr/>
      <dgm:t>
        <a:bodyPr/>
        <a:lstStyle/>
        <a:p>
          <a:endParaRPr lang="en-GB"/>
        </a:p>
      </dgm:t>
    </dgm:pt>
    <dgm:pt modelId="{B7A6D56F-1AE3-4D48-A7AA-E5FFA8B87F56}" type="sibTrans" cxnId="{44151F99-FD54-4195-8FFD-BEC59396E244}">
      <dgm:prSet/>
      <dgm:spPr/>
      <dgm:t>
        <a:bodyPr/>
        <a:lstStyle/>
        <a:p>
          <a:endParaRPr lang="en-GB"/>
        </a:p>
      </dgm:t>
    </dgm:pt>
    <dgm:pt modelId="{A82C1DE5-45BA-4203-9CC4-F7FA8FF706E5}" type="pres">
      <dgm:prSet presAssocID="{5909771E-C009-4CC8-9F53-928903008F0A}" presName="Name0" presStyleCnt="0">
        <dgm:presLayoutVars>
          <dgm:chMax val="1"/>
          <dgm:chPref val="1"/>
          <dgm:dir/>
          <dgm:animOne val="branch"/>
          <dgm:animLvl val="lvl"/>
        </dgm:presLayoutVars>
      </dgm:prSet>
      <dgm:spPr/>
    </dgm:pt>
    <dgm:pt modelId="{43CCB504-B09A-48F7-B7D7-84ABC7CEC312}" type="pres">
      <dgm:prSet presAssocID="{29CCEF98-EB83-4B51-BDB2-FCEB9E2502DE}" presName="Parent" presStyleLbl="node0" presStyleIdx="0" presStyleCnt="1">
        <dgm:presLayoutVars>
          <dgm:chMax val="6"/>
          <dgm:chPref val="6"/>
        </dgm:presLayoutVars>
      </dgm:prSet>
      <dgm:spPr/>
    </dgm:pt>
    <dgm:pt modelId="{9888C480-CCED-4ECB-8C70-22588A136ED4}" type="pres">
      <dgm:prSet presAssocID="{025481C4-CBDC-43AB-AFE6-4EEC5EB29CF0}" presName="Accent1" presStyleCnt="0"/>
      <dgm:spPr/>
    </dgm:pt>
    <dgm:pt modelId="{A37E78A1-F169-42F1-A0E6-BDD07DD45CF4}" type="pres">
      <dgm:prSet presAssocID="{025481C4-CBDC-43AB-AFE6-4EEC5EB29CF0}" presName="Accent" presStyleLbl="bgShp" presStyleIdx="0" presStyleCnt="6"/>
      <dgm:spPr/>
    </dgm:pt>
    <dgm:pt modelId="{B0D8ECCF-684D-474C-BA87-C1203BC6C37A}" type="pres">
      <dgm:prSet presAssocID="{025481C4-CBDC-43AB-AFE6-4EEC5EB29CF0}" presName="Child1" presStyleLbl="node1" presStyleIdx="0" presStyleCnt="6">
        <dgm:presLayoutVars>
          <dgm:chMax val="0"/>
          <dgm:chPref val="0"/>
          <dgm:bulletEnabled val="1"/>
        </dgm:presLayoutVars>
      </dgm:prSet>
      <dgm:spPr/>
    </dgm:pt>
    <dgm:pt modelId="{CD7A211A-C79F-4258-BFB4-85BADBC79D16}" type="pres">
      <dgm:prSet presAssocID="{17981A2C-C770-419C-B1D0-4BF48B11529C}" presName="Accent2" presStyleCnt="0"/>
      <dgm:spPr/>
    </dgm:pt>
    <dgm:pt modelId="{B4D5CA81-0C10-48F8-8C38-89B19200552D}" type="pres">
      <dgm:prSet presAssocID="{17981A2C-C770-419C-B1D0-4BF48B11529C}" presName="Accent" presStyleLbl="bgShp" presStyleIdx="1" presStyleCnt="6"/>
      <dgm:spPr>
        <a:noFill/>
      </dgm:spPr>
    </dgm:pt>
    <dgm:pt modelId="{AA28630A-3605-4D05-8D16-470B33327AB0}" type="pres">
      <dgm:prSet presAssocID="{17981A2C-C770-419C-B1D0-4BF48B11529C}" presName="Child2" presStyleLbl="node1" presStyleIdx="1" presStyleCnt="6">
        <dgm:presLayoutVars>
          <dgm:chMax val="0"/>
          <dgm:chPref val="0"/>
          <dgm:bulletEnabled val="1"/>
        </dgm:presLayoutVars>
      </dgm:prSet>
      <dgm:spPr/>
    </dgm:pt>
    <dgm:pt modelId="{BD2E38E6-1747-41ED-B729-F900F7302FBA}" type="pres">
      <dgm:prSet presAssocID="{5B247218-B78A-482B-B257-A9897F8C3CCE}" presName="Accent3" presStyleCnt="0"/>
      <dgm:spPr/>
    </dgm:pt>
    <dgm:pt modelId="{1D596329-717B-465B-8D51-F003083173CF}" type="pres">
      <dgm:prSet presAssocID="{5B247218-B78A-482B-B257-A9897F8C3CCE}" presName="Accent" presStyleLbl="bgShp" presStyleIdx="2" presStyleCnt="6"/>
      <dgm:spPr>
        <a:noFill/>
      </dgm:spPr>
    </dgm:pt>
    <dgm:pt modelId="{3FC5503B-4A68-419E-B75D-FA122750B7AF}" type="pres">
      <dgm:prSet presAssocID="{5B247218-B78A-482B-B257-A9897F8C3CCE}" presName="Child3" presStyleLbl="node1" presStyleIdx="2" presStyleCnt="6">
        <dgm:presLayoutVars>
          <dgm:chMax val="0"/>
          <dgm:chPref val="0"/>
          <dgm:bulletEnabled val="1"/>
        </dgm:presLayoutVars>
      </dgm:prSet>
      <dgm:spPr/>
    </dgm:pt>
    <dgm:pt modelId="{37150510-F7B9-488A-90E7-E74BBAEE90CD}" type="pres">
      <dgm:prSet presAssocID="{EE67BC3C-17FE-4847-A9A4-FE09CB48D120}" presName="Accent4" presStyleCnt="0"/>
      <dgm:spPr/>
    </dgm:pt>
    <dgm:pt modelId="{6629D9A9-E178-4081-88C1-1A3F4DEA282D}" type="pres">
      <dgm:prSet presAssocID="{EE67BC3C-17FE-4847-A9A4-FE09CB48D120}" presName="Accent" presStyleLbl="bgShp" presStyleIdx="3" presStyleCnt="6"/>
      <dgm:spPr>
        <a:noFill/>
      </dgm:spPr>
    </dgm:pt>
    <dgm:pt modelId="{00B97EE5-B5AB-476F-BACD-92F67503A045}" type="pres">
      <dgm:prSet presAssocID="{EE67BC3C-17FE-4847-A9A4-FE09CB48D120}" presName="Child4" presStyleLbl="node1" presStyleIdx="3" presStyleCnt="6">
        <dgm:presLayoutVars>
          <dgm:chMax val="0"/>
          <dgm:chPref val="0"/>
          <dgm:bulletEnabled val="1"/>
        </dgm:presLayoutVars>
      </dgm:prSet>
      <dgm:spPr/>
    </dgm:pt>
    <dgm:pt modelId="{4521D0B7-02AC-4798-9892-89C24388274B}" type="pres">
      <dgm:prSet presAssocID="{EDD2F8F4-DCB3-4704-8D21-2FDD504D6DD7}" presName="Accent5" presStyleCnt="0"/>
      <dgm:spPr/>
    </dgm:pt>
    <dgm:pt modelId="{B63DBAA7-45E3-4838-96ED-27B89E3735C2}" type="pres">
      <dgm:prSet presAssocID="{EDD2F8F4-DCB3-4704-8D21-2FDD504D6DD7}" presName="Accent" presStyleLbl="bgShp" presStyleIdx="4" presStyleCnt="6"/>
      <dgm:spPr>
        <a:noFill/>
      </dgm:spPr>
    </dgm:pt>
    <dgm:pt modelId="{9381B912-EA96-4118-A0BC-526C08F174C8}" type="pres">
      <dgm:prSet presAssocID="{EDD2F8F4-DCB3-4704-8D21-2FDD504D6DD7}" presName="Child5" presStyleLbl="node1" presStyleIdx="4" presStyleCnt="6">
        <dgm:presLayoutVars>
          <dgm:chMax val="0"/>
          <dgm:chPref val="0"/>
          <dgm:bulletEnabled val="1"/>
        </dgm:presLayoutVars>
      </dgm:prSet>
      <dgm:spPr/>
    </dgm:pt>
    <dgm:pt modelId="{5AF0C6CA-7E3B-4409-B248-A4F04E361922}" type="pres">
      <dgm:prSet presAssocID="{C32F7485-E253-4042-9021-EB88FE3691AE}" presName="Accent6" presStyleCnt="0"/>
      <dgm:spPr/>
    </dgm:pt>
    <dgm:pt modelId="{A79C55CD-EDD3-4D59-8A17-15CBB3D7C4EC}" type="pres">
      <dgm:prSet presAssocID="{C32F7485-E253-4042-9021-EB88FE3691AE}" presName="Accent" presStyleLbl="bgShp" presStyleIdx="5" presStyleCnt="6"/>
      <dgm:spPr>
        <a:solidFill>
          <a:schemeClr val="bg1"/>
        </a:solidFill>
      </dgm:spPr>
    </dgm:pt>
    <dgm:pt modelId="{95242FC2-51DE-4E2C-82C9-68B0003121BF}" type="pres">
      <dgm:prSet presAssocID="{C32F7485-E253-4042-9021-EB88FE3691AE}" presName="Child6" presStyleLbl="node1" presStyleIdx="5" presStyleCnt="6">
        <dgm:presLayoutVars>
          <dgm:chMax val="0"/>
          <dgm:chPref val="0"/>
          <dgm:bulletEnabled val="1"/>
        </dgm:presLayoutVars>
      </dgm:prSet>
      <dgm:spPr/>
    </dgm:pt>
  </dgm:ptLst>
  <dgm:cxnLst>
    <dgm:cxn modelId="{9605BB1A-FF60-458D-8E19-89A29BA4449A}" type="presOf" srcId="{025481C4-CBDC-43AB-AFE6-4EEC5EB29CF0}" destId="{B0D8ECCF-684D-474C-BA87-C1203BC6C37A}" srcOrd="0" destOrd="0" presId="urn:microsoft.com/office/officeart/2011/layout/HexagonRadial"/>
    <dgm:cxn modelId="{9E80BA2D-8069-45F6-AC84-B322D01CAE5C}" srcId="{29CCEF98-EB83-4B51-BDB2-FCEB9E2502DE}" destId="{EE67BC3C-17FE-4847-A9A4-FE09CB48D120}" srcOrd="3" destOrd="0" parTransId="{CDDF8058-2AA8-40C4-B91C-DC8A9926A273}" sibTransId="{B498337F-7B37-447A-8221-D4225E1DE266}"/>
    <dgm:cxn modelId="{8F19F05D-3223-451E-B788-ED2543259F99}" type="presOf" srcId="{C32F7485-E253-4042-9021-EB88FE3691AE}" destId="{95242FC2-51DE-4E2C-82C9-68B0003121BF}" srcOrd="0" destOrd="0" presId="urn:microsoft.com/office/officeart/2011/layout/HexagonRadial"/>
    <dgm:cxn modelId="{AFD34148-C67E-4DC1-9D96-E8858A92CF27}" srcId="{29CCEF98-EB83-4B51-BDB2-FCEB9E2502DE}" destId="{5B247218-B78A-482B-B257-A9897F8C3CCE}" srcOrd="2" destOrd="0" parTransId="{88312B70-CFB5-4BA6-A1AF-0D19A2FBD1A2}" sibTransId="{74D2D49F-64A2-44C8-972C-D8A57621F369}"/>
    <dgm:cxn modelId="{CAB6DE50-E1B3-428E-AE20-52E9183C9C5C}" type="presOf" srcId="{EDD2F8F4-DCB3-4704-8D21-2FDD504D6DD7}" destId="{9381B912-EA96-4118-A0BC-526C08F174C8}" srcOrd="0" destOrd="0" presId="urn:microsoft.com/office/officeart/2011/layout/HexagonRadial"/>
    <dgm:cxn modelId="{6CCA3752-110E-4755-9A7B-0C62EF73C3EB}" srcId="{29CCEF98-EB83-4B51-BDB2-FCEB9E2502DE}" destId="{17981A2C-C770-419C-B1D0-4BF48B11529C}" srcOrd="1" destOrd="0" parTransId="{5D32A99E-84BB-46BA-8FD3-A815AF7973AC}" sibTransId="{DA973A0B-DC74-44AB-9070-668577C20ECB}"/>
    <dgm:cxn modelId="{9A54E479-A7FC-4E0A-8466-C5C908B139EB}" type="presOf" srcId="{EE67BC3C-17FE-4847-A9A4-FE09CB48D120}" destId="{00B97EE5-B5AB-476F-BACD-92F67503A045}" srcOrd="0" destOrd="0" presId="urn:microsoft.com/office/officeart/2011/layout/HexagonRadial"/>
    <dgm:cxn modelId="{602A688C-DF94-4A00-A025-2F7D114B1D5A}" type="presOf" srcId="{5909771E-C009-4CC8-9F53-928903008F0A}" destId="{A82C1DE5-45BA-4203-9CC4-F7FA8FF706E5}" srcOrd="0" destOrd="0" presId="urn:microsoft.com/office/officeart/2011/layout/HexagonRadial"/>
    <dgm:cxn modelId="{C497D890-B882-4596-9C3E-FC22FE604E0B}" type="presOf" srcId="{29CCEF98-EB83-4B51-BDB2-FCEB9E2502DE}" destId="{43CCB504-B09A-48F7-B7D7-84ABC7CEC312}" srcOrd="0" destOrd="0" presId="urn:microsoft.com/office/officeart/2011/layout/HexagonRadial"/>
    <dgm:cxn modelId="{44151F99-FD54-4195-8FFD-BEC59396E244}" srcId="{29CCEF98-EB83-4B51-BDB2-FCEB9E2502DE}" destId="{C32F7485-E253-4042-9021-EB88FE3691AE}" srcOrd="5" destOrd="0" parTransId="{825319ED-30E1-46DD-811D-7903480776EB}" sibTransId="{B7A6D56F-1AE3-4D48-A7AA-E5FFA8B87F56}"/>
    <dgm:cxn modelId="{D58FBEAF-67F3-4922-8DB3-6AC9D2AA993F}" type="presOf" srcId="{5B247218-B78A-482B-B257-A9897F8C3CCE}" destId="{3FC5503B-4A68-419E-B75D-FA122750B7AF}" srcOrd="0" destOrd="0" presId="urn:microsoft.com/office/officeart/2011/layout/HexagonRadial"/>
    <dgm:cxn modelId="{591B58CE-7868-423D-9CEF-01D464CCC105}" srcId="{29CCEF98-EB83-4B51-BDB2-FCEB9E2502DE}" destId="{EDD2F8F4-DCB3-4704-8D21-2FDD504D6DD7}" srcOrd="4" destOrd="0" parTransId="{658556D4-1D08-4955-B288-B748686B9F5A}" sibTransId="{F104E640-E75F-4A56-9FD5-12DDFA6ABF69}"/>
    <dgm:cxn modelId="{3177A0DE-CB8B-47E2-BE12-D7E8A5CE0F52}" srcId="{29CCEF98-EB83-4B51-BDB2-FCEB9E2502DE}" destId="{025481C4-CBDC-43AB-AFE6-4EEC5EB29CF0}" srcOrd="0" destOrd="0" parTransId="{CFC995B8-AA50-4539-AE48-B8F20C44C224}" sibTransId="{FADFABCD-DE69-4434-A59D-D8E63589798B}"/>
    <dgm:cxn modelId="{27BCFCEF-A1A0-40FA-A9AE-60BC57DA68A8}" srcId="{5909771E-C009-4CC8-9F53-928903008F0A}" destId="{29CCEF98-EB83-4B51-BDB2-FCEB9E2502DE}" srcOrd="0" destOrd="0" parTransId="{47024576-6FA6-48C8-8158-C024C7150494}" sibTransId="{03A11E5B-C2C2-43FE-A4E3-FB23B1180491}"/>
    <dgm:cxn modelId="{DAE30FFB-2D29-4BCB-BD37-11B58CF8139B}" type="presOf" srcId="{17981A2C-C770-419C-B1D0-4BF48B11529C}" destId="{AA28630A-3605-4D05-8D16-470B33327AB0}" srcOrd="0" destOrd="0" presId="urn:microsoft.com/office/officeart/2011/layout/HexagonRadial"/>
    <dgm:cxn modelId="{534177C7-11E3-4563-9DCE-DB43C9B8716A}" type="presParOf" srcId="{A82C1DE5-45BA-4203-9CC4-F7FA8FF706E5}" destId="{43CCB504-B09A-48F7-B7D7-84ABC7CEC312}" srcOrd="0" destOrd="0" presId="urn:microsoft.com/office/officeart/2011/layout/HexagonRadial"/>
    <dgm:cxn modelId="{24F97B37-7915-49B3-87AD-A5315FECFDCB}" type="presParOf" srcId="{A82C1DE5-45BA-4203-9CC4-F7FA8FF706E5}" destId="{9888C480-CCED-4ECB-8C70-22588A136ED4}" srcOrd="1" destOrd="0" presId="urn:microsoft.com/office/officeart/2011/layout/HexagonRadial"/>
    <dgm:cxn modelId="{8E63C258-936D-4AFE-A39C-E6E50D6B109E}" type="presParOf" srcId="{9888C480-CCED-4ECB-8C70-22588A136ED4}" destId="{A37E78A1-F169-42F1-A0E6-BDD07DD45CF4}" srcOrd="0" destOrd="0" presId="urn:microsoft.com/office/officeart/2011/layout/HexagonRadial"/>
    <dgm:cxn modelId="{2DC7B7FB-7B79-4090-8883-5F4C71C8FF12}" type="presParOf" srcId="{A82C1DE5-45BA-4203-9CC4-F7FA8FF706E5}" destId="{B0D8ECCF-684D-474C-BA87-C1203BC6C37A}" srcOrd="2" destOrd="0" presId="urn:microsoft.com/office/officeart/2011/layout/HexagonRadial"/>
    <dgm:cxn modelId="{D40ADF8A-4583-4330-8AC5-2FF38A85C74A}" type="presParOf" srcId="{A82C1DE5-45BA-4203-9CC4-F7FA8FF706E5}" destId="{CD7A211A-C79F-4258-BFB4-85BADBC79D16}" srcOrd="3" destOrd="0" presId="urn:microsoft.com/office/officeart/2011/layout/HexagonRadial"/>
    <dgm:cxn modelId="{F113AD26-F455-4D9C-9A30-AD154F999EF0}" type="presParOf" srcId="{CD7A211A-C79F-4258-BFB4-85BADBC79D16}" destId="{B4D5CA81-0C10-48F8-8C38-89B19200552D}" srcOrd="0" destOrd="0" presId="urn:microsoft.com/office/officeart/2011/layout/HexagonRadial"/>
    <dgm:cxn modelId="{7C8882D0-71F0-4D73-87CF-5C25E3908D3E}" type="presParOf" srcId="{A82C1DE5-45BA-4203-9CC4-F7FA8FF706E5}" destId="{AA28630A-3605-4D05-8D16-470B33327AB0}" srcOrd="4" destOrd="0" presId="urn:microsoft.com/office/officeart/2011/layout/HexagonRadial"/>
    <dgm:cxn modelId="{99F49201-6948-4D21-B575-D27FA3E6D074}" type="presParOf" srcId="{A82C1DE5-45BA-4203-9CC4-F7FA8FF706E5}" destId="{BD2E38E6-1747-41ED-B729-F900F7302FBA}" srcOrd="5" destOrd="0" presId="urn:microsoft.com/office/officeart/2011/layout/HexagonRadial"/>
    <dgm:cxn modelId="{104D30C7-A06C-491B-86CB-EBC789200685}" type="presParOf" srcId="{BD2E38E6-1747-41ED-B729-F900F7302FBA}" destId="{1D596329-717B-465B-8D51-F003083173CF}" srcOrd="0" destOrd="0" presId="urn:microsoft.com/office/officeart/2011/layout/HexagonRadial"/>
    <dgm:cxn modelId="{A9546816-3C7D-4E37-B1C9-0DC4620D65CA}" type="presParOf" srcId="{A82C1DE5-45BA-4203-9CC4-F7FA8FF706E5}" destId="{3FC5503B-4A68-419E-B75D-FA122750B7AF}" srcOrd="6" destOrd="0" presId="urn:microsoft.com/office/officeart/2011/layout/HexagonRadial"/>
    <dgm:cxn modelId="{2D68F157-B037-4A54-A892-EA656867F630}" type="presParOf" srcId="{A82C1DE5-45BA-4203-9CC4-F7FA8FF706E5}" destId="{37150510-F7B9-488A-90E7-E74BBAEE90CD}" srcOrd="7" destOrd="0" presId="urn:microsoft.com/office/officeart/2011/layout/HexagonRadial"/>
    <dgm:cxn modelId="{FD16BCF1-94ED-4B73-B70B-1642B3D932D1}" type="presParOf" srcId="{37150510-F7B9-488A-90E7-E74BBAEE90CD}" destId="{6629D9A9-E178-4081-88C1-1A3F4DEA282D}" srcOrd="0" destOrd="0" presId="urn:microsoft.com/office/officeart/2011/layout/HexagonRadial"/>
    <dgm:cxn modelId="{15F32630-43CF-4237-A11E-49A70B57C100}" type="presParOf" srcId="{A82C1DE5-45BA-4203-9CC4-F7FA8FF706E5}" destId="{00B97EE5-B5AB-476F-BACD-92F67503A045}" srcOrd="8" destOrd="0" presId="urn:microsoft.com/office/officeart/2011/layout/HexagonRadial"/>
    <dgm:cxn modelId="{705DD230-F35C-44A6-99FB-F1F0FCFD349F}" type="presParOf" srcId="{A82C1DE5-45BA-4203-9CC4-F7FA8FF706E5}" destId="{4521D0B7-02AC-4798-9892-89C24388274B}" srcOrd="9" destOrd="0" presId="urn:microsoft.com/office/officeart/2011/layout/HexagonRadial"/>
    <dgm:cxn modelId="{0862392A-2D1C-4F97-B0AF-DC2E01C74A19}" type="presParOf" srcId="{4521D0B7-02AC-4798-9892-89C24388274B}" destId="{B63DBAA7-45E3-4838-96ED-27B89E3735C2}" srcOrd="0" destOrd="0" presId="urn:microsoft.com/office/officeart/2011/layout/HexagonRadial"/>
    <dgm:cxn modelId="{96BD072B-F0B5-4020-89A2-3425142C9865}" type="presParOf" srcId="{A82C1DE5-45BA-4203-9CC4-F7FA8FF706E5}" destId="{9381B912-EA96-4118-A0BC-526C08F174C8}" srcOrd="10" destOrd="0" presId="urn:microsoft.com/office/officeart/2011/layout/HexagonRadial"/>
    <dgm:cxn modelId="{1F51C79C-9347-4B8E-BE01-68C7119C6CD5}" type="presParOf" srcId="{A82C1DE5-45BA-4203-9CC4-F7FA8FF706E5}" destId="{5AF0C6CA-7E3B-4409-B248-A4F04E361922}" srcOrd="11" destOrd="0" presId="urn:microsoft.com/office/officeart/2011/layout/HexagonRadial"/>
    <dgm:cxn modelId="{279B6A8F-2ED3-487A-B091-BF0EE366B6E7}" type="presParOf" srcId="{5AF0C6CA-7E3B-4409-B248-A4F04E361922}" destId="{A79C55CD-EDD3-4D59-8A17-15CBB3D7C4EC}" srcOrd="0" destOrd="0" presId="urn:microsoft.com/office/officeart/2011/layout/HexagonRadial"/>
    <dgm:cxn modelId="{71334CA7-0922-4AEB-A371-EEFB137D793B}" type="presParOf" srcId="{A82C1DE5-45BA-4203-9CC4-F7FA8FF706E5}" destId="{95242FC2-51DE-4E2C-82C9-68B0003121B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CB504-B09A-48F7-B7D7-84ABC7CEC312}">
      <dsp:nvSpPr>
        <dsp:cNvPr id="0" name=""/>
        <dsp:cNvSpPr/>
      </dsp:nvSpPr>
      <dsp:spPr>
        <a:xfrm>
          <a:off x="3141024" y="2001394"/>
          <a:ext cx="2543859" cy="2200541"/>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Health &amp; Wellbeing</a:t>
          </a:r>
        </a:p>
      </dsp:txBody>
      <dsp:txXfrm>
        <a:off x="3562577" y="2366054"/>
        <a:ext cx="1700753" cy="1471221"/>
      </dsp:txXfrm>
    </dsp:sp>
    <dsp:sp modelId="{B4D5CA81-0C10-48F8-8C38-89B19200552D}">
      <dsp:nvSpPr>
        <dsp:cNvPr id="0" name=""/>
        <dsp:cNvSpPr/>
      </dsp:nvSpPr>
      <dsp:spPr>
        <a:xfrm>
          <a:off x="4733969" y="948583"/>
          <a:ext cx="959790" cy="82698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B0D8ECCF-684D-474C-BA87-C1203BC6C37A}">
      <dsp:nvSpPr>
        <dsp:cNvPr id="0" name=""/>
        <dsp:cNvSpPr/>
      </dsp:nvSpPr>
      <dsp:spPr>
        <a:xfrm>
          <a:off x="3375350" y="0"/>
          <a:ext cx="2084674" cy="1803488"/>
        </a:xfrm>
        <a:prstGeom prst="hexagon">
          <a:avLst>
            <a:gd name="adj" fmla="val 28570"/>
            <a:gd name="vf" fmla="val 1154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Built &amp; natural environment</a:t>
          </a:r>
        </a:p>
      </dsp:txBody>
      <dsp:txXfrm>
        <a:off x="3720825" y="298876"/>
        <a:ext cx="1393724" cy="1205736"/>
      </dsp:txXfrm>
    </dsp:sp>
    <dsp:sp modelId="{1D596329-717B-465B-8D51-F003083173CF}">
      <dsp:nvSpPr>
        <dsp:cNvPr id="0" name=""/>
        <dsp:cNvSpPr/>
      </dsp:nvSpPr>
      <dsp:spPr>
        <a:xfrm>
          <a:off x="5854119" y="2494608"/>
          <a:ext cx="959790" cy="82698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AA28630A-3605-4D05-8D16-470B33327AB0}">
      <dsp:nvSpPr>
        <dsp:cNvPr id="0" name=""/>
        <dsp:cNvSpPr/>
      </dsp:nvSpPr>
      <dsp:spPr>
        <a:xfrm>
          <a:off x="5287239" y="1109266"/>
          <a:ext cx="2084674" cy="1803488"/>
        </a:xfrm>
        <a:prstGeom prst="hexagon">
          <a:avLst>
            <a:gd name="adj" fmla="val 28570"/>
            <a:gd name="vf" fmla="val 115470"/>
          </a:avLst>
        </a:prstGeom>
        <a:solidFill>
          <a:srgbClr val="2FA3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Work &amp; Labour Market</a:t>
          </a:r>
        </a:p>
      </dsp:txBody>
      <dsp:txXfrm>
        <a:off x="5632714" y="1408142"/>
        <a:ext cx="1393724" cy="1205736"/>
      </dsp:txXfrm>
    </dsp:sp>
    <dsp:sp modelId="{6629D9A9-E178-4081-88C1-1A3F4DEA282D}">
      <dsp:nvSpPr>
        <dsp:cNvPr id="0" name=""/>
        <dsp:cNvSpPr/>
      </dsp:nvSpPr>
      <dsp:spPr>
        <a:xfrm>
          <a:off x="5075990" y="4239779"/>
          <a:ext cx="959790" cy="82698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3FC5503B-4A68-419E-B75D-FA122750B7AF}">
      <dsp:nvSpPr>
        <dsp:cNvPr id="0" name=""/>
        <dsp:cNvSpPr/>
      </dsp:nvSpPr>
      <dsp:spPr>
        <a:xfrm>
          <a:off x="5287239" y="3289954"/>
          <a:ext cx="2084674" cy="1803488"/>
        </a:xfrm>
        <a:prstGeom prst="hexagon">
          <a:avLst>
            <a:gd name="adj" fmla="val 28570"/>
            <a:gd name="vf" fmla="val 115470"/>
          </a:avLst>
        </a:prstGeom>
        <a:solidFill>
          <a:srgbClr val="009A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Vulnerability</a:t>
          </a:r>
        </a:p>
      </dsp:txBody>
      <dsp:txXfrm>
        <a:off x="5632714" y="3588830"/>
        <a:ext cx="1393724" cy="1205736"/>
      </dsp:txXfrm>
    </dsp:sp>
    <dsp:sp modelId="{B63DBAA7-45E3-4838-96ED-27B89E3735C2}">
      <dsp:nvSpPr>
        <dsp:cNvPr id="0" name=""/>
        <dsp:cNvSpPr/>
      </dsp:nvSpPr>
      <dsp:spPr>
        <a:xfrm>
          <a:off x="3145758" y="4420934"/>
          <a:ext cx="959790" cy="82698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00B97EE5-B5AB-476F-BACD-92F67503A045}">
      <dsp:nvSpPr>
        <dsp:cNvPr id="0" name=""/>
        <dsp:cNvSpPr/>
      </dsp:nvSpPr>
      <dsp:spPr>
        <a:xfrm>
          <a:off x="3375350" y="4400461"/>
          <a:ext cx="2084674" cy="1803488"/>
        </a:xfrm>
        <a:prstGeom prst="hexagon">
          <a:avLst>
            <a:gd name="adj" fmla="val 2857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Income</a:t>
          </a:r>
        </a:p>
      </dsp:txBody>
      <dsp:txXfrm>
        <a:off x="3720825" y="4699337"/>
        <a:ext cx="1393724" cy="1205736"/>
      </dsp:txXfrm>
    </dsp:sp>
    <dsp:sp modelId="{A79C55CD-EDD3-4D59-8A17-15CBB3D7C4EC}">
      <dsp:nvSpPr>
        <dsp:cNvPr id="0" name=""/>
        <dsp:cNvSpPr/>
      </dsp:nvSpPr>
      <dsp:spPr>
        <a:xfrm>
          <a:off x="2007264" y="2875530"/>
          <a:ext cx="959790" cy="826986"/>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9381B912-EA96-4118-A0BC-526C08F174C8}">
      <dsp:nvSpPr>
        <dsp:cNvPr id="0" name=""/>
        <dsp:cNvSpPr/>
      </dsp:nvSpPr>
      <dsp:spPr>
        <a:xfrm>
          <a:off x="1454586" y="3291195"/>
          <a:ext cx="2084674" cy="1803488"/>
        </a:xfrm>
        <a:prstGeom prst="hexagon">
          <a:avLst>
            <a:gd name="adj" fmla="val 28570"/>
            <a:gd name="vf" fmla="val 11547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Crime</a:t>
          </a:r>
        </a:p>
      </dsp:txBody>
      <dsp:txXfrm>
        <a:off x="1800061" y="3590071"/>
        <a:ext cx="1393724" cy="1205736"/>
      </dsp:txXfrm>
    </dsp:sp>
    <dsp:sp modelId="{95242FC2-51DE-4E2C-82C9-68B0003121BF}">
      <dsp:nvSpPr>
        <dsp:cNvPr id="0" name=""/>
        <dsp:cNvSpPr/>
      </dsp:nvSpPr>
      <dsp:spPr>
        <a:xfrm>
          <a:off x="1454586" y="1106784"/>
          <a:ext cx="2084674" cy="1803488"/>
        </a:xfrm>
        <a:prstGeom prst="hexagon">
          <a:avLst>
            <a:gd name="adj" fmla="val 2857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Education</a:t>
          </a:r>
        </a:p>
      </dsp:txBody>
      <dsp:txXfrm>
        <a:off x="1800061" y="1405660"/>
        <a:ext cx="1393724" cy="120573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0.42362</cdr:x>
      <cdr:y>0.08264</cdr:y>
    </cdr:from>
    <cdr:to>
      <cdr:x>0.47264</cdr:x>
      <cdr:y>0.12002</cdr:y>
    </cdr:to>
    <cdr:sp macro="" textlink="">
      <cdr:nvSpPr>
        <cdr:cNvPr id="2" name="TextBox 7">
          <a:extLst xmlns:a="http://schemas.openxmlformats.org/drawingml/2006/main">
            <a:ext uri="{FF2B5EF4-FFF2-40B4-BE49-F238E27FC236}">
              <a16:creationId xmlns:a16="http://schemas.microsoft.com/office/drawing/2014/main" id="{65637765-1A33-1250-57ED-51BB9428CA93}"/>
            </a:ext>
          </a:extLst>
        </cdr:cNvPr>
        <cdr:cNvSpPr txBox="1"/>
      </cdr:nvSpPr>
      <cdr:spPr>
        <a:xfrm xmlns:a="http://schemas.openxmlformats.org/drawingml/2006/main">
          <a:off x="2080860" y="476279"/>
          <a:ext cx="240772" cy="21544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dirty="0">
              <a:solidFill>
                <a:srgbClr val="333333"/>
              </a:solidFill>
            </a:rPr>
            <a:t>1</a:t>
          </a:r>
        </a:p>
      </cdr:txBody>
    </cdr:sp>
  </cdr:relSizeAnchor>
  <cdr:relSizeAnchor xmlns:cdr="http://schemas.openxmlformats.org/drawingml/2006/chartDrawing">
    <cdr:from>
      <cdr:x>0.4241</cdr:x>
      <cdr:y>0.16637</cdr:y>
    </cdr:from>
    <cdr:to>
      <cdr:x>0.47312</cdr:x>
      <cdr:y>0.20375</cdr:y>
    </cdr:to>
    <cdr:sp macro="" textlink="">
      <cdr:nvSpPr>
        <cdr:cNvPr id="3" name="TextBox 7">
          <a:extLst xmlns:a="http://schemas.openxmlformats.org/drawingml/2006/main">
            <a:ext uri="{FF2B5EF4-FFF2-40B4-BE49-F238E27FC236}">
              <a16:creationId xmlns:a16="http://schemas.microsoft.com/office/drawing/2014/main" id="{C4DD6C9D-20C8-7B0C-C7AD-E5B2D9BB655D}"/>
            </a:ext>
          </a:extLst>
        </cdr:cNvPr>
        <cdr:cNvSpPr txBox="1"/>
      </cdr:nvSpPr>
      <cdr:spPr>
        <a:xfrm xmlns:a="http://schemas.openxmlformats.org/drawingml/2006/main">
          <a:off x="2083217" y="958841"/>
          <a:ext cx="240772" cy="21544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dirty="0">
              <a:solidFill>
                <a:srgbClr val="333333"/>
              </a:solidFill>
            </a:rPr>
            <a:t>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9DACE4-53C6-45E8-8C5D-2F2846E35D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AF357E6-C45E-4F3A-944D-C49EF93AEA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285AA6-75B6-4F9E-8352-E26E5677EFE4}" type="datetimeFigureOut">
              <a:rPr lang="en-GB" smtClean="0"/>
              <a:t>29/02/2024</a:t>
            </a:fld>
            <a:endParaRPr lang="en-GB"/>
          </a:p>
        </p:txBody>
      </p:sp>
      <p:sp>
        <p:nvSpPr>
          <p:cNvPr id="4" name="Footer Placeholder 3">
            <a:extLst>
              <a:ext uri="{FF2B5EF4-FFF2-40B4-BE49-F238E27FC236}">
                <a16:creationId xmlns:a16="http://schemas.microsoft.com/office/drawing/2014/main" id="{B6274179-E091-4A2F-A411-1841BCC56E0B}"/>
              </a:ext>
            </a:extLst>
          </p:cNvPr>
          <p:cNvSpPr>
            <a:spLocks noGrp="1"/>
          </p:cNvSpPr>
          <p:nvPr>
            <p:ph type="ftr" sz="quarter" idx="2"/>
          </p:nvPr>
        </p:nvSpPr>
        <p:spPr>
          <a:xfrm>
            <a:off x="0" y="8685214"/>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C5FE897-6821-412C-A2C2-FAD8CEDCFFFC}"/>
              </a:ext>
            </a:extLst>
          </p:cNvPr>
          <p:cNvSpPr>
            <a:spLocks noGrp="1"/>
          </p:cNvSpPr>
          <p:nvPr>
            <p:ph type="sldNum" sz="quarter" idx="3"/>
          </p:nvPr>
        </p:nvSpPr>
        <p:spPr>
          <a:xfrm>
            <a:off x="3884613" y="8685214"/>
            <a:ext cx="2971800" cy="458787"/>
          </a:xfrm>
          <a:prstGeom prst="rect">
            <a:avLst/>
          </a:prstGeom>
        </p:spPr>
        <p:txBody>
          <a:bodyPr vert="horz" lIns="91440" tIns="45720" rIns="91440" bIns="45720" rtlCol="0" anchor="b"/>
          <a:lstStyle>
            <a:lvl1pPr algn="r">
              <a:defRPr sz="1200"/>
            </a:lvl1pPr>
          </a:lstStyle>
          <a:p>
            <a:fld id="{7756F5E1-618B-435F-8D06-E2C19C134961}" type="slidenum">
              <a:rPr lang="en-GB" smtClean="0"/>
              <a:t>‹#›</a:t>
            </a:fld>
            <a:endParaRPr lang="en-GB"/>
          </a:p>
        </p:txBody>
      </p:sp>
    </p:spTree>
    <p:extLst>
      <p:ext uri="{BB962C8B-B14F-4D97-AF65-F5344CB8AC3E}">
        <p14:creationId xmlns:p14="http://schemas.microsoft.com/office/powerpoint/2010/main" val="428744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14CA1-86C1-4A55-A916-640CD0FA96E2}" type="datetimeFigureOut">
              <a:rPr lang="en-GB" smtClean="0"/>
              <a:t>29/02/2024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vl1pPr>
          </a:lstStyle>
          <a:p>
            <a:fld id="{66CD363B-970A-4047-B9D9-AA8D65AF0A58}" type="slidenum">
              <a:rPr lang="en-GB" smtClean="0"/>
              <a:t>‹#›</a:t>
            </a:fld>
            <a:endParaRPr lang="en-GB"/>
          </a:p>
        </p:txBody>
      </p:sp>
    </p:spTree>
    <p:extLst>
      <p:ext uri="{BB962C8B-B14F-4D97-AF65-F5344CB8AC3E}">
        <p14:creationId xmlns:p14="http://schemas.microsoft.com/office/powerpoint/2010/main" val="287665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fingertips.phe.org.uk/profile/public-health-outcomes-framework/data#page/6/gid/1000044/pat/6/par/E12000008/ati/502/are/E06000039/iid/92326/age/1/sex/4/cat/-1/ctp/-1/yrr/1/cid/4/tbm/1/page-options/car-do-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log.ons.gov.uk/2023/01/19/age-standardising-data-what-does-this-mean-and-why-does-it-matte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log.ons.gov.uk/2023/01/19/age-standardising-data-what-does-this-mean-and-why-does-it-matte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blog.ons.gov.uk/2023/01/19/age-standardising-data-what-does-this-mean-and-why-does-it-matte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1</a:t>
            </a:fld>
            <a:endParaRPr lang="en-GB"/>
          </a:p>
        </p:txBody>
      </p:sp>
    </p:spTree>
    <p:extLst>
      <p:ext uri="{BB962C8B-B14F-4D97-AF65-F5344CB8AC3E}">
        <p14:creationId xmlns:p14="http://schemas.microsoft.com/office/powerpoint/2010/main" val="374807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Census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The map uses Lower</a:t>
            </a:r>
            <a:r>
              <a:rPr kumimoji="0" lang="en-GB" sz="1200" b="0" i="0" u="none" strike="noStrike" kern="1200" cap="none" spc="0" normalizeH="0" baseline="0" noProof="0" dirty="0">
                <a:ln>
                  <a:noFill/>
                </a:ln>
                <a:solidFill>
                  <a:srgbClr val="000000"/>
                </a:solidFill>
                <a:effectLst/>
                <a:uLnTx/>
                <a:uFillTx/>
                <a:latin typeface="+mn-lt"/>
                <a:ea typeface="+mn-ea"/>
                <a:cs typeface="+mn-cs"/>
              </a:rPr>
              <a:t>-tier Super Output Areas (LSOAs), which comprise between 400 and 1,200 households and have a usual resident population between 1,000 and 3,000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10</a:t>
            </a:fld>
            <a:endParaRPr lang="en-GB"/>
          </a:p>
        </p:txBody>
      </p:sp>
    </p:spTree>
    <p:extLst>
      <p:ext uri="{BB962C8B-B14F-4D97-AF65-F5344CB8AC3E}">
        <p14:creationId xmlns:p14="http://schemas.microsoft.com/office/powerpoint/2010/main" val="4045141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11</a:t>
            </a:fld>
            <a:endParaRPr lang="en-GB"/>
          </a:p>
        </p:txBody>
      </p:sp>
    </p:spTree>
    <p:extLst>
      <p:ext uri="{BB962C8B-B14F-4D97-AF65-F5344CB8AC3E}">
        <p14:creationId xmlns:p14="http://schemas.microsoft.com/office/powerpoint/2010/main" val="905535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 Census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333333"/>
              </a:solidFill>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12</a:t>
            </a:fld>
            <a:endParaRPr lang="en-GB"/>
          </a:p>
        </p:txBody>
      </p:sp>
    </p:spTree>
    <p:extLst>
      <p:ext uri="{BB962C8B-B14F-4D97-AF65-F5344CB8AC3E}">
        <p14:creationId xmlns:p14="http://schemas.microsoft.com/office/powerpoint/2010/main" val="397523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p:txBody>
      </p:sp>
      <p:sp>
        <p:nvSpPr>
          <p:cNvPr id="4" name="Slide Number Placeholder 3"/>
          <p:cNvSpPr>
            <a:spLocks noGrp="1"/>
          </p:cNvSpPr>
          <p:nvPr>
            <p:ph type="sldNum" sz="quarter" idx="5"/>
          </p:nvPr>
        </p:nvSpPr>
        <p:spPr/>
        <p:txBody>
          <a:bodyPr/>
          <a:lstStyle/>
          <a:p>
            <a:fld id="{66CD363B-970A-4047-B9D9-AA8D65AF0A58}" type="slidenum">
              <a:rPr lang="en-GB" smtClean="0"/>
              <a:t>13</a:t>
            </a:fld>
            <a:endParaRPr lang="en-GB"/>
          </a:p>
        </p:txBody>
      </p:sp>
    </p:spTree>
    <p:extLst>
      <p:ext uri="{BB962C8B-B14F-4D97-AF65-F5344CB8AC3E}">
        <p14:creationId xmlns:p14="http://schemas.microsoft.com/office/powerpoint/2010/main" val="1676685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 Census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333333"/>
                </a:solidFill>
                <a:latin typeface="+mn-lt"/>
              </a:rPr>
              <a:t>Data Quality Info: </a:t>
            </a:r>
            <a:r>
              <a:rPr lang="en-GB" sz="1200">
                <a:solidFill>
                  <a:srgbClr val="000000"/>
                </a:solidFill>
                <a:latin typeface="+mn-lt"/>
              </a:rPr>
              <a:t>There have been many changes to the detailed ethnic group categories used since the 2011 census, including the addition of several new categories for the 2021 census (bringing the total to 287 groups). This change is due to the new “search-as-you-type” function introduced for the 2021 census which made it easier for people to self-identify. These changes to the categories make it difficult to make direct and accurate comparisons between groups from the two censuses. Therefore, only the 2021 data is presented here. </a:t>
            </a:r>
            <a:endParaRPr lang="en-GB" b="0" i="0">
              <a:solidFill>
                <a:srgbClr val="323132"/>
              </a:solidFill>
              <a:effectLst/>
              <a:latin typeface="+mn-lt"/>
            </a:endParaRPr>
          </a:p>
          <a:p>
            <a:endParaRPr lang="en-GB" sz="1200">
              <a:solidFill>
                <a:srgbClr val="000000"/>
              </a:solidFill>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14</a:t>
            </a:fld>
            <a:endParaRPr lang="en-GB"/>
          </a:p>
        </p:txBody>
      </p:sp>
    </p:spTree>
    <p:extLst>
      <p:ext uri="{BB962C8B-B14F-4D97-AF65-F5344CB8AC3E}">
        <p14:creationId xmlns:p14="http://schemas.microsoft.com/office/powerpoint/2010/main" val="47999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3000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30000">
                <a:solidFill>
                  <a:srgbClr val="333333"/>
                </a:solidFill>
              </a:rPr>
              <a:t>1</a:t>
            </a:r>
            <a:r>
              <a:rPr lang="en-GB" sz="1200" b="1">
                <a:solidFill>
                  <a:srgbClr val="333333"/>
                </a:solidFill>
              </a:rPr>
              <a:t>Data Quality Info: </a:t>
            </a:r>
            <a:r>
              <a:rPr lang="en-GB" sz="1200">
                <a:solidFill>
                  <a:srgbClr val="333333"/>
                </a:solidFill>
              </a:rPr>
              <a:t>The ONS has noted that while the increase in the number of residents describing their national identity as "British" and the decrease in the number describing their identity as "English" may partly reflect true change, it is most likely to be a result of the changes to the question structure where "British" became the first response option listed in 2021 for England only.</a:t>
            </a:r>
          </a:p>
          <a:p>
            <a:endParaRPr lang="en-GB" sz="1200"/>
          </a:p>
        </p:txBody>
      </p:sp>
      <p:sp>
        <p:nvSpPr>
          <p:cNvPr id="4" name="Slide Number Placeholder 3"/>
          <p:cNvSpPr>
            <a:spLocks noGrp="1"/>
          </p:cNvSpPr>
          <p:nvPr>
            <p:ph type="sldNum" sz="quarter" idx="5"/>
          </p:nvPr>
        </p:nvSpPr>
        <p:spPr/>
        <p:txBody>
          <a:bodyPr/>
          <a:lstStyle/>
          <a:p>
            <a:fld id="{66CD363B-970A-4047-B9D9-AA8D65AF0A58}" type="slidenum">
              <a:rPr lang="en-GB" smtClean="0"/>
              <a:t>15</a:t>
            </a:fld>
            <a:endParaRPr lang="en-GB"/>
          </a:p>
        </p:txBody>
      </p:sp>
    </p:spTree>
    <p:extLst>
      <p:ext uri="{BB962C8B-B14F-4D97-AF65-F5344CB8AC3E}">
        <p14:creationId xmlns:p14="http://schemas.microsoft.com/office/powerpoint/2010/main" val="2839175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a:p>
            <a:endParaRPr lang="en-GB"/>
          </a:p>
          <a:p>
            <a:r>
              <a:rPr lang="en-GB"/>
              <a:t>This data only applies to residents aged 3 or over. </a:t>
            </a:r>
          </a:p>
        </p:txBody>
      </p:sp>
      <p:sp>
        <p:nvSpPr>
          <p:cNvPr id="4" name="Slide Number Placeholder 3"/>
          <p:cNvSpPr>
            <a:spLocks noGrp="1"/>
          </p:cNvSpPr>
          <p:nvPr>
            <p:ph type="sldNum" sz="quarter" idx="5"/>
          </p:nvPr>
        </p:nvSpPr>
        <p:spPr/>
        <p:txBody>
          <a:bodyPr/>
          <a:lstStyle/>
          <a:p>
            <a:fld id="{66CD363B-970A-4047-B9D9-AA8D65AF0A58}" type="slidenum">
              <a:rPr lang="en-GB" smtClean="0"/>
              <a:t>16</a:t>
            </a:fld>
            <a:endParaRPr lang="en-GB"/>
          </a:p>
        </p:txBody>
      </p:sp>
    </p:spTree>
    <p:extLst>
      <p:ext uri="{BB962C8B-B14F-4D97-AF65-F5344CB8AC3E}">
        <p14:creationId xmlns:p14="http://schemas.microsoft.com/office/powerpoint/2010/main" val="3039567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17</a:t>
            </a:fld>
            <a:endParaRPr lang="en-GB"/>
          </a:p>
        </p:txBody>
      </p:sp>
    </p:spTree>
    <p:extLst>
      <p:ext uri="{BB962C8B-B14F-4D97-AF65-F5344CB8AC3E}">
        <p14:creationId xmlns:p14="http://schemas.microsoft.com/office/powerpoint/2010/main" val="88359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 Census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mn-lt"/>
            </a:endParaRPr>
          </a:p>
          <a:p>
            <a:r>
              <a:rPr lang="en-GB" sz="1200" b="0" u="sng">
                <a:latin typeface="+mn-lt"/>
              </a:rPr>
              <a:t>Sexual Orientation</a:t>
            </a:r>
          </a:p>
          <a:p>
            <a:pPr algn="l"/>
            <a:r>
              <a:rPr lang="en-GB" sz="1200" b="0" i="0">
                <a:solidFill>
                  <a:srgbClr val="323132"/>
                </a:solidFill>
                <a:effectLst/>
                <a:latin typeface="+mn-lt"/>
              </a:rPr>
              <a:t>People were asked “Which of the following best describes your sexual orientation?”. The different sexual orientations that people could choose from included:</a:t>
            </a:r>
          </a:p>
          <a:p>
            <a:pPr marL="171450" indent="-171450" algn="l">
              <a:buFont typeface="Arial" panose="020B0604020202020204" pitchFamily="34" charset="0"/>
              <a:buChar char="•"/>
            </a:pPr>
            <a:r>
              <a:rPr lang="en-GB" sz="1200" b="0" i="0">
                <a:solidFill>
                  <a:srgbClr val="323132"/>
                </a:solidFill>
                <a:effectLst/>
                <a:latin typeface="+mn-lt"/>
              </a:rPr>
              <a:t>straight or heterosexual</a:t>
            </a:r>
          </a:p>
          <a:p>
            <a:pPr marL="171450" indent="-171450" algn="l">
              <a:buFont typeface="Arial" panose="020B0604020202020204" pitchFamily="34" charset="0"/>
              <a:buChar char="•"/>
            </a:pPr>
            <a:r>
              <a:rPr lang="en-GB" sz="1200" b="0" i="0">
                <a:solidFill>
                  <a:srgbClr val="323132"/>
                </a:solidFill>
                <a:effectLst/>
                <a:latin typeface="+mn-lt"/>
              </a:rPr>
              <a:t>gay or lesbian</a:t>
            </a:r>
          </a:p>
          <a:p>
            <a:pPr marL="171450" indent="-171450" algn="l">
              <a:buFont typeface="Arial" panose="020B0604020202020204" pitchFamily="34" charset="0"/>
              <a:buChar char="•"/>
            </a:pPr>
            <a:r>
              <a:rPr lang="en-GB" sz="1200" b="0" i="0">
                <a:solidFill>
                  <a:srgbClr val="323132"/>
                </a:solidFill>
                <a:effectLst/>
                <a:latin typeface="+mn-lt"/>
              </a:rPr>
              <a:t>bisexual</a:t>
            </a:r>
          </a:p>
          <a:p>
            <a:pPr marL="171450" indent="-171450" algn="l">
              <a:buFont typeface="Arial" panose="020B0604020202020204" pitchFamily="34" charset="0"/>
              <a:buChar char="•"/>
            </a:pPr>
            <a:r>
              <a:rPr lang="en-GB" sz="1200" b="0" i="0">
                <a:solidFill>
                  <a:srgbClr val="323132"/>
                </a:solidFill>
                <a:effectLst/>
                <a:latin typeface="+mn-lt"/>
              </a:rPr>
              <a:t>other sexual orientation</a:t>
            </a:r>
          </a:p>
          <a:p>
            <a:pPr algn="l"/>
            <a:r>
              <a:rPr lang="en-GB" sz="1200" b="0" i="0">
                <a:solidFill>
                  <a:srgbClr val="323132"/>
                </a:solidFill>
                <a:effectLst/>
                <a:latin typeface="+mn-lt"/>
              </a:rPr>
              <a:t>If they selected “Other sexual orientation”, they were asked to write in the sexual orientation with which they identified. </a:t>
            </a:r>
          </a:p>
          <a:p>
            <a:pPr algn="l"/>
            <a:endParaRPr lang="en-GB" sz="1200" b="0" i="0">
              <a:solidFill>
                <a:srgbClr val="323132"/>
              </a:solidFill>
              <a:effectLst/>
              <a:latin typeface="+mn-lt"/>
            </a:endParaRPr>
          </a:p>
          <a:p>
            <a:pPr algn="l"/>
            <a:r>
              <a:rPr lang="en-GB" sz="1200" b="0" i="1" u="none">
                <a:solidFill>
                  <a:srgbClr val="323132"/>
                </a:solidFill>
                <a:effectLst/>
                <a:latin typeface="+mn-lt"/>
              </a:rPr>
              <a:t>ONS Glossary</a:t>
            </a:r>
          </a:p>
          <a:p>
            <a:pPr algn="l"/>
            <a:r>
              <a:rPr lang="en-GB" sz="1200" b="0" i="1">
                <a:solidFill>
                  <a:srgbClr val="323132"/>
                </a:solidFill>
                <a:effectLst/>
                <a:latin typeface="+mn-lt"/>
              </a:rPr>
              <a:t>Sexual orientation: </a:t>
            </a:r>
            <a:r>
              <a:rPr lang="en-GB" sz="1200" b="0" i="0">
                <a:solidFill>
                  <a:srgbClr val="323132"/>
                </a:solidFill>
                <a:effectLst/>
                <a:latin typeface="+mn-lt"/>
              </a:rPr>
              <a:t>Sexual orientation is an umbrella term covering sexual identity, attraction, and behaviour. For an individual respondent, these may not be the same. For example, someone in an opposite-sex relationship may also experience same-sex attraction, and vice versa. This means the statistics should be interpreted purely as showing how people responded to the question, rather than being about whom they are attracted to or their actual relationships. </a:t>
            </a:r>
          </a:p>
          <a:p>
            <a:pPr algn="l"/>
            <a:r>
              <a:rPr lang="en-GB" sz="1200" b="0" i="0">
                <a:solidFill>
                  <a:srgbClr val="323132"/>
                </a:solidFill>
                <a:effectLst/>
                <a:latin typeface="+mn-lt"/>
              </a:rPr>
              <a:t>The ONS did not provide glossary entries for individual sexual orientation categories because individual respondents may have differing perspectives on the exact meaning.</a:t>
            </a:r>
          </a:p>
          <a:p>
            <a:endParaRPr lang="en-GB" sz="1200">
              <a:latin typeface="+mn-lt"/>
            </a:endParaRPr>
          </a:p>
          <a:p>
            <a:r>
              <a:rPr lang="en-GB" sz="1200" u="sng">
                <a:latin typeface="+mn-lt"/>
              </a:rPr>
              <a:t>Gender Identity</a:t>
            </a:r>
          </a:p>
          <a:p>
            <a:r>
              <a:rPr lang="en-GB" sz="1200" b="0" i="0">
                <a:solidFill>
                  <a:srgbClr val="323132"/>
                </a:solidFill>
                <a:effectLst/>
                <a:latin typeface="+mn-lt"/>
              </a:rPr>
              <a:t>People were asked “Is the gender you identify with the same as your sex registered at birth?”, and had the option of selecting either “Yes” or “No”. If they selected “No”, they had the option to write in their specific gender identity.</a:t>
            </a:r>
          </a:p>
          <a:p>
            <a:endParaRPr lang="en-GB" sz="1200" b="0" i="0">
              <a:solidFill>
                <a:srgbClr val="323132"/>
              </a:solidFill>
              <a:effectLst/>
              <a:latin typeface="+mn-lt"/>
            </a:endParaRPr>
          </a:p>
          <a:p>
            <a:r>
              <a:rPr lang="en-GB" sz="1200" b="0" i="0" baseline="30000">
                <a:solidFill>
                  <a:srgbClr val="323132"/>
                </a:solidFill>
                <a:effectLst/>
                <a:latin typeface="+mn-lt"/>
              </a:rPr>
              <a:t>1</a:t>
            </a:r>
            <a:r>
              <a:rPr lang="en-GB" sz="1200" b="0" i="0">
                <a:solidFill>
                  <a:srgbClr val="323132"/>
                </a:solidFill>
                <a:effectLst/>
                <a:latin typeface="+mn-lt"/>
              </a:rPr>
              <a:t>Many people who selected that their gender identity is different from their sex registered at birth did not write in a specific identity. This was the same nationally, not just in Slough.</a:t>
            </a:r>
          </a:p>
          <a:p>
            <a:endParaRPr lang="en-GB" sz="1200" b="1">
              <a:effectLst/>
              <a:latin typeface="+mn-lt"/>
            </a:endParaRPr>
          </a:p>
          <a:p>
            <a:r>
              <a:rPr lang="en-GB" sz="1200" b="0" i="1" u="none">
                <a:effectLst/>
                <a:latin typeface="+mn-lt"/>
              </a:rPr>
              <a:t>ONS Glossary</a:t>
            </a:r>
          </a:p>
          <a:p>
            <a:pPr algn="l"/>
            <a:r>
              <a:rPr lang="en-GB" sz="1200" b="0" i="1">
                <a:solidFill>
                  <a:srgbClr val="323132"/>
                </a:solidFill>
                <a:effectLst/>
                <a:latin typeface="+mn-lt"/>
              </a:rPr>
              <a:t>Gender identity: </a:t>
            </a:r>
            <a:r>
              <a:rPr lang="en-GB" sz="1200" b="0" i="0">
                <a:solidFill>
                  <a:srgbClr val="323132"/>
                </a:solidFill>
                <a:effectLst/>
                <a:latin typeface="+mn-lt"/>
              </a:rPr>
              <a:t>Gender identity refers to a person’s sense of their own gender, whether male, female or another category such as non-binary. This may or may not be the same as their sex registered at birth.</a:t>
            </a:r>
          </a:p>
          <a:p>
            <a:pPr algn="l"/>
            <a:r>
              <a:rPr lang="en-GB" sz="1200" b="0" i="1">
                <a:solidFill>
                  <a:srgbClr val="323132"/>
                </a:solidFill>
                <a:effectLst/>
                <a:latin typeface="+mn-lt"/>
              </a:rPr>
              <a:t>Gender identity different from sex registered at birth but no specific identity given:</a:t>
            </a:r>
            <a:r>
              <a:rPr lang="en-GB" sz="1200" b="0" i="0">
                <a:solidFill>
                  <a:srgbClr val="323132"/>
                </a:solidFill>
                <a:effectLst/>
                <a:latin typeface="+mn-lt"/>
              </a:rPr>
              <a:t> These are people who answered “No” to the question “Is the gender you identify with the same as your sex registered at birth?” but did not write in a gender identity.</a:t>
            </a:r>
          </a:p>
          <a:p>
            <a:pPr algn="l"/>
            <a:r>
              <a:rPr lang="en-GB" sz="1200" b="0" i="1">
                <a:solidFill>
                  <a:srgbClr val="323132"/>
                </a:solidFill>
                <a:effectLst/>
                <a:latin typeface="+mn-lt"/>
              </a:rPr>
              <a:t>Non-binary: </a:t>
            </a:r>
            <a:r>
              <a:rPr lang="en-GB" sz="1200" b="0" i="0">
                <a:solidFill>
                  <a:srgbClr val="323132"/>
                </a:solidFill>
                <a:effectLst/>
                <a:latin typeface="+mn-lt"/>
              </a:rPr>
              <a:t>Someone who is non-binary does not identify with the binary categories of man and woman. In these results the category includes people who identified with the specific term “non-binary” or variants thereon. However, those who used other terms to describe an identity which was neither specifically man nor woman have been classed in “All other gender identities”.</a:t>
            </a:r>
          </a:p>
          <a:p>
            <a:pPr algn="l"/>
            <a:r>
              <a:rPr lang="en-GB" sz="1200" b="0" i="1">
                <a:solidFill>
                  <a:srgbClr val="323132"/>
                </a:solidFill>
                <a:effectLst/>
                <a:latin typeface="+mn-lt"/>
              </a:rPr>
              <a:t>Trans man: </a:t>
            </a:r>
            <a:r>
              <a:rPr lang="en-GB" sz="1200" b="0" i="0">
                <a:solidFill>
                  <a:srgbClr val="323132"/>
                </a:solidFill>
                <a:effectLst/>
                <a:latin typeface="+mn-lt"/>
              </a:rPr>
              <a:t>A trans man is someone who was registered female at birth, but now identifies as a man.</a:t>
            </a:r>
          </a:p>
          <a:p>
            <a:pPr algn="l"/>
            <a:r>
              <a:rPr lang="en-GB" sz="1200" b="0" i="1">
                <a:solidFill>
                  <a:srgbClr val="323132"/>
                </a:solidFill>
                <a:effectLst/>
                <a:latin typeface="+mn-lt"/>
              </a:rPr>
              <a:t>Trans woman: </a:t>
            </a:r>
            <a:r>
              <a:rPr lang="en-GB" sz="1200" b="0" i="0">
                <a:solidFill>
                  <a:srgbClr val="323132"/>
                </a:solidFill>
                <a:effectLst/>
                <a:latin typeface="+mn-lt"/>
              </a:rPr>
              <a:t>A trans woman is someone who was registered male at birth, but now identifies as a woman.</a:t>
            </a:r>
          </a:p>
          <a:p>
            <a:pPr marL="0" indent="0">
              <a:buFont typeface="Arial" panose="020B0604020202020204" pitchFamily="34" charset="0"/>
              <a:buNone/>
            </a:pPr>
            <a:endParaRPr lang="en-GB" sz="1200">
              <a:solidFill>
                <a:srgbClr val="333333"/>
              </a:solidFill>
              <a:latin typeface="+mn-lt"/>
            </a:endParaRPr>
          </a:p>
          <a:p>
            <a:endParaRPr lang="en-GB" sz="120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18</a:t>
            </a:fld>
            <a:endParaRPr lang="en-GB"/>
          </a:p>
        </p:txBody>
      </p:sp>
    </p:spTree>
    <p:extLst>
      <p:ext uri="{BB962C8B-B14F-4D97-AF65-F5344CB8AC3E}">
        <p14:creationId xmlns:p14="http://schemas.microsoft.com/office/powerpoint/2010/main" val="208846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Source: Indices of Deprivation, 2019.</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The map uses Lower</a:t>
            </a:r>
            <a:r>
              <a:rPr kumimoji="0" lang="en-GB" sz="1200" b="0" i="0" u="none" strike="noStrike" kern="1200" cap="none" spc="0" normalizeH="0" baseline="0" noProof="0" dirty="0">
                <a:ln>
                  <a:noFill/>
                </a:ln>
                <a:solidFill>
                  <a:srgbClr val="000000"/>
                </a:solidFill>
                <a:effectLst/>
                <a:uLnTx/>
                <a:uFillTx/>
                <a:latin typeface="+mn-lt"/>
                <a:ea typeface="+mn-ea"/>
                <a:cs typeface="+mn-cs"/>
              </a:rPr>
              <a:t>-tier Super Output Areas (LSOAs), which comprise between 400 and 1,200 households and have a usual resident population between 1,000 and 3,000 persons.</a:t>
            </a:r>
          </a:p>
        </p:txBody>
      </p:sp>
      <p:sp>
        <p:nvSpPr>
          <p:cNvPr id="4" name="Slide Number Placeholder 3"/>
          <p:cNvSpPr>
            <a:spLocks noGrp="1"/>
          </p:cNvSpPr>
          <p:nvPr>
            <p:ph type="sldNum" sz="quarter" idx="5"/>
          </p:nvPr>
        </p:nvSpPr>
        <p:spPr/>
        <p:txBody>
          <a:bodyPr/>
          <a:lstStyle/>
          <a:p>
            <a:fld id="{66CD363B-970A-4047-B9D9-AA8D65AF0A58}" type="slidenum">
              <a:rPr lang="en-GB" smtClean="0"/>
              <a:t>19</a:t>
            </a:fld>
            <a:endParaRPr lang="en-GB"/>
          </a:p>
        </p:txBody>
      </p:sp>
    </p:spTree>
    <p:extLst>
      <p:ext uri="{BB962C8B-B14F-4D97-AF65-F5344CB8AC3E}">
        <p14:creationId xmlns:p14="http://schemas.microsoft.com/office/powerpoint/2010/main" val="380655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2</a:t>
            </a:fld>
            <a:endParaRPr lang="en-GB"/>
          </a:p>
        </p:txBody>
      </p:sp>
    </p:spTree>
    <p:extLst>
      <p:ext uri="{BB962C8B-B14F-4D97-AF65-F5344CB8AC3E}">
        <p14:creationId xmlns:p14="http://schemas.microsoft.com/office/powerpoint/2010/main" val="4274915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The household deprivation dimensions: </a:t>
            </a:r>
          </a:p>
          <a:p>
            <a:pPr marL="171450" indent="-171450" algn="l">
              <a:buFont typeface="Arial" panose="020B0604020202020204" pitchFamily="34" charset="0"/>
              <a:buChar char="•"/>
            </a:pPr>
            <a:r>
              <a:rPr lang="en-GB" b="0" i="0" dirty="0">
                <a:solidFill>
                  <a:srgbClr val="222222"/>
                </a:solidFill>
                <a:effectLst/>
                <a:latin typeface="opensans"/>
              </a:rPr>
              <a:t>Education - A household is classified as deprived in the education dimension if no one has at least level 2 education and no one aged 16 to 18 years is a full-time student.</a:t>
            </a:r>
          </a:p>
          <a:p>
            <a:pPr marL="171450" indent="-171450" algn="l">
              <a:buFont typeface="Arial" panose="020B0604020202020204" pitchFamily="34" charset="0"/>
              <a:buChar char="•"/>
            </a:pPr>
            <a:r>
              <a:rPr lang="en-GB" b="0" i="0" dirty="0">
                <a:solidFill>
                  <a:srgbClr val="222222"/>
                </a:solidFill>
                <a:effectLst/>
                <a:latin typeface="opensans"/>
              </a:rPr>
              <a:t>Employment - A household is classified as deprived in the employment dimension if any member, not a full-time student, is either unemployed or economically inactive due to long-term sickness or disability.</a:t>
            </a:r>
          </a:p>
          <a:p>
            <a:pPr marL="171450" indent="-171450" algn="l">
              <a:buFont typeface="Arial" panose="020B0604020202020204" pitchFamily="34" charset="0"/>
              <a:buChar char="•"/>
            </a:pPr>
            <a:r>
              <a:rPr lang="en-GB" b="0" i="0" dirty="0">
                <a:solidFill>
                  <a:srgbClr val="222222"/>
                </a:solidFill>
                <a:effectLst/>
                <a:latin typeface="opensans"/>
              </a:rPr>
              <a:t>Health - A household is classified as deprived in the health dimension if any person in the household has general health that is bad or very bad or is identified as disabled. People who have assessed their day-to-day activities as limited by long-term physical or mental health conditions or illnesses are considered disabled. This definition of a disabled person meets the harmonised standard for measuring disability and is in line with the Equality Act (2010).</a:t>
            </a:r>
          </a:p>
          <a:p>
            <a:pPr marL="171450" indent="-171450" algn="l">
              <a:buFont typeface="Arial" panose="020B0604020202020204" pitchFamily="34" charset="0"/>
              <a:buChar char="•"/>
            </a:pPr>
            <a:r>
              <a:rPr lang="en-GB" b="0" i="0" dirty="0">
                <a:solidFill>
                  <a:srgbClr val="222222"/>
                </a:solidFill>
                <a:effectLst/>
                <a:latin typeface="opensans"/>
              </a:rPr>
              <a:t>Housing - A household is classified as deprived in the housing dimension if the household's accommodation is either overcrowded, in a shared dwelling, or has no central heating.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20</a:t>
            </a:fld>
            <a:endParaRPr lang="en-GB"/>
          </a:p>
        </p:txBody>
      </p:sp>
    </p:spTree>
    <p:extLst>
      <p:ext uri="{BB962C8B-B14F-4D97-AF65-F5344CB8AC3E}">
        <p14:creationId xmlns:p14="http://schemas.microsoft.com/office/powerpoint/2010/main" val="1106693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Census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The map uses Lower</a:t>
            </a:r>
            <a:r>
              <a:rPr kumimoji="0" lang="en-GB" sz="1200" b="0" i="0" u="none" strike="noStrike" kern="1200" cap="none" spc="0" normalizeH="0" baseline="0" noProof="0" dirty="0">
                <a:ln>
                  <a:noFill/>
                </a:ln>
                <a:solidFill>
                  <a:srgbClr val="000000"/>
                </a:solidFill>
                <a:effectLst/>
                <a:uLnTx/>
                <a:uFillTx/>
                <a:latin typeface="+mn-lt"/>
                <a:ea typeface="+mn-ea"/>
                <a:cs typeface="+mn-cs"/>
              </a:rPr>
              <a:t>-tier Super Output Areas (LSOAs), which comprise between 400 and 1,200 households and have a usual resident population between 1,000 and 3,000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The household deprivation dimensions: </a:t>
            </a:r>
          </a:p>
          <a:p>
            <a:pPr marL="171450" indent="-171450" algn="l">
              <a:buFont typeface="Arial" panose="020B0604020202020204" pitchFamily="34" charset="0"/>
              <a:buChar char="•"/>
            </a:pPr>
            <a:r>
              <a:rPr lang="en-GB" b="0" i="0" dirty="0">
                <a:solidFill>
                  <a:srgbClr val="222222"/>
                </a:solidFill>
                <a:effectLst/>
                <a:latin typeface="opensans"/>
              </a:rPr>
              <a:t>Education - A household is classified as deprived in the education dimension if no one has at least level 2 education and no one aged 16 to 18 years is a full-time student.</a:t>
            </a:r>
          </a:p>
          <a:p>
            <a:pPr marL="171450" indent="-171450" algn="l">
              <a:buFont typeface="Arial" panose="020B0604020202020204" pitchFamily="34" charset="0"/>
              <a:buChar char="•"/>
            </a:pPr>
            <a:r>
              <a:rPr lang="en-GB" b="0" i="0" dirty="0">
                <a:solidFill>
                  <a:srgbClr val="222222"/>
                </a:solidFill>
                <a:effectLst/>
                <a:latin typeface="opensans"/>
              </a:rPr>
              <a:t>Employment - A household is classified as deprived in the employment dimension if any member, not a full-time student, is either unemployed or economically inactive due to long-term sickness or disability.</a:t>
            </a:r>
          </a:p>
          <a:p>
            <a:pPr marL="171450" indent="-171450" algn="l">
              <a:buFont typeface="Arial" panose="020B0604020202020204" pitchFamily="34" charset="0"/>
              <a:buChar char="•"/>
            </a:pPr>
            <a:r>
              <a:rPr lang="en-GB" b="0" i="0" dirty="0">
                <a:solidFill>
                  <a:srgbClr val="222222"/>
                </a:solidFill>
                <a:effectLst/>
                <a:latin typeface="opensans"/>
              </a:rPr>
              <a:t>Health - A household is classified as deprived in the health dimension if any person in the household has general health that is bad or very bad or is identified as disabled. People who have assessed their day-to-day activities as limited by long-term physical or mental health conditions or illnesses are considered disabled. This definition of a disabled person meets the harmonised standard for measuring disability and is in line with the Equality Act (2010).</a:t>
            </a:r>
          </a:p>
          <a:p>
            <a:pPr marL="171450" indent="-171450" algn="l">
              <a:buFont typeface="Arial" panose="020B0604020202020204" pitchFamily="34" charset="0"/>
              <a:buChar char="•"/>
            </a:pPr>
            <a:r>
              <a:rPr lang="en-GB" b="0" i="0" dirty="0">
                <a:solidFill>
                  <a:srgbClr val="222222"/>
                </a:solidFill>
                <a:effectLst/>
                <a:latin typeface="opensans"/>
              </a:rPr>
              <a:t>Housing - A household is classified as deprived in the housing dimension if the household's accommodation is either overcrowded, in a shared dwelling, or has no central heating.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21</a:t>
            </a:fld>
            <a:endParaRPr lang="en-GB"/>
          </a:p>
        </p:txBody>
      </p:sp>
    </p:spTree>
    <p:extLst>
      <p:ext uri="{BB962C8B-B14F-4D97-AF65-F5344CB8AC3E}">
        <p14:creationId xmlns:p14="http://schemas.microsoft.com/office/powerpoint/2010/main" val="2728270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OHID, Fingertips Public Health Data.  </a:t>
            </a:r>
          </a:p>
          <a:p>
            <a:pPr marL="171450" indent="-171450">
              <a:buFont typeface="Arial" panose="020B0604020202020204" pitchFamily="34" charset="0"/>
              <a:buChar char="•"/>
            </a:pPr>
            <a:r>
              <a:rPr lang="en-GB" dirty="0"/>
              <a:t>Healthy life expectancy at birth (Male and Female, All ages), 2018 – 20</a:t>
            </a:r>
          </a:p>
          <a:p>
            <a:pPr marL="171450" indent="-171450">
              <a:buFont typeface="Arial" panose="020B0604020202020204" pitchFamily="34" charset="0"/>
              <a:buChar char="•"/>
            </a:pPr>
            <a:r>
              <a:rPr lang="en-GB" dirty="0"/>
              <a:t>Low birth weight of term babies (Persons, &gt;=37 weeks gestational age at birth), 2021</a:t>
            </a:r>
          </a:p>
          <a:p>
            <a:pPr marL="171450" indent="-171450">
              <a:buFont typeface="Arial" panose="020B0604020202020204" pitchFamily="34" charset="0"/>
              <a:buChar char="•"/>
            </a:pPr>
            <a:r>
              <a:rPr lang="en-GB" dirty="0"/>
              <a:t>Year 6: Prevalence of obesity (including severe obesity) (Persons, 10-11 </a:t>
            </a:r>
            <a:r>
              <a:rPr lang="en-GB" dirty="0" err="1"/>
              <a:t>yrs</a:t>
            </a:r>
            <a:r>
              <a:rPr lang="en-GB" dirty="0"/>
              <a:t>), 2022/23</a:t>
            </a:r>
          </a:p>
          <a:p>
            <a:pPr marL="171450" indent="-171450">
              <a:buFont typeface="Arial" panose="020B0604020202020204" pitchFamily="34" charset="0"/>
              <a:buChar char="•"/>
            </a:pPr>
            <a:r>
              <a:rPr lang="en-GB" dirty="0"/>
              <a:t>Percentage 5-year-olds with experience of visually obvious dentinal decay, 2021/22</a:t>
            </a:r>
          </a:p>
          <a:p>
            <a:pPr marL="171450" indent="-171450">
              <a:buFont typeface="Arial" panose="020B0604020202020204" pitchFamily="34" charset="0"/>
              <a:buChar char="•"/>
            </a:pPr>
            <a:r>
              <a:rPr lang="en-GB" dirty="0"/>
              <a:t>Percentage of physically active adults (Persons, 19+ </a:t>
            </a:r>
            <a:r>
              <a:rPr lang="en-GB" dirty="0" err="1"/>
              <a:t>yrs</a:t>
            </a:r>
            <a:r>
              <a:rPr lang="en-GB" dirty="0"/>
              <a:t>), 2021/22</a:t>
            </a:r>
          </a:p>
          <a:p>
            <a:endParaRPr lang="en-GB" dirty="0"/>
          </a:p>
          <a:p>
            <a:r>
              <a:rPr lang="en-GB" dirty="0"/>
              <a:t>Healthy life expectancy = The number of years a person can typically expect to live in full health without disabling illness or injury.</a:t>
            </a:r>
          </a:p>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22</a:t>
            </a:fld>
            <a:endParaRPr lang="en-GB"/>
          </a:p>
        </p:txBody>
      </p:sp>
    </p:spTree>
    <p:extLst>
      <p:ext uri="{BB962C8B-B14F-4D97-AF65-F5344CB8AC3E}">
        <p14:creationId xmlns:p14="http://schemas.microsoft.com/office/powerpoint/2010/main" val="3600029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OHID, Fingertips Public Health Data.  </a:t>
            </a:r>
          </a:p>
          <a:p>
            <a:pPr marL="171450" indent="-171450">
              <a:buFont typeface="Arial" panose="020B0604020202020204" pitchFamily="34" charset="0"/>
              <a:buChar char="•"/>
            </a:pPr>
            <a:r>
              <a:rPr lang="en-GB" dirty="0"/>
              <a:t>Infant mortality rate, 2019-21</a:t>
            </a:r>
          </a:p>
          <a:p>
            <a:pPr marL="171450" indent="-171450">
              <a:buFont typeface="Arial" panose="020B0604020202020204" pitchFamily="34" charset="0"/>
              <a:buChar char="•"/>
            </a:pPr>
            <a:r>
              <a:rPr lang="en-GB" dirty="0"/>
              <a:t>Under 75 mortality rate: causes considered preventable (Persons per 100k &lt;75 </a:t>
            </a:r>
            <a:r>
              <a:rPr lang="en-GB" dirty="0" err="1"/>
              <a:t>yrs</a:t>
            </a:r>
            <a:r>
              <a:rPr lang="en-GB" dirty="0"/>
              <a:t>), 2021</a:t>
            </a:r>
          </a:p>
          <a:p>
            <a:pPr marL="171450" indent="-171450">
              <a:buFont typeface="Arial" panose="020B0604020202020204" pitchFamily="34" charset="0"/>
              <a:buChar char="•"/>
            </a:pPr>
            <a:r>
              <a:rPr lang="en-GB" dirty="0"/>
              <a:t>Under 75 mortality rate from all cardiovascular diseases (Persons per 100k &lt;75 </a:t>
            </a:r>
            <a:r>
              <a:rPr lang="en-GB" dirty="0" err="1"/>
              <a:t>yrs</a:t>
            </a:r>
            <a:r>
              <a:rPr lang="en-GB" dirty="0"/>
              <a:t>), 2021</a:t>
            </a:r>
          </a:p>
          <a:p>
            <a:pPr marL="171450" indent="-171450">
              <a:buFont typeface="Arial" panose="020B0604020202020204" pitchFamily="34" charset="0"/>
              <a:buChar char="•"/>
            </a:pPr>
            <a:r>
              <a:rPr lang="en-GB" sz="1800" b="0" i="0" u="none" strike="noStrike" kern="1200" dirty="0">
                <a:solidFill>
                  <a:srgbClr val="333333"/>
                </a:solidFill>
                <a:effectLst/>
                <a:latin typeface="Segoe UI" panose="020B0502040204020203" pitchFamily="34" charset="0"/>
              </a:rPr>
              <a:t>Under 75 mortality rate: cardiovascular diseases considered preventable</a:t>
            </a:r>
            <a:r>
              <a:rPr lang="en-GB" sz="1800" dirty="0"/>
              <a:t> (Persons per 100k &lt;75 </a:t>
            </a:r>
            <a:r>
              <a:rPr lang="en-GB" sz="1800" dirty="0" err="1"/>
              <a:t>yrs</a:t>
            </a:r>
            <a:r>
              <a:rPr lang="en-GB" sz="1800" dirty="0"/>
              <a:t>), 2021</a:t>
            </a:r>
            <a:endParaRPr lang="en-GB" sz="1800" b="0" i="0" u="none" strike="noStrike" kern="1200" dirty="0">
              <a:solidFill>
                <a:srgbClr val="333333"/>
              </a:solidFill>
              <a:effectLst/>
              <a:latin typeface="Segoe UI" panose="020B0502040204020203" pitchFamily="34" charset="0"/>
            </a:endParaRPr>
          </a:p>
          <a:p>
            <a:pPr marL="171450" indent="-171450">
              <a:buFont typeface="Arial" panose="020B0604020202020204" pitchFamily="34" charset="0"/>
              <a:buChar char="•"/>
            </a:pPr>
            <a:r>
              <a:rPr lang="en-GB" sz="1800" b="0" i="0" u="none" strike="noStrike" kern="1200" dirty="0">
                <a:solidFill>
                  <a:srgbClr val="333333"/>
                </a:solidFill>
                <a:effectLst/>
                <a:latin typeface="Segoe UI" panose="020B0502040204020203" pitchFamily="34" charset="0"/>
              </a:rPr>
              <a:t>Under 75 mortality rate: liver disease</a:t>
            </a:r>
            <a:r>
              <a:rPr lang="en-GB" sz="1800" dirty="0"/>
              <a:t> (Persons per 100k &lt;75 </a:t>
            </a:r>
            <a:r>
              <a:rPr lang="en-GB" sz="1800" dirty="0" err="1"/>
              <a:t>yrs</a:t>
            </a:r>
            <a:r>
              <a:rPr lang="en-GB" sz="1800" dirty="0"/>
              <a:t>), 2021</a:t>
            </a:r>
            <a:endParaRPr lang="en-GB" sz="1800" b="0" i="0" u="none" strike="noStrike" kern="1200" dirty="0">
              <a:solidFill>
                <a:srgbClr val="333333"/>
              </a:solidFill>
              <a:effectLst/>
              <a:latin typeface="Segoe UI" panose="020B0502040204020203" pitchFamily="34" charset="0"/>
            </a:endParaRPr>
          </a:p>
          <a:p>
            <a:pPr marL="171450" indent="-171450">
              <a:buFont typeface="Arial" panose="020B0604020202020204" pitchFamily="34" charset="0"/>
              <a:buChar char="•"/>
            </a:pPr>
            <a:r>
              <a:rPr lang="en-GB" sz="1800" b="0" i="0" u="none" strike="noStrike" kern="1200" dirty="0">
                <a:solidFill>
                  <a:srgbClr val="333333"/>
                </a:solidFill>
                <a:effectLst/>
                <a:latin typeface="Segoe UI" panose="020B0502040204020203" pitchFamily="34" charset="0"/>
              </a:rPr>
              <a:t>Under 75 mortality rate: liver disease considered preventable</a:t>
            </a:r>
            <a:r>
              <a:rPr lang="en-GB" sz="1800" dirty="0"/>
              <a:t> (Persons per 100k &lt;75 </a:t>
            </a:r>
            <a:r>
              <a:rPr lang="en-GB" sz="1800" dirty="0" err="1"/>
              <a:t>yrs</a:t>
            </a:r>
            <a:r>
              <a:rPr lang="en-GB" sz="1800" dirty="0"/>
              <a:t>), 2021</a:t>
            </a:r>
            <a:endParaRPr lang="en-GB" sz="1800" b="0" i="0" u="none" strike="noStrike" kern="1200" dirty="0">
              <a:solidFill>
                <a:srgbClr val="333333"/>
              </a:solidFill>
              <a:effectLst/>
              <a:latin typeface="Segoe UI" panose="020B0502040204020203" pitchFamily="34" charset="0"/>
            </a:endParaRPr>
          </a:p>
          <a:p>
            <a:pPr marL="171450" indent="-171450">
              <a:buFont typeface="Arial" panose="020B0604020202020204" pitchFamily="34" charset="0"/>
              <a:buChar char="•"/>
            </a:pPr>
            <a:r>
              <a:rPr lang="en-GB" sz="1800" b="0" i="0" u="none" strike="noStrike" kern="1200" dirty="0">
                <a:solidFill>
                  <a:srgbClr val="333333"/>
                </a:solidFill>
                <a:effectLst/>
                <a:latin typeface="Segoe UI" panose="020B0502040204020203" pitchFamily="34" charset="0"/>
              </a:rPr>
              <a:t>Mortality rate: specified communicable diseases, including influenza</a:t>
            </a:r>
            <a:r>
              <a:rPr lang="en-GB" sz="1800" dirty="0"/>
              <a:t> (Persons per 100k &lt;75 </a:t>
            </a:r>
            <a:r>
              <a:rPr lang="en-GB" sz="1800" dirty="0" err="1"/>
              <a:t>yrs</a:t>
            </a:r>
            <a:r>
              <a:rPr lang="en-GB" sz="1800" dirty="0"/>
              <a:t>), 2021</a:t>
            </a:r>
            <a:endParaRPr lang="en-GB" sz="1800" b="0" i="0" u="none" strike="noStrike" kern="1200" dirty="0">
              <a:solidFill>
                <a:srgbClr val="333333"/>
              </a:solidFill>
              <a:effectLst/>
              <a:latin typeface="Segoe UI" panose="020B0502040204020203" pitchFamily="34" charset="0"/>
            </a:endParaRPr>
          </a:p>
          <a:p>
            <a:pPr marL="171450" indent="-171450">
              <a:buFont typeface="Arial" panose="020B0604020202020204" pitchFamily="34" charset="0"/>
              <a:buChar char="•"/>
            </a:pPr>
            <a:r>
              <a:rPr lang="en-GB" sz="1800" b="0" i="0" u="none" strike="noStrike" kern="1200" dirty="0">
                <a:solidFill>
                  <a:srgbClr val="333333"/>
                </a:solidFill>
                <a:effectLst/>
                <a:latin typeface="Segoe UI" panose="020B0502040204020203" pitchFamily="34" charset="0"/>
              </a:rPr>
              <a:t>Winter mortality index (all ages), August 2020 – July 2021</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Specified communicable diseases = </a:t>
            </a:r>
            <a:r>
              <a:rPr lang="en-GB" b="0" i="0" dirty="0">
                <a:solidFill>
                  <a:srgbClr val="0B0C0C"/>
                </a:solidFill>
                <a:effectLst/>
                <a:latin typeface="Arial" panose="020B0604020202020204" pitchFamily="34" charset="0"/>
              </a:rPr>
              <a:t>certain infectious and parasitic diseases (classified by underlying cause of death recorded as ICD10 codes A00 to B99) and influenza (J09 to J11). </a:t>
            </a:r>
            <a:r>
              <a:rPr lang="en-GB" dirty="0">
                <a:hlinkClick r:id="rId3"/>
              </a:rPr>
              <a:t>Public Health Outcomes Framework - Data - OHID (phe.org.uk)</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Winter Mortality Index = compares the number of deaths during the winter period with the average for the non-winter periods</a:t>
            </a:r>
          </a:p>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23</a:t>
            </a:fld>
            <a:endParaRPr lang="en-GB"/>
          </a:p>
        </p:txBody>
      </p:sp>
    </p:spTree>
    <p:extLst>
      <p:ext uri="{BB962C8B-B14F-4D97-AF65-F5344CB8AC3E}">
        <p14:creationId xmlns:p14="http://schemas.microsoft.com/office/powerpoint/2010/main" val="847483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chemeClr val="dk1"/>
                </a:solidFill>
                <a:effectLst/>
                <a:latin typeface="+mn-lt"/>
                <a:ea typeface="+mn-ea"/>
                <a:cs typeface="+mn-cs"/>
              </a:rPr>
              <a:t>Data Quality Info: </a:t>
            </a:r>
            <a:r>
              <a:rPr lang="en-GB" sz="1200" b="0" i="0">
                <a:solidFill>
                  <a:srgbClr val="323132"/>
                </a:solidFill>
                <a:effectLst/>
                <a:latin typeface="+mn-lt"/>
              </a:rPr>
              <a:t>Census 2021 was conducted during the coronavirus (COVID-19) pandemic. This may have influenced how people perceive and rate their health and therefore may have affected how people chose to respond.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323132"/>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30000">
                <a:solidFill>
                  <a:schemeClr val="dk1"/>
                </a:solidFill>
                <a:effectLst/>
                <a:latin typeface="+mn-lt"/>
                <a:ea typeface="+mn-ea"/>
                <a:cs typeface="+mn-cs"/>
              </a:rPr>
              <a:t>1</a:t>
            </a:r>
            <a:r>
              <a:rPr lang="en-GB" sz="1200" b="1" i="0">
                <a:solidFill>
                  <a:schemeClr val="dk1"/>
                </a:solidFill>
                <a:effectLst/>
                <a:latin typeface="+mn-lt"/>
                <a:ea typeface="+mn-ea"/>
                <a:cs typeface="+mn-cs"/>
              </a:rPr>
              <a:t>Standardisation of the health data:</a:t>
            </a:r>
            <a:r>
              <a:rPr lang="en-GB" sz="1200" b="0" i="0">
                <a:solidFill>
                  <a:schemeClr val="dk1"/>
                </a:solidFill>
                <a:effectLst/>
                <a:latin typeface="+mn-lt"/>
                <a:ea typeface="+mn-ea"/>
                <a:cs typeface="+mn-cs"/>
              </a:rPr>
              <a:t> This slide uses age-standardised proportions for the graph and non-standardised counts for the table. When comparing between time periods (i.e., 2011 and 2021) or geographical areas (i.e., Slough and England), t</a:t>
            </a:r>
            <a:r>
              <a:rPr lang="en-GB" sz="1200" b="0" i="0">
                <a:solidFill>
                  <a:srgbClr val="323132"/>
                </a:solidFill>
                <a:effectLst/>
                <a:latin typeface="+mn-lt"/>
              </a:rPr>
              <a:t>he ONS recommends using the age-standardised proportions in the graph. Age-standardisation mathematically adjusts </a:t>
            </a:r>
            <a:r>
              <a:rPr lang="en-GB" sz="1200">
                <a:solidFill>
                  <a:srgbClr val="323132"/>
                </a:solidFill>
                <a:latin typeface="+mn-lt"/>
              </a:rPr>
              <a:t>the data to have the same age structure as a “standard population”. </a:t>
            </a:r>
            <a:r>
              <a:rPr lang="en-GB" sz="1200">
                <a:solidFill>
                  <a:srgbClr val="222222"/>
                </a:solidFill>
                <a:latin typeface="+mn-lt"/>
              </a:rPr>
              <a:t>This gives the two groups the same age distribution structure to </a:t>
            </a:r>
            <a:r>
              <a:rPr lang="en-GB" sz="1200" b="0" i="0">
                <a:solidFill>
                  <a:srgbClr val="323132"/>
                </a:solidFill>
                <a:effectLst/>
                <a:latin typeface="+mn-lt"/>
              </a:rPr>
              <a:t>allow for comparisons between the groups, represented as a percentage. This wil</a:t>
            </a:r>
            <a:r>
              <a:rPr lang="en-GB" sz="1200">
                <a:solidFill>
                  <a:srgbClr val="323132"/>
                </a:solidFill>
                <a:latin typeface="+mn-lt"/>
              </a:rPr>
              <a:t>l allow for comparisons between the 2021 and 2011 census and between Slough and the England average. </a:t>
            </a:r>
            <a:r>
              <a:rPr lang="en-GB" sz="1200" b="0" i="0">
                <a:solidFill>
                  <a:srgbClr val="323132"/>
                </a:solidFill>
                <a:effectLst/>
                <a:latin typeface="+mn-lt"/>
              </a:rPr>
              <a:t>For more information on age-standardisation, please read: </a:t>
            </a:r>
            <a:r>
              <a:rPr lang="en-GB" sz="1200">
                <a:latin typeface="+mn-lt"/>
                <a:hlinkClick r:id="rId3"/>
              </a:rPr>
              <a:t>https://blog.ons.gov.uk/2023/01/19/age-standardising-data-what-does-this-mean-and-why-does-it-matter/</a:t>
            </a:r>
            <a:endParaRPr lang="en-GB" sz="1200" b="0" i="0">
              <a:solidFill>
                <a:srgbClr val="32313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chemeClr val="dk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24</a:t>
            </a:fld>
            <a:endParaRPr lang="en-GB"/>
          </a:p>
        </p:txBody>
      </p:sp>
    </p:spTree>
    <p:extLst>
      <p:ext uri="{BB962C8B-B14F-4D97-AF65-F5344CB8AC3E}">
        <p14:creationId xmlns:p14="http://schemas.microsoft.com/office/powerpoint/2010/main" val="2135483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Sources: Census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The map uses Lower</a:t>
            </a:r>
            <a:r>
              <a:rPr kumimoji="0" lang="en-GB" sz="1200" b="0" i="0" u="none" strike="noStrike" kern="1200" cap="none" spc="0" normalizeH="0" baseline="0" noProof="0" dirty="0">
                <a:ln>
                  <a:noFill/>
                </a:ln>
                <a:solidFill>
                  <a:srgbClr val="000000"/>
                </a:solidFill>
                <a:effectLst/>
                <a:uLnTx/>
                <a:uFillTx/>
                <a:latin typeface="+mn-lt"/>
                <a:ea typeface="+mn-ea"/>
                <a:cs typeface="+mn-cs"/>
              </a:rPr>
              <a:t>-tier Super Output Areas (LSOAs), which comprise between 400 and 1,200 households and have a usual resident population between 1,000 and 3,000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dk1"/>
                </a:solidFill>
                <a:effectLst/>
                <a:latin typeface="+mn-lt"/>
                <a:ea typeface="+mn-ea"/>
                <a:cs typeface="+mn-cs"/>
              </a:rPr>
              <a:t>Data Quality Info: </a:t>
            </a:r>
            <a:r>
              <a:rPr lang="en-GB" sz="1200" b="0" i="0" dirty="0">
                <a:solidFill>
                  <a:srgbClr val="323132"/>
                </a:solidFill>
                <a:effectLst/>
                <a:latin typeface="+mn-lt"/>
              </a:rPr>
              <a:t>Census 2021 was conducted during the coronavirus (COVID-19) pandemic. This may have influenced how people perceive and rate their health and therefore may have affected how people chose to respond. </a:t>
            </a:r>
            <a:endParaRPr lang="en-GB" sz="1200" b="0" i="0" dirty="0">
              <a:solidFill>
                <a:schemeClr val="dk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25</a:t>
            </a:fld>
            <a:endParaRPr lang="en-GB"/>
          </a:p>
        </p:txBody>
      </p:sp>
    </p:spTree>
    <p:extLst>
      <p:ext uri="{BB962C8B-B14F-4D97-AF65-F5344CB8AC3E}">
        <p14:creationId xmlns:p14="http://schemas.microsoft.com/office/powerpoint/2010/main" val="780874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 Annual Population Survey 2020/21.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333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a:solidFill>
                  <a:schemeClr val="dk1"/>
                </a:solidFill>
                <a:effectLst/>
                <a:latin typeface="+mn-lt"/>
                <a:ea typeface="+mn-ea"/>
                <a:cs typeface="+mn-cs"/>
              </a:rPr>
              <a:t>A high score for happiness, life satisfaction and worthwhile relates to positive wellbeing, while a high score for anxiety relates to poor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333333"/>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333333"/>
                </a:solidFill>
                <a:effectLst/>
                <a:latin typeface="+mn-lt"/>
                <a:ea typeface="+mn-ea"/>
                <a:cs typeface="+mn-cs"/>
              </a:rPr>
              <a:t>People were asked to rate on a 0-10 scale (0 is “not at all” and 10 is “completely”):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a:solidFill>
                  <a:schemeClr val="dk1"/>
                </a:solidFill>
                <a:effectLst/>
                <a:latin typeface="+mn-lt"/>
                <a:ea typeface="+mn-ea"/>
                <a:cs typeface="+mn-cs"/>
              </a:rPr>
              <a:t>Overall, how satisfied are you with your life nowadays?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a:solidFill>
                  <a:schemeClr val="dk1"/>
                </a:solidFill>
                <a:effectLst/>
                <a:latin typeface="+mn-lt"/>
                <a:ea typeface="+mn-ea"/>
                <a:cs typeface="+mn-cs"/>
              </a:rPr>
              <a:t>Overall, to what extent do you feel that the things you do in your life are worthwhile?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a:solidFill>
                  <a:schemeClr val="dk1"/>
                </a:solidFill>
                <a:effectLst/>
                <a:latin typeface="+mn-lt"/>
                <a:ea typeface="+mn-ea"/>
                <a:cs typeface="+mn-cs"/>
              </a:rPr>
              <a:t>Overall, how happy did you feel yesterday?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kern="1200">
                <a:solidFill>
                  <a:schemeClr val="dk1"/>
                </a:solidFill>
                <a:effectLst/>
                <a:latin typeface="+mn-lt"/>
                <a:ea typeface="+mn-ea"/>
                <a:cs typeface="+mn-cs"/>
              </a:rPr>
              <a:t>Overall, how anxious did you feel yesterday?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u="none">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a:solidFill>
                  <a:schemeClr val="dk1"/>
                </a:solidFill>
                <a:effectLst/>
                <a:latin typeface="+mn-lt"/>
                <a:ea typeface="+mn-ea"/>
                <a:cs typeface="+mn-cs"/>
              </a:rPr>
              <a:t>These scores were then categorised as “very good”, “good”, “fair” or “poor” based on the following thresholds.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a:solidFill>
                  <a:schemeClr val="dk1"/>
                </a:solidFill>
                <a:effectLst/>
                <a:latin typeface="+mn-lt"/>
                <a:ea typeface="+mn-ea"/>
                <a:cs typeface="+mn-cs"/>
              </a:rPr>
              <a:t>For happiness, life satisfaction, and worthwhile: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Very good = 9-10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Good = 7-8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Medium = 5-6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Poor = 0-4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a:solidFill>
                  <a:schemeClr val="dk1"/>
                </a:solidFill>
                <a:effectLst/>
                <a:latin typeface="+mn-lt"/>
                <a:ea typeface="+mn-ea"/>
                <a:cs typeface="+mn-cs"/>
              </a:rPr>
              <a:t>For anxiety: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Very good = 0-1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Good = 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Fair = 4-5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a:solidFill>
                  <a:schemeClr val="dk1"/>
                </a:solidFill>
                <a:effectLst/>
                <a:latin typeface="+mn-lt"/>
                <a:ea typeface="+mn-ea"/>
                <a:cs typeface="+mn-cs"/>
              </a:rPr>
              <a:t>Poor = 6-10</a:t>
            </a:r>
          </a:p>
        </p:txBody>
      </p:sp>
      <p:sp>
        <p:nvSpPr>
          <p:cNvPr id="4" name="Slide Number Placeholder 3"/>
          <p:cNvSpPr>
            <a:spLocks noGrp="1"/>
          </p:cNvSpPr>
          <p:nvPr>
            <p:ph type="sldNum" sz="quarter" idx="5"/>
          </p:nvPr>
        </p:nvSpPr>
        <p:spPr/>
        <p:txBody>
          <a:bodyPr/>
          <a:lstStyle/>
          <a:p>
            <a:fld id="{66CD363B-970A-4047-B9D9-AA8D65AF0A58}" type="slidenum">
              <a:rPr lang="en-GB" smtClean="0"/>
              <a:t>26</a:t>
            </a:fld>
            <a:endParaRPr lang="en-GB"/>
          </a:p>
        </p:txBody>
      </p:sp>
    </p:spTree>
    <p:extLst>
      <p:ext uri="{BB962C8B-B14F-4D97-AF65-F5344CB8AC3E}">
        <p14:creationId xmlns:p14="http://schemas.microsoft.com/office/powerpoint/2010/main" val="429026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30000">
                <a:solidFill>
                  <a:schemeClr val="dk1"/>
                </a:solidFill>
                <a:effectLst/>
                <a:latin typeface="+mn-lt"/>
                <a:ea typeface="+mn-ea"/>
                <a:cs typeface="+mn-cs"/>
              </a:rPr>
              <a:t>1</a:t>
            </a:r>
            <a:r>
              <a:rPr lang="en-GB" sz="1200" b="1" i="0" baseline="0">
                <a:solidFill>
                  <a:schemeClr val="dk1"/>
                </a:solidFill>
                <a:effectLst/>
                <a:latin typeface="+mn-lt"/>
                <a:ea typeface="+mn-ea"/>
                <a:cs typeface="+mn-cs"/>
              </a:rPr>
              <a:t>Standardisation of the disability data: </a:t>
            </a:r>
            <a:r>
              <a:rPr lang="en-GB" sz="1200" b="0" i="0">
                <a:solidFill>
                  <a:schemeClr val="dk1"/>
                </a:solidFill>
                <a:effectLst/>
                <a:latin typeface="+mn-lt"/>
                <a:ea typeface="+mn-ea"/>
                <a:cs typeface="+mn-cs"/>
              </a:rPr>
              <a:t>This slide uses age-standardised proportions for the disability graph and non-standardised counts for the disability table. When comparing between time periods (i.e., 2011 and 2021) or geographical areas (i.e., Slough and England), t</a:t>
            </a:r>
            <a:r>
              <a:rPr lang="en-GB" sz="1200" b="0" i="0">
                <a:solidFill>
                  <a:srgbClr val="323132"/>
                </a:solidFill>
                <a:effectLst/>
                <a:latin typeface="+mn-lt"/>
              </a:rPr>
              <a:t>he ONS recommends using the age-standardised proportions in the graph. Age-standardisation mathematically adjusts </a:t>
            </a:r>
            <a:r>
              <a:rPr lang="en-GB" sz="1200">
                <a:solidFill>
                  <a:srgbClr val="323132"/>
                </a:solidFill>
                <a:latin typeface="+mn-lt"/>
              </a:rPr>
              <a:t>the data to have the same age structure as a “standard population”. </a:t>
            </a:r>
            <a:r>
              <a:rPr lang="en-GB" sz="1200">
                <a:solidFill>
                  <a:srgbClr val="222222"/>
                </a:solidFill>
                <a:latin typeface="+mn-lt"/>
              </a:rPr>
              <a:t>This gives the two groups the same age distribution structure to </a:t>
            </a:r>
            <a:r>
              <a:rPr lang="en-GB" sz="1200" b="0" i="0">
                <a:solidFill>
                  <a:srgbClr val="323132"/>
                </a:solidFill>
                <a:effectLst/>
                <a:latin typeface="+mn-lt"/>
              </a:rPr>
              <a:t>allow for comparisons between the groups, represented as a percentage. This wil</a:t>
            </a:r>
            <a:r>
              <a:rPr lang="en-GB" sz="1200">
                <a:solidFill>
                  <a:srgbClr val="323132"/>
                </a:solidFill>
                <a:latin typeface="+mn-lt"/>
              </a:rPr>
              <a:t>l allow for comparisons between the 2021 and 2011 census and between Slough and the England average. </a:t>
            </a:r>
            <a:r>
              <a:rPr lang="en-GB" sz="1200" b="0" i="0">
                <a:solidFill>
                  <a:srgbClr val="323132"/>
                </a:solidFill>
                <a:effectLst/>
                <a:latin typeface="+mn-lt"/>
              </a:rPr>
              <a:t>For more information on age-standardisation, please read: </a:t>
            </a:r>
            <a:r>
              <a:rPr lang="en-GB" sz="1200">
                <a:latin typeface="+mn-lt"/>
                <a:hlinkClick r:id="rId3"/>
              </a:rPr>
              <a:t>https://blog.ons.gov.uk/2023/01/19/age-standardising-data-what-does-this-mean-and-why-does-it-matter/</a:t>
            </a:r>
            <a:endParaRPr lang="en-GB" sz="1200">
              <a:latin typeface="+mn-lt"/>
            </a:endParaRPr>
          </a:p>
          <a:p>
            <a:endParaRPr lang="en-GB" sz="1200" b="1" i="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strike="noStrike" baseline="30000">
                <a:solidFill>
                  <a:schemeClr val="bg1"/>
                </a:solidFill>
                <a:effectLst/>
                <a:latin typeface="+mn-lt"/>
                <a:ea typeface="open sans" panose="020B0606030504020204" pitchFamily="34" charset="0"/>
                <a:cs typeface="open sans" panose="020B0606030504020204" pitchFamily="34" charset="0"/>
              </a:rPr>
              <a:t>2</a:t>
            </a:r>
            <a:r>
              <a:rPr lang="en-GB" sz="1200" b="1" i="0">
                <a:solidFill>
                  <a:schemeClr val="dk1"/>
                </a:solidFill>
                <a:effectLst/>
                <a:latin typeface="+mn-lt"/>
                <a:ea typeface="+mn-ea"/>
                <a:cs typeface="+mn-cs"/>
              </a:rPr>
              <a:t>Data Quality Info: </a:t>
            </a:r>
            <a:r>
              <a:rPr lang="en-GB" sz="1200" b="0" i="0">
                <a:solidFill>
                  <a:srgbClr val="323132"/>
                </a:solidFill>
                <a:effectLst/>
                <a:latin typeface="+mn-lt"/>
              </a:rPr>
              <a:t>Caution should be taken when making comparisons between 2011 and 2021 because of changes in question wording, response options, and the way the ONS identifies disabled people, which may have had an impact on the number of people identified as disabled. The question was changed in order to collect data that more closely aligned with the definition of disability in </a:t>
            </a:r>
            <a:r>
              <a:rPr lang="en-GB" sz="1200" b="0" i="0" kern="1200">
                <a:solidFill>
                  <a:srgbClr val="323132"/>
                </a:solidFill>
                <a:effectLst/>
                <a:latin typeface="+mn-lt"/>
                <a:ea typeface="+mn-ea"/>
                <a:cs typeface="+mn-cs"/>
              </a:rPr>
              <a:t>the Equality Act 2010. The </a:t>
            </a:r>
            <a:r>
              <a:rPr lang="en-GB" sz="1200" b="0" i="0">
                <a:solidFill>
                  <a:srgbClr val="323132"/>
                </a:solidFill>
                <a:effectLst/>
                <a:latin typeface="+mn-lt"/>
              </a:rPr>
              <a:t>Equality Act defines an individual as disabled if they have a physical or mental impairment that has a substantial and long-term negative effect on their ability to carry out normal day-to-day activities. Additionally, Census 2021 was undertaken during the coronavirus (COVID-19) pandemic, which may also have influenced how people perceive their health status and activity limitations and therefore may affect how people chose to respond.</a:t>
            </a:r>
          </a:p>
        </p:txBody>
      </p:sp>
      <p:sp>
        <p:nvSpPr>
          <p:cNvPr id="4" name="Slide Number Placeholder 3"/>
          <p:cNvSpPr>
            <a:spLocks noGrp="1"/>
          </p:cNvSpPr>
          <p:nvPr>
            <p:ph type="sldNum" sz="quarter" idx="5"/>
          </p:nvPr>
        </p:nvSpPr>
        <p:spPr/>
        <p:txBody>
          <a:bodyPr/>
          <a:lstStyle/>
          <a:p>
            <a:fld id="{66CD363B-970A-4047-B9D9-AA8D65AF0A58}" type="slidenum">
              <a:rPr lang="en-GB" smtClean="0"/>
              <a:t>27</a:t>
            </a:fld>
            <a:endParaRPr lang="en-GB"/>
          </a:p>
        </p:txBody>
      </p:sp>
    </p:spTree>
    <p:extLst>
      <p:ext uri="{BB962C8B-B14F-4D97-AF65-F5344CB8AC3E}">
        <p14:creationId xmlns:p14="http://schemas.microsoft.com/office/powerpoint/2010/main" val="2279141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Sources: Census 2021 and 2011. </a:t>
            </a:r>
          </a:p>
          <a:p>
            <a:endParaRPr lang="en-GB" sz="1200" b="1" i="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30000">
                <a:solidFill>
                  <a:schemeClr val="dk1"/>
                </a:solidFill>
                <a:effectLst/>
                <a:latin typeface="+mn-lt"/>
                <a:ea typeface="+mn-ea"/>
                <a:cs typeface="+mn-cs"/>
              </a:rPr>
              <a:t>1</a:t>
            </a:r>
            <a:r>
              <a:rPr lang="en-GB" sz="1200" b="0" i="0">
                <a:solidFill>
                  <a:schemeClr val="dk1"/>
                </a:solidFill>
                <a:effectLst/>
                <a:latin typeface="+mn-lt"/>
                <a:ea typeface="+mn-ea"/>
                <a:cs typeface="+mn-cs"/>
              </a:rPr>
              <a:t>This data does not need to be age-standardised as it is uses the number of households, not residents, and therefore is not affected by differences in the age structure of populations. </a:t>
            </a:r>
          </a:p>
          <a:p>
            <a:endParaRPr lang="en-GB" sz="1200" b="1" i="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strike="noStrike" baseline="30000">
                <a:solidFill>
                  <a:schemeClr val="bg1"/>
                </a:solidFill>
                <a:effectLst/>
                <a:latin typeface="+mn-lt"/>
                <a:ea typeface="open sans" panose="020B0606030504020204" pitchFamily="34" charset="0"/>
                <a:cs typeface="open sans" panose="020B0606030504020204" pitchFamily="34" charset="0"/>
              </a:rPr>
              <a:t>2</a:t>
            </a:r>
            <a:r>
              <a:rPr lang="en-GB" sz="1200" b="1" i="0">
                <a:solidFill>
                  <a:schemeClr val="dk1"/>
                </a:solidFill>
                <a:effectLst/>
                <a:latin typeface="+mn-lt"/>
                <a:ea typeface="+mn-ea"/>
                <a:cs typeface="+mn-cs"/>
              </a:rPr>
              <a:t>Data Quality Info: </a:t>
            </a:r>
            <a:r>
              <a:rPr lang="en-GB" sz="1200" b="0" i="0">
                <a:solidFill>
                  <a:srgbClr val="323132"/>
                </a:solidFill>
                <a:effectLst/>
                <a:latin typeface="+mn-lt"/>
              </a:rPr>
              <a:t>Caution should be taken when making comparisons between 2011 and 2021 because of changes in question wording, response options, and the way the ONS identifies disabled people, which may have had an impact on the number of people identified as disabled. The question was changed in order to collect data that more closely aligned with the definition of disability in </a:t>
            </a:r>
            <a:r>
              <a:rPr lang="en-GB" sz="1200" b="0" i="0" kern="1200">
                <a:solidFill>
                  <a:srgbClr val="323132"/>
                </a:solidFill>
                <a:effectLst/>
                <a:latin typeface="+mn-lt"/>
                <a:ea typeface="+mn-ea"/>
                <a:cs typeface="+mn-cs"/>
              </a:rPr>
              <a:t>the Equality Act 2010. The </a:t>
            </a:r>
            <a:r>
              <a:rPr lang="en-GB" sz="1200" b="0" i="0">
                <a:solidFill>
                  <a:srgbClr val="323132"/>
                </a:solidFill>
                <a:effectLst/>
                <a:latin typeface="+mn-lt"/>
              </a:rPr>
              <a:t>Equality Act defines an individual as disabled if they have a physical or mental impairment that has a substantial and long-term negative effect on their ability to carry out normal day-to-day activities. Additionally, Census 2021 was undertaken during the coronavirus (COVID-19) pandemic, which may also have influenced how people perceive their health status and activity limitations and therefore may affect how people chose to respond.</a:t>
            </a:r>
          </a:p>
          <a:p>
            <a:endParaRPr lang="en-GB" sz="1200" b="1" i="0">
              <a:solidFill>
                <a:schemeClr val="dk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28</a:t>
            </a:fld>
            <a:endParaRPr lang="en-GB"/>
          </a:p>
        </p:txBody>
      </p:sp>
    </p:spTree>
    <p:extLst>
      <p:ext uri="{BB962C8B-B14F-4D97-AF65-F5344CB8AC3E}">
        <p14:creationId xmlns:p14="http://schemas.microsoft.com/office/powerpoint/2010/main" val="1255833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323132"/>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30000">
                <a:solidFill>
                  <a:schemeClr val="dk1"/>
                </a:solidFill>
                <a:effectLst/>
                <a:latin typeface="+mn-lt"/>
                <a:ea typeface="+mn-ea"/>
                <a:cs typeface="+mn-cs"/>
              </a:rPr>
              <a:t>1</a:t>
            </a:r>
            <a:r>
              <a:rPr lang="en-GB" sz="1200" b="1" i="0">
                <a:solidFill>
                  <a:schemeClr val="dk1"/>
                </a:solidFill>
                <a:effectLst/>
                <a:latin typeface="+mn-lt"/>
                <a:ea typeface="+mn-ea"/>
                <a:cs typeface="+mn-cs"/>
              </a:rPr>
              <a:t>Standardisation of the unpaid care data:</a:t>
            </a:r>
            <a:r>
              <a:rPr lang="en-GB" sz="1200" b="0" i="0">
                <a:solidFill>
                  <a:schemeClr val="dk1"/>
                </a:solidFill>
                <a:effectLst/>
                <a:latin typeface="+mn-lt"/>
                <a:ea typeface="+mn-ea"/>
                <a:cs typeface="+mn-cs"/>
              </a:rPr>
              <a:t> This slide uses age-standardised proportions for the graph and non-standardised counts for the table. When comparing between time periods (i.e., 2011 and 2021) or geographical areas (i.e., Slough and England), t</a:t>
            </a:r>
            <a:r>
              <a:rPr lang="en-GB" sz="1200" b="0" i="0">
                <a:solidFill>
                  <a:srgbClr val="323132"/>
                </a:solidFill>
                <a:effectLst/>
                <a:latin typeface="+mn-lt"/>
              </a:rPr>
              <a:t>he ONS recommends using the age-standardised proportions in the graph. Age-standardisation mathematically adjusts </a:t>
            </a:r>
            <a:r>
              <a:rPr lang="en-GB" sz="1200">
                <a:solidFill>
                  <a:srgbClr val="323132"/>
                </a:solidFill>
                <a:latin typeface="+mn-lt"/>
              </a:rPr>
              <a:t>the data to have the same age structure as a “standard population”. </a:t>
            </a:r>
            <a:r>
              <a:rPr lang="en-GB" sz="1200">
                <a:solidFill>
                  <a:srgbClr val="222222"/>
                </a:solidFill>
                <a:latin typeface="+mn-lt"/>
              </a:rPr>
              <a:t>This gives the two groups the same age distribution structure to </a:t>
            </a:r>
            <a:r>
              <a:rPr lang="en-GB" sz="1200" b="0" i="0">
                <a:solidFill>
                  <a:srgbClr val="323132"/>
                </a:solidFill>
                <a:effectLst/>
                <a:latin typeface="+mn-lt"/>
              </a:rPr>
              <a:t>allow for comparisons between the groups, represented as a percentage. This wil</a:t>
            </a:r>
            <a:r>
              <a:rPr lang="en-GB" sz="1200">
                <a:solidFill>
                  <a:srgbClr val="323132"/>
                </a:solidFill>
                <a:latin typeface="+mn-lt"/>
              </a:rPr>
              <a:t>l allow for comparisons between the 2021 and 2011 census and between Slough and the England average. </a:t>
            </a:r>
            <a:r>
              <a:rPr lang="en-GB" sz="1200" b="0" i="0">
                <a:solidFill>
                  <a:srgbClr val="323132"/>
                </a:solidFill>
                <a:effectLst/>
                <a:latin typeface="+mn-lt"/>
              </a:rPr>
              <a:t>For more information on age-standardisation, please read: </a:t>
            </a:r>
            <a:r>
              <a:rPr lang="en-GB" sz="1200">
                <a:latin typeface="+mn-lt"/>
                <a:hlinkClick r:id="rId3"/>
              </a:rPr>
              <a:t>https://blog.ons.gov.uk/2023/01/19/age-standardising-data-what-does-this-mean-and-why-does-it-matter/</a:t>
            </a:r>
            <a:endParaRPr lang="en-GB" sz="1200" b="0" i="0">
              <a:solidFill>
                <a:srgbClr val="323132"/>
              </a:solidFill>
              <a:effectLst/>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29</a:t>
            </a:fld>
            <a:endParaRPr lang="en-GB"/>
          </a:p>
        </p:txBody>
      </p:sp>
    </p:spTree>
    <p:extLst>
      <p:ext uri="{BB962C8B-B14F-4D97-AF65-F5344CB8AC3E}">
        <p14:creationId xmlns:p14="http://schemas.microsoft.com/office/powerpoint/2010/main" val="690334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3</a:t>
            </a:fld>
            <a:endParaRPr lang="en-GB"/>
          </a:p>
        </p:txBody>
      </p:sp>
    </p:spTree>
    <p:extLst>
      <p:ext uri="{BB962C8B-B14F-4D97-AF65-F5344CB8AC3E}">
        <p14:creationId xmlns:p14="http://schemas.microsoft.com/office/powerpoint/2010/main" val="1484239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30</a:t>
            </a:fld>
            <a:endParaRPr lang="en-GB"/>
          </a:p>
        </p:txBody>
      </p:sp>
    </p:spTree>
    <p:extLst>
      <p:ext uri="{BB962C8B-B14F-4D97-AF65-F5344CB8AC3E}">
        <p14:creationId xmlns:p14="http://schemas.microsoft.com/office/powerpoint/2010/main" val="3492331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More information on the PHOF wider determinants of health can be found here: https://fingertips.phe.org.uk/profile/wider-determinants</a:t>
            </a:r>
          </a:p>
        </p:txBody>
      </p:sp>
      <p:sp>
        <p:nvSpPr>
          <p:cNvPr id="4" name="Slide Number Placeholder 3"/>
          <p:cNvSpPr>
            <a:spLocks noGrp="1"/>
          </p:cNvSpPr>
          <p:nvPr>
            <p:ph type="sldNum" sz="quarter" idx="5"/>
          </p:nvPr>
        </p:nvSpPr>
        <p:spPr/>
        <p:txBody>
          <a:bodyPr/>
          <a:lstStyle/>
          <a:p>
            <a:fld id="{66CD363B-970A-4047-B9D9-AA8D65AF0A58}" type="slidenum">
              <a:rPr lang="en-GB" smtClean="0"/>
              <a:t>31</a:t>
            </a:fld>
            <a:endParaRPr lang="en-GB"/>
          </a:p>
        </p:txBody>
      </p:sp>
    </p:spTree>
    <p:extLst>
      <p:ext uri="{BB962C8B-B14F-4D97-AF65-F5344CB8AC3E}">
        <p14:creationId xmlns:p14="http://schemas.microsoft.com/office/powerpoint/2010/main" val="2939976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32</a:t>
            </a:fld>
            <a:endParaRPr lang="en-GB"/>
          </a:p>
        </p:txBody>
      </p:sp>
    </p:spTree>
    <p:extLst>
      <p:ext uri="{BB962C8B-B14F-4D97-AF65-F5344CB8AC3E}">
        <p14:creationId xmlns:p14="http://schemas.microsoft.com/office/powerpoint/2010/main" val="127370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p:txBody>
      </p:sp>
      <p:sp>
        <p:nvSpPr>
          <p:cNvPr id="4" name="Slide Number Placeholder 3"/>
          <p:cNvSpPr>
            <a:spLocks noGrp="1"/>
          </p:cNvSpPr>
          <p:nvPr>
            <p:ph type="sldNum" sz="quarter" idx="5"/>
          </p:nvPr>
        </p:nvSpPr>
        <p:spPr/>
        <p:txBody>
          <a:bodyPr/>
          <a:lstStyle/>
          <a:p>
            <a:fld id="{66CD363B-970A-4047-B9D9-AA8D65AF0A58}" type="slidenum">
              <a:rPr lang="en-GB" smtClean="0"/>
              <a:t>33</a:t>
            </a:fld>
            <a:endParaRPr lang="en-GB"/>
          </a:p>
        </p:txBody>
      </p:sp>
    </p:spTree>
    <p:extLst>
      <p:ext uri="{BB962C8B-B14F-4D97-AF65-F5344CB8AC3E}">
        <p14:creationId xmlns:p14="http://schemas.microsoft.com/office/powerpoint/2010/main" val="1048742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Census 2021 and 2011. </a:t>
            </a:r>
          </a:p>
          <a:p>
            <a:endParaRPr lang="en-GB" sz="1200" b="0" u="sng" dirty="0">
              <a:solidFill>
                <a:srgbClr val="333333"/>
              </a:solidFill>
            </a:endParaRPr>
          </a:p>
          <a:p>
            <a:r>
              <a:rPr lang="en-GB" sz="1200" b="0" u="sng" dirty="0">
                <a:solidFill>
                  <a:srgbClr val="333333"/>
                </a:solidFill>
              </a:rPr>
              <a:t>Occupancy Ratings</a:t>
            </a:r>
          </a:p>
          <a:p>
            <a:r>
              <a:rPr lang="en-GB" sz="1200" b="0" u="none" dirty="0">
                <a:solidFill>
                  <a:srgbClr val="333333"/>
                </a:solidFill>
              </a:rPr>
              <a:t>This is a measure of whether a home is overcrowded or under-occupied. </a:t>
            </a:r>
          </a:p>
          <a:p>
            <a:r>
              <a:rPr lang="en-GB" sz="1200" i="0" dirty="0">
                <a:solidFill>
                  <a:srgbClr val="333333"/>
                </a:solidFill>
                <a:effectLst/>
                <a:latin typeface="+mn-lt"/>
                <a:ea typeface="+mn-ea"/>
                <a:cs typeface="+mn-cs"/>
              </a:rPr>
              <a:t>An occupancy rating of:</a:t>
            </a:r>
          </a:p>
          <a:p>
            <a:pPr marL="171450" indent="-171450">
              <a:buFont typeface="Arial" panose="020B0604020202020204" pitchFamily="34" charset="0"/>
              <a:buChar char="•"/>
            </a:pPr>
            <a:r>
              <a:rPr lang="en-GB" sz="1200" i="0" dirty="0">
                <a:solidFill>
                  <a:srgbClr val="333333"/>
                </a:solidFill>
                <a:effectLst/>
                <a:latin typeface="+mn-lt"/>
                <a:ea typeface="+mn-ea"/>
                <a:cs typeface="+mn-cs"/>
              </a:rPr>
              <a:t>+1 or more implies that a household’s accommodation has more rooms than required (under-occupied)</a:t>
            </a:r>
          </a:p>
          <a:p>
            <a:pPr marL="171450" indent="-171450">
              <a:buFont typeface="Arial" panose="020B0604020202020204" pitchFamily="34" charset="0"/>
              <a:buChar char="•"/>
            </a:pPr>
            <a:r>
              <a:rPr lang="en-GB" sz="1200" i="0" dirty="0">
                <a:solidFill>
                  <a:srgbClr val="333333"/>
                </a:solidFill>
                <a:effectLst/>
                <a:latin typeface="+mn-lt"/>
                <a:ea typeface="+mn-ea"/>
                <a:cs typeface="+mn-cs"/>
              </a:rPr>
              <a:t>0 suggests that a household’s accommodation has an ideal number of rooms</a:t>
            </a:r>
          </a:p>
          <a:p>
            <a:pPr marL="171450" indent="-171450">
              <a:buFont typeface="Arial" panose="020B0604020202020204" pitchFamily="34" charset="0"/>
              <a:buChar char="•"/>
            </a:pPr>
            <a:r>
              <a:rPr lang="en-GB" sz="1200" i="0" dirty="0">
                <a:solidFill>
                  <a:srgbClr val="333333"/>
                </a:solidFill>
                <a:effectLst/>
                <a:latin typeface="+mn-lt"/>
                <a:ea typeface="+mn-ea"/>
                <a:cs typeface="+mn-cs"/>
              </a:rPr>
              <a:t>-1 or less implies that a household’s accommodation has fewer rooms than required (overcrowded)</a:t>
            </a:r>
          </a:p>
          <a:p>
            <a:pPr marL="0" indent="0">
              <a:buFont typeface="Arial" panose="020B0604020202020204" pitchFamily="34" charset="0"/>
              <a:buNone/>
            </a:pPr>
            <a:endParaRPr lang="en-GB" sz="1200" b="0" i="0" dirty="0">
              <a:solidFill>
                <a:schemeClr val="dk1"/>
              </a:solidFill>
              <a:effectLst/>
              <a:latin typeface="+mn-lt"/>
              <a:ea typeface="+mn-ea"/>
              <a:cs typeface="+mn-cs"/>
            </a:endParaRPr>
          </a:p>
          <a:p>
            <a:r>
              <a:rPr lang="en-GB" sz="1200" b="0" i="0" dirty="0">
                <a:solidFill>
                  <a:schemeClr val="dk1"/>
                </a:solidFill>
                <a:effectLst/>
                <a:latin typeface="+mn-lt"/>
                <a:ea typeface="+mn-ea"/>
                <a:cs typeface="+mn-cs"/>
              </a:rPr>
              <a:t>The people who should have their own room according to the bedroom standard are:</a:t>
            </a:r>
          </a:p>
          <a:p>
            <a:pPr marL="228600" indent="-228600">
              <a:buFont typeface="+mj-lt"/>
              <a:buAutoNum type="arabicPeriod"/>
            </a:pPr>
            <a:r>
              <a:rPr lang="en-GB" sz="1200" b="0" i="0" dirty="0">
                <a:solidFill>
                  <a:schemeClr val="dk1"/>
                </a:solidFill>
                <a:effectLst/>
                <a:latin typeface="+mn-lt"/>
                <a:ea typeface="+mn-ea"/>
                <a:cs typeface="+mn-cs"/>
              </a:rPr>
              <a:t>married or cohabiting couples</a:t>
            </a:r>
          </a:p>
          <a:p>
            <a:pPr marL="228600" indent="-228600">
              <a:buFont typeface="+mj-lt"/>
              <a:buAutoNum type="arabicPeriod"/>
            </a:pPr>
            <a:r>
              <a:rPr lang="en-GB" sz="1200" b="0" i="0" dirty="0">
                <a:solidFill>
                  <a:schemeClr val="dk1"/>
                </a:solidFill>
                <a:effectLst/>
                <a:latin typeface="+mn-lt"/>
                <a:ea typeface="+mn-ea"/>
                <a:cs typeface="+mn-cs"/>
              </a:rPr>
              <a:t>single parents</a:t>
            </a:r>
          </a:p>
          <a:p>
            <a:pPr marL="228600" indent="-228600">
              <a:buFont typeface="+mj-lt"/>
              <a:buAutoNum type="arabicPeriod"/>
            </a:pPr>
            <a:r>
              <a:rPr lang="en-GB" sz="1200" b="0" i="0" dirty="0">
                <a:solidFill>
                  <a:schemeClr val="dk1"/>
                </a:solidFill>
                <a:effectLst/>
                <a:latin typeface="+mn-lt"/>
                <a:ea typeface="+mn-ea"/>
                <a:cs typeface="+mn-cs"/>
              </a:rPr>
              <a:t>people aged 16 years or over</a:t>
            </a:r>
          </a:p>
          <a:p>
            <a:pPr marL="228600" indent="-228600">
              <a:buFont typeface="+mj-lt"/>
              <a:buAutoNum type="arabicPeriod"/>
            </a:pPr>
            <a:r>
              <a:rPr lang="en-GB" sz="1200" b="0" i="0" dirty="0">
                <a:solidFill>
                  <a:schemeClr val="dk1"/>
                </a:solidFill>
                <a:effectLst/>
                <a:latin typeface="+mn-lt"/>
                <a:ea typeface="+mn-ea"/>
                <a:cs typeface="+mn-cs"/>
              </a:rPr>
              <a:t>pairs of same-sex persons aged 10 to 15 years</a:t>
            </a:r>
          </a:p>
          <a:p>
            <a:pPr marL="228600" indent="-228600">
              <a:buFont typeface="+mj-lt"/>
              <a:buAutoNum type="arabicPeriod"/>
            </a:pPr>
            <a:r>
              <a:rPr lang="en-GB" sz="1200" b="0" i="0" dirty="0">
                <a:solidFill>
                  <a:schemeClr val="dk1"/>
                </a:solidFill>
                <a:effectLst/>
                <a:latin typeface="+mn-lt"/>
                <a:ea typeface="+mn-ea"/>
                <a:cs typeface="+mn-cs"/>
              </a:rPr>
              <a:t>people aged 10 to 15 years who are paired with a person aged under 10 years of the same sex</a:t>
            </a:r>
          </a:p>
          <a:p>
            <a:pPr marL="228600" indent="-228600">
              <a:buFont typeface="+mj-lt"/>
              <a:buAutoNum type="arabicPeriod"/>
            </a:pPr>
            <a:r>
              <a:rPr lang="en-GB" sz="1200" b="0" i="0" dirty="0">
                <a:solidFill>
                  <a:schemeClr val="dk1"/>
                </a:solidFill>
                <a:effectLst/>
                <a:latin typeface="+mn-lt"/>
                <a:ea typeface="+mn-ea"/>
                <a:cs typeface="+mn-cs"/>
              </a:rPr>
              <a:t>pairs of children aged under 10 years, regardless of their sex</a:t>
            </a:r>
          </a:p>
          <a:p>
            <a:pPr marL="228600" indent="-228600">
              <a:buFont typeface="+mj-lt"/>
              <a:buAutoNum type="arabicPeriod"/>
            </a:pPr>
            <a:r>
              <a:rPr lang="en-GB" sz="1200" b="0" i="0" dirty="0">
                <a:solidFill>
                  <a:schemeClr val="dk1"/>
                </a:solidFill>
                <a:effectLst/>
                <a:latin typeface="+mn-lt"/>
                <a:ea typeface="+mn-ea"/>
                <a:cs typeface="+mn-cs"/>
              </a:rPr>
              <a:t>people aged under 16 years who cannot share a bedroom with someone in 4, 5 or 6 above</a:t>
            </a:r>
            <a:endParaRPr lang="en-GB" dirty="0"/>
          </a:p>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34</a:t>
            </a:fld>
            <a:endParaRPr lang="en-GB"/>
          </a:p>
        </p:txBody>
      </p:sp>
    </p:spTree>
    <p:extLst>
      <p:ext uri="{BB962C8B-B14F-4D97-AF65-F5344CB8AC3E}">
        <p14:creationId xmlns:p14="http://schemas.microsoft.com/office/powerpoint/2010/main" val="347310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Census 2021 and 2011. </a:t>
            </a:r>
          </a:p>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35</a:t>
            </a:fld>
            <a:endParaRPr lang="en-GB"/>
          </a:p>
        </p:txBody>
      </p:sp>
    </p:spTree>
    <p:extLst>
      <p:ext uri="{BB962C8B-B14F-4D97-AF65-F5344CB8AC3E}">
        <p14:creationId xmlns:p14="http://schemas.microsoft.com/office/powerpoint/2010/main" val="1718126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a:p>
            <a:endParaRPr lang="en-GB" b="1"/>
          </a:p>
        </p:txBody>
      </p:sp>
      <p:sp>
        <p:nvSpPr>
          <p:cNvPr id="4" name="Slide Number Placeholder 3"/>
          <p:cNvSpPr>
            <a:spLocks noGrp="1"/>
          </p:cNvSpPr>
          <p:nvPr>
            <p:ph type="sldNum" sz="quarter" idx="5"/>
          </p:nvPr>
        </p:nvSpPr>
        <p:spPr/>
        <p:txBody>
          <a:bodyPr/>
          <a:lstStyle/>
          <a:p>
            <a:fld id="{66CD363B-970A-4047-B9D9-AA8D65AF0A58}" type="slidenum">
              <a:rPr lang="en-GB" smtClean="0"/>
              <a:t>36</a:t>
            </a:fld>
            <a:endParaRPr lang="en-GB"/>
          </a:p>
        </p:txBody>
      </p:sp>
    </p:spTree>
    <p:extLst>
      <p:ext uri="{BB962C8B-B14F-4D97-AF65-F5344CB8AC3E}">
        <p14:creationId xmlns:p14="http://schemas.microsoft.com/office/powerpoint/2010/main" val="1274873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rPr>
              <a:t>Accommodation type: Census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rPr>
              <a:t>UK house price index: HM Land Registry, November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rPr>
              <a:t>Housing affordability: ONS, March 2023.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rgbClr val="333333"/>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333333"/>
                </a:solidFill>
              </a:rPr>
              <a:t>Housing affordability ratio: Ratio of house prices to residence based earnings, calculated by dividing house prices by gross annual earnings. This serves as an indicator of relative affordability. A higher ratio indicates that on average, it is less affordable for a resident to purchase a house in their local authority district. Conversely, a lower ratio indicates higher affordability in a local authority. While there are many more factors that influence affordability, the simple ratio provides an overview of geographic differences across England and Wales. </a:t>
            </a:r>
          </a:p>
        </p:txBody>
      </p:sp>
      <p:sp>
        <p:nvSpPr>
          <p:cNvPr id="4" name="Slide Number Placeholder 3"/>
          <p:cNvSpPr>
            <a:spLocks noGrp="1"/>
          </p:cNvSpPr>
          <p:nvPr>
            <p:ph type="sldNum" sz="quarter" idx="5"/>
          </p:nvPr>
        </p:nvSpPr>
        <p:spPr/>
        <p:txBody>
          <a:bodyPr/>
          <a:lstStyle/>
          <a:p>
            <a:fld id="{66CD363B-970A-4047-B9D9-AA8D65AF0A58}" type="slidenum">
              <a:rPr lang="en-GB" smtClean="0"/>
              <a:t>37</a:t>
            </a:fld>
            <a:endParaRPr lang="en-GB"/>
          </a:p>
        </p:txBody>
      </p:sp>
    </p:spTree>
    <p:extLst>
      <p:ext uri="{BB962C8B-B14F-4D97-AF65-F5344CB8AC3E}">
        <p14:creationId xmlns:p14="http://schemas.microsoft.com/office/powerpoint/2010/main" val="4180452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 </a:t>
            </a:r>
          </a:p>
          <a:p>
            <a:pPr marL="171450" indent="-171450">
              <a:buFont typeface="Arial" panose="020B0604020202020204" pitchFamily="34" charset="0"/>
              <a:buChar char="•"/>
            </a:pPr>
            <a:r>
              <a:rPr lang="en-GB" dirty="0"/>
              <a:t>Housing benefit: DWP, August 2023.</a:t>
            </a:r>
          </a:p>
          <a:p>
            <a:pPr marL="171450" indent="-171450">
              <a:buFont typeface="Arial" panose="020B0604020202020204" pitchFamily="34" charset="0"/>
              <a:buChar char="•"/>
            </a:pPr>
            <a:r>
              <a:rPr lang="en-GB" dirty="0"/>
              <a:t>Central heating and car availability: Census 2021.</a:t>
            </a:r>
          </a:p>
        </p:txBody>
      </p:sp>
      <p:sp>
        <p:nvSpPr>
          <p:cNvPr id="4" name="Slide Number Placeholder 3"/>
          <p:cNvSpPr>
            <a:spLocks noGrp="1"/>
          </p:cNvSpPr>
          <p:nvPr>
            <p:ph type="sldNum" sz="quarter" idx="5"/>
          </p:nvPr>
        </p:nvSpPr>
        <p:spPr/>
        <p:txBody>
          <a:bodyPr/>
          <a:lstStyle/>
          <a:p>
            <a:fld id="{66CD363B-970A-4047-B9D9-AA8D65AF0A58}" type="slidenum">
              <a:rPr lang="en-GB" smtClean="0"/>
              <a:t>38</a:t>
            </a:fld>
            <a:endParaRPr lang="en-GB"/>
          </a:p>
        </p:txBody>
      </p:sp>
    </p:spTree>
    <p:extLst>
      <p:ext uri="{BB962C8B-B14F-4D97-AF65-F5344CB8AC3E}">
        <p14:creationId xmlns:p14="http://schemas.microsoft.com/office/powerpoint/2010/main" val="586480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Indices of Deprivation, 2019.</a:t>
            </a:r>
          </a:p>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39</a:t>
            </a:fld>
            <a:endParaRPr lang="en-GB"/>
          </a:p>
        </p:txBody>
      </p:sp>
    </p:spTree>
    <p:extLst>
      <p:ext uri="{BB962C8B-B14F-4D97-AF65-F5344CB8AC3E}">
        <p14:creationId xmlns:p14="http://schemas.microsoft.com/office/powerpoint/2010/main" val="312543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4</a:t>
            </a:fld>
            <a:endParaRPr lang="en-GB"/>
          </a:p>
        </p:txBody>
      </p:sp>
    </p:spTree>
    <p:extLst>
      <p:ext uri="{BB962C8B-B14F-4D97-AF65-F5344CB8AC3E}">
        <p14:creationId xmlns:p14="http://schemas.microsoft.com/office/powerpoint/2010/main" val="1604542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Sources: </a:t>
            </a:r>
          </a:p>
          <a:p>
            <a:pPr marL="171450" indent="-171450">
              <a:buFont typeface="Arial" panose="020B0604020202020204" pitchFamily="34" charset="0"/>
              <a:buChar char="•"/>
            </a:pPr>
            <a:r>
              <a:rPr lang="en-GB"/>
              <a:t>Green spaces: Ordnance Survey, 2017. </a:t>
            </a:r>
          </a:p>
          <a:p>
            <a:pPr marL="171450" indent="-171450">
              <a:buFont typeface="Arial" panose="020B0604020202020204" pitchFamily="34" charset="0"/>
              <a:buChar char="•"/>
            </a:pPr>
            <a:r>
              <a:rPr lang="en-GB"/>
              <a:t>Air pollution concentrations: DEFRA,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Mortality attributable to air pollution: OHID, Fingertips Public Health Data, 2021.  </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40</a:t>
            </a:fld>
            <a:endParaRPr lang="en-GB"/>
          </a:p>
        </p:txBody>
      </p:sp>
    </p:spTree>
    <p:extLst>
      <p:ext uri="{BB962C8B-B14F-4D97-AF65-F5344CB8AC3E}">
        <p14:creationId xmlns:p14="http://schemas.microsoft.com/office/powerpoint/2010/main" val="149260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41</a:t>
            </a:fld>
            <a:endParaRPr lang="en-GB"/>
          </a:p>
        </p:txBody>
      </p:sp>
    </p:spTree>
    <p:extLst>
      <p:ext uri="{BB962C8B-B14F-4D97-AF65-F5344CB8AC3E}">
        <p14:creationId xmlns:p14="http://schemas.microsoft.com/office/powerpoint/2010/main" val="1264447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latin typeface="+mn-lt"/>
              </a:rPr>
              <a:t>ONS annual population survey, October 2022-September 2023. The APS data applies only to those aged 16 to 64 (working 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333333"/>
                </a:solidFill>
                <a:latin typeface="+mn-lt"/>
              </a:rPr>
              <a:t>Census 2021 and 2011. </a:t>
            </a:r>
            <a:r>
              <a:rPr lang="en-GB" sz="1200" b="0" u="none" strike="noStrike" baseline="0" dirty="0">
                <a:solidFill>
                  <a:srgbClr val="000000"/>
                </a:solidFill>
                <a:effectLst/>
                <a:latin typeface="+mn-lt"/>
                <a:cs typeface="Calibri" panose="020F0502020204030204" pitchFamily="34" charset="0"/>
              </a:rPr>
              <a:t>The census data only applies to those aged 16 and over. </a:t>
            </a:r>
          </a:p>
          <a:p>
            <a:endParaRPr lang="en-GB" sz="1200" b="0" u="none" strike="noStrike" baseline="0" dirty="0">
              <a:solidFill>
                <a:srgbClr val="000000"/>
              </a:solidFill>
              <a:effectLst/>
              <a:latin typeface="+mn-lt"/>
              <a:cs typeface="Calibri" panose="020F0502020204030204" pitchFamily="34" charset="0"/>
            </a:endParaRPr>
          </a:p>
          <a:p>
            <a:r>
              <a:rPr lang="en-GB" sz="1200" b="0" u="none" strike="noStrike" baseline="0" dirty="0">
                <a:solidFill>
                  <a:srgbClr val="000000"/>
                </a:solidFill>
                <a:effectLst/>
                <a:latin typeface="+mn-lt"/>
                <a:cs typeface="Calibri" panose="020F0502020204030204" pitchFamily="34" charset="0"/>
              </a:rPr>
              <a:t>Census definitions:</a:t>
            </a:r>
          </a:p>
          <a:p>
            <a:pPr marL="171450" indent="-171450">
              <a:buFont typeface="Arial" panose="020B0604020202020204" pitchFamily="34" charset="0"/>
              <a:buChar char="•"/>
            </a:pPr>
            <a:r>
              <a:rPr lang="en-GB" sz="1200" b="0" i="0" dirty="0">
                <a:solidFill>
                  <a:srgbClr val="323132"/>
                </a:solidFill>
                <a:effectLst/>
                <a:latin typeface="+mn-lt"/>
              </a:rPr>
              <a:t>”Economically active” includes people on furlough during the census, as they were considered to be “temporarily away from work”. However, it is possible that some people on furlough may have identified as economically inactive </a:t>
            </a:r>
            <a:r>
              <a:rPr lang="en-GB" sz="1200" dirty="0">
                <a:solidFill>
                  <a:srgbClr val="323132"/>
                </a:solidFill>
                <a:latin typeface="+mn-lt"/>
              </a:rPr>
              <a:t>and increased the number of people recorded as economically inactive. </a:t>
            </a:r>
          </a:p>
          <a:p>
            <a:pPr marL="171450" indent="-171450">
              <a:buFont typeface="Arial" panose="020B0604020202020204" pitchFamily="34" charset="0"/>
              <a:buChar char="•"/>
            </a:pPr>
            <a:r>
              <a:rPr lang="en-GB" sz="1200" dirty="0">
                <a:solidFill>
                  <a:srgbClr val="323132"/>
                </a:solidFill>
                <a:latin typeface="+mn-lt"/>
              </a:rPr>
              <a:t>”Active: unemployed” people were looking for work and could start work within two weeks or were waiting to start a job they had been offered and accepted. </a:t>
            </a:r>
          </a:p>
          <a:p>
            <a:pPr marL="171450" indent="-171450">
              <a:buFont typeface="Arial" panose="020B0604020202020204" pitchFamily="34" charset="0"/>
              <a:buChar char="•"/>
            </a:pPr>
            <a:r>
              <a:rPr lang="en-GB" sz="1200" b="0" i="0" dirty="0">
                <a:solidFill>
                  <a:srgbClr val="323132"/>
                </a:solidFill>
                <a:effectLst/>
                <a:latin typeface="+mn-lt"/>
              </a:rPr>
              <a:t>”Economically inactive” people did not have a job and either were not looking for </a:t>
            </a:r>
            <a:r>
              <a:rPr lang="en-GB" sz="1200" dirty="0">
                <a:solidFill>
                  <a:srgbClr val="323132"/>
                </a:solidFill>
                <a:latin typeface="+mn-lt"/>
              </a:rPr>
              <a:t>work </a:t>
            </a:r>
            <a:r>
              <a:rPr lang="en-GB" sz="1200" b="0" i="0" dirty="0">
                <a:solidFill>
                  <a:srgbClr val="323132"/>
                </a:solidFill>
                <a:effectLst/>
                <a:latin typeface="+mn-lt"/>
              </a:rPr>
              <a:t>or could not start work within two weeks. </a:t>
            </a:r>
          </a:p>
          <a:p>
            <a:endParaRPr lang="en-GB" dirty="0">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42</a:t>
            </a:fld>
            <a:endParaRPr lang="en-GB"/>
          </a:p>
        </p:txBody>
      </p:sp>
    </p:spTree>
    <p:extLst>
      <p:ext uri="{BB962C8B-B14F-4D97-AF65-F5344CB8AC3E}">
        <p14:creationId xmlns:p14="http://schemas.microsoft.com/office/powerpoint/2010/main" val="681963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 </a:t>
            </a:r>
          </a:p>
          <a:p>
            <a:pPr marL="171450" indent="-171450">
              <a:buFont typeface="Arial" panose="020B0604020202020204" pitchFamily="34" charset="0"/>
              <a:buChar char="•"/>
            </a:pPr>
            <a:r>
              <a:rPr lang="en-GB" dirty="0"/>
              <a:t>Unemployment benefit: Nomis Labour Market Profile, December 2023.</a:t>
            </a:r>
          </a:p>
          <a:p>
            <a:pPr marL="171450" indent="-171450">
              <a:buFont typeface="Arial" panose="020B0604020202020204" pitchFamily="34" charset="0"/>
              <a:buChar char="•"/>
            </a:pPr>
            <a:r>
              <a:rPr lang="en-GB" dirty="0"/>
              <a:t>Jobs density: ONS jobs density, 2021</a:t>
            </a:r>
          </a:p>
        </p:txBody>
      </p:sp>
      <p:sp>
        <p:nvSpPr>
          <p:cNvPr id="4" name="Slide Number Placeholder 3"/>
          <p:cNvSpPr>
            <a:spLocks noGrp="1"/>
          </p:cNvSpPr>
          <p:nvPr>
            <p:ph type="sldNum" sz="quarter" idx="5"/>
          </p:nvPr>
        </p:nvSpPr>
        <p:spPr/>
        <p:txBody>
          <a:bodyPr/>
          <a:lstStyle/>
          <a:p>
            <a:fld id="{66CD363B-970A-4047-B9D9-AA8D65AF0A58}" type="slidenum">
              <a:rPr lang="en-GB" smtClean="0"/>
              <a:t>43</a:t>
            </a:fld>
            <a:endParaRPr lang="en-GB"/>
          </a:p>
        </p:txBody>
      </p:sp>
    </p:spTree>
    <p:extLst>
      <p:ext uri="{BB962C8B-B14F-4D97-AF65-F5344CB8AC3E}">
        <p14:creationId xmlns:p14="http://schemas.microsoft.com/office/powerpoint/2010/main" val="1964311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333333"/>
                </a:solidFill>
                <a:latin typeface="+mn-lt"/>
              </a:rPr>
              <a:t>Source: </a:t>
            </a:r>
            <a:r>
              <a:rPr lang="en-GB" dirty="0">
                <a:latin typeface="+mn-lt"/>
              </a:rPr>
              <a:t>Indices of Deprivation, 2019.</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The map uses Lower</a:t>
            </a:r>
            <a:r>
              <a:rPr kumimoji="0" lang="en-GB" sz="1200" b="0" i="0" u="none" strike="noStrike" kern="1200" cap="none" spc="0" normalizeH="0" baseline="0" noProof="0" dirty="0">
                <a:ln>
                  <a:noFill/>
                </a:ln>
                <a:solidFill>
                  <a:srgbClr val="000000"/>
                </a:solidFill>
                <a:effectLst/>
                <a:uLnTx/>
                <a:uFillTx/>
                <a:latin typeface="+mn-lt"/>
                <a:ea typeface="+mn-ea"/>
                <a:cs typeface="+mn-cs"/>
              </a:rPr>
              <a:t>-tier Super Output Areas (LSOAs), which comprise between 400 and 1,200 households and have a usual resident population between 1,000 and 3,000 persons.</a:t>
            </a:r>
          </a:p>
        </p:txBody>
      </p:sp>
      <p:sp>
        <p:nvSpPr>
          <p:cNvPr id="4" name="Slide Number Placeholder 3"/>
          <p:cNvSpPr>
            <a:spLocks noGrp="1"/>
          </p:cNvSpPr>
          <p:nvPr>
            <p:ph type="sldNum" sz="quarter" idx="5"/>
          </p:nvPr>
        </p:nvSpPr>
        <p:spPr/>
        <p:txBody>
          <a:bodyPr/>
          <a:lstStyle/>
          <a:p>
            <a:fld id="{66CD363B-970A-4047-B9D9-AA8D65AF0A58}" type="slidenum">
              <a:rPr lang="en-GB" smtClean="0"/>
              <a:t>44</a:t>
            </a:fld>
            <a:endParaRPr lang="en-GB"/>
          </a:p>
        </p:txBody>
      </p:sp>
    </p:spTree>
    <p:extLst>
      <p:ext uri="{BB962C8B-B14F-4D97-AF65-F5344CB8AC3E}">
        <p14:creationId xmlns:p14="http://schemas.microsoft.com/office/powerpoint/2010/main" val="22074341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Sources: Census 2021 and 2011.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This data only applies to those aged 16 or over and in employment.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This data is the industry worked in by people that live in Slough. Please note, it does not tell us if residents work in these industries within Slough or travel to work outside of Slough. It also does not include people who work in Slough but live outside of Slough.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The data uses the UK Standard Industrial Classification (SIC), 2007. </a:t>
            </a:r>
            <a:endParaRPr lang="en-GB" sz="1200">
              <a:solidFill>
                <a:srgbClr val="000000"/>
              </a:solidFill>
              <a:latin typeface="+mn-lt"/>
            </a:endParaRPr>
          </a:p>
          <a:p>
            <a:endParaRPr lang="en-GB">
              <a:latin typeface="+mn-lt"/>
            </a:endParaRPr>
          </a:p>
          <a:p>
            <a:endParaRPr lang="en-GB">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45</a:t>
            </a:fld>
            <a:endParaRPr lang="en-GB"/>
          </a:p>
        </p:txBody>
      </p:sp>
    </p:spTree>
    <p:extLst>
      <p:ext uri="{BB962C8B-B14F-4D97-AF65-F5344CB8AC3E}">
        <p14:creationId xmlns:p14="http://schemas.microsoft.com/office/powerpoint/2010/main" val="2423108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Sources: Census 2021 and 2011.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333333"/>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This data only applies to those aged 16 or over and in employment.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This data is the occupation worked in by people that live in Slough. Please note, it does not tell us if residents work in these occupations within Slough or travel to work outside of Slough. It also does not include people who work in Slough but live outside of Slough.</a:t>
            </a:r>
            <a:endParaRPr lang="en-GB" sz="120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The data uses the Standard Occupational Classification (SOC), 2020.</a:t>
            </a:r>
            <a:endParaRPr lang="en-GB" sz="1200">
              <a:solidFill>
                <a:srgbClr val="000000"/>
              </a:solidFill>
              <a:latin typeface="+mn-lt"/>
            </a:endParaRPr>
          </a:p>
          <a:p>
            <a:endParaRPr lang="en-GB">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46</a:t>
            </a:fld>
            <a:endParaRPr lang="en-GB"/>
          </a:p>
        </p:txBody>
      </p:sp>
    </p:spTree>
    <p:extLst>
      <p:ext uri="{BB962C8B-B14F-4D97-AF65-F5344CB8AC3E}">
        <p14:creationId xmlns:p14="http://schemas.microsoft.com/office/powerpoint/2010/main" val="2191424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latin typeface="+mn-lt"/>
              </a:rPr>
              <a:t>Source: EMSI, October 2023 (data for July – September 2023) via Thames Valley Berkshire Quarterly Economic Briefing Q2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latin typeface="+mn-lt"/>
              </a:rPr>
              <a:t>Posting Intensity: An intensity of 3:1 means that for every 3 postings, there was 1 unique job posting. </a:t>
            </a:r>
            <a:r>
              <a:rPr lang="en-GB" sz="1200" b="0" i="0" dirty="0">
                <a:solidFill>
                  <a:schemeClr val="tx1"/>
                </a:solidFill>
                <a:effectLst/>
              </a:rPr>
              <a:t>A posting intensity of 2:1 indicates that they are putting average effort toward hiring for this position.</a:t>
            </a:r>
            <a:r>
              <a:rPr lang="en-GB" sz="1200" dirty="0">
                <a:solidFill>
                  <a:schemeClr val="tx1"/>
                </a:solidFill>
              </a:rPr>
              <a:t> A higher intensity indicates that more effort is being put in to hiring for a position.</a:t>
            </a:r>
            <a:endParaRPr lang="en-GB"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47</a:t>
            </a:fld>
            <a:endParaRPr lang="en-GB"/>
          </a:p>
        </p:txBody>
      </p:sp>
    </p:spTree>
    <p:extLst>
      <p:ext uri="{BB962C8B-B14F-4D97-AF65-F5344CB8AC3E}">
        <p14:creationId xmlns:p14="http://schemas.microsoft.com/office/powerpoint/2010/main" val="1128051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latin typeface="+mn-lt"/>
              </a:rPr>
              <a:t>Source: Cities Outlook 2024 by Centre for Cities (January 2024), using data from the 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48</a:t>
            </a:fld>
            <a:endParaRPr lang="en-GB"/>
          </a:p>
        </p:txBody>
      </p:sp>
    </p:spTree>
    <p:extLst>
      <p:ext uri="{BB962C8B-B14F-4D97-AF65-F5344CB8AC3E}">
        <p14:creationId xmlns:p14="http://schemas.microsoft.com/office/powerpoint/2010/main" val="3963042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49</a:t>
            </a:fld>
            <a:endParaRPr lang="en-GB"/>
          </a:p>
        </p:txBody>
      </p:sp>
    </p:spTree>
    <p:extLst>
      <p:ext uri="{BB962C8B-B14F-4D97-AF65-F5344CB8AC3E}">
        <p14:creationId xmlns:p14="http://schemas.microsoft.com/office/powerpoint/2010/main" val="1539869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5</a:t>
            </a:fld>
            <a:endParaRPr lang="en-GB"/>
          </a:p>
        </p:txBody>
      </p:sp>
    </p:spTree>
    <p:extLst>
      <p:ext uri="{BB962C8B-B14F-4D97-AF65-F5344CB8AC3E}">
        <p14:creationId xmlns:p14="http://schemas.microsoft.com/office/powerpoint/2010/main" val="3647300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Sources: </a:t>
            </a:r>
          </a:p>
          <a:p>
            <a:pPr marL="171450" indent="-171450">
              <a:buFont typeface="Arial" panose="020B0604020202020204" pitchFamily="34" charset="0"/>
              <a:buChar char="•"/>
            </a:pPr>
            <a:r>
              <a:rPr lang="en-GB" dirty="0">
                <a:latin typeface="+mn-lt"/>
              </a:rPr>
              <a:t>Low-income families: DWP, 2021/22.</a:t>
            </a:r>
          </a:p>
          <a:p>
            <a:pPr marL="171450" indent="-171450">
              <a:buFont typeface="Arial" panose="020B0604020202020204" pitchFamily="34" charset="0"/>
              <a:buChar char="•"/>
            </a:pPr>
            <a:r>
              <a:rPr lang="en-GB" dirty="0">
                <a:latin typeface="+mn-lt"/>
              </a:rPr>
              <a:t>Pension credit: DWP, November 2022.</a:t>
            </a:r>
          </a:p>
          <a:p>
            <a:pPr marL="171450" indent="-171450">
              <a:buFont typeface="Arial" panose="020B0604020202020204" pitchFamily="34" charset="0"/>
              <a:buChar char="•"/>
            </a:pPr>
            <a:r>
              <a:rPr lang="en-GB" dirty="0">
                <a:latin typeface="+mn-lt"/>
              </a:rPr>
              <a:t>Fuel poverty: DBEIS, 2021.</a:t>
            </a:r>
          </a:p>
          <a:p>
            <a:pPr marL="171450" indent="-171450">
              <a:buFont typeface="Arial" panose="020B0604020202020204" pitchFamily="34" charset="0"/>
              <a:buChar char="•"/>
            </a:pPr>
            <a:r>
              <a:rPr lang="en-GB" dirty="0">
                <a:latin typeface="+mn-lt"/>
              </a:rPr>
              <a:t>Hardship fund vulnerability index: British Red Cross, June 2020.</a:t>
            </a:r>
          </a:p>
          <a:p>
            <a:pPr marL="171450" indent="-171450">
              <a:buFont typeface="Arial" panose="020B0604020202020204" pitchFamily="34" charset="0"/>
              <a:buChar char="•"/>
            </a:pPr>
            <a:r>
              <a:rPr lang="en-GB" dirty="0">
                <a:latin typeface="+mn-lt"/>
              </a:rPr>
              <a:t>Loneliness index: ONS/NHS/Red Cross, 2019.</a:t>
            </a:r>
          </a:p>
          <a:p>
            <a:endParaRPr lang="en-GB" dirty="0">
              <a:latin typeface="+mn-lt"/>
            </a:endParaRPr>
          </a:p>
          <a:p>
            <a:r>
              <a:rPr lang="en-GB" dirty="0">
                <a:latin typeface="+mn-lt"/>
              </a:rPr>
              <a:t>Hardship Vulnerability Fund index score: a higher score means more vulnerable.</a:t>
            </a:r>
          </a:p>
          <a:p>
            <a:r>
              <a:rPr lang="en-GB" dirty="0">
                <a:latin typeface="+mn-lt"/>
              </a:rPr>
              <a:t>Loneliness Index: based on the number of GP prescriptions for loneliness - </a:t>
            </a:r>
            <a:r>
              <a:rPr lang="en-GB" dirty="0">
                <a:solidFill>
                  <a:srgbClr val="333333"/>
                </a:solidFill>
                <a:latin typeface="+mn-lt"/>
              </a:rPr>
              <a:t>a lower score means a higher rate of loneliness </a:t>
            </a:r>
            <a:r>
              <a:rPr lang="en-GB" i="0" dirty="0">
                <a:solidFill>
                  <a:srgbClr val="333333"/>
                </a:solidFill>
                <a:effectLst/>
                <a:latin typeface="+mn-lt"/>
                <a:ea typeface="+mn-ea"/>
                <a:cs typeface="+mn-cs"/>
              </a:rPr>
              <a:t>(i.e., more prescriptions).</a:t>
            </a:r>
            <a:endParaRPr lang="en-GB" dirty="0">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50</a:t>
            </a:fld>
            <a:endParaRPr lang="en-GB"/>
          </a:p>
        </p:txBody>
      </p:sp>
    </p:spTree>
    <p:extLst>
      <p:ext uri="{BB962C8B-B14F-4D97-AF65-F5344CB8AC3E}">
        <p14:creationId xmlns:p14="http://schemas.microsoft.com/office/powerpoint/2010/main" val="3614525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SBC, 2023. </a:t>
            </a:r>
          </a:p>
        </p:txBody>
      </p:sp>
      <p:sp>
        <p:nvSpPr>
          <p:cNvPr id="4" name="Slide Number Placeholder 3"/>
          <p:cNvSpPr>
            <a:spLocks noGrp="1"/>
          </p:cNvSpPr>
          <p:nvPr>
            <p:ph type="sldNum" sz="quarter" idx="5"/>
          </p:nvPr>
        </p:nvSpPr>
        <p:spPr/>
        <p:txBody>
          <a:bodyPr/>
          <a:lstStyle/>
          <a:p>
            <a:fld id="{66CD363B-970A-4047-B9D9-AA8D65AF0A58}" type="slidenum">
              <a:rPr lang="en-GB" smtClean="0"/>
              <a:t>51</a:t>
            </a:fld>
            <a:endParaRPr lang="en-GB"/>
          </a:p>
        </p:txBody>
      </p:sp>
    </p:spTree>
    <p:extLst>
      <p:ext uri="{BB962C8B-B14F-4D97-AF65-F5344CB8AC3E}">
        <p14:creationId xmlns:p14="http://schemas.microsoft.com/office/powerpoint/2010/main" val="3190854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 </a:t>
            </a:r>
          </a:p>
          <a:p>
            <a:pPr marL="171450" indent="-171450">
              <a:buFont typeface="Arial" panose="020B0604020202020204" pitchFamily="34" charset="0"/>
              <a:buChar char="•"/>
            </a:pPr>
            <a:r>
              <a:rPr lang="en-GB" dirty="0"/>
              <a:t>Slough Foodbank, data for January – December 2023. </a:t>
            </a:r>
          </a:p>
          <a:p>
            <a:pPr marL="171450" indent="-171450">
              <a:buFont typeface="Arial" panose="020B0604020202020204" pitchFamily="34" charset="0"/>
              <a:buChar char="•"/>
            </a:pPr>
            <a:r>
              <a:rPr lang="en-GB" dirty="0"/>
              <a:t>Citizens Advice East Berkshire, February 2024.</a:t>
            </a:r>
          </a:p>
        </p:txBody>
      </p:sp>
      <p:sp>
        <p:nvSpPr>
          <p:cNvPr id="4" name="Slide Number Placeholder 3"/>
          <p:cNvSpPr>
            <a:spLocks noGrp="1"/>
          </p:cNvSpPr>
          <p:nvPr>
            <p:ph type="sldNum" sz="quarter" idx="5"/>
          </p:nvPr>
        </p:nvSpPr>
        <p:spPr/>
        <p:txBody>
          <a:bodyPr/>
          <a:lstStyle/>
          <a:p>
            <a:fld id="{66CD363B-970A-4047-B9D9-AA8D65AF0A58}" type="slidenum">
              <a:rPr lang="en-GB" smtClean="0"/>
              <a:t>52</a:t>
            </a:fld>
            <a:endParaRPr lang="en-GB"/>
          </a:p>
        </p:txBody>
      </p:sp>
    </p:spTree>
    <p:extLst>
      <p:ext uri="{BB962C8B-B14F-4D97-AF65-F5344CB8AC3E}">
        <p14:creationId xmlns:p14="http://schemas.microsoft.com/office/powerpoint/2010/main" val="1095241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Slough Children First, December 2023.</a:t>
            </a:r>
          </a:p>
          <a:p>
            <a:endParaRPr lang="en-GB" dirty="0"/>
          </a:p>
          <a:p>
            <a:r>
              <a:rPr lang="en-GB" dirty="0"/>
              <a:t>Children in Need uses the wider DfE definition. </a:t>
            </a:r>
          </a:p>
        </p:txBody>
      </p:sp>
      <p:sp>
        <p:nvSpPr>
          <p:cNvPr id="4" name="Slide Number Placeholder 3"/>
          <p:cNvSpPr>
            <a:spLocks noGrp="1"/>
          </p:cNvSpPr>
          <p:nvPr>
            <p:ph type="sldNum" sz="quarter" idx="5"/>
          </p:nvPr>
        </p:nvSpPr>
        <p:spPr/>
        <p:txBody>
          <a:bodyPr/>
          <a:lstStyle/>
          <a:p>
            <a:fld id="{66CD363B-970A-4047-B9D9-AA8D65AF0A58}" type="slidenum">
              <a:rPr lang="en-GB" smtClean="0"/>
              <a:t>53</a:t>
            </a:fld>
            <a:endParaRPr lang="en-GB"/>
          </a:p>
        </p:txBody>
      </p:sp>
    </p:spTree>
    <p:extLst>
      <p:ext uri="{BB962C8B-B14F-4D97-AF65-F5344CB8AC3E}">
        <p14:creationId xmlns:p14="http://schemas.microsoft.com/office/powerpoint/2010/main" val="2702423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chemeClr val="tx1"/>
                </a:solidFill>
                <a:latin typeface="+mn-lt"/>
              </a:rPr>
              <a:t>Source: PANSI.</a:t>
            </a:r>
          </a:p>
          <a:p>
            <a:endParaRPr lang="en-GB">
              <a:solidFill>
                <a:schemeClr val="tx1"/>
              </a:solidFill>
              <a:latin typeface="+mn-lt"/>
            </a:endParaRPr>
          </a:p>
          <a:p>
            <a:r>
              <a:rPr lang="en-GB">
                <a:solidFill>
                  <a:schemeClr val="tx1"/>
                </a:solidFill>
                <a:latin typeface="+mn-lt"/>
              </a:rPr>
              <a:t>PANSI = </a:t>
            </a:r>
            <a:r>
              <a:rPr lang="en-GB" b="0" i="0">
                <a:solidFill>
                  <a:schemeClr val="tx1"/>
                </a:solidFill>
                <a:effectLst/>
                <a:latin typeface="+mn-lt"/>
              </a:rPr>
              <a:t>Projecting Adult Needs and Service Information.</a:t>
            </a:r>
            <a:endParaRPr lang="en-GB">
              <a:solidFill>
                <a:schemeClr val="tx1"/>
              </a:solidFill>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54</a:t>
            </a:fld>
            <a:endParaRPr lang="en-GB"/>
          </a:p>
        </p:txBody>
      </p:sp>
    </p:spTree>
    <p:extLst>
      <p:ext uri="{BB962C8B-B14F-4D97-AF65-F5344CB8AC3E}">
        <p14:creationId xmlns:p14="http://schemas.microsoft.com/office/powerpoint/2010/main" val="1955624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chemeClr val="tx1"/>
                </a:solidFill>
                <a:latin typeface="+mn-lt"/>
              </a:rPr>
              <a:t>Source: POPPI.</a:t>
            </a:r>
          </a:p>
          <a:p>
            <a:endParaRPr lang="en-GB">
              <a:solidFill>
                <a:schemeClr val="tx1"/>
              </a:solidFill>
              <a:latin typeface="+mn-lt"/>
            </a:endParaRPr>
          </a:p>
          <a:p>
            <a:r>
              <a:rPr lang="en-GB">
                <a:solidFill>
                  <a:schemeClr val="tx1"/>
                </a:solidFill>
                <a:latin typeface="+mn-lt"/>
              </a:rPr>
              <a:t>POPPI = </a:t>
            </a:r>
            <a:r>
              <a:rPr lang="en-GB" b="0" i="0">
                <a:solidFill>
                  <a:schemeClr val="tx1"/>
                </a:solidFill>
                <a:effectLst/>
                <a:latin typeface="+mn-lt"/>
              </a:rPr>
              <a:t>Projecting Older People Population Information.</a:t>
            </a:r>
            <a:endParaRPr lang="en-GB">
              <a:solidFill>
                <a:schemeClr val="tx1"/>
              </a:solidFill>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55</a:t>
            </a:fld>
            <a:endParaRPr lang="en-GB"/>
          </a:p>
        </p:txBody>
      </p:sp>
    </p:spTree>
    <p:extLst>
      <p:ext uri="{BB962C8B-B14F-4D97-AF65-F5344CB8AC3E}">
        <p14:creationId xmlns:p14="http://schemas.microsoft.com/office/powerpoint/2010/main" val="17302710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56</a:t>
            </a:fld>
            <a:endParaRPr lang="en-GB"/>
          </a:p>
        </p:txBody>
      </p:sp>
    </p:spTree>
    <p:extLst>
      <p:ext uri="{BB962C8B-B14F-4D97-AF65-F5344CB8AC3E}">
        <p14:creationId xmlns:p14="http://schemas.microsoft.com/office/powerpoint/2010/main" val="30130520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Nomis Labour Market Profile, December 2023 (data for 2023).</a:t>
            </a:r>
          </a:p>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57</a:t>
            </a:fld>
            <a:endParaRPr lang="en-GB"/>
          </a:p>
        </p:txBody>
      </p:sp>
    </p:spTree>
    <p:extLst>
      <p:ext uri="{BB962C8B-B14F-4D97-AF65-F5344CB8AC3E}">
        <p14:creationId xmlns:p14="http://schemas.microsoft.com/office/powerpoint/2010/main" val="34288730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Indices of Deprivation, 2019.</a:t>
            </a:r>
          </a:p>
          <a:p>
            <a:endParaRPr lang="en-GB"/>
          </a:p>
          <a:p>
            <a:r>
              <a:rPr lang="en-GB"/>
              <a:t>LSOAs = </a:t>
            </a:r>
            <a:r>
              <a:rPr lang="en-GB" sz="1200" i="0">
                <a:solidFill>
                  <a:srgbClr val="333333"/>
                </a:solidFill>
                <a:effectLst/>
                <a:latin typeface="+mn-lt"/>
                <a:ea typeface="+mn-ea"/>
                <a:cs typeface="+mn-cs"/>
              </a:rPr>
              <a:t>Lower-tier Super Output Areas.</a:t>
            </a:r>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58</a:t>
            </a:fld>
            <a:endParaRPr lang="en-GB"/>
          </a:p>
        </p:txBody>
      </p:sp>
    </p:spTree>
    <p:extLst>
      <p:ext uri="{BB962C8B-B14F-4D97-AF65-F5344CB8AC3E}">
        <p14:creationId xmlns:p14="http://schemas.microsoft.com/office/powerpoint/2010/main" val="10216357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Indices of Deprivation, 2019.</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The map uses Lower</a:t>
            </a:r>
            <a:r>
              <a:rPr kumimoji="0" lang="en-GB" sz="1200" b="0" i="0" u="none" strike="noStrike" kern="1200" cap="none" spc="0" normalizeH="0" baseline="0" noProof="0" dirty="0">
                <a:ln>
                  <a:noFill/>
                </a:ln>
                <a:solidFill>
                  <a:srgbClr val="000000"/>
                </a:solidFill>
                <a:effectLst/>
                <a:uLnTx/>
                <a:uFillTx/>
                <a:latin typeface="+mn-lt"/>
                <a:ea typeface="+mn-ea"/>
                <a:cs typeface="+mn-cs"/>
              </a:rPr>
              <a:t>-tier Super Output Areas (LSOAs), which comprise between 400 and 1,200 households and have a usual resident population between 1,000 and 3,000 persons.</a:t>
            </a:r>
          </a:p>
        </p:txBody>
      </p:sp>
      <p:sp>
        <p:nvSpPr>
          <p:cNvPr id="4" name="Slide Number Placeholder 3"/>
          <p:cNvSpPr>
            <a:spLocks noGrp="1"/>
          </p:cNvSpPr>
          <p:nvPr>
            <p:ph type="sldNum" sz="quarter" idx="5"/>
          </p:nvPr>
        </p:nvSpPr>
        <p:spPr/>
        <p:txBody>
          <a:bodyPr/>
          <a:lstStyle/>
          <a:p>
            <a:fld id="{66CD363B-970A-4047-B9D9-AA8D65AF0A58}" type="slidenum">
              <a:rPr lang="en-GB" smtClean="0"/>
              <a:t>59</a:t>
            </a:fld>
            <a:endParaRPr lang="en-GB"/>
          </a:p>
        </p:txBody>
      </p:sp>
    </p:spTree>
    <p:extLst>
      <p:ext uri="{BB962C8B-B14F-4D97-AF65-F5344CB8AC3E}">
        <p14:creationId xmlns:p14="http://schemas.microsoft.com/office/powerpoint/2010/main" val="2706115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6</a:t>
            </a:fld>
            <a:endParaRPr lang="en-GB"/>
          </a:p>
        </p:txBody>
      </p:sp>
    </p:spTree>
    <p:extLst>
      <p:ext uri="{BB962C8B-B14F-4D97-AF65-F5344CB8AC3E}">
        <p14:creationId xmlns:p14="http://schemas.microsoft.com/office/powerpoint/2010/main" val="2272274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60</a:t>
            </a:fld>
            <a:endParaRPr lang="en-GB"/>
          </a:p>
        </p:txBody>
      </p:sp>
    </p:spTree>
    <p:extLst>
      <p:ext uri="{BB962C8B-B14F-4D97-AF65-F5344CB8AC3E}">
        <p14:creationId xmlns:p14="http://schemas.microsoft.com/office/powerpoint/2010/main" val="40642442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Crime in England &amp; Wales, year ending September 2023 - Community Safety Partnership tables.</a:t>
            </a:r>
          </a:p>
          <a:p>
            <a:endParaRPr lang="en-GB" dirty="0"/>
          </a:p>
        </p:txBody>
      </p:sp>
      <p:sp>
        <p:nvSpPr>
          <p:cNvPr id="4" name="Slide Number Placeholder 3"/>
          <p:cNvSpPr>
            <a:spLocks noGrp="1"/>
          </p:cNvSpPr>
          <p:nvPr>
            <p:ph type="sldNum" sz="quarter" idx="5"/>
          </p:nvPr>
        </p:nvSpPr>
        <p:spPr/>
        <p:txBody>
          <a:bodyPr/>
          <a:lstStyle/>
          <a:p>
            <a:fld id="{66CD363B-970A-4047-B9D9-AA8D65AF0A58}" type="slidenum">
              <a:rPr lang="en-GB" smtClean="0"/>
              <a:t>61</a:t>
            </a:fld>
            <a:endParaRPr lang="en-GB"/>
          </a:p>
        </p:txBody>
      </p:sp>
    </p:spTree>
    <p:extLst>
      <p:ext uri="{BB962C8B-B14F-4D97-AF65-F5344CB8AC3E}">
        <p14:creationId xmlns:p14="http://schemas.microsoft.com/office/powerpoint/2010/main" val="25279563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62</a:t>
            </a:fld>
            <a:endParaRPr lang="en-GB"/>
          </a:p>
        </p:txBody>
      </p:sp>
    </p:spTree>
    <p:extLst>
      <p:ext uri="{BB962C8B-B14F-4D97-AF65-F5344CB8AC3E}">
        <p14:creationId xmlns:p14="http://schemas.microsoft.com/office/powerpoint/2010/main" val="22808618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DfE, 2023. </a:t>
            </a:r>
          </a:p>
          <a:p>
            <a:r>
              <a:rPr lang="en-GB" dirty="0"/>
              <a:t>EYFS = Early Years Foundation Stage.</a:t>
            </a:r>
          </a:p>
        </p:txBody>
      </p:sp>
      <p:sp>
        <p:nvSpPr>
          <p:cNvPr id="4" name="Slide Number Placeholder 3"/>
          <p:cNvSpPr>
            <a:spLocks noGrp="1"/>
          </p:cNvSpPr>
          <p:nvPr>
            <p:ph type="sldNum" sz="quarter" idx="5"/>
          </p:nvPr>
        </p:nvSpPr>
        <p:spPr/>
        <p:txBody>
          <a:bodyPr/>
          <a:lstStyle/>
          <a:p>
            <a:fld id="{66CD363B-970A-4047-B9D9-AA8D65AF0A58}" type="slidenum">
              <a:rPr lang="en-GB" smtClean="0"/>
              <a:t>63</a:t>
            </a:fld>
            <a:endParaRPr lang="en-GB"/>
          </a:p>
        </p:txBody>
      </p:sp>
    </p:spTree>
    <p:extLst>
      <p:ext uri="{BB962C8B-B14F-4D97-AF65-F5344CB8AC3E}">
        <p14:creationId xmlns:p14="http://schemas.microsoft.com/office/powerpoint/2010/main" val="7032061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DfE,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data is for children attending Slough schools (including children who live outside of Slough).</a:t>
            </a:r>
          </a:p>
        </p:txBody>
      </p:sp>
      <p:sp>
        <p:nvSpPr>
          <p:cNvPr id="4" name="Slide Number Placeholder 3"/>
          <p:cNvSpPr>
            <a:spLocks noGrp="1"/>
          </p:cNvSpPr>
          <p:nvPr>
            <p:ph type="sldNum" sz="quarter" idx="5"/>
          </p:nvPr>
        </p:nvSpPr>
        <p:spPr/>
        <p:txBody>
          <a:bodyPr/>
          <a:lstStyle/>
          <a:p>
            <a:fld id="{66CD363B-970A-4047-B9D9-AA8D65AF0A58}" type="slidenum">
              <a:rPr lang="en-GB" smtClean="0"/>
              <a:t>64</a:t>
            </a:fld>
            <a:endParaRPr lang="en-GB"/>
          </a:p>
        </p:txBody>
      </p:sp>
    </p:spTree>
    <p:extLst>
      <p:ext uri="{BB962C8B-B14F-4D97-AF65-F5344CB8AC3E}">
        <p14:creationId xmlns:p14="http://schemas.microsoft.com/office/powerpoint/2010/main" val="39526142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Source: DfE,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This data is for children attending Slough schools (including children who live outside of Slough).</a:t>
            </a:r>
          </a:p>
          <a:p>
            <a:pPr algn="l"/>
            <a:endParaRPr lang="en-GB" b="0" i="0" dirty="0">
              <a:solidFill>
                <a:srgbClr val="0B0C0C"/>
              </a:solidFill>
              <a:effectLst/>
              <a:latin typeface="+mn-lt"/>
            </a:endParaRPr>
          </a:p>
          <a:p>
            <a:pPr algn="l"/>
            <a:r>
              <a:rPr lang="en-GB" b="0" i="0" dirty="0">
                <a:solidFill>
                  <a:srgbClr val="0B0C0C"/>
                </a:solidFill>
                <a:effectLst/>
                <a:latin typeface="+mn-lt"/>
              </a:rPr>
              <a:t>Attainment 8 is a way of measuring how well pupils do in key stage 4, which they usually finish when they are 16 years old.</a:t>
            </a:r>
          </a:p>
          <a:p>
            <a:pPr algn="l"/>
            <a:r>
              <a:rPr lang="en-GB" b="0" i="0" dirty="0">
                <a:solidFill>
                  <a:srgbClr val="0B0C0C"/>
                </a:solidFill>
                <a:effectLst/>
                <a:latin typeface="+mn-lt"/>
              </a:rPr>
              <a:t>The 8 subjects which make up Attainment 8 include English and maths. Out of the remaining 6 subjects:</a:t>
            </a:r>
          </a:p>
          <a:p>
            <a:pPr algn="l">
              <a:buFont typeface="Arial" panose="020B0604020202020204" pitchFamily="34" charset="0"/>
              <a:buChar char="•"/>
            </a:pPr>
            <a:r>
              <a:rPr lang="en-GB" b="0" i="0" dirty="0">
                <a:solidFill>
                  <a:srgbClr val="0B0C0C"/>
                </a:solidFill>
                <a:effectLst/>
                <a:latin typeface="+mn-lt"/>
              </a:rPr>
              <a:t>3 must come from qualifications that count towards the English Baccalaureate (EBacc), like sciences, language and history</a:t>
            </a:r>
          </a:p>
          <a:p>
            <a:pPr algn="l">
              <a:buFont typeface="Arial" panose="020B0604020202020204" pitchFamily="34" charset="0"/>
              <a:buChar char="•"/>
            </a:pPr>
            <a:r>
              <a:rPr lang="en-GB" b="0" i="0" dirty="0">
                <a:solidFill>
                  <a:srgbClr val="0B0C0C"/>
                </a:solidFill>
                <a:effectLst/>
                <a:latin typeface="+mn-lt"/>
              </a:rPr>
              <a:t>3 qualifications can be either GCSE qualifications (including EBacc subjects) or technical awards from a list approved by the Department for Education</a:t>
            </a:r>
          </a:p>
          <a:p>
            <a:pPr algn="l"/>
            <a:r>
              <a:rPr lang="en-GB" b="0" i="0" dirty="0">
                <a:solidFill>
                  <a:srgbClr val="0B0C0C"/>
                </a:solidFill>
                <a:effectLst/>
                <a:latin typeface="+mn-lt"/>
              </a:rPr>
              <a:t>Each grade a pupil gets is assigned a point score from 9 (the highest) to 1 (the lowest). Each pupil’s Attainment 8 score is calculated by adding up the points for their 8 subjects, with English and maths counted twice. A school's Attainment 8 score is the average of all the scores of its eligible pupils.</a:t>
            </a:r>
            <a:endParaRPr lang="en-GB"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65</a:t>
            </a:fld>
            <a:endParaRPr lang="en-GB"/>
          </a:p>
        </p:txBody>
      </p:sp>
    </p:spTree>
    <p:extLst>
      <p:ext uri="{BB962C8B-B14F-4D97-AF65-F5344CB8AC3E}">
        <p14:creationId xmlns:p14="http://schemas.microsoft.com/office/powerpoint/2010/main" val="36597076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Source: DfE,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r>
              <a:rPr lang="en-GB" b="0" i="0" dirty="0">
                <a:solidFill>
                  <a:srgbClr val="333333"/>
                </a:solidFill>
                <a:effectLst/>
                <a:latin typeface="+mn-lt"/>
              </a:rPr>
              <a:t>Average points per entry: the average point score (APS) is calculated by dividing the total point score by the number of entries. This gives an indication of the average result achieved per qualification taken, which can be presented either in points or as a grade. This measure includes students who have entered for at least 1 qualification equivalent to at least 0.5 A levels, and applies to A level, applied general, academic (which combines the previous two cohorts), tech levels and level 2 vocational cohorts.</a:t>
            </a:r>
          </a:p>
          <a:p>
            <a:endParaRPr lang="en-GB" b="0" i="0" dirty="0">
              <a:solidFill>
                <a:srgbClr val="333333"/>
              </a:solidFill>
              <a:effectLst/>
              <a:latin typeface="+mn-lt"/>
            </a:endParaRPr>
          </a:p>
          <a:p>
            <a:r>
              <a:rPr lang="en-GB" b="0" i="0" dirty="0">
                <a:solidFill>
                  <a:srgbClr val="333333"/>
                </a:solidFill>
                <a:effectLst/>
                <a:latin typeface="+mn-lt"/>
              </a:rPr>
              <a:t>Applied General Qualifications are for students 16 - 19 years olds wishing to undertake a broad study of a specific vocational area. Applied General Qualifications include BTECs and OCR Cambridge </a:t>
            </a:r>
            <a:r>
              <a:rPr lang="en-GB" b="0" i="0" dirty="0" err="1">
                <a:solidFill>
                  <a:srgbClr val="333333"/>
                </a:solidFill>
                <a:effectLst/>
                <a:latin typeface="+mn-lt"/>
              </a:rPr>
              <a:t>Technicals</a:t>
            </a:r>
            <a:r>
              <a:rPr lang="en-GB" b="0" i="0" dirty="0">
                <a:solidFill>
                  <a:srgbClr val="333333"/>
                </a:solidFill>
                <a:effectLst/>
                <a:latin typeface="+mn-lt"/>
              </a:rPr>
              <a:t>.</a:t>
            </a:r>
            <a:endParaRPr lang="en-GB" dirty="0">
              <a:latin typeface="+mn-lt"/>
            </a:endParaRPr>
          </a:p>
          <a:p>
            <a:endParaRPr lang="en-GB" b="0" i="0" dirty="0">
              <a:solidFill>
                <a:srgbClr val="333333"/>
              </a:solidFill>
              <a:effectLst/>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66</a:t>
            </a:fld>
            <a:endParaRPr lang="en-GB"/>
          </a:p>
        </p:txBody>
      </p:sp>
    </p:spTree>
    <p:extLst>
      <p:ext uri="{BB962C8B-B14F-4D97-AF65-F5344CB8AC3E}">
        <p14:creationId xmlns:p14="http://schemas.microsoft.com/office/powerpoint/2010/main" val="29756701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latin typeface="+mn-lt"/>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323132"/>
              </a:solidFill>
              <a:effectLst/>
              <a:latin typeface="+mn-lt"/>
            </a:endParaRPr>
          </a:p>
          <a:p>
            <a:pPr marL="0" indent="0">
              <a:buNone/>
            </a:pPr>
            <a:r>
              <a:rPr lang="en-GB" sz="1200" b="0" i="0">
                <a:solidFill>
                  <a:srgbClr val="323132"/>
                </a:solidFill>
                <a:effectLst/>
                <a:latin typeface="+mn-lt"/>
              </a:rPr>
              <a:t>The highest qualification data only applies to residents aged 16 and over.</a:t>
            </a:r>
          </a:p>
          <a:p>
            <a:pPr marL="0" indent="0">
              <a:buNone/>
            </a:pPr>
            <a:endParaRPr lang="en-GB" sz="1200" b="0" i="0">
              <a:solidFill>
                <a:srgbClr val="323132"/>
              </a:solidFill>
              <a:effectLst/>
              <a:latin typeface="+mn-lt"/>
            </a:endParaRPr>
          </a:p>
          <a:p>
            <a:pPr marL="0" indent="0">
              <a:buNone/>
            </a:pPr>
            <a:r>
              <a:rPr lang="en-GB" sz="1200" b="0" i="0" u="none" strike="noStrike" baseline="30000">
                <a:solidFill>
                  <a:srgbClr val="000000"/>
                </a:solidFill>
                <a:effectLst/>
                <a:latin typeface="+mn-lt"/>
              </a:rPr>
              <a:t>1</a:t>
            </a:r>
            <a:r>
              <a:rPr lang="en-GB" sz="1200" b="0" i="0" u="none" strike="noStrike">
                <a:solidFill>
                  <a:srgbClr val="000000"/>
                </a:solidFill>
                <a:effectLst/>
                <a:latin typeface="+mn-lt"/>
              </a:rPr>
              <a:t>This uses the highest level of qualification index score, which is a summary measure that can be used to compare how highly qualified population groups are.</a:t>
            </a:r>
            <a:r>
              <a:rPr lang="en-GB" sz="1200">
                <a:latin typeface="+mn-lt"/>
              </a:rPr>
              <a:t> Slough’s index score is 2.38 compared to 2.45 for England.</a:t>
            </a:r>
          </a:p>
          <a:p>
            <a:pPr marL="0" indent="0">
              <a:buNone/>
            </a:pPr>
            <a:endParaRPr lang="en-GB" sz="1200">
              <a:latin typeface="+mn-lt"/>
            </a:endParaRPr>
          </a:p>
          <a:p>
            <a:pPr marL="0" indent="0">
              <a:buNone/>
            </a:pPr>
            <a:r>
              <a:rPr lang="en-GB" sz="1200" b="1" i="0">
                <a:solidFill>
                  <a:srgbClr val="323132"/>
                </a:solidFill>
                <a:effectLst/>
                <a:latin typeface="+mn-lt"/>
              </a:rPr>
              <a:t>Data Quality Info: </a:t>
            </a:r>
            <a:r>
              <a:rPr lang="en-GB" sz="1200" b="0" i="0">
                <a:solidFill>
                  <a:srgbClr val="323132"/>
                </a:solidFill>
                <a:effectLst/>
                <a:latin typeface="+mn-lt"/>
              </a:rPr>
              <a:t>Although the highest level of qualification is broadly comparable between 2011 and 2021, there are caveats. The categories remain the same as they were in 2011 and are derived in the same way, however the way the questions were structured and how the respondent was routed in the qualification questions changed substantially from 2011. These changes to the collection methodology mean that a reasonable proportion of respondents will have identified a different qualification level than they did in 2011 even though they still hold the same qualifications. Therefore, any change in qualification levels when compared with 2011 will be partly a result of the methodology changes and be partly indicative of real change. As such, the ONS advises interpreting these with caution, avoid drawing conclusions from the differences or using them to inform planning or evaluate policies.</a:t>
            </a:r>
          </a:p>
          <a:p>
            <a:pPr marL="0" indent="0">
              <a:buNone/>
            </a:pPr>
            <a:endParaRPr lang="en-GB" sz="1200">
              <a:latin typeface="+mn-lt"/>
            </a:endParaRPr>
          </a:p>
          <a:p>
            <a:pPr marL="0" indent="0">
              <a:buNone/>
            </a:pPr>
            <a:r>
              <a:rPr lang="en-GB" sz="1200" b="0" i="0">
                <a:solidFill>
                  <a:srgbClr val="323132"/>
                </a:solidFill>
                <a:effectLst/>
                <a:latin typeface="+mn-lt"/>
              </a:rPr>
              <a:t>Qualification levels: </a:t>
            </a:r>
          </a:p>
          <a:p>
            <a:pPr algn="l">
              <a:buFont typeface="Arial" panose="020B0604020202020204" pitchFamily="34" charset="0"/>
              <a:buChar char="•"/>
            </a:pPr>
            <a:r>
              <a:rPr lang="en-GB" sz="1200" b="0" i="0">
                <a:solidFill>
                  <a:srgbClr val="323132"/>
                </a:solidFill>
                <a:effectLst/>
                <a:latin typeface="+mn-lt"/>
              </a:rPr>
              <a:t>No qualifications: no formal qualifications</a:t>
            </a:r>
          </a:p>
          <a:p>
            <a:pPr algn="l">
              <a:buFont typeface="Arial" panose="020B0604020202020204" pitchFamily="34" charset="0"/>
              <a:buChar char="•"/>
            </a:pPr>
            <a:r>
              <a:rPr lang="en-GB" sz="1200" b="0" i="0">
                <a:solidFill>
                  <a:srgbClr val="323132"/>
                </a:solidFill>
                <a:effectLst/>
                <a:latin typeface="+mn-lt"/>
              </a:rPr>
              <a:t>Level 1: 1 to 4 GCSE passes (grade A* to C or grade 4 and above) and any other GCSEs at other grades, or equivalent qualifications</a:t>
            </a:r>
          </a:p>
          <a:p>
            <a:pPr algn="l">
              <a:buFont typeface="Arial" panose="020B0604020202020204" pitchFamily="34" charset="0"/>
              <a:buChar char="•"/>
            </a:pPr>
            <a:r>
              <a:rPr lang="en-GB" sz="1200" b="0" i="0">
                <a:solidFill>
                  <a:srgbClr val="323132"/>
                </a:solidFill>
                <a:effectLst/>
                <a:latin typeface="+mn-lt"/>
              </a:rPr>
              <a:t>Level 2: five or more GCSE passes (grade A* to C or grade 4 and above) or equivalent qualifications</a:t>
            </a:r>
          </a:p>
          <a:p>
            <a:pPr algn="l">
              <a:buFont typeface="Arial" panose="020B0604020202020204" pitchFamily="34" charset="0"/>
              <a:buChar char="•"/>
            </a:pPr>
            <a:r>
              <a:rPr lang="en-GB" sz="1200" b="0" i="0">
                <a:solidFill>
                  <a:srgbClr val="323132"/>
                </a:solidFill>
                <a:effectLst/>
                <a:latin typeface="+mn-lt"/>
              </a:rPr>
              <a:t>apprenticeships</a:t>
            </a:r>
          </a:p>
          <a:p>
            <a:pPr algn="l">
              <a:buFont typeface="Arial" panose="020B0604020202020204" pitchFamily="34" charset="0"/>
              <a:buChar char="•"/>
            </a:pPr>
            <a:r>
              <a:rPr lang="en-GB" sz="1200" b="0" i="0">
                <a:solidFill>
                  <a:srgbClr val="323132"/>
                </a:solidFill>
                <a:effectLst/>
                <a:latin typeface="+mn-lt"/>
              </a:rPr>
              <a:t>Level 3: two or more A Levels or equivalent qualifications</a:t>
            </a:r>
          </a:p>
          <a:p>
            <a:pPr algn="l">
              <a:buFont typeface="Arial" panose="020B0604020202020204" pitchFamily="34" charset="0"/>
              <a:buChar char="•"/>
            </a:pPr>
            <a:r>
              <a:rPr lang="en-GB" sz="1200" b="0" i="0">
                <a:solidFill>
                  <a:srgbClr val="323132"/>
                </a:solidFill>
                <a:effectLst/>
                <a:latin typeface="+mn-lt"/>
              </a:rPr>
              <a:t>Level 4 or above: Higher National Certificate, Higher National Diploma, Bachelor's degree, or post-graduate qualifications</a:t>
            </a:r>
          </a:p>
          <a:p>
            <a:pPr algn="l">
              <a:buFont typeface="Arial" panose="020B0604020202020204" pitchFamily="34" charset="0"/>
              <a:buChar char="•"/>
            </a:pPr>
            <a:r>
              <a:rPr lang="en-GB" sz="1200" b="0" i="0">
                <a:solidFill>
                  <a:srgbClr val="323132"/>
                </a:solidFill>
                <a:effectLst/>
                <a:latin typeface="+mn-lt"/>
              </a:rPr>
              <a:t>Other qualifications of unknown level or equivalent unknown</a:t>
            </a:r>
          </a:p>
          <a:p>
            <a:pPr algn="l">
              <a:buFont typeface="Arial" panose="020B0604020202020204" pitchFamily="34" charset="0"/>
              <a:buNone/>
            </a:pPr>
            <a:r>
              <a:rPr lang="en-GB" sz="1200">
                <a:latin typeface="+mn-lt"/>
              </a:rPr>
              <a:t>For more information on equivalent qualifications, see https://www.ons.gov.uk/peoplepopulationandcommunity/educationandchildcare/bulletins/educationenglandandwales/census2021#measuring-the-data</a:t>
            </a:r>
          </a:p>
          <a:p>
            <a:pPr marL="0" indent="0">
              <a:buNone/>
            </a:pPr>
            <a:endParaRPr lang="en-GB" sz="120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67</a:t>
            </a:fld>
            <a:endParaRPr lang="en-GB"/>
          </a:p>
        </p:txBody>
      </p:sp>
    </p:spTree>
    <p:extLst>
      <p:ext uri="{BB962C8B-B14F-4D97-AF65-F5344CB8AC3E}">
        <p14:creationId xmlns:p14="http://schemas.microsoft.com/office/powerpoint/2010/main" val="8629789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Source: DfE, 2022.</a:t>
            </a:r>
          </a:p>
          <a:p>
            <a:endParaRPr lang="en-GB" b="0" i="0">
              <a:solidFill>
                <a:srgbClr val="333333"/>
              </a:solidFill>
              <a:effectLst/>
              <a:latin typeface="+mn-lt"/>
            </a:endParaRPr>
          </a:p>
          <a:p>
            <a:r>
              <a:rPr lang="en-GB" b="0" i="0">
                <a:solidFill>
                  <a:srgbClr val="333333"/>
                </a:solidFill>
                <a:effectLst/>
                <a:latin typeface="+mn-lt"/>
              </a:rPr>
              <a:t>SEND: </a:t>
            </a:r>
            <a:r>
              <a:rPr lang="en-GB" sz="1200">
                <a:effectLst/>
                <a:latin typeface="+mn-lt"/>
                <a:ea typeface="MS Mincho" panose="02020609040205080304" pitchFamily="49" charset="-128"/>
                <a:cs typeface="Arial" panose="020B0604020202020204" pitchFamily="34" charset="0"/>
              </a:rPr>
              <a:t>Special Educational Need or Disability</a:t>
            </a:r>
            <a:endParaRPr lang="en-GB" b="0" i="0">
              <a:solidFill>
                <a:srgbClr val="333333"/>
              </a:solidFill>
              <a:effectLst/>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68</a:t>
            </a:fld>
            <a:endParaRPr lang="en-GB"/>
          </a:p>
        </p:txBody>
      </p:sp>
    </p:spTree>
    <p:extLst>
      <p:ext uri="{BB962C8B-B14F-4D97-AF65-F5344CB8AC3E}">
        <p14:creationId xmlns:p14="http://schemas.microsoft.com/office/powerpoint/2010/main" val="17810297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n-lt"/>
              </a:rPr>
              <a:t>Percentage of new EHC Plans issued within 12 weeks: LAIT Tool, 2023. 2023 Slough figures are provisional.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mn-lt"/>
              </a:rPr>
              <a:t>Most prevalent EHCP primary needs: DfE 2022-23.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EHC = Education, Health, and Care.</a:t>
            </a:r>
          </a:p>
        </p:txBody>
      </p:sp>
      <p:sp>
        <p:nvSpPr>
          <p:cNvPr id="4" name="Slide Number Placeholder 3"/>
          <p:cNvSpPr>
            <a:spLocks noGrp="1"/>
          </p:cNvSpPr>
          <p:nvPr>
            <p:ph type="sldNum" sz="quarter" idx="5"/>
          </p:nvPr>
        </p:nvSpPr>
        <p:spPr/>
        <p:txBody>
          <a:bodyPr/>
          <a:lstStyle/>
          <a:p>
            <a:fld id="{66CD363B-970A-4047-B9D9-AA8D65AF0A58}" type="slidenum">
              <a:rPr lang="en-GB" smtClean="0"/>
              <a:t>69</a:t>
            </a:fld>
            <a:endParaRPr lang="en-GB"/>
          </a:p>
        </p:txBody>
      </p:sp>
    </p:spTree>
    <p:extLst>
      <p:ext uri="{BB962C8B-B14F-4D97-AF65-F5344CB8AC3E}">
        <p14:creationId xmlns:p14="http://schemas.microsoft.com/office/powerpoint/2010/main" val="540090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p:txBody>
      </p:sp>
      <p:sp>
        <p:nvSpPr>
          <p:cNvPr id="4" name="Slide Number Placeholder 3"/>
          <p:cNvSpPr>
            <a:spLocks noGrp="1"/>
          </p:cNvSpPr>
          <p:nvPr>
            <p:ph type="sldNum" sz="quarter" idx="5"/>
          </p:nvPr>
        </p:nvSpPr>
        <p:spPr/>
        <p:txBody>
          <a:bodyPr/>
          <a:lstStyle/>
          <a:p>
            <a:fld id="{66CD363B-970A-4047-B9D9-AA8D65AF0A58}" type="slidenum">
              <a:rPr lang="en-GB" smtClean="0"/>
              <a:t>7</a:t>
            </a:fld>
            <a:endParaRPr lang="en-GB"/>
          </a:p>
        </p:txBody>
      </p:sp>
    </p:spTree>
    <p:extLst>
      <p:ext uri="{BB962C8B-B14F-4D97-AF65-F5344CB8AC3E}">
        <p14:creationId xmlns:p14="http://schemas.microsoft.com/office/powerpoint/2010/main" val="297888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mn-lt"/>
                <a:ea typeface="MS Mincho" panose="02020609040205080304" pitchFamily="49" charset="-128"/>
                <a:cs typeface="Arial" panose="020B0604020202020204" pitchFamily="34" charset="0"/>
              </a:rPr>
              <a:t>EYFS, KS2, and KS4: DfE,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mn-lt"/>
                <a:ea typeface="MS Mincho" panose="02020609040205080304" pitchFamily="49" charset="-128"/>
                <a:cs typeface="Arial" panose="020B0604020202020204" pitchFamily="34" charset="0"/>
              </a:rPr>
              <a:t>NEET: LG Inform 2022/23.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mn-lt"/>
                <a:ea typeface="MS Mincho" panose="02020609040205080304" pitchFamily="49" charset="-128"/>
                <a:cs typeface="Arial" panose="020B0604020202020204" pitchFamily="34" charset="0"/>
              </a:rPr>
              <a:t>Level 3: LG Inform, 2021/22.</a:t>
            </a:r>
            <a:endParaRPr lang="en-GB" dirty="0">
              <a:latin typeface="+mn-lt"/>
            </a:endParaRPr>
          </a:p>
        </p:txBody>
      </p:sp>
      <p:sp>
        <p:nvSpPr>
          <p:cNvPr id="4" name="Slide Number Placeholder 3"/>
          <p:cNvSpPr>
            <a:spLocks noGrp="1"/>
          </p:cNvSpPr>
          <p:nvPr>
            <p:ph type="sldNum" sz="quarter" idx="5"/>
          </p:nvPr>
        </p:nvSpPr>
        <p:spPr/>
        <p:txBody>
          <a:bodyPr/>
          <a:lstStyle/>
          <a:p>
            <a:fld id="{66CD363B-970A-4047-B9D9-AA8D65AF0A58}" type="slidenum">
              <a:rPr lang="en-GB" smtClean="0"/>
              <a:t>70</a:t>
            </a:fld>
            <a:endParaRPr lang="en-GB"/>
          </a:p>
        </p:txBody>
      </p:sp>
    </p:spTree>
    <p:extLst>
      <p:ext uri="{BB962C8B-B14F-4D97-AF65-F5344CB8AC3E}">
        <p14:creationId xmlns:p14="http://schemas.microsoft.com/office/powerpoint/2010/main" val="934930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71</a:t>
            </a:fld>
            <a:endParaRPr lang="en-GB"/>
          </a:p>
        </p:txBody>
      </p:sp>
    </p:spTree>
    <p:extLst>
      <p:ext uri="{BB962C8B-B14F-4D97-AF65-F5344CB8AC3E}">
        <p14:creationId xmlns:p14="http://schemas.microsoft.com/office/powerpoint/2010/main" val="3086919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 and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333333"/>
              </a:solidFill>
            </a:endParaRPr>
          </a:p>
          <a:p>
            <a:endParaRPr lang="en-GB"/>
          </a:p>
          <a:p>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8</a:t>
            </a:fld>
            <a:endParaRPr lang="en-GB"/>
          </a:p>
        </p:txBody>
      </p:sp>
    </p:spTree>
    <p:extLst>
      <p:ext uri="{BB962C8B-B14F-4D97-AF65-F5344CB8AC3E}">
        <p14:creationId xmlns:p14="http://schemas.microsoft.com/office/powerpoint/2010/main" val="337441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333333"/>
                </a:solidFill>
              </a:rPr>
              <a:t>Sources: Census 2021.</a:t>
            </a:r>
            <a:endParaRPr lang="en-GB"/>
          </a:p>
        </p:txBody>
      </p:sp>
      <p:sp>
        <p:nvSpPr>
          <p:cNvPr id="4" name="Slide Number Placeholder 3"/>
          <p:cNvSpPr>
            <a:spLocks noGrp="1"/>
          </p:cNvSpPr>
          <p:nvPr>
            <p:ph type="sldNum" sz="quarter" idx="5"/>
          </p:nvPr>
        </p:nvSpPr>
        <p:spPr/>
        <p:txBody>
          <a:bodyPr/>
          <a:lstStyle/>
          <a:p>
            <a:fld id="{66CD363B-970A-4047-B9D9-AA8D65AF0A58}" type="slidenum">
              <a:rPr lang="en-GB" smtClean="0"/>
              <a:t>9</a:t>
            </a:fld>
            <a:endParaRPr lang="en-GB"/>
          </a:p>
        </p:txBody>
      </p:sp>
    </p:spTree>
    <p:extLst>
      <p:ext uri="{BB962C8B-B14F-4D97-AF65-F5344CB8AC3E}">
        <p14:creationId xmlns:p14="http://schemas.microsoft.com/office/powerpoint/2010/main" val="1134408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57D9-99ED-1A40-A7A3-40A5AA27776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4306F10-97F4-D540-B2EA-84F71398B3E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9F6AFF11-4C2B-294C-802E-C0F447C955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15280-5BDB-A94A-9DF5-E19FA00DC583}"/>
              </a:ext>
            </a:extLst>
          </p:cNvPr>
          <p:cNvSpPr>
            <a:spLocks noGrp="1"/>
          </p:cNvSpPr>
          <p:nvPr>
            <p:ph type="sldNum" sz="quarter" idx="12"/>
          </p:nvPr>
        </p:nvSpPr>
        <p:spPr>
          <a:xfrm>
            <a:off x="0" y="6481555"/>
            <a:ext cx="2743200" cy="365125"/>
          </a:xfrm>
        </p:spPr>
        <p:txBody>
          <a:bodyPr/>
          <a:lstStyle>
            <a:lvl1pPr algn="l">
              <a:defRPr>
                <a:solidFill>
                  <a:schemeClr val="bg1"/>
                </a:solidFill>
              </a:defRPr>
            </a:lvl1pPr>
          </a:lstStyle>
          <a:p>
            <a:fld id="{CEDEF9C1-0071-4D4A-89AA-0CC05A8019E4}" type="slidenum">
              <a:rPr lang="en-US" smtClean="0"/>
              <a:pPr/>
              <a:t>‹#›</a:t>
            </a:fld>
            <a:endParaRPr lang="en-US"/>
          </a:p>
        </p:txBody>
      </p:sp>
      <p:sp>
        <p:nvSpPr>
          <p:cNvPr id="8" name="Content Placeholder 7">
            <a:extLst>
              <a:ext uri="{FF2B5EF4-FFF2-40B4-BE49-F238E27FC236}">
                <a16:creationId xmlns:a16="http://schemas.microsoft.com/office/drawing/2014/main" id="{DA16C6CF-742F-3777-8364-C5A5ADF25EE6}"/>
              </a:ext>
            </a:extLst>
          </p:cNvPr>
          <p:cNvSpPr>
            <a:spLocks noGrp="1"/>
          </p:cNvSpPr>
          <p:nvPr>
            <p:ph sz="quarter" idx="13"/>
          </p:nvPr>
        </p:nvSpPr>
        <p:spPr>
          <a:xfrm>
            <a:off x="8859838" y="642778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847134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GO_Full Slide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8" name="Content Placeholder 7"/>
          <p:cNvSpPr>
            <a:spLocks noGrp="1"/>
          </p:cNvSpPr>
          <p:nvPr>
            <p:ph sz="quarter" idx="12" hasCustomPrompt="1"/>
          </p:nvPr>
        </p:nvSpPr>
        <p:spPr>
          <a:xfrm>
            <a:off x="609611" y="1685005"/>
            <a:ext cx="8195735" cy="4068233"/>
          </a:xfrm>
        </p:spPr>
        <p:txBody>
          <a:bodyPr/>
          <a:lstStyle>
            <a:lvl1pPr marL="0" indent="0">
              <a:defRPr sz="1600" b="0" baseline="0"/>
            </a:lvl1pPr>
            <a:lvl2pPr>
              <a:defRPr sz="1600"/>
            </a:lvl2pPr>
            <a:lvl3pPr>
              <a:defRPr sz="1600"/>
            </a:lvl3pPr>
            <a:lvl4pPr>
              <a:defRPr sz="1600"/>
            </a:lvl4pPr>
            <a:lvl5pPr>
              <a:defRPr sz="1600"/>
            </a:lvl5pPr>
          </a:lstStyle>
          <a:p>
            <a:pPr lvl="0"/>
            <a:r>
              <a:rPr lang="en-GB" noProof="0"/>
              <a:t>Click to edit Master text styles (Century Gothic Regular 10pt)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 Placeholder 5"/>
          <p:cNvSpPr>
            <a:spLocks noGrp="1"/>
          </p:cNvSpPr>
          <p:nvPr>
            <p:ph type="body" sz="quarter" idx="16"/>
          </p:nvPr>
        </p:nvSpPr>
        <p:spPr>
          <a:xfrm>
            <a:off x="609611" y="1154241"/>
            <a:ext cx="7260167" cy="403645"/>
          </a:xfrm>
        </p:spPr>
        <p:txBody>
          <a:bodyPr>
            <a:noAutofit/>
          </a:bodyPr>
          <a:lstStyle>
            <a:lvl1pPr marL="0" indent="0">
              <a:defRPr sz="1100" b="1" i="0" cap="all" baseline="0">
                <a:solidFill>
                  <a:schemeClr val="bg2"/>
                </a:solidFill>
              </a:defRPr>
            </a:lvl1pPr>
          </a:lstStyle>
          <a:p>
            <a:pPr lvl="0"/>
            <a:r>
              <a:rPr lang="en-US" noProof="0"/>
              <a:t>Click to edit Master text styles</a:t>
            </a:r>
          </a:p>
        </p:txBody>
      </p:sp>
      <p:sp>
        <p:nvSpPr>
          <p:cNvPr id="3" name="Slide Number Placeholder 5">
            <a:extLst>
              <a:ext uri="{FF2B5EF4-FFF2-40B4-BE49-F238E27FC236}">
                <a16:creationId xmlns:a16="http://schemas.microsoft.com/office/drawing/2014/main" id="{4B27F689-B721-1A61-8CA5-BCF83FC42CAA}"/>
              </a:ext>
            </a:extLst>
          </p:cNvPr>
          <p:cNvSpPr>
            <a:spLocks noGrp="1"/>
          </p:cNvSpPr>
          <p:nvPr>
            <p:ph type="sldNum" sz="quarter" idx="4"/>
          </p:nvPr>
        </p:nvSpPr>
        <p:spPr>
          <a:xfrm>
            <a:off x="0" y="64928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DEF9C1-0071-4D4A-89AA-0CC05A8019E4}" type="slidenum">
              <a:rPr lang="en-US" smtClean="0"/>
              <a:pPr/>
              <a:t>‹#›</a:t>
            </a:fld>
            <a:endParaRPr lang="en-US"/>
          </a:p>
        </p:txBody>
      </p:sp>
    </p:spTree>
    <p:extLst>
      <p:ext uri="{BB962C8B-B14F-4D97-AF65-F5344CB8AC3E}">
        <p14:creationId xmlns:p14="http://schemas.microsoft.com/office/powerpoint/2010/main" val="3417002008"/>
      </p:ext>
    </p:extLst>
  </p:cSld>
  <p:clrMapOvr>
    <a:masterClrMapping/>
  </p:clrMapOvr>
  <p:extLst>
    <p:ext uri="{DCECCB84-F9BA-43D5-87BE-67443E8EF086}">
      <p15:sldGuideLst xmlns:p15="http://schemas.microsoft.com/office/powerpoint/2012/main">
        <p15:guide id="1" orient="horz" pos="2268">
          <p15:clr>
            <a:srgbClr val="FBAE40"/>
          </p15:clr>
        </p15:guide>
        <p15:guide id="2" pos="30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CCA2-AD31-244C-9B54-57EE3E53E171}"/>
              </a:ext>
            </a:extLst>
          </p:cNvPr>
          <p:cNvSpPr>
            <a:spLocks noGrp="1"/>
          </p:cNvSpPr>
          <p:nvPr>
            <p:ph type="title"/>
          </p:nvPr>
        </p:nvSpPr>
        <p:spPr>
          <a:xfrm>
            <a:off x="838200" y="261134"/>
            <a:ext cx="10515600" cy="1325563"/>
          </a:xfrm>
        </p:spPr>
        <p:txBody>
          <a:bodyPr/>
          <a:lstStyle>
            <a:lvl1pPr>
              <a:defRPr>
                <a:solidFill>
                  <a:srgbClr val="3333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81446A-44EE-D742-B12E-FF5C2F6A6642}"/>
              </a:ext>
            </a:extLst>
          </p:cNvPr>
          <p:cNvSpPr>
            <a:spLocks noGrp="1"/>
          </p:cNvSpPr>
          <p:nvPr>
            <p:ph idx="1"/>
          </p:nvPr>
        </p:nvSpPr>
        <p:spPr>
          <a:xfrm>
            <a:off x="838200" y="1828800"/>
            <a:ext cx="10515600" cy="4348163"/>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61EBF-A8F9-5048-8B59-00A16168329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76C1A9F-8782-7542-BE0A-431D72EC5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68DE6-A2CD-BB45-A2A2-8C6B4FE179EE}"/>
              </a:ext>
            </a:extLst>
          </p:cNvPr>
          <p:cNvSpPr>
            <a:spLocks noGrp="1"/>
          </p:cNvSpPr>
          <p:nvPr>
            <p:ph type="sldNum" sz="quarter" idx="12"/>
          </p:nvPr>
        </p:nvSpPr>
        <p:spPr/>
        <p:txBody>
          <a:bodyPr/>
          <a:lstStyle/>
          <a:p>
            <a:fld id="{CEDEF9C1-0071-4D4A-89AA-0CC05A8019E4}" type="slidenum">
              <a:rPr lang="en-US" smtClean="0"/>
              <a:t>‹#›</a:t>
            </a:fld>
            <a:endParaRPr lang="en-US"/>
          </a:p>
        </p:txBody>
      </p:sp>
      <p:sp>
        <p:nvSpPr>
          <p:cNvPr id="9" name="Rectangle 8">
            <a:extLst>
              <a:ext uri="{FF2B5EF4-FFF2-40B4-BE49-F238E27FC236}">
                <a16:creationId xmlns:a16="http://schemas.microsoft.com/office/drawing/2014/main" id="{F02DFD7A-125E-4DE4-875A-0DD9C601D7AD}"/>
              </a:ext>
            </a:extLst>
          </p:cNvPr>
          <p:cNvSpPr/>
          <p:nvPr userDrawn="1"/>
        </p:nvSpPr>
        <p:spPr>
          <a:xfrm>
            <a:off x="0" y="6453188"/>
            <a:ext cx="12192000" cy="404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800" b="1" u="sng">
              <a:latin typeface="Century Gothic" panose="020B0502020202020204" pitchFamily="34" charset="0"/>
            </a:endParaRPr>
          </a:p>
        </p:txBody>
      </p:sp>
      <p:pic>
        <p:nvPicPr>
          <p:cNvPr id="8" name="Picture 7">
            <a:extLst>
              <a:ext uri="{FF2B5EF4-FFF2-40B4-BE49-F238E27FC236}">
                <a16:creationId xmlns:a16="http://schemas.microsoft.com/office/drawing/2014/main" id="{2AA9B7DA-9BCA-47E7-8D6B-1D199D030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0" y="6505697"/>
            <a:ext cx="831887" cy="299793"/>
          </a:xfrm>
          <a:prstGeom prst="rect">
            <a:avLst/>
          </a:prstGeom>
        </p:spPr>
      </p:pic>
      <p:sp>
        <p:nvSpPr>
          <p:cNvPr id="7" name="Slide Number Placeholder 5">
            <a:extLst>
              <a:ext uri="{FF2B5EF4-FFF2-40B4-BE49-F238E27FC236}">
                <a16:creationId xmlns:a16="http://schemas.microsoft.com/office/drawing/2014/main" id="{8CAA4D16-C4E2-07FD-A1ED-9BE5D5395A7F}"/>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EF9C1-0071-4D4A-89AA-0CC05A8019E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26849304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7C56-842A-D141-93C0-145759779A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07B2F1-A101-4A4B-814F-2B2A006CAB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C0DE33-5248-B044-B8CD-C8A8BD25396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B3DC924-E96B-B949-A371-F442A15EC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A7E24-A5C0-C84B-A770-BACC88C5BDD9}"/>
              </a:ext>
            </a:extLst>
          </p:cNvPr>
          <p:cNvSpPr>
            <a:spLocks noGrp="1"/>
          </p:cNvSpPr>
          <p:nvPr>
            <p:ph type="sldNum" sz="quarter" idx="12"/>
          </p:nvPr>
        </p:nvSpPr>
        <p:spPr/>
        <p:txBody>
          <a:bodyPr/>
          <a:lstStyle/>
          <a:p>
            <a:fld id="{CEDEF9C1-0071-4D4A-89AA-0CC05A8019E4}" type="slidenum">
              <a:rPr lang="en-US" smtClean="0"/>
              <a:t>‹#›</a:t>
            </a:fld>
            <a:endParaRPr lang="en-US"/>
          </a:p>
        </p:txBody>
      </p:sp>
      <p:sp>
        <p:nvSpPr>
          <p:cNvPr id="7" name="Rectangle 6">
            <a:extLst>
              <a:ext uri="{FF2B5EF4-FFF2-40B4-BE49-F238E27FC236}">
                <a16:creationId xmlns:a16="http://schemas.microsoft.com/office/drawing/2014/main" id="{D897E291-EE88-460E-B5A5-9FB10C188771}"/>
              </a:ext>
            </a:extLst>
          </p:cNvPr>
          <p:cNvSpPr/>
          <p:nvPr userDrawn="1"/>
        </p:nvSpPr>
        <p:spPr>
          <a:xfrm>
            <a:off x="0" y="6453188"/>
            <a:ext cx="12192000" cy="404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800" b="1" u="sng">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00F078AF-3AC2-4BE9-A14A-F0FD227411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0" y="6505697"/>
            <a:ext cx="831887" cy="299793"/>
          </a:xfrm>
          <a:prstGeom prst="rect">
            <a:avLst/>
          </a:prstGeom>
        </p:spPr>
      </p:pic>
      <p:sp>
        <p:nvSpPr>
          <p:cNvPr id="9" name="Slide Number Placeholder 5">
            <a:extLst>
              <a:ext uri="{FF2B5EF4-FFF2-40B4-BE49-F238E27FC236}">
                <a16:creationId xmlns:a16="http://schemas.microsoft.com/office/drawing/2014/main" id="{7FF35BF5-19E3-926A-68BA-BD0A33D5913E}"/>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EF9C1-0071-4D4A-89AA-0CC05A8019E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85172018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84788-C4AE-7B48-891E-F3FCF273E3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817718-4155-F640-AA21-F5A0026CB3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0DF77D-4101-2248-B8CF-7ED7BA5DFE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C5145D-3D1A-E245-ACB9-DC84D56C4C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7CCF87-929D-1D4F-A595-424DBECDCA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6E825A-A6A4-A542-8D57-6F540E77477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D16062F-840A-1544-9F6E-31D35FD1C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A7834F-8B60-4A49-94C1-7F125C4E8C1C}"/>
              </a:ext>
            </a:extLst>
          </p:cNvPr>
          <p:cNvSpPr>
            <a:spLocks noGrp="1"/>
          </p:cNvSpPr>
          <p:nvPr>
            <p:ph type="sldNum" sz="quarter" idx="12"/>
          </p:nvPr>
        </p:nvSpPr>
        <p:spPr/>
        <p:txBody>
          <a:bodyPr/>
          <a:lstStyle/>
          <a:p>
            <a:fld id="{CEDEF9C1-0071-4D4A-89AA-0CC05A8019E4}" type="slidenum">
              <a:rPr lang="en-US" smtClean="0"/>
              <a:t>‹#›</a:t>
            </a:fld>
            <a:endParaRPr lang="en-US"/>
          </a:p>
        </p:txBody>
      </p:sp>
      <p:sp>
        <p:nvSpPr>
          <p:cNvPr id="13" name="Rectangle 12">
            <a:extLst>
              <a:ext uri="{FF2B5EF4-FFF2-40B4-BE49-F238E27FC236}">
                <a16:creationId xmlns:a16="http://schemas.microsoft.com/office/drawing/2014/main" id="{51C01EC8-3F3F-4772-90B5-288D08B34044}"/>
              </a:ext>
            </a:extLst>
          </p:cNvPr>
          <p:cNvSpPr/>
          <p:nvPr userDrawn="1"/>
        </p:nvSpPr>
        <p:spPr>
          <a:xfrm>
            <a:off x="0" y="6453188"/>
            <a:ext cx="12192000" cy="404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800" b="1" u="sng">
              <a:latin typeface="Century Gothic" panose="020B0502020202020204" pitchFamily="34" charset="0"/>
            </a:endParaRPr>
          </a:p>
        </p:txBody>
      </p:sp>
      <p:pic>
        <p:nvPicPr>
          <p:cNvPr id="11" name="Picture 10">
            <a:extLst>
              <a:ext uri="{FF2B5EF4-FFF2-40B4-BE49-F238E27FC236}">
                <a16:creationId xmlns:a16="http://schemas.microsoft.com/office/drawing/2014/main" id="{6EA64808-E5D1-4074-8201-B2A6613D37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0" y="6505697"/>
            <a:ext cx="831887" cy="299793"/>
          </a:xfrm>
          <a:prstGeom prst="rect">
            <a:avLst/>
          </a:prstGeom>
        </p:spPr>
      </p:pic>
      <p:sp>
        <p:nvSpPr>
          <p:cNvPr id="10" name="Slide Number Placeholder 5">
            <a:extLst>
              <a:ext uri="{FF2B5EF4-FFF2-40B4-BE49-F238E27FC236}">
                <a16:creationId xmlns:a16="http://schemas.microsoft.com/office/drawing/2014/main" id="{5AFE8FD4-09A5-5EBC-62B1-A92D5F12A4E2}"/>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EF9C1-0071-4D4A-89AA-0CC05A8019E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06707303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B37F-6BE6-6044-BE57-5B7E6CA8BD6D}"/>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1331A27C-64B1-944E-92CE-057209640A8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FF4C7AD3-4EF3-6545-85D1-C807388786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09C497-03F8-634D-8B41-09D7A1300E8F}"/>
              </a:ext>
            </a:extLst>
          </p:cNvPr>
          <p:cNvSpPr>
            <a:spLocks noGrp="1"/>
          </p:cNvSpPr>
          <p:nvPr>
            <p:ph type="sldNum" sz="quarter" idx="12"/>
          </p:nvPr>
        </p:nvSpPr>
        <p:spPr/>
        <p:txBody>
          <a:bodyPr/>
          <a:lstStyle>
            <a:lvl1pPr>
              <a:defRPr>
                <a:solidFill>
                  <a:schemeClr val="tx1"/>
                </a:solidFill>
              </a:defRPr>
            </a:lvl1pPr>
          </a:lstStyle>
          <a:p>
            <a:fld id="{CEDEF9C1-0071-4D4A-89AA-0CC05A8019E4}" type="slidenum">
              <a:rPr lang="en-US" smtClean="0"/>
              <a:pPr/>
              <a:t>‹#›</a:t>
            </a:fld>
            <a:endParaRPr lang="en-US"/>
          </a:p>
        </p:txBody>
      </p:sp>
      <p:sp>
        <p:nvSpPr>
          <p:cNvPr id="9" name="Text Placeholder 8">
            <a:extLst>
              <a:ext uri="{FF2B5EF4-FFF2-40B4-BE49-F238E27FC236}">
                <a16:creationId xmlns:a16="http://schemas.microsoft.com/office/drawing/2014/main" id="{ABECE72B-935F-4399-963F-304469E9E6A4}"/>
              </a:ext>
            </a:extLst>
          </p:cNvPr>
          <p:cNvSpPr>
            <a:spLocks noGrp="1"/>
          </p:cNvSpPr>
          <p:nvPr>
            <p:ph type="body" sz="quarter" idx="13"/>
          </p:nvPr>
        </p:nvSpPr>
        <p:spPr>
          <a:xfrm>
            <a:off x="838200" y="3041650"/>
            <a:ext cx="10515600" cy="804863"/>
          </a:xfrm>
        </p:spPr>
        <p:txBody>
          <a:bodyPr>
            <a:normAutofit/>
          </a:bodyPr>
          <a:lstStyle>
            <a:lvl1pPr marL="0" indent="0" algn="ctr">
              <a:buNone/>
              <a:defRPr sz="2400" b="0" i="1"/>
            </a:lvl1pPr>
            <a:lvl2pPr marL="457200" indent="0" algn="ctr">
              <a:buNone/>
              <a:defRPr i="1"/>
            </a:lvl2pPr>
            <a:lvl3pPr marL="914400" indent="0" algn="ctr">
              <a:buNone/>
              <a:defRPr i="1"/>
            </a:lvl3pPr>
            <a:lvl4pPr marL="1371600" indent="0" algn="ctr">
              <a:buNone/>
              <a:defRPr i="1"/>
            </a:lvl4pPr>
            <a:lvl5pPr marL="1828800" indent="0" algn="ctr">
              <a:buNone/>
              <a:defRPr i="1"/>
            </a:lvl5pPr>
          </a:lstStyle>
          <a:p>
            <a:pPr lvl="0"/>
            <a:r>
              <a:rPr lang="en-US"/>
              <a:t>Click to edit Master text styles</a:t>
            </a:r>
          </a:p>
        </p:txBody>
      </p:sp>
    </p:spTree>
    <p:extLst>
      <p:ext uri="{BB962C8B-B14F-4D97-AF65-F5344CB8AC3E}">
        <p14:creationId xmlns:p14="http://schemas.microsoft.com/office/powerpoint/2010/main" val="2031297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DC836-6369-2448-9882-94E658B4E85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AA2AF1A-B432-4F47-9449-315D37648C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14A86B-12F9-DF44-B8C9-71BF989E7482}"/>
              </a:ext>
            </a:extLst>
          </p:cNvPr>
          <p:cNvSpPr>
            <a:spLocks noGrp="1"/>
          </p:cNvSpPr>
          <p:nvPr>
            <p:ph type="sldNum" sz="quarter" idx="12"/>
          </p:nvPr>
        </p:nvSpPr>
        <p:spPr/>
        <p:txBody>
          <a:bodyPr/>
          <a:lstStyle/>
          <a:p>
            <a:fld id="{CEDEF9C1-0071-4D4A-89AA-0CC05A8019E4}" type="slidenum">
              <a:rPr lang="en-US" smtClean="0"/>
              <a:t>‹#›</a:t>
            </a:fld>
            <a:endParaRPr lang="en-US"/>
          </a:p>
        </p:txBody>
      </p:sp>
      <p:sp>
        <p:nvSpPr>
          <p:cNvPr id="7" name="Rectangle 6">
            <a:extLst>
              <a:ext uri="{FF2B5EF4-FFF2-40B4-BE49-F238E27FC236}">
                <a16:creationId xmlns:a16="http://schemas.microsoft.com/office/drawing/2014/main" id="{61039EFF-FFF3-493D-970A-B9690C35E137}"/>
              </a:ext>
            </a:extLst>
          </p:cNvPr>
          <p:cNvSpPr/>
          <p:nvPr userDrawn="1"/>
        </p:nvSpPr>
        <p:spPr>
          <a:xfrm>
            <a:off x="0" y="6453188"/>
            <a:ext cx="12192000" cy="404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800" b="1" u="sng">
              <a:latin typeface="Century Gothic" panose="020B0502020202020204" pitchFamily="34" charset="0"/>
            </a:endParaRPr>
          </a:p>
        </p:txBody>
      </p:sp>
      <p:pic>
        <p:nvPicPr>
          <p:cNvPr id="6" name="Picture 5">
            <a:extLst>
              <a:ext uri="{FF2B5EF4-FFF2-40B4-BE49-F238E27FC236}">
                <a16:creationId xmlns:a16="http://schemas.microsoft.com/office/drawing/2014/main" id="{57C59BF6-7EFE-4410-9165-D926E601DA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0" y="6505697"/>
            <a:ext cx="831887" cy="299793"/>
          </a:xfrm>
          <a:prstGeom prst="rect">
            <a:avLst/>
          </a:prstGeom>
        </p:spPr>
      </p:pic>
      <p:sp>
        <p:nvSpPr>
          <p:cNvPr id="5" name="Slide Number Placeholder 5">
            <a:extLst>
              <a:ext uri="{FF2B5EF4-FFF2-40B4-BE49-F238E27FC236}">
                <a16:creationId xmlns:a16="http://schemas.microsoft.com/office/drawing/2014/main" id="{C903655D-E63F-8CFE-5BF6-AC626D99ED76}"/>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EF9C1-0071-4D4A-89AA-0CC05A8019E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8076034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DC836-6369-2448-9882-94E658B4E85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AA2AF1A-B432-4F47-9449-315D37648C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14A86B-12F9-DF44-B8C9-71BF989E7482}"/>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43292883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CA11-F5F2-7942-91FA-66526E94E423}"/>
              </a:ext>
            </a:extLst>
          </p:cNvPr>
          <p:cNvSpPr>
            <a:spLocks noGrp="1"/>
          </p:cNvSpPr>
          <p:nvPr>
            <p:ph type="title"/>
          </p:nvPr>
        </p:nvSpPr>
        <p:spPr>
          <a:xfrm>
            <a:off x="839788" y="457200"/>
            <a:ext cx="3932237" cy="1600200"/>
          </a:xfrm>
        </p:spPr>
        <p:txBody>
          <a:bodyPr anchor="b"/>
          <a:lstStyle>
            <a:lvl1pPr>
              <a:defRPr sz="3200">
                <a:solidFill>
                  <a:srgbClr val="3333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E7AFB6-0789-464D-8AF6-83A43497DB74}"/>
              </a:ext>
            </a:extLst>
          </p:cNvPr>
          <p:cNvSpPr>
            <a:spLocks noGrp="1"/>
          </p:cNvSpPr>
          <p:nvPr>
            <p:ph idx="1"/>
          </p:nvPr>
        </p:nvSpPr>
        <p:spPr>
          <a:xfrm>
            <a:off x="5183188" y="987425"/>
            <a:ext cx="6172200" cy="4873625"/>
          </a:xfrm>
        </p:spPr>
        <p:txBody>
          <a:bodyPr/>
          <a:lstStyle>
            <a:lvl1pPr>
              <a:defRPr sz="3200">
                <a:solidFill>
                  <a:srgbClr val="333333"/>
                </a:solidFill>
              </a:defRPr>
            </a:lvl1pPr>
            <a:lvl2pPr>
              <a:defRPr sz="2800">
                <a:solidFill>
                  <a:srgbClr val="333333"/>
                </a:solidFill>
              </a:defRPr>
            </a:lvl2pPr>
            <a:lvl3pPr>
              <a:defRPr sz="2400">
                <a:solidFill>
                  <a:srgbClr val="333333"/>
                </a:solidFill>
              </a:defRPr>
            </a:lvl3pPr>
            <a:lvl4pPr>
              <a:defRPr sz="2000">
                <a:solidFill>
                  <a:srgbClr val="333333"/>
                </a:solidFill>
              </a:defRPr>
            </a:lvl4pPr>
            <a:lvl5pPr>
              <a:defRPr sz="2000">
                <a:solidFill>
                  <a:srgbClr val="33333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CA69B5-246F-EC43-A546-7FD5A0119EE5}"/>
              </a:ext>
            </a:extLst>
          </p:cNvPr>
          <p:cNvSpPr>
            <a:spLocks noGrp="1"/>
          </p:cNvSpPr>
          <p:nvPr>
            <p:ph type="body" sz="half" idx="2"/>
          </p:nvPr>
        </p:nvSpPr>
        <p:spPr>
          <a:xfrm>
            <a:off x="839788" y="2057400"/>
            <a:ext cx="3932237" cy="3811588"/>
          </a:xfrm>
        </p:spPr>
        <p:txBody>
          <a:bodyPr/>
          <a:lstStyle>
            <a:lvl1pPr marL="0" indent="0">
              <a:buNone/>
              <a:defRPr sz="1600">
                <a:solidFill>
                  <a:srgbClr val="33333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8FCFF-EFF6-4741-813A-EAD0C0CF6D0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0A6CF35-1F43-F346-8F61-96AE46E32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0436BE-B746-F849-8162-CC9077D69480}"/>
              </a:ext>
            </a:extLst>
          </p:cNvPr>
          <p:cNvSpPr>
            <a:spLocks noGrp="1"/>
          </p:cNvSpPr>
          <p:nvPr>
            <p:ph type="sldNum" sz="quarter" idx="12"/>
          </p:nvPr>
        </p:nvSpPr>
        <p:spPr/>
        <p:txBody>
          <a:bodyPr/>
          <a:lstStyle/>
          <a:p>
            <a:fld id="{CEDEF9C1-0071-4D4A-89AA-0CC05A8019E4}" type="slidenum">
              <a:rPr lang="en-US" smtClean="0"/>
              <a:t>‹#›</a:t>
            </a:fld>
            <a:endParaRPr lang="en-US"/>
          </a:p>
        </p:txBody>
      </p:sp>
      <p:sp>
        <p:nvSpPr>
          <p:cNvPr id="10" name="Rectangle 9">
            <a:extLst>
              <a:ext uri="{FF2B5EF4-FFF2-40B4-BE49-F238E27FC236}">
                <a16:creationId xmlns:a16="http://schemas.microsoft.com/office/drawing/2014/main" id="{DD220164-A989-4B24-BDBC-92AE0DC4DE09}"/>
              </a:ext>
            </a:extLst>
          </p:cNvPr>
          <p:cNvSpPr/>
          <p:nvPr userDrawn="1"/>
        </p:nvSpPr>
        <p:spPr>
          <a:xfrm>
            <a:off x="0" y="6453188"/>
            <a:ext cx="12192000" cy="404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800" b="1" u="sng">
              <a:latin typeface="Century Gothic" panose="020B0502020202020204" pitchFamily="34" charset="0"/>
            </a:endParaRPr>
          </a:p>
        </p:txBody>
      </p:sp>
      <p:pic>
        <p:nvPicPr>
          <p:cNvPr id="9" name="Picture 8">
            <a:extLst>
              <a:ext uri="{FF2B5EF4-FFF2-40B4-BE49-F238E27FC236}">
                <a16:creationId xmlns:a16="http://schemas.microsoft.com/office/drawing/2014/main" id="{E8EC3F5E-B898-4FE2-B658-C858D22927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0" y="6505697"/>
            <a:ext cx="831887" cy="299793"/>
          </a:xfrm>
          <a:prstGeom prst="rect">
            <a:avLst/>
          </a:prstGeom>
        </p:spPr>
      </p:pic>
      <p:sp>
        <p:nvSpPr>
          <p:cNvPr id="8" name="Slide Number Placeholder 5">
            <a:extLst>
              <a:ext uri="{FF2B5EF4-FFF2-40B4-BE49-F238E27FC236}">
                <a16:creationId xmlns:a16="http://schemas.microsoft.com/office/drawing/2014/main" id="{C3C2A91C-32BF-DD35-7EA8-525C4515484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EF9C1-0071-4D4A-89AA-0CC05A8019E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3870510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7878F-FEC7-2A42-8A24-383458FE02DF}"/>
              </a:ext>
            </a:extLst>
          </p:cNvPr>
          <p:cNvSpPr>
            <a:spLocks noGrp="1"/>
          </p:cNvSpPr>
          <p:nvPr>
            <p:ph type="title"/>
          </p:nvPr>
        </p:nvSpPr>
        <p:spPr>
          <a:xfrm>
            <a:off x="839788" y="457200"/>
            <a:ext cx="3932237" cy="1600200"/>
          </a:xfrm>
        </p:spPr>
        <p:txBody>
          <a:bodyPr anchor="b"/>
          <a:lstStyle>
            <a:lvl1pPr>
              <a:defRPr sz="3200">
                <a:solidFill>
                  <a:srgbClr val="33333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0D8A84D0-6791-5D46-84B6-8050018ABAC8}"/>
              </a:ext>
            </a:extLst>
          </p:cNvPr>
          <p:cNvSpPr>
            <a:spLocks noGrp="1"/>
          </p:cNvSpPr>
          <p:nvPr>
            <p:ph type="pic" idx="1"/>
          </p:nvPr>
        </p:nvSpPr>
        <p:spPr>
          <a:xfrm>
            <a:off x="5183188" y="987425"/>
            <a:ext cx="6172200" cy="4873625"/>
          </a:xfrm>
        </p:spPr>
        <p:txBody>
          <a:bodyPr/>
          <a:lstStyle>
            <a:lvl1pPr marL="0" indent="0">
              <a:buNone/>
              <a:defRPr sz="3200">
                <a:solidFill>
                  <a:srgbClr val="33333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F62AF4E-780C-1042-BA6A-8FEE78EBDD06}"/>
              </a:ext>
            </a:extLst>
          </p:cNvPr>
          <p:cNvSpPr>
            <a:spLocks noGrp="1"/>
          </p:cNvSpPr>
          <p:nvPr>
            <p:ph type="body" sz="half" idx="2"/>
          </p:nvPr>
        </p:nvSpPr>
        <p:spPr>
          <a:xfrm>
            <a:off x="839788" y="2057400"/>
            <a:ext cx="3932237" cy="3811588"/>
          </a:xfrm>
        </p:spPr>
        <p:txBody>
          <a:bodyPr/>
          <a:lstStyle>
            <a:lvl1pPr marL="0" indent="0">
              <a:buNone/>
              <a:defRPr sz="1600">
                <a:solidFill>
                  <a:srgbClr val="33333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9DDE4-64B8-E74E-AB82-4CA3291138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1BC4C5B-C060-8149-8D51-C8A2BFF2D5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3A8A3-A3A0-9041-A894-8CC99A88E4B1}"/>
              </a:ext>
            </a:extLst>
          </p:cNvPr>
          <p:cNvSpPr>
            <a:spLocks noGrp="1"/>
          </p:cNvSpPr>
          <p:nvPr>
            <p:ph type="sldNum" sz="quarter" idx="12"/>
          </p:nvPr>
        </p:nvSpPr>
        <p:spPr/>
        <p:txBody>
          <a:bodyPr/>
          <a:lstStyle/>
          <a:p>
            <a:fld id="{CEDEF9C1-0071-4D4A-89AA-0CC05A8019E4}" type="slidenum">
              <a:rPr lang="en-US" smtClean="0"/>
              <a:t>‹#›</a:t>
            </a:fld>
            <a:endParaRPr lang="en-US"/>
          </a:p>
        </p:txBody>
      </p:sp>
      <p:sp>
        <p:nvSpPr>
          <p:cNvPr id="10" name="Rectangle 9">
            <a:extLst>
              <a:ext uri="{FF2B5EF4-FFF2-40B4-BE49-F238E27FC236}">
                <a16:creationId xmlns:a16="http://schemas.microsoft.com/office/drawing/2014/main" id="{C4705B8A-FF4B-4641-99C7-3F1A57EB6950}"/>
              </a:ext>
            </a:extLst>
          </p:cNvPr>
          <p:cNvSpPr/>
          <p:nvPr userDrawn="1"/>
        </p:nvSpPr>
        <p:spPr>
          <a:xfrm>
            <a:off x="0" y="6453188"/>
            <a:ext cx="12192000" cy="4048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800" b="1" u="sng">
              <a:latin typeface="Century Gothic" panose="020B0502020202020204" pitchFamily="34" charset="0"/>
            </a:endParaRPr>
          </a:p>
        </p:txBody>
      </p:sp>
      <p:pic>
        <p:nvPicPr>
          <p:cNvPr id="9" name="Picture 8">
            <a:extLst>
              <a:ext uri="{FF2B5EF4-FFF2-40B4-BE49-F238E27FC236}">
                <a16:creationId xmlns:a16="http://schemas.microsoft.com/office/drawing/2014/main" id="{2DDF57B6-D139-4225-AD0C-67CB444B5E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0" y="6505697"/>
            <a:ext cx="831887" cy="299793"/>
          </a:xfrm>
          <a:prstGeom prst="rect">
            <a:avLst/>
          </a:prstGeom>
        </p:spPr>
      </p:pic>
      <p:sp>
        <p:nvSpPr>
          <p:cNvPr id="8" name="Slide Number Placeholder 5">
            <a:extLst>
              <a:ext uri="{FF2B5EF4-FFF2-40B4-BE49-F238E27FC236}">
                <a16:creationId xmlns:a16="http://schemas.microsoft.com/office/drawing/2014/main" id="{01DDD1FD-A6FA-5652-0811-E043EB7CADAF}"/>
              </a:ext>
            </a:extLst>
          </p:cNvPr>
          <p:cNvSpPr txBox="1">
            <a:spLocks/>
          </p:cNvSpPr>
          <p:nvPr userDrawn="1"/>
        </p:nvSpPr>
        <p:spPr>
          <a:xfrm>
            <a:off x="0" y="649287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EF9C1-0071-4D4A-89AA-0CC05A8019E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81196812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C28769-45FB-E142-85BE-78A90F01A2B2}"/>
              </a:ext>
            </a:extLst>
          </p:cNvPr>
          <p:cNvSpPr>
            <a:spLocks noGrp="1"/>
          </p:cNvSpPr>
          <p:nvPr>
            <p:ph type="title"/>
          </p:nvPr>
        </p:nvSpPr>
        <p:spPr>
          <a:xfrm>
            <a:off x="838200" y="146240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AD6F86-3029-AC49-A73A-EBC46781F1D1}"/>
              </a:ext>
            </a:extLst>
          </p:cNvPr>
          <p:cNvSpPr>
            <a:spLocks noGrp="1"/>
          </p:cNvSpPr>
          <p:nvPr>
            <p:ph type="body" idx="1"/>
          </p:nvPr>
        </p:nvSpPr>
        <p:spPr>
          <a:xfrm>
            <a:off x="838200" y="3122507"/>
            <a:ext cx="10515600" cy="30544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98F3B64-875C-0547-AF55-2F0FBA9E63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2F143E-F795-074D-9108-3025C3CDFD60}"/>
              </a:ext>
            </a:extLst>
          </p:cNvPr>
          <p:cNvSpPr>
            <a:spLocks noGrp="1"/>
          </p:cNvSpPr>
          <p:nvPr>
            <p:ph type="sldNum" sz="quarter" idx="4"/>
          </p:nvPr>
        </p:nvSpPr>
        <p:spPr>
          <a:xfrm>
            <a:off x="0" y="6492875"/>
            <a:ext cx="2743200" cy="365125"/>
          </a:xfrm>
          <a:prstGeom prst="rect">
            <a:avLst/>
          </a:prstGeom>
        </p:spPr>
        <p:txBody>
          <a:bodyPr vert="horz" lIns="91440" tIns="45720" rIns="91440" bIns="45720" rtlCol="0" anchor="ctr"/>
          <a:lstStyle>
            <a:lvl1pPr algn="l">
              <a:defRPr sz="1200">
                <a:solidFill>
                  <a:schemeClr val="tx1"/>
                </a:solidFill>
              </a:defRPr>
            </a:lvl1pPr>
          </a:lstStyle>
          <a:p>
            <a:fld id="{CEDEF9C1-0071-4D4A-89AA-0CC05A8019E4}" type="slidenum">
              <a:rPr lang="en-US" smtClean="0"/>
              <a:pPr/>
              <a:t>‹#›</a:t>
            </a:fld>
            <a:endParaRPr lang="en-US"/>
          </a:p>
        </p:txBody>
      </p:sp>
      <p:pic>
        <p:nvPicPr>
          <p:cNvPr id="10" name="Picture 9">
            <a:extLst>
              <a:ext uri="{FF2B5EF4-FFF2-40B4-BE49-F238E27FC236}">
                <a16:creationId xmlns:a16="http://schemas.microsoft.com/office/drawing/2014/main" id="{06E157A4-4AD7-4AED-BEC4-E79CF316890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Tree>
    <p:extLst>
      <p:ext uri="{BB962C8B-B14F-4D97-AF65-F5344CB8AC3E}">
        <p14:creationId xmlns:p14="http://schemas.microsoft.com/office/powerpoint/2010/main" val="3489833962"/>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8" r:id="rId4"/>
    <p:sldLayoutId id="2147483689" r:id="rId5"/>
    <p:sldLayoutId id="2147483690" r:id="rId6"/>
    <p:sldLayoutId id="2147483698" r:id="rId7"/>
    <p:sldLayoutId id="2147483691" r:id="rId8"/>
    <p:sldLayoutId id="2147483692" r:id="rId9"/>
    <p:sldLayoutId id="2147483697"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27.sv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svg"/></Relationships>
</file>

<file path=ppt/slides/_rels/slide4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5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chart" Target="../charts/chart21.xm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image" Target="../media/image40.svg"/></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image" Target="../media/image40.svg"/></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chart" Target="../charts/chart27.xml"/><Relationship Id="rId5" Type="http://schemas.openxmlformats.org/officeDocument/2006/relationships/chart" Target="../charts/chart26.xml"/><Relationship Id="rId4" Type="http://schemas.openxmlformats.org/officeDocument/2006/relationships/image" Target="../media/image40.svg"/></Relationships>
</file>

<file path=ppt/slides/_rels/slide6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chart" Target="../charts/chart29.xml"/><Relationship Id="rId4" Type="http://schemas.openxmlformats.org/officeDocument/2006/relationships/image" Target="../media/image40.svg"/></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chart" Target="../charts/chart30.xml"/><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71.xml.rels><?xml version="1.0" encoding="UTF-8" standalone="yes"?>
<Relationships xmlns="http://schemas.openxmlformats.org/package/2006/relationships"><Relationship Id="rId8" Type="http://schemas.openxmlformats.org/officeDocument/2006/relationships/hyperlink" Target="https://www.nomisweb.co.uk/sources" TargetMode="External"/><Relationship Id="rId13" Type="http://schemas.openxmlformats.org/officeDocument/2006/relationships/hyperlink" Target="https://local.communityinsight.org/" TargetMode="External"/><Relationship Id="rId3" Type="http://schemas.openxmlformats.org/officeDocument/2006/relationships/hyperlink" Target="https://www.nomisweb.co.uk/sources/census_2021_ts" TargetMode="External"/><Relationship Id="rId7" Type="http://schemas.openxmlformats.org/officeDocument/2006/relationships/hyperlink" Target="https://fingertips.phe.org.uk/profile/public-health-outcomes-framework/data" TargetMode="External"/><Relationship Id="rId12" Type="http://schemas.openxmlformats.org/officeDocument/2006/relationships/hyperlink" Target="https://fingertips.phe.org.uk/profile/wider-determinants"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hyperlink" Target="https://www.ons.gov.uk/peoplepopulationandcommunity" TargetMode="External"/><Relationship Id="rId11" Type="http://schemas.openxmlformats.org/officeDocument/2006/relationships/hyperlink" Target="https://www.berkshirepublichealth.co.uk/jsna/" TargetMode="External"/><Relationship Id="rId5" Type="http://schemas.openxmlformats.org/officeDocument/2006/relationships/hyperlink" Target="https://www.gov.uk/government/statistics/english-indices-of-deprivation-2019" TargetMode="External"/><Relationship Id="rId10" Type="http://schemas.openxmlformats.org/officeDocument/2006/relationships/hyperlink" Target="https://slough.berkshireobservatory.co.uk/" TargetMode="External"/><Relationship Id="rId4" Type="http://schemas.openxmlformats.org/officeDocument/2006/relationships/hyperlink" Target="https://www.nomisweb.co.uk/sources/census_2011" TargetMode="External"/><Relationship Id="rId9" Type="http://schemas.openxmlformats.org/officeDocument/2006/relationships/hyperlink" Target="https://www.ons.gov.uk/peoplepopulationandcommunity/crimeandjustice/datasets/recordedcrimedatabycommunitysafetypartnershipare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ECF3-6393-A441-82ED-F6AA032E5A2A}"/>
              </a:ext>
            </a:extLst>
          </p:cNvPr>
          <p:cNvSpPr>
            <a:spLocks noGrp="1"/>
          </p:cNvSpPr>
          <p:nvPr>
            <p:ph type="ctrTitle"/>
          </p:nvPr>
        </p:nvSpPr>
        <p:spPr/>
        <p:txBody>
          <a:bodyPr/>
          <a:lstStyle/>
          <a:p>
            <a:r>
              <a:rPr lang="en-GB" dirty="0"/>
              <a:t>Slough Insights</a:t>
            </a:r>
          </a:p>
        </p:txBody>
      </p:sp>
      <p:sp>
        <p:nvSpPr>
          <p:cNvPr id="3" name="Subtitle 2">
            <a:extLst>
              <a:ext uri="{FF2B5EF4-FFF2-40B4-BE49-F238E27FC236}">
                <a16:creationId xmlns:a16="http://schemas.microsoft.com/office/drawing/2014/main" id="{66831CA7-4950-B862-E309-58A11804699E}"/>
              </a:ext>
            </a:extLst>
          </p:cNvPr>
          <p:cNvSpPr>
            <a:spLocks noGrp="1"/>
          </p:cNvSpPr>
          <p:nvPr>
            <p:ph type="subTitle" idx="1"/>
          </p:nvPr>
        </p:nvSpPr>
        <p:spPr/>
        <p:txBody>
          <a:bodyPr/>
          <a:lstStyle/>
          <a:p>
            <a:r>
              <a:rPr lang="en-GB" dirty="0"/>
              <a:t>March 2024</a:t>
            </a:r>
          </a:p>
        </p:txBody>
      </p:sp>
    </p:spTree>
    <p:extLst>
      <p:ext uri="{BB962C8B-B14F-4D97-AF65-F5344CB8AC3E}">
        <p14:creationId xmlns:p14="http://schemas.microsoft.com/office/powerpoint/2010/main" val="352794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DE23600-736E-81FD-1DFB-746395E6D8C0}"/>
              </a:ext>
            </a:extLst>
          </p:cNvPr>
          <p:cNvSpPr txBox="1">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mj-lt"/>
                <a:ea typeface="+mn-ea"/>
                <a:cs typeface="+mn-cs"/>
              </a:rPr>
              <a:t>Population – Children aged 15 or under</a:t>
            </a:r>
          </a:p>
        </p:txBody>
      </p:sp>
      <p:sp>
        <p:nvSpPr>
          <p:cNvPr id="11" name="Hexagon 10">
            <a:extLst>
              <a:ext uri="{FF2B5EF4-FFF2-40B4-BE49-F238E27FC236}">
                <a16:creationId xmlns:a16="http://schemas.microsoft.com/office/drawing/2014/main" id="{A9185D65-84D4-2FBD-C952-D822B8973C72}"/>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2" name="Graphic 11">
            <a:extLst>
              <a:ext uri="{FF2B5EF4-FFF2-40B4-BE49-F238E27FC236}">
                <a16:creationId xmlns:a16="http://schemas.microsoft.com/office/drawing/2014/main" id="{479372A3-6F89-0447-E669-11C7040836C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13" name="TextBox 12">
            <a:extLst>
              <a:ext uri="{FF2B5EF4-FFF2-40B4-BE49-F238E27FC236}">
                <a16:creationId xmlns:a16="http://schemas.microsoft.com/office/drawing/2014/main" id="{EF11ACF3-E520-68D1-FAB5-D1D66E6BBFB8}"/>
              </a:ext>
            </a:extLst>
          </p:cNvPr>
          <p:cNvSpPr txBox="1"/>
          <p:nvPr/>
        </p:nvSpPr>
        <p:spPr>
          <a:xfrm>
            <a:off x="451884" y="1339513"/>
            <a:ext cx="3065326" cy="4401205"/>
          </a:xfrm>
          <a:prstGeom prst="rect">
            <a:avLst/>
          </a:prstGeom>
          <a:noFill/>
        </p:spPr>
        <p:txBody>
          <a:bodyPr wrap="square">
            <a:spAutoFit/>
          </a:bodyPr>
          <a:lstStyle/>
          <a:p>
            <a:r>
              <a:rPr lang="en-GB" sz="2000" dirty="0">
                <a:solidFill>
                  <a:srgbClr val="333333"/>
                </a:solidFill>
              </a:rPr>
              <a:t>This map shows the percentage of the population that was aged 15 and under across Slough in the 2021 census. </a:t>
            </a:r>
          </a:p>
          <a:p>
            <a:endParaRPr lang="en-GB" sz="2000" dirty="0">
              <a:solidFill>
                <a:srgbClr val="333333"/>
              </a:solidFill>
            </a:endParaRPr>
          </a:p>
          <a:p>
            <a:r>
              <a:rPr lang="en-GB" sz="2000" dirty="0">
                <a:solidFill>
                  <a:srgbClr val="333333"/>
                </a:solidFill>
              </a:rPr>
              <a:t>There are pockets of particularly high percentages </a:t>
            </a:r>
            <a:r>
              <a:rPr lang="en-GB" sz="2000">
                <a:solidFill>
                  <a:srgbClr val="333333"/>
                </a:solidFill>
              </a:rPr>
              <a:t>of children aged 15 and under </a:t>
            </a:r>
            <a:r>
              <a:rPr lang="en-GB" sz="2000" dirty="0">
                <a:solidFill>
                  <a:srgbClr val="333333"/>
                </a:solidFill>
              </a:rPr>
              <a:t>(darkest purple, 26-30%) in Britwell, Farnham, and Upton.</a:t>
            </a:r>
          </a:p>
        </p:txBody>
      </p:sp>
      <p:pic>
        <p:nvPicPr>
          <p:cNvPr id="17" name="Picture 16" descr="A heat map showing the population of children aged 15 and under across Slough. All wards have some areas where 21% or more of the population are children aged 15 and under.">
            <a:extLst>
              <a:ext uri="{FF2B5EF4-FFF2-40B4-BE49-F238E27FC236}">
                <a16:creationId xmlns:a16="http://schemas.microsoft.com/office/drawing/2014/main" id="{20C0DBD0-5C60-B231-AB77-76DBBF777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2503" y="1085751"/>
            <a:ext cx="8162611" cy="5772249"/>
          </a:xfrm>
          <a:prstGeom prst="rect">
            <a:avLst/>
          </a:prstGeom>
        </p:spPr>
      </p:pic>
      <p:sp>
        <p:nvSpPr>
          <p:cNvPr id="8" name="Slide Number Placeholder 7">
            <a:extLst>
              <a:ext uri="{FF2B5EF4-FFF2-40B4-BE49-F238E27FC236}">
                <a16:creationId xmlns:a16="http://schemas.microsoft.com/office/drawing/2014/main" id="{E00120FA-7FD7-170B-41B9-A5D50CCF848C}"/>
              </a:ext>
            </a:extLst>
          </p:cNvPr>
          <p:cNvSpPr>
            <a:spLocks noGrp="1"/>
          </p:cNvSpPr>
          <p:nvPr>
            <p:ph type="sldNum" sz="quarter" idx="12"/>
          </p:nvPr>
        </p:nvSpPr>
        <p:spPr/>
        <p:txBody>
          <a:bodyPr/>
          <a:lstStyle/>
          <a:p>
            <a:fld id="{CEDEF9C1-0071-4D4A-89AA-0CC05A8019E4}" type="slidenum">
              <a:rPr lang="en-US" smtClean="0"/>
              <a:t>10</a:t>
            </a:fld>
            <a:endParaRPr lang="en-US"/>
          </a:p>
        </p:txBody>
      </p:sp>
    </p:spTree>
    <p:extLst>
      <p:ext uri="{BB962C8B-B14F-4D97-AF65-F5344CB8AC3E}">
        <p14:creationId xmlns:p14="http://schemas.microsoft.com/office/powerpoint/2010/main" val="657138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82DE3D-6515-4951-4F85-483658C79BF1}"/>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mj-lt"/>
                <a:ea typeface="+mn-ea"/>
                <a:cs typeface="+mn-cs"/>
              </a:rPr>
              <a:t>Population – Country of Birth (Broad)</a:t>
            </a:r>
          </a:p>
        </p:txBody>
      </p:sp>
      <p:sp>
        <p:nvSpPr>
          <p:cNvPr id="19" name="TextBox 18">
            <a:extLst>
              <a:ext uri="{FF2B5EF4-FFF2-40B4-BE49-F238E27FC236}">
                <a16:creationId xmlns:a16="http://schemas.microsoft.com/office/drawing/2014/main" id="{B60C0D78-3568-B6D7-B7DD-CF10CF4567CB}"/>
              </a:ext>
            </a:extLst>
          </p:cNvPr>
          <p:cNvSpPr txBox="1"/>
          <p:nvPr/>
        </p:nvSpPr>
        <p:spPr>
          <a:xfrm>
            <a:off x="5715000" y="1245849"/>
            <a:ext cx="6025114" cy="1015663"/>
          </a:xfrm>
          <a:prstGeom prst="rect">
            <a:avLst/>
          </a:prstGeom>
          <a:noFill/>
        </p:spPr>
        <p:txBody>
          <a:bodyPr wrap="square" rtlCol="0">
            <a:spAutoFit/>
          </a:bodyPr>
          <a:lstStyle/>
          <a:p>
            <a:r>
              <a:rPr lang="en-GB" sz="2000">
                <a:solidFill>
                  <a:srgbClr val="333333"/>
                </a:solidFill>
              </a:rPr>
              <a:t>56% of Slough’s population were born in the UK, 24.3% were born in the Middle East and Asia, and 12.0% were born in the EU.</a:t>
            </a:r>
          </a:p>
        </p:txBody>
      </p:sp>
      <p:graphicFrame>
        <p:nvGraphicFramePr>
          <p:cNvPr id="14" name="Chart 13" descr="A bar chart comparing the country of birth for Slough residents in 2021 and 2011 and England in 2021. Slough has a larger proportion of residents born in the Middle East and Asia and a smaller proportion of residents born in the UK than the England average. ">
            <a:extLst>
              <a:ext uri="{FF2B5EF4-FFF2-40B4-BE49-F238E27FC236}">
                <a16:creationId xmlns:a16="http://schemas.microsoft.com/office/drawing/2014/main" id="{BC689D38-46CD-0427-8AEB-AF33AE8A602E}"/>
              </a:ext>
            </a:extLst>
          </p:cNvPr>
          <p:cNvGraphicFramePr>
            <a:graphicFrameLocks/>
          </p:cNvGraphicFramePr>
          <p:nvPr>
            <p:extLst>
              <p:ext uri="{D42A27DB-BD31-4B8C-83A1-F6EECF244321}">
                <p14:modId xmlns:p14="http://schemas.microsoft.com/office/powerpoint/2010/main" val="1553076696"/>
              </p:ext>
            </p:extLst>
          </p:nvPr>
        </p:nvGraphicFramePr>
        <p:xfrm>
          <a:off x="0" y="1222131"/>
          <a:ext cx="5715000" cy="54745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Table 14">
            <a:extLst>
              <a:ext uri="{FF2B5EF4-FFF2-40B4-BE49-F238E27FC236}">
                <a16:creationId xmlns:a16="http://schemas.microsoft.com/office/drawing/2014/main" id="{6EE52006-AB80-2120-5850-85BA6A58C186}"/>
              </a:ext>
            </a:extLst>
          </p:cNvPr>
          <p:cNvGraphicFramePr>
            <a:graphicFrameLocks noGrp="1"/>
          </p:cNvGraphicFramePr>
          <p:nvPr>
            <p:extLst>
              <p:ext uri="{D42A27DB-BD31-4B8C-83A1-F6EECF244321}">
                <p14:modId xmlns:p14="http://schemas.microsoft.com/office/powerpoint/2010/main" val="1654151637"/>
              </p:ext>
            </p:extLst>
          </p:nvPr>
        </p:nvGraphicFramePr>
        <p:xfrm>
          <a:off x="5870056" y="2715491"/>
          <a:ext cx="5870057" cy="3125497"/>
        </p:xfrm>
        <a:graphic>
          <a:graphicData uri="http://schemas.openxmlformats.org/drawingml/2006/table">
            <a:tbl>
              <a:tblPr firstRow="1">
                <a:tableStyleId>{F2DE63D5-997A-4646-A377-4702673A728D}</a:tableStyleId>
              </a:tblPr>
              <a:tblGrid>
                <a:gridCol w="2593235">
                  <a:extLst>
                    <a:ext uri="{9D8B030D-6E8A-4147-A177-3AD203B41FA5}">
                      <a16:colId xmlns:a16="http://schemas.microsoft.com/office/drawing/2014/main" val="679678982"/>
                    </a:ext>
                  </a:extLst>
                </a:gridCol>
                <a:gridCol w="1092274">
                  <a:extLst>
                    <a:ext uri="{9D8B030D-6E8A-4147-A177-3AD203B41FA5}">
                      <a16:colId xmlns:a16="http://schemas.microsoft.com/office/drawing/2014/main" val="540482528"/>
                    </a:ext>
                  </a:extLst>
                </a:gridCol>
                <a:gridCol w="1092274">
                  <a:extLst>
                    <a:ext uri="{9D8B030D-6E8A-4147-A177-3AD203B41FA5}">
                      <a16:colId xmlns:a16="http://schemas.microsoft.com/office/drawing/2014/main" val="3094920589"/>
                    </a:ext>
                  </a:extLst>
                </a:gridCol>
                <a:gridCol w="1092274">
                  <a:extLst>
                    <a:ext uri="{9D8B030D-6E8A-4147-A177-3AD203B41FA5}">
                      <a16:colId xmlns:a16="http://schemas.microsoft.com/office/drawing/2014/main" val="3193078620"/>
                    </a:ext>
                  </a:extLst>
                </a:gridCol>
              </a:tblGrid>
              <a:tr h="31158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kern="1200" dirty="0">
                          <a:solidFill>
                            <a:schemeClr val="bg1"/>
                          </a:solidFill>
                          <a:effectLst/>
                          <a:latin typeface="Calibri" panose="020F0502020204030204" pitchFamily="34" charset="0"/>
                          <a:cs typeface="Calibri" panose="020F0502020204030204" pitchFamily="34" charset="0"/>
                        </a:rPr>
                        <a:t>Broad Country of Birth: </a:t>
                      </a:r>
                      <a:r>
                        <a:rPr lang="en-GB" sz="1400" b="1" u="none" strike="noStrike" kern="1200" dirty="0">
                          <a:solidFill>
                            <a:schemeClr val="bg1"/>
                          </a:solidFill>
                          <a:effectLst/>
                          <a:latin typeface="Calibri" panose="020F0502020204030204" pitchFamily="34" charset="0"/>
                          <a:ea typeface="+mn-ea"/>
                          <a:cs typeface="Calibri" panose="020F0502020204030204" pitchFamily="34" charset="0"/>
                        </a:rPr>
                        <a:t>Number of Slough Residents</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cs typeface="Calibri" panose="020F0502020204030204" pitchFamily="34" charset="0"/>
                        </a:rPr>
                        <a:t>2021</a:t>
                      </a:r>
                      <a:endParaRPr lang="en-GB" sz="1400" b="1" u="none" strike="noStrike" kern="1200">
                        <a:solidFill>
                          <a:schemeClr val="bg1"/>
                        </a:solidFill>
                        <a:effectLst/>
                        <a:latin typeface="Calibri" panose="020F0502020204030204" pitchFamily="34" charset="0"/>
                        <a:ea typeface="+mn-ea"/>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cs typeface="Calibri" panose="020F0502020204030204" pitchFamily="34" charset="0"/>
                        </a:rPr>
                        <a:t>2011</a:t>
                      </a:r>
                      <a:endParaRPr lang="en-GB" sz="1400" b="1" u="none" strike="noStrike" kern="1200">
                        <a:solidFill>
                          <a:schemeClr val="bg1"/>
                        </a:solidFill>
                        <a:effectLst/>
                        <a:latin typeface="Calibri" panose="020F0502020204030204" pitchFamily="34" charset="0"/>
                        <a:ea typeface="+mn-ea"/>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ea typeface="+mn-ea"/>
                          <a:cs typeface="Calibri" panose="020F0502020204030204" pitchFamily="34" charset="0"/>
                        </a:rPr>
                        <a:t>Change</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3280701899"/>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United Kingdom</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88,806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85,553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101850144"/>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Middle East and Asia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38,461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28,304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+36%</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810887815"/>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European Union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19,042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12,996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+47%</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364758945"/>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Africa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8,662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9,179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-6%</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251636200"/>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The Americas and the Caribbean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1,633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1,886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-13%</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586690476"/>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Non-EU European Countries</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1,454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728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+100%</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626811669"/>
                  </a:ext>
                </a:extLst>
              </a:tr>
              <a:tr h="38476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Antarctica, Oceania, and Other</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161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195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09" marR="5409" marT="540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-17%</a:t>
                      </a:r>
                    </a:p>
                  </a:txBody>
                  <a:tcPr marL="5409" marR="5409" marT="540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378792398"/>
                  </a:ext>
                </a:extLst>
              </a:tr>
            </a:tbl>
          </a:graphicData>
        </a:graphic>
      </p:graphicFrame>
      <p:sp>
        <p:nvSpPr>
          <p:cNvPr id="5" name="Hexagon 4">
            <a:extLst>
              <a:ext uri="{FF2B5EF4-FFF2-40B4-BE49-F238E27FC236}">
                <a16:creationId xmlns:a16="http://schemas.microsoft.com/office/drawing/2014/main" id="{642B7512-7315-5184-F461-56C85FECDD0E}"/>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6" name="Graphic 5">
            <a:extLst>
              <a:ext uri="{FF2B5EF4-FFF2-40B4-BE49-F238E27FC236}">
                <a16:creationId xmlns:a16="http://schemas.microsoft.com/office/drawing/2014/main" id="{798E7311-0735-7FB5-3D03-670143C495C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3511B02F-495E-0187-CB79-89597024AFF8}"/>
              </a:ext>
            </a:extLst>
          </p:cNvPr>
          <p:cNvSpPr>
            <a:spLocks noGrp="1"/>
          </p:cNvSpPr>
          <p:nvPr>
            <p:ph type="sldNum" sz="quarter" idx="12"/>
          </p:nvPr>
        </p:nvSpPr>
        <p:spPr/>
        <p:txBody>
          <a:bodyPr/>
          <a:lstStyle/>
          <a:p>
            <a:fld id="{CEDEF9C1-0071-4D4A-89AA-0CC05A8019E4}" type="slidenum">
              <a:rPr lang="en-US" smtClean="0"/>
              <a:t>11</a:t>
            </a:fld>
            <a:endParaRPr lang="en-US"/>
          </a:p>
        </p:txBody>
      </p:sp>
    </p:spTree>
    <p:extLst>
      <p:ext uri="{BB962C8B-B14F-4D97-AF65-F5344CB8AC3E}">
        <p14:creationId xmlns:p14="http://schemas.microsoft.com/office/powerpoint/2010/main" val="3378420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FDE864-F791-EC11-9783-3B5ADC07A276}"/>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mj-lt"/>
                <a:ea typeface="+mn-ea"/>
                <a:cs typeface="+mn-cs"/>
              </a:rPr>
              <a:t>Population – Country of Birth (Detailed)</a:t>
            </a:r>
          </a:p>
        </p:txBody>
      </p:sp>
      <p:sp>
        <p:nvSpPr>
          <p:cNvPr id="19" name="TextBox 18">
            <a:extLst>
              <a:ext uri="{FF2B5EF4-FFF2-40B4-BE49-F238E27FC236}">
                <a16:creationId xmlns:a16="http://schemas.microsoft.com/office/drawing/2014/main" id="{B60C0D78-3568-B6D7-B7DD-CF10CF4567CB}"/>
              </a:ext>
            </a:extLst>
          </p:cNvPr>
          <p:cNvSpPr txBox="1"/>
          <p:nvPr/>
        </p:nvSpPr>
        <p:spPr>
          <a:xfrm>
            <a:off x="372748" y="1455561"/>
            <a:ext cx="5150597" cy="5016758"/>
          </a:xfrm>
          <a:prstGeom prst="rect">
            <a:avLst/>
          </a:prstGeom>
          <a:noFill/>
        </p:spPr>
        <p:txBody>
          <a:bodyPr wrap="square" rtlCol="0">
            <a:spAutoFit/>
          </a:bodyPr>
          <a:lstStyle/>
          <a:p>
            <a:r>
              <a:rPr lang="en-GB" sz="2000" dirty="0">
                <a:solidFill>
                  <a:srgbClr val="333333"/>
                </a:solidFill>
              </a:rPr>
              <a:t>After England, the most selected countries </a:t>
            </a:r>
            <a:br>
              <a:rPr lang="en-GB" sz="2000" dirty="0">
                <a:solidFill>
                  <a:srgbClr val="333333"/>
                </a:solidFill>
              </a:rPr>
            </a:br>
            <a:r>
              <a:rPr lang="en-GB" sz="2000" dirty="0">
                <a:solidFill>
                  <a:srgbClr val="333333"/>
                </a:solidFill>
              </a:rPr>
              <a:t>of birth for residents in Slough were: </a:t>
            </a:r>
          </a:p>
          <a:p>
            <a:pPr marL="914400" lvl="1" indent="-457200">
              <a:buFont typeface="+mj-lt"/>
              <a:buAutoNum type="arabicPeriod"/>
            </a:pPr>
            <a:r>
              <a:rPr lang="en-GB" sz="2000" dirty="0">
                <a:solidFill>
                  <a:srgbClr val="333333"/>
                </a:solidFill>
              </a:rPr>
              <a:t>India</a:t>
            </a:r>
          </a:p>
          <a:p>
            <a:pPr marL="914400" lvl="1" indent="-457200">
              <a:buFont typeface="+mj-lt"/>
              <a:buAutoNum type="arabicPeriod"/>
            </a:pPr>
            <a:r>
              <a:rPr lang="en-GB" sz="2000" dirty="0">
                <a:solidFill>
                  <a:srgbClr val="333333"/>
                </a:solidFill>
              </a:rPr>
              <a:t>Pakistan</a:t>
            </a:r>
          </a:p>
          <a:p>
            <a:pPr marL="914400" lvl="1" indent="-457200">
              <a:buFont typeface="+mj-lt"/>
              <a:buAutoNum type="arabicPeriod"/>
            </a:pPr>
            <a:r>
              <a:rPr lang="en-GB" sz="2000" dirty="0">
                <a:solidFill>
                  <a:srgbClr val="333333"/>
                </a:solidFill>
              </a:rPr>
              <a:t>Poland</a:t>
            </a:r>
          </a:p>
          <a:p>
            <a:pPr marL="914400" lvl="1" indent="-457200">
              <a:buFont typeface="+mj-lt"/>
              <a:buAutoNum type="arabicPeriod"/>
            </a:pPr>
            <a:r>
              <a:rPr lang="en-GB" sz="2000" dirty="0">
                <a:solidFill>
                  <a:srgbClr val="333333"/>
                </a:solidFill>
              </a:rPr>
              <a:t>Romania</a:t>
            </a:r>
          </a:p>
          <a:p>
            <a:pPr marL="914400" lvl="1" indent="-457200">
              <a:buFont typeface="+mj-lt"/>
              <a:buAutoNum type="arabicPeriod"/>
            </a:pPr>
            <a:r>
              <a:rPr lang="en-GB" sz="2000" dirty="0">
                <a:solidFill>
                  <a:srgbClr val="333333"/>
                </a:solidFill>
              </a:rPr>
              <a:t>Kenya</a:t>
            </a:r>
          </a:p>
          <a:p>
            <a:endParaRPr lang="en-GB" sz="2000" dirty="0">
              <a:solidFill>
                <a:srgbClr val="333333"/>
              </a:solidFill>
            </a:endParaRPr>
          </a:p>
          <a:p>
            <a:r>
              <a:rPr lang="en-GB" sz="2000" dirty="0">
                <a:solidFill>
                  <a:srgbClr val="333333"/>
                </a:solidFill>
              </a:rPr>
              <a:t>10.5% of Slough’s population arrived in the </a:t>
            </a:r>
            <a:br>
              <a:rPr lang="en-GB" sz="2000" dirty="0">
                <a:solidFill>
                  <a:srgbClr val="333333"/>
                </a:solidFill>
              </a:rPr>
            </a:br>
            <a:r>
              <a:rPr lang="en-GB" sz="2000" dirty="0">
                <a:solidFill>
                  <a:srgbClr val="333333"/>
                </a:solidFill>
              </a:rPr>
              <a:t>UK aged 0-15, 33.2% arrived aged 16-64, </a:t>
            </a:r>
            <a:br>
              <a:rPr lang="en-GB" sz="2000" dirty="0">
                <a:solidFill>
                  <a:srgbClr val="333333"/>
                </a:solidFill>
              </a:rPr>
            </a:br>
            <a:r>
              <a:rPr lang="en-GB" sz="2000" dirty="0">
                <a:solidFill>
                  <a:srgbClr val="333333"/>
                </a:solidFill>
              </a:rPr>
              <a:t>and 0.3% arrived aged 65 or over. </a:t>
            </a:r>
          </a:p>
          <a:p>
            <a:endParaRPr lang="en-GB" sz="2000" dirty="0">
              <a:solidFill>
                <a:srgbClr val="333333"/>
              </a:solidFill>
            </a:endParaRPr>
          </a:p>
          <a:p>
            <a:r>
              <a:rPr lang="en-GB" sz="2000" dirty="0">
                <a:solidFill>
                  <a:srgbClr val="333333"/>
                </a:solidFill>
              </a:rPr>
              <a:t>64.1% of the migrant population in Slough have resided in the UK for 10 or more years, 15.6% for 5-9 years, 11.3% for 2-4 years, and 9% for less than 2 years.</a:t>
            </a:r>
          </a:p>
        </p:txBody>
      </p:sp>
      <p:graphicFrame>
        <p:nvGraphicFramePr>
          <p:cNvPr id="14" name="Table 13">
            <a:extLst>
              <a:ext uri="{FF2B5EF4-FFF2-40B4-BE49-F238E27FC236}">
                <a16:creationId xmlns:a16="http://schemas.microsoft.com/office/drawing/2014/main" id="{3419849A-79B1-EA15-C477-CFCF8A66FF4C}"/>
              </a:ext>
            </a:extLst>
          </p:cNvPr>
          <p:cNvGraphicFramePr>
            <a:graphicFrameLocks noGrp="1"/>
          </p:cNvGraphicFramePr>
          <p:nvPr>
            <p:extLst>
              <p:ext uri="{D42A27DB-BD31-4B8C-83A1-F6EECF244321}">
                <p14:modId xmlns:p14="http://schemas.microsoft.com/office/powerpoint/2010/main" val="2512946663"/>
              </p:ext>
            </p:extLst>
          </p:nvPr>
        </p:nvGraphicFramePr>
        <p:xfrm>
          <a:off x="5598160" y="1578279"/>
          <a:ext cx="6141954" cy="4201693"/>
        </p:xfrm>
        <a:graphic>
          <a:graphicData uri="http://schemas.openxmlformats.org/drawingml/2006/table">
            <a:tbl>
              <a:tblPr firstRow="1">
                <a:tableStyleId>{8799B23B-EC83-4686-B30A-512413B5E67A}</a:tableStyleId>
              </a:tblPr>
              <a:tblGrid>
                <a:gridCol w="1889760">
                  <a:extLst>
                    <a:ext uri="{9D8B030D-6E8A-4147-A177-3AD203B41FA5}">
                      <a16:colId xmlns:a16="http://schemas.microsoft.com/office/drawing/2014/main" val="1980188949"/>
                    </a:ext>
                  </a:extLst>
                </a:gridCol>
                <a:gridCol w="2397760">
                  <a:extLst>
                    <a:ext uri="{9D8B030D-6E8A-4147-A177-3AD203B41FA5}">
                      <a16:colId xmlns:a16="http://schemas.microsoft.com/office/drawing/2014/main" val="1388761735"/>
                    </a:ext>
                  </a:extLst>
                </a:gridCol>
                <a:gridCol w="927217">
                  <a:extLst>
                    <a:ext uri="{9D8B030D-6E8A-4147-A177-3AD203B41FA5}">
                      <a16:colId xmlns:a16="http://schemas.microsoft.com/office/drawing/2014/main" val="3589314254"/>
                    </a:ext>
                  </a:extLst>
                </a:gridCol>
                <a:gridCol w="927217">
                  <a:extLst>
                    <a:ext uri="{9D8B030D-6E8A-4147-A177-3AD203B41FA5}">
                      <a16:colId xmlns:a16="http://schemas.microsoft.com/office/drawing/2014/main" val="1059095911"/>
                    </a:ext>
                  </a:extLst>
                </a:gridCol>
              </a:tblGrid>
              <a:tr h="376953">
                <a:tc>
                  <a:txBody>
                    <a:bodyPr/>
                    <a:lstStyle/>
                    <a:p>
                      <a:pPr algn="l" fontAlgn="b"/>
                      <a:r>
                        <a:rPr lang="en-GB" sz="1400" b="1" i="0" u="none" strike="noStrike" dirty="0">
                          <a:solidFill>
                            <a:schemeClr val="bg1"/>
                          </a:solidFill>
                          <a:effectLst/>
                          <a:latin typeface="Calibri" panose="020F0502020204030204" pitchFamily="34" charset="0"/>
                          <a:cs typeface="Calibri" panose="020F0502020204030204" pitchFamily="34" charset="0"/>
                        </a:rPr>
                        <a:t>Broad Country of Birth (2021)</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i="0" u="none" strike="noStrike" dirty="0">
                          <a:solidFill>
                            <a:schemeClr val="bg1"/>
                          </a:solidFill>
                          <a:effectLst/>
                          <a:latin typeface="Calibri" panose="020F0502020204030204" pitchFamily="34" charset="0"/>
                          <a:cs typeface="Calibri" panose="020F0502020204030204" pitchFamily="34" charset="0"/>
                        </a:rPr>
                        <a:t>Detailed Country of Birth</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Number</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Slough %</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1224112910"/>
                  </a:ext>
                </a:extLst>
              </a:tr>
              <a:tr h="3769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United Kingdom</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England</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87,350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55.1%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634028"/>
                  </a:ext>
                </a:extLst>
              </a:tr>
              <a:tr h="3769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Middle East and Asia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India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17,107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10.8%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0342484"/>
                  </a:ext>
                </a:extLst>
              </a:tr>
              <a:tr h="3769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Middle East and Asia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Pakistan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14,418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621700"/>
                  </a:ext>
                </a:extLst>
              </a:tr>
              <a:tr h="3769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European Union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Poland</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8,912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5.6%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8388729"/>
                  </a:ext>
                </a:extLst>
              </a:tr>
              <a:tr h="3769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European Union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Romania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3,551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6807547"/>
                  </a:ext>
                </a:extLst>
              </a:tr>
              <a:tr h="3769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Africa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Kenya</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1,940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3848372"/>
                  </a:ext>
                </a:extLst>
              </a:tr>
              <a:tr h="376953">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Middle East and Asia</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Sri Lanka</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1,385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0.9%</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3723676"/>
                  </a:ext>
                </a:extLst>
              </a:tr>
              <a:tr h="376953">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Non-EU Europe</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Other Europe</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1,384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0.9%</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0581777"/>
                  </a:ext>
                </a:extLst>
              </a:tr>
              <a:tr h="376953">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Africa</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Somalia</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1,336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0.8%</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6038887"/>
                  </a:ext>
                </a:extLst>
              </a:tr>
              <a:tr h="376953">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Africa</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Other South and Eastern Africa</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1,228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0.8%</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686410"/>
                  </a:ext>
                </a:extLst>
              </a:tr>
            </a:tbl>
          </a:graphicData>
        </a:graphic>
      </p:graphicFrame>
      <p:sp>
        <p:nvSpPr>
          <p:cNvPr id="5" name="Hexagon 4">
            <a:extLst>
              <a:ext uri="{FF2B5EF4-FFF2-40B4-BE49-F238E27FC236}">
                <a16:creationId xmlns:a16="http://schemas.microsoft.com/office/drawing/2014/main" id="{24D31C56-E6E0-BFAE-CEC8-9006223ED0CB}"/>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6" name="Graphic 5">
            <a:extLst>
              <a:ext uri="{FF2B5EF4-FFF2-40B4-BE49-F238E27FC236}">
                <a16:creationId xmlns:a16="http://schemas.microsoft.com/office/drawing/2014/main" id="{4C3BEF4C-C5B8-D904-F61D-8B07891B7AD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6E405136-EF9E-3D25-A3B1-F888E8D11612}"/>
              </a:ext>
            </a:extLst>
          </p:cNvPr>
          <p:cNvSpPr>
            <a:spLocks noGrp="1"/>
          </p:cNvSpPr>
          <p:nvPr>
            <p:ph type="sldNum" sz="quarter" idx="12"/>
          </p:nvPr>
        </p:nvSpPr>
        <p:spPr/>
        <p:txBody>
          <a:bodyPr/>
          <a:lstStyle/>
          <a:p>
            <a:fld id="{CEDEF9C1-0071-4D4A-89AA-0CC05A8019E4}" type="slidenum">
              <a:rPr lang="en-US" smtClean="0"/>
              <a:t>12</a:t>
            </a:fld>
            <a:endParaRPr lang="en-US"/>
          </a:p>
        </p:txBody>
      </p:sp>
    </p:spTree>
    <p:extLst>
      <p:ext uri="{BB962C8B-B14F-4D97-AF65-F5344CB8AC3E}">
        <p14:creationId xmlns:p14="http://schemas.microsoft.com/office/powerpoint/2010/main" val="1572836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0B7814-3BDB-AEFC-CD68-0AB4EAED3EFE}"/>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Ethnicity (1)</a:t>
            </a:r>
          </a:p>
        </p:txBody>
      </p:sp>
      <p:sp>
        <p:nvSpPr>
          <p:cNvPr id="3" name="TextBox 2">
            <a:extLst>
              <a:ext uri="{FF2B5EF4-FFF2-40B4-BE49-F238E27FC236}">
                <a16:creationId xmlns:a16="http://schemas.microsoft.com/office/drawing/2014/main" id="{45186C63-30CB-B0D1-8C2D-F8B654A9306F}"/>
              </a:ext>
            </a:extLst>
          </p:cNvPr>
          <p:cNvSpPr txBox="1"/>
          <p:nvPr/>
        </p:nvSpPr>
        <p:spPr>
          <a:xfrm>
            <a:off x="6708532" y="1266702"/>
            <a:ext cx="5031582" cy="1015663"/>
          </a:xfrm>
          <a:prstGeom prst="rect">
            <a:avLst/>
          </a:prstGeom>
          <a:noFill/>
        </p:spPr>
        <p:txBody>
          <a:bodyPr wrap="square" rtlCol="0">
            <a:spAutoFit/>
          </a:bodyPr>
          <a:lstStyle/>
          <a:p>
            <a:r>
              <a:rPr lang="en-GB" sz="2000">
                <a:solidFill>
                  <a:srgbClr val="333333"/>
                </a:solidFill>
              </a:rPr>
              <a:t>46.7% of Slough’s population are from Asian ethnic groups and 36.0% are from White ethnic groups. </a:t>
            </a:r>
          </a:p>
        </p:txBody>
      </p:sp>
      <p:graphicFrame>
        <p:nvGraphicFramePr>
          <p:cNvPr id="2" name="Chart 1" descr="A bar chart comparing the broad ethnic groups of residents Slough in 2021 and 2011 and England in 2021. Slough has a larger proportion of residents from Asian ethnic groups and smaller proportion of residents from White ethnic groups than the England average. ">
            <a:extLst>
              <a:ext uri="{FF2B5EF4-FFF2-40B4-BE49-F238E27FC236}">
                <a16:creationId xmlns:a16="http://schemas.microsoft.com/office/drawing/2014/main" id="{A51AF816-65FA-C9B1-94B8-816DBE86F81B}"/>
              </a:ext>
            </a:extLst>
          </p:cNvPr>
          <p:cNvGraphicFramePr>
            <a:graphicFrameLocks/>
          </p:cNvGraphicFramePr>
          <p:nvPr>
            <p:extLst>
              <p:ext uri="{D42A27DB-BD31-4B8C-83A1-F6EECF244321}">
                <p14:modId xmlns:p14="http://schemas.microsoft.com/office/powerpoint/2010/main" val="955520419"/>
              </p:ext>
            </p:extLst>
          </p:nvPr>
        </p:nvGraphicFramePr>
        <p:xfrm>
          <a:off x="180607" y="1209944"/>
          <a:ext cx="6527924" cy="55161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A1FAF79B-EF28-2434-9F77-582829AA4D27}"/>
              </a:ext>
            </a:extLst>
          </p:cNvPr>
          <p:cNvGraphicFramePr>
            <a:graphicFrameLocks noGrp="1"/>
          </p:cNvGraphicFramePr>
          <p:nvPr>
            <p:extLst>
              <p:ext uri="{D42A27DB-BD31-4B8C-83A1-F6EECF244321}">
                <p14:modId xmlns:p14="http://schemas.microsoft.com/office/powerpoint/2010/main" val="1979218944"/>
              </p:ext>
            </p:extLst>
          </p:nvPr>
        </p:nvGraphicFramePr>
        <p:xfrm>
          <a:off x="6757148" y="3302000"/>
          <a:ext cx="4982966" cy="2775081"/>
        </p:xfrm>
        <a:graphic>
          <a:graphicData uri="http://schemas.openxmlformats.org/drawingml/2006/table">
            <a:tbl>
              <a:tblPr firstRow="1">
                <a:tableStyleId>{1E171933-4619-4E11-9A3F-F7608DF75F80}</a:tableStyleId>
              </a:tblPr>
              <a:tblGrid>
                <a:gridCol w="2166719">
                  <a:extLst>
                    <a:ext uri="{9D8B030D-6E8A-4147-A177-3AD203B41FA5}">
                      <a16:colId xmlns:a16="http://schemas.microsoft.com/office/drawing/2014/main" val="3567492588"/>
                    </a:ext>
                  </a:extLst>
                </a:gridCol>
                <a:gridCol w="938749">
                  <a:extLst>
                    <a:ext uri="{9D8B030D-6E8A-4147-A177-3AD203B41FA5}">
                      <a16:colId xmlns:a16="http://schemas.microsoft.com/office/drawing/2014/main" val="2819509782"/>
                    </a:ext>
                  </a:extLst>
                </a:gridCol>
                <a:gridCol w="938749">
                  <a:extLst>
                    <a:ext uri="{9D8B030D-6E8A-4147-A177-3AD203B41FA5}">
                      <a16:colId xmlns:a16="http://schemas.microsoft.com/office/drawing/2014/main" val="1088220446"/>
                    </a:ext>
                  </a:extLst>
                </a:gridCol>
                <a:gridCol w="938749">
                  <a:extLst>
                    <a:ext uri="{9D8B030D-6E8A-4147-A177-3AD203B41FA5}">
                      <a16:colId xmlns:a16="http://schemas.microsoft.com/office/drawing/2014/main" val="1079661966"/>
                    </a:ext>
                  </a:extLst>
                </a:gridCol>
              </a:tblGrid>
              <a:tr h="68727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a:solidFill>
                            <a:schemeClr val="bg1"/>
                          </a:solidFill>
                          <a:effectLst/>
                          <a:latin typeface="Calibri" panose="020F0502020204030204" pitchFamily="34" charset="0"/>
                          <a:cs typeface="Calibri" panose="020F0502020204030204" pitchFamily="34" charset="0"/>
                        </a:rPr>
                        <a:t>Broad Ethnic Groups: Number of Slough Residents</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2021</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2011</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Change</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3932960609"/>
                  </a:ext>
                </a:extLst>
              </a:tr>
              <a:tr h="347967">
                <a:tc>
                  <a:txBody>
                    <a:bodyPr/>
                    <a:lstStyle/>
                    <a:p>
                      <a:pPr algn="l" fontAlgn="b"/>
                      <a:r>
                        <a:rPr lang="en-GB" sz="1400" u="none" strike="noStrike">
                          <a:solidFill>
                            <a:srgbClr val="333333"/>
                          </a:solidFill>
                          <a:effectLst/>
                          <a:latin typeface="Calibri" panose="020F0502020204030204" pitchFamily="34" charset="0"/>
                          <a:cs typeface="Calibri" panose="020F0502020204030204" pitchFamily="34" charset="0"/>
                        </a:rPr>
                        <a:t>Asian ethnic groups</a:t>
                      </a:r>
                      <a:endParaRPr lang="en-GB" sz="1400" b="1"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333333"/>
                          </a:solidFill>
                          <a:effectLst/>
                          <a:latin typeface="Calibri" panose="020F0502020204030204" pitchFamily="34" charset="0"/>
                          <a:cs typeface="Calibri" panose="020F0502020204030204" pitchFamily="34" charset="0"/>
                        </a:rPr>
                        <a:t>74,093</a:t>
                      </a:r>
                      <a:endParaRPr lang="en-GB" sz="1400" b="0"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55,697</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+33%</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011740722"/>
                  </a:ext>
                </a:extLst>
              </a:tr>
              <a:tr h="347967">
                <a:tc>
                  <a:txBody>
                    <a:bodyPr/>
                    <a:lstStyle/>
                    <a:p>
                      <a:pPr algn="l" fontAlgn="b"/>
                      <a:r>
                        <a:rPr lang="en-GB" sz="1400" u="none" strike="noStrike">
                          <a:solidFill>
                            <a:srgbClr val="333333"/>
                          </a:solidFill>
                          <a:effectLst/>
                          <a:latin typeface="Calibri" panose="020F0502020204030204" pitchFamily="34" charset="0"/>
                          <a:cs typeface="Calibri" panose="020F0502020204030204" pitchFamily="34" charset="0"/>
                        </a:rPr>
                        <a:t>White ethnic groups</a:t>
                      </a:r>
                      <a:endParaRPr lang="en-GB" sz="1400" b="1"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333333"/>
                          </a:solidFill>
                          <a:effectLst/>
                          <a:latin typeface="Calibri" panose="020F0502020204030204" pitchFamily="34" charset="0"/>
                          <a:cs typeface="Calibri" panose="020F0502020204030204" pitchFamily="34" charset="0"/>
                        </a:rPr>
                        <a:t>57,134</a:t>
                      </a:r>
                      <a:endParaRPr lang="en-GB" sz="1400" b="0"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64,053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-11%</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738279177"/>
                  </a:ext>
                </a:extLst>
              </a:tr>
              <a:tr h="347967">
                <a:tc>
                  <a:txBody>
                    <a:bodyPr/>
                    <a:lstStyle/>
                    <a:p>
                      <a:pPr algn="l" fontAlgn="b"/>
                      <a:r>
                        <a:rPr lang="en-GB" sz="1400" u="none" strike="noStrike">
                          <a:solidFill>
                            <a:srgbClr val="333333"/>
                          </a:solidFill>
                          <a:effectLst/>
                          <a:latin typeface="Calibri" panose="020F0502020204030204" pitchFamily="34" charset="0"/>
                          <a:cs typeface="Calibri" panose="020F0502020204030204" pitchFamily="34" charset="0"/>
                        </a:rPr>
                        <a:t>Black ethnic groups</a:t>
                      </a:r>
                      <a:endParaRPr lang="en-GB" sz="1400" b="1"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333333"/>
                          </a:solidFill>
                          <a:effectLst/>
                          <a:latin typeface="Calibri" panose="020F0502020204030204" pitchFamily="34" charset="0"/>
                          <a:cs typeface="Calibri" panose="020F0502020204030204" pitchFamily="34" charset="0"/>
                        </a:rPr>
                        <a:t>11,992</a:t>
                      </a:r>
                      <a:endParaRPr lang="en-GB" sz="1400" b="0"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12,115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566856392"/>
                  </a:ext>
                </a:extLst>
              </a:tr>
              <a:tr h="347967">
                <a:tc>
                  <a:txBody>
                    <a:bodyPr/>
                    <a:lstStyle/>
                    <a:p>
                      <a:pPr algn="l" fontAlgn="b"/>
                      <a:r>
                        <a:rPr lang="en-GB" sz="1400" u="none" strike="noStrike">
                          <a:solidFill>
                            <a:srgbClr val="333333"/>
                          </a:solidFill>
                          <a:effectLst/>
                          <a:latin typeface="Calibri" panose="020F0502020204030204" pitchFamily="34" charset="0"/>
                          <a:cs typeface="Calibri" panose="020F0502020204030204" pitchFamily="34" charset="0"/>
                        </a:rPr>
                        <a:t>Other ethnic groups</a:t>
                      </a:r>
                      <a:endParaRPr lang="en-GB" sz="1400" b="1"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333333"/>
                          </a:solidFill>
                          <a:effectLst/>
                          <a:latin typeface="Calibri" panose="020F0502020204030204" pitchFamily="34" charset="0"/>
                          <a:cs typeface="Calibri" panose="020F0502020204030204" pitchFamily="34" charset="0"/>
                        </a:rPr>
                        <a:t>7,144</a:t>
                      </a:r>
                      <a:endParaRPr lang="en-GB" sz="1400" b="0"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2,628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+172%</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957574699"/>
                  </a:ext>
                </a:extLst>
              </a:tr>
              <a:tr h="347967">
                <a:tc>
                  <a:txBody>
                    <a:bodyPr/>
                    <a:lstStyle/>
                    <a:p>
                      <a:pPr algn="l" fontAlgn="b"/>
                      <a:r>
                        <a:rPr lang="en-GB" sz="1400" u="none" strike="noStrike">
                          <a:solidFill>
                            <a:srgbClr val="333333"/>
                          </a:solidFill>
                          <a:effectLst/>
                          <a:latin typeface="Calibri" panose="020F0502020204030204" pitchFamily="34" charset="0"/>
                          <a:cs typeface="Calibri" panose="020F0502020204030204" pitchFamily="34" charset="0"/>
                        </a:rPr>
                        <a:t>Mixed ethnic groups</a:t>
                      </a:r>
                      <a:endParaRPr lang="en-GB" sz="1400" b="1"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333333"/>
                          </a:solidFill>
                          <a:effectLst/>
                          <a:latin typeface="Calibri" panose="020F0502020204030204" pitchFamily="34" charset="0"/>
                          <a:cs typeface="Calibri" panose="020F0502020204030204" pitchFamily="34" charset="0"/>
                        </a:rPr>
                        <a:t>6,311</a:t>
                      </a:r>
                      <a:endParaRPr lang="en-GB" sz="1400" b="0"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4,758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+33%</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579881191"/>
                  </a:ext>
                </a:extLst>
              </a:tr>
              <a:tr h="347967">
                <a:tc>
                  <a:txBody>
                    <a:bodyPr/>
                    <a:lstStyle/>
                    <a:p>
                      <a:pPr algn="l" fontAlgn="b"/>
                      <a:r>
                        <a:rPr lang="en-GB" sz="1400" u="none" strike="noStrike">
                          <a:solidFill>
                            <a:srgbClr val="333333"/>
                          </a:solidFill>
                          <a:effectLst/>
                          <a:latin typeface="Calibri" panose="020F0502020204030204" pitchFamily="34" charset="0"/>
                          <a:cs typeface="Calibri" panose="020F0502020204030204" pitchFamily="34" charset="0"/>
                        </a:rPr>
                        <a:t>Arab ethnic groups</a:t>
                      </a:r>
                      <a:endParaRPr lang="en-GB" sz="1400" b="1"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333333"/>
                          </a:solidFill>
                          <a:effectLst/>
                          <a:latin typeface="Calibri" panose="020F0502020204030204" pitchFamily="34" charset="0"/>
                          <a:cs typeface="Calibri" panose="020F0502020204030204" pitchFamily="34" charset="0"/>
                        </a:rPr>
                        <a:t>1,826</a:t>
                      </a:r>
                      <a:endParaRPr lang="en-GB" sz="1400" b="0" i="0" u="none" strike="noStrike">
                        <a:solidFill>
                          <a:srgbClr val="333333"/>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954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+91%</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622096081"/>
                  </a:ext>
                </a:extLst>
              </a:tr>
            </a:tbl>
          </a:graphicData>
        </a:graphic>
      </p:graphicFrame>
      <p:grpSp>
        <p:nvGrpSpPr>
          <p:cNvPr id="15" name="Group 14">
            <a:extLst>
              <a:ext uri="{FF2B5EF4-FFF2-40B4-BE49-F238E27FC236}">
                <a16:creationId xmlns:a16="http://schemas.microsoft.com/office/drawing/2014/main" id="{765A6A30-75E6-06F2-F5F2-A336CA2526C6}"/>
              </a:ext>
              <a:ext uri="{C183D7F6-B498-43B3-948B-1728B52AA6E4}">
                <adec:decorative xmlns:adec="http://schemas.microsoft.com/office/drawing/2017/decorative" val="1"/>
              </a:ext>
            </a:extLst>
          </p:cNvPr>
          <p:cNvGrpSpPr/>
          <p:nvPr/>
        </p:nvGrpSpPr>
        <p:grpSpPr>
          <a:xfrm>
            <a:off x="133349" y="190467"/>
            <a:ext cx="1152000" cy="1080000"/>
            <a:chOff x="133349" y="190467"/>
            <a:chExt cx="1152000" cy="1080000"/>
          </a:xfrm>
        </p:grpSpPr>
        <p:sp>
          <p:nvSpPr>
            <p:cNvPr id="6" name="Hexagon 5">
              <a:extLst>
                <a:ext uri="{FF2B5EF4-FFF2-40B4-BE49-F238E27FC236}">
                  <a16:creationId xmlns:a16="http://schemas.microsoft.com/office/drawing/2014/main" id="{D4861EEA-F7BE-8E92-D27B-0FB929E3F25B}"/>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 name="Graphic 6">
              <a:extLst>
                <a:ext uri="{FF2B5EF4-FFF2-40B4-BE49-F238E27FC236}">
                  <a16:creationId xmlns:a16="http://schemas.microsoft.com/office/drawing/2014/main" id="{8ABB5ACB-F5E4-067D-158C-600569C8B0F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grpSp>
      <p:sp>
        <p:nvSpPr>
          <p:cNvPr id="9" name="Slide Number Placeholder 8">
            <a:extLst>
              <a:ext uri="{FF2B5EF4-FFF2-40B4-BE49-F238E27FC236}">
                <a16:creationId xmlns:a16="http://schemas.microsoft.com/office/drawing/2014/main" id="{9D98D59D-926D-FE8D-86FF-C737277E2916}"/>
              </a:ext>
            </a:extLst>
          </p:cNvPr>
          <p:cNvSpPr>
            <a:spLocks noGrp="1"/>
          </p:cNvSpPr>
          <p:nvPr>
            <p:ph type="sldNum" sz="quarter" idx="12"/>
          </p:nvPr>
        </p:nvSpPr>
        <p:spPr/>
        <p:txBody>
          <a:bodyPr/>
          <a:lstStyle/>
          <a:p>
            <a:fld id="{CEDEF9C1-0071-4D4A-89AA-0CC05A8019E4}" type="slidenum">
              <a:rPr lang="en-US" smtClean="0"/>
              <a:t>13</a:t>
            </a:fld>
            <a:endParaRPr lang="en-US"/>
          </a:p>
        </p:txBody>
      </p:sp>
    </p:spTree>
    <p:extLst>
      <p:ext uri="{BB962C8B-B14F-4D97-AF65-F5344CB8AC3E}">
        <p14:creationId xmlns:p14="http://schemas.microsoft.com/office/powerpoint/2010/main" val="1321947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F94F4-E9FA-4B2D-CC7E-A471E7FD2D69}"/>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Ethnicity (2)</a:t>
            </a:r>
          </a:p>
        </p:txBody>
      </p:sp>
      <p:graphicFrame>
        <p:nvGraphicFramePr>
          <p:cNvPr id="6" name="Chart 5" descr="A bar chart showing the ten largest detailed ethnic groups in Slough in 2021. ">
            <a:extLst>
              <a:ext uri="{FF2B5EF4-FFF2-40B4-BE49-F238E27FC236}">
                <a16:creationId xmlns:a16="http://schemas.microsoft.com/office/drawing/2014/main" id="{F41BA01C-7BCE-A64C-B41B-F5F3F2531F60}"/>
              </a:ext>
            </a:extLst>
          </p:cNvPr>
          <p:cNvGraphicFramePr>
            <a:graphicFrameLocks/>
          </p:cNvGraphicFramePr>
          <p:nvPr>
            <p:extLst>
              <p:ext uri="{D42A27DB-BD31-4B8C-83A1-F6EECF244321}">
                <p14:modId xmlns:p14="http://schemas.microsoft.com/office/powerpoint/2010/main" val="3781730160"/>
              </p:ext>
            </p:extLst>
          </p:nvPr>
        </p:nvGraphicFramePr>
        <p:xfrm>
          <a:off x="0" y="1082932"/>
          <a:ext cx="5915392" cy="5775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010BD102-8CF9-6411-CDE9-C70BF2E71D0E}"/>
              </a:ext>
            </a:extLst>
          </p:cNvPr>
          <p:cNvGraphicFramePr>
            <a:graphicFrameLocks noGrp="1"/>
          </p:cNvGraphicFramePr>
          <p:nvPr>
            <p:extLst>
              <p:ext uri="{D42A27DB-BD31-4B8C-83A1-F6EECF244321}">
                <p14:modId xmlns:p14="http://schemas.microsoft.com/office/powerpoint/2010/main" val="1254152377"/>
              </p:ext>
            </p:extLst>
          </p:nvPr>
        </p:nvGraphicFramePr>
        <p:xfrm>
          <a:off x="5915392" y="1625599"/>
          <a:ext cx="5824721" cy="3898380"/>
        </p:xfrm>
        <a:graphic>
          <a:graphicData uri="http://schemas.openxmlformats.org/drawingml/2006/table">
            <a:tbl>
              <a:tblPr firstRow="1">
                <a:tableStyleId>{72833802-FEF1-4C79-8D5D-14CF1EAF98D9}</a:tableStyleId>
              </a:tblPr>
              <a:tblGrid>
                <a:gridCol w="4612240">
                  <a:extLst>
                    <a:ext uri="{9D8B030D-6E8A-4147-A177-3AD203B41FA5}">
                      <a16:colId xmlns:a16="http://schemas.microsoft.com/office/drawing/2014/main" val="868941156"/>
                    </a:ext>
                  </a:extLst>
                </a:gridCol>
                <a:gridCol w="1212481">
                  <a:extLst>
                    <a:ext uri="{9D8B030D-6E8A-4147-A177-3AD203B41FA5}">
                      <a16:colId xmlns:a16="http://schemas.microsoft.com/office/drawing/2014/main" val="3623378408"/>
                    </a:ext>
                  </a:extLst>
                </a:gridCol>
              </a:tblGrid>
              <a:tr h="279948">
                <a:tc>
                  <a:txBody>
                    <a:bodyPr/>
                    <a:lstStyle/>
                    <a:p>
                      <a:pPr algn="l" fontAlgn="b"/>
                      <a:r>
                        <a:rPr lang="en-GB" sz="1400" b="1" u="none" strike="noStrike">
                          <a:solidFill>
                            <a:schemeClr val="bg1"/>
                          </a:solidFill>
                          <a:effectLst/>
                          <a:latin typeface="Calibri" panose="020F0502020204030204" pitchFamily="34" charset="0"/>
                          <a:cs typeface="Calibri" panose="020F0502020204030204" pitchFamily="34" charset="0"/>
                        </a:rPr>
                        <a:t>Ten Largest (Detailed) Ethnic Groups in Slough in 2021</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No. Residents</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835882767"/>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White: English, Welsh, Scottish, Northern Irish or British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38,093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866875475"/>
                  </a:ext>
                </a:extLst>
              </a:tr>
              <a:tr h="55293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Asian, Asian British or Asian Welsh: Pakistani or British Pakistani</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34,317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20721140"/>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Asian, Asian British or Asian Welsh: Indian or British Indian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30,209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827110094"/>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White: Polish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7,778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908721558"/>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Other ethnic group: Sikh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3,200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764453096"/>
                  </a:ext>
                </a:extLst>
              </a:tr>
              <a:tr h="55293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Black, Black British, Black Welsh of African background: African unspecified</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2,933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392390469"/>
                  </a:ext>
                </a:extLst>
              </a:tr>
              <a:tr h="552932">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Black, Black British, Black Welsh or Caribbean background: Caribbean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2,769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681848469"/>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White: European Mixed</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2,363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118582952"/>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White: Romanian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2,258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833015760"/>
                  </a:ext>
                </a:extLst>
              </a:tr>
              <a:tr h="279948">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Mixed or Multiple ethnic groups: White and Asian (unspecified)</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1,945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983862464"/>
                  </a:ext>
                </a:extLst>
              </a:tr>
            </a:tbl>
          </a:graphicData>
        </a:graphic>
      </p:graphicFrame>
      <p:sp>
        <p:nvSpPr>
          <p:cNvPr id="5" name="Hexagon 4">
            <a:extLst>
              <a:ext uri="{FF2B5EF4-FFF2-40B4-BE49-F238E27FC236}">
                <a16:creationId xmlns:a16="http://schemas.microsoft.com/office/drawing/2014/main" id="{09B2DB20-11BF-B5C2-E47A-30A8D60B1882}"/>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AFC66225-8C3F-3F75-25E6-100FF7C81D3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85FD37C1-CFE5-63F9-7AB8-756F3E01D107}"/>
              </a:ext>
            </a:extLst>
          </p:cNvPr>
          <p:cNvSpPr>
            <a:spLocks noGrp="1"/>
          </p:cNvSpPr>
          <p:nvPr>
            <p:ph type="sldNum" sz="quarter" idx="12"/>
          </p:nvPr>
        </p:nvSpPr>
        <p:spPr/>
        <p:txBody>
          <a:bodyPr/>
          <a:lstStyle/>
          <a:p>
            <a:fld id="{CEDEF9C1-0071-4D4A-89AA-0CC05A8019E4}" type="slidenum">
              <a:rPr lang="en-US" smtClean="0"/>
              <a:t>14</a:t>
            </a:fld>
            <a:endParaRPr lang="en-US"/>
          </a:p>
        </p:txBody>
      </p:sp>
    </p:spTree>
    <p:extLst>
      <p:ext uri="{BB962C8B-B14F-4D97-AF65-F5344CB8AC3E}">
        <p14:creationId xmlns:p14="http://schemas.microsoft.com/office/powerpoint/2010/main" val="4055809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1AB775-1BA3-4AC4-F377-5638D5A37B28}"/>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National identity</a:t>
            </a:r>
          </a:p>
        </p:txBody>
      </p:sp>
      <p:sp>
        <p:nvSpPr>
          <p:cNvPr id="19" name="TextBox 18">
            <a:extLst>
              <a:ext uri="{FF2B5EF4-FFF2-40B4-BE49-F238E27FC236}">
                <a16:creationId xmlns:a16="http://schemas.microsoft.com/office/drawing/2014/main" id="{B60C0D78-3568-B6D7-B7DD-CF10CF4567CB}"/>
              </a:ext>
            </a:extLst>
          </p:cNvPr>
          <p:cNvSpPr txBox="1"/>
          <p:nvPr/>
        </p:nvSpPr>
        <p:spPr>
          <a:xfrm>
            <a:off x="4912090" y="1175232"/>
            <a:ext cx="6828024" cy="1938992"/>
          </a:xfrm>
          <a:prstGeom prst="rect">
            <a:avLst/>
          </a:prstGeom>
          <a:noFill/>
        </p:spPr>
        <p:txBody>
          <a:bodyPr wrap="square" rtlCol="0">
            <a:spAutoFit/>
          </a:bodyPr>
          <a:lstStyle/>
          <a:p>
            <a:r>
              <a:rPr lang="en-GB" sz="2000">
                <a:solidFill>
                  <a:srgbClr val="333333"/>
                </a:solidFill>
              </a:rPr>
              <a:t>23% of Slough’s population identify as a non-UK identity only</a:t>
            </a:r>
          </a:p>
          <a:p>
            <a:pPr marL="800100" lvl="1" indent="-342900">
              <a:buFont typeface="Arial" panose="020B0604020202020204" pitchFamily="34" charset="0"/>
              <a:buChar char="•"/>
            </a:pPr>
            <a:r>
              <a:rPr lang="en-GB" sz="2000">
                <a:solidFill>
                  <a:srgbClr val="333333"/>
                </a:solidFill>
              </a:rPr>
              <a:t>7,767 people (4.9%) identify as Polish only</a:t>
            </a:r>
          </a:p>
          <a:p>
            <a:pPr marL="800100" lvl="1" indent="-342900">
              <a:buFont typeface="Arial" panose="020B0604020202020204" pitchFamily="34" charset="0"/>
              <a:buChar char="•"/>
            </a:pPr>
            <a:r>
              <a:rPr lang="en-GB" sz="2000">
                <a:solidFill>
                  <a:srgbClr val="333333"/>
                </a:solidFill>
              </a:rPr>
              <a:t>6,866 (4.3%) identify as Indian only</a:t>
            </a:r>
          </a:p>
          <a:p>
            <a:pPr marL="800100" lvl="1" indent="-342900">
              <a:buFont typeface="Arial" panose="020B0604020202020204" pitchFamily="34" charset="0"/>
              <a:buChar char="•"/>
            </a:pPr>
            <a:r>
              <a:rPr lang="en-GB" sz="2000">
                <a:solidFill>
                  <a:srgbClr val="333333"/>
                </a:solidFill>
              </a:rPr>
              <a:t>3,828 (2.4%) identify as Pakistani only</a:t>
            </a:r>
          </a:p>
          <a:p>
            <a:pPr marL="800100" lvl="1" indent="-342900">
              <a:buFont typeface="Arial" panose="020B0604020202020204" pitchFamily="34" charset="0"/>
              <a:buChar char="•"/>
            </a:pPr>
            <a:r>
              <a:rPr lang="en-GB" sz="2000">
                <a:solidFill>
                  <a:srgbClr val="333333"/>
                </a:solidFill>
              </a:rPr>
              <a:t>3,295 (2.1%) identify as Romanian only</a:t>
            </a:r>
          </a:p>
        </p:txBody>
      </p:sp>
      <p:graphicFrame>
        <p:nvGraphicFramePr>
          <p:cNvPr id="5" name="Chart 4" descr="A bar chart comparing the national identity of residents in Slough in 2021 and 2011 and England in 2021. There has been an increase in the proportion of Slough residents identifying as British and a decrease in Slough Residents identifying as English since 2011. Slough has a larger proportion of residents identifying as non-UK identities only than the England average. ">
            <a:extLst>
              <a:ext uri="{FF2B5EF4-FFF2-40B4-BE49-F238E27FC236}">
                <a16:creationId xmlns:a16="http://schemas.microsoft.com/office/drawing/2014/main" id="{3ECFAE3A-823A-B572-1355-FD48A9C51E1C}"/>
              </a:ext>
            </a:extLst>
          </p:cNvPr>
          <p:cNvGraphicFramePr>
            <a:graphicFrameLocks/>
          </p:cNvGraphicFramePr>
          <p:nvPr>
            <p:extLst>
              <p:ext uri="{D42A27DB-BD31-4B8C-83A1-F6EECF244321}">
                <p14:modId xmlns:p14="http://schemas.microsoft.com/office/powerpoint/2010/main" val="2620460926"/>
              </p:ext>
            </p:extLst>
          </p:nvPr>
        </p:nvGraphicFramePr>
        <p:xfrm>
          <a:off x="0" y="1086066"/>
          <a:ext cx="4912090" cy="57633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0A9B10B4-42EC-A9B4-C01D-E02E16A62BBB}"/>
              </a:ext>
            </a:extLst>
          </p:cNvPr>
          <p:cNvGraphicFramePr>
            <a:graphicFrameLocks noGrp="1"/>
          </p:cNvGraphicFramePr>
          <p:nvPr>
            <p:extLst>
              <p:ext uri="{D42A27DB-BD31-4B8C-83A1-F6EECF244321}">
                <p14:modId xmlns:p14="http://schemas.microsoft.com/office/powerpoint/2010/main" val="1095505451"/>
              </p:ext>
            </p:extLst>
          </p:nvPr>
        </p:nvGraphicFramePr>
        <p:xfrm>
          <a:off x="5301066" y="3203390"/>
          <a:ext cx="6050071" cy="3372774"/>
        </p:xfrm>
        <a:graphic>
          <a:graphicData uri="http://schemas.openxmlformats.org/drawingml/2006/table">
            <a:tbl>
              <a:tblPr firstRow="1">
                <a:tableStyleId>{5C22544A-7EE6-4342-B048-85BDC9FD1C3A}</a:tableStyleId>
              </a:tblPr>
              <a:tblGrid>
                <a:gridCol w="3351511">
                  <a:extLst>
                    <a:ext uri="{9D8B030D-6E8A-4147-A177-3AD203B41FA5}">
                      <a16:colId xmlns:a16="http://schemas.microsoft.com/office/drawing/2014/main" val="1537282941"/>
                    </a:ext>
                  </a:extLst>
                </a:gridCol>
                <a:gridCol w="901731">
                  <a:extLst>
                    <a:ext uri="{9D8B030D-6E8A-4147-A177-3AD203B41FA5}">
                      <a16:colId xmlns:a16="http://schemas.microsoft.com/office/drawing/2014/main" val="2723386132"/>
                    </a:ext>
                  </a:extLst>
                </a:gridCol>
                <a:gridCol w="897309">
                  <a:extLst>
                    <a:ext uri="{9D8B030D-6E8A-4147-A177-3AD203B41FA5}">
                      <a16:colId xmlns:a16="http://schemas.microsoft.com/office/drawing/2014/main" val="523532094"/>
                    </a:ext>
                  </a:extLst>
                </a:gridCol>
                <a:gridCol w="899520">
                  <a:extLst>
                    <a:ext uri="{9D8B030D-6E8A-4147-A177-3AD203B41FA5}">
                      <a16:colId xmlns:a16="http://schemas.microsoft.com/office/drawing/2014/main" val="932113472"/>
                    </a:ext>
                  </a:extLst>
                </a:gridCol>
              </a:tblGrid>
              <a:tr h="55924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a:solidFill>
                            <a:schemeClr val="bg1"/>
                          </a:solidFill>
                          <a:effectLst/>
                          <a:latin typeface="Calibri" panose="020F0502020204030204" pitchFamily="34" charset="0"/>
                          <a:cs typeface="Calibri" panose="020F0502020204030204" pitchFamily="34" charset="0"/>
                        </a:rPr>
                        <a:t>National Identity: Number of Slough Residents</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2021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2011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Change</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3742802597"/>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British only identity</a:t>
                      </a:r>
                      <a:r>
                        <a:rPr lang="en-GB" sz="1400" u="none" strike="noStrike" baseline="30000">
                          <a:solidFill>
                            <a:srgbClr val="000000"/>
                          </a:solidFill>
                          <a:effectLst/>
                          <a:latin typeface="Calibri" panose="020F0502020204030204" pitchFamily="34" charset="0"/>
                          <a:cs typeface="Calibri" panose="020F0502020204030204" pitchFamily="34" charset="0"/>
                        </a:rPr>
                        <a:t>1</a:t>
                      </a:r>
                      <a:endParaRPr lang="en-GB" sz="1400" b="0" i="0" u="none" strike="noStrike" baseline="30000">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96373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49093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+96%</a:t>
                      </a:r>
                      <a:r>
                        <a:rPr lang="en-GB" sz="1400" u="none" strike="noStrike" baseline="30000">
                          <a:solidFill>
                            <a:srgbClr val="000000"/>
                          </a:solidFill>
                          <a:effectLst/>
                          <a:latin typeface="Calibri" panose="020F0502020204030204" pitchFamily="34" charset="0"/>
                          <a:cs typeface="Calibri" panose="020F0502020204030204" pitchFamily="34" charset="0"/>
                        </a:rPr>
                        <a:t>1</a:t>
                      </a:r>
                      <a:endParaRPr lang="en-GB" sz="1400" b="0" i="0" u="none" strike="noStrike" baseline="30000">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1567559"/>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English only identity</a:t>
                      </a:r>
                      <a:r>
                        <a:rPr lang="en-GB" sz="1400" u="none" strike="noStrike" baseline="30000">
                          <a:solidFill>
                            <a:srgbClr val="000000"/>
                          </a:solidFill>
                          <a:effectLst/>
                          <a:latin typeface="Calibri" panose="020F0502020204030204" pitchFamily="34" charset="0"/>
                          <a:cs typeface="Calibri" panose="020F0502020204030204" pitchFamily="34" charset="0"/>
                        </a:rPr>
                        <a:t>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11000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47868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-77%</a:t>
                      </a:r>
                      <a:r>
                        <a:rPr lang="en-GB" sz="1400" u="none" strike="noStrike" baseline="30000">
                          <a:solidFill>
                            <a:srgbClr val="000000"/>
                          </a:solidFill>
                          <a:effectLst/>
                          <a:latin typeface="Calibri" panose="020F0502020204030204" pitchFamily="34" charset="0"/>
                          <a:cs typeface="Calibri" panose="020F0502020204030204" pitchFamily="34" charset="0"/>
                        </a:rPr>
                        <a:t>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6138711"/>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English and British only identity</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8248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6416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6436565"/>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Scottish or Scottish &amp; British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402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778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-48%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3227012"/>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Welsh or Welsh &amp; British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274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634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-57%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015130"/>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Northern Irish or Northern Irish &amp; British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125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199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7503428"/>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Cornish or Cornish &amp; British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6761620"/>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Any other combination of only UK identities</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223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-56%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6117076"/>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Non-UK identity only</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36460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32490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7976187"/>
                  </a:ext>
                </a:extLst>
              </a:tr>
              <a:tr h="281353">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Non-UK identity and at least one UK identity</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5509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2493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+121%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4059" marR="4059" marT="4059"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5247"/>
                  </a:ext>
                </a:extLst>
              </a:tr>
            </a:tbl>
          </a:graphicData>
        </a:graphic>
      </p:graphicFrame>
      <p:sp>
        <p:nvSpPr>
          <p:cNvPr id="7" name="Hexagon 6">
            <a:extLst>
              <a:ext uri="{FF2B5EF4-FFF2-40B4-BE49-F238E27FC236}">
                <a16:creationId xmlns:a16="http://schemas.microsoft.com/office/drawing/2014/main" id="{FCB93917-3DC2-8EA3-A522-9C86FDF5E701}"/>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870A04E1-5356-D1C1-32FA-2AAF6556F9E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9" name="Slide Number Placeholder 8">
            <a:extLst>
              <a:ext uri="{FF2B5EF4-FFF2-40B4-BE49-F238E27FC236}">
                <a16:creationId xmlns:a16="http://schemas.microsoft.com/office/drawing/2014/main" id="{105C8414-8449-D798-96B6-F1E633E8148A}"/>
              </a:ext>
            </a:extLst>
          </p:cNvPr>
          <p:cNvSpPr>
            <a:spLocks noGrp="1"/>
          </p:cNvSpPr>
          <p:nvPr>
            <p:ph type="sldNum" sz="quarter" idx="12"/>
          </p:nvPr>
        </p:nvSpPr>
        <p:spPr/>
        <p:txBody>
          <a:bodyPr/>
          <a:lstStyle/>
          <a:p>
            <a:fld id="{CEDEF9C1-0071-4D4A-89AA-0CC05A8019E4}" type="slidenum">
              <a:rPr lang="en-US" smtClean="0"/>
              <a:t>15</a:t>
            </a:fld>
            <a:endParaRPr lang="en-US"/>
          </a:p>
        </p:txBody>
      </p:sp>
    </p:spTree>
    <p:extLst>
      <p:ext uri="{BB962C8B-B14F-4D97-AF65-F5344CB8AC3E}">
        <p14:creationId xmlns:p14="http://schemas.microsoft.com/office/powerpoint/2010/main" val="3793274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B5B671-DBD6-58AB-5FD2-0A9426CD7649}"/>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Language</a:t>
            </a:r>
          </a:p>
        </p:txBody>
      </p:sp>
      <p:sp>
        <p:nvSpPr>
          <p:cNvPr id="19" name="TextBox 18">
            <a:extLst>
              <a:ext uri="{FF2B5EF4-FFF2-40B4-BE49-F238E27FC236}">
                <a16:creationId xmlns:a16="http://schemas.microsoft.com/office/drawing/2014/main" id="{B60C0D78-3568-B6D7-B7DD-CF10CF4567CB}"/>
              </a:ext>
            </a:extLst>
          </p:cNvPr>
          <p:cNvSpPr txBox="1"/>
          <p:nvPr/>
        </p:nvSpPr>
        <p:spPr>
          <a:xfrm>
            <a:off x="5638801" y="1176323"/>
            <a:ext cx="6125117" cy="2585323"/>
          </a:xfrm>
          <a:prstGeom prst="rect">
            <a:avLst/>
          </a:prstGeom>
          <a:noFill/>
        </p:spPr>
        <p:txBody>
          <a:bodyPr wrap="square" rtlCol="0">
            <a:spAutoFit/>
          </a:bodyPr>
          <a:lstStyle/>
          <a:p>
            <a:r>
              <a:rPr lang="en-GB">
                <a:solidFill>
                  <a:srgbClr val="333333"/>
                </a:solidFill>
              </a:rPr>
              <a:t>72.7% of Slough’s population aged 3 and over speak English as their main language (England: 90.8%).</a:t>
            </a:r>
          </a:p>
          <a:p>
            <a:endParaRPr lang="en-GB">
              <a:solidFill>
                <a:srgbClr val="333333"/>
              </a:solidFill>
            </a:endParaRPr>
          </a:p>
          <a:p>
            <a:r>
              <a:rPr lang="en-GB">
                <a:solidFill>
                  <a:srgbClr val="333333"/>
                </a:solidFill>
              </a:rPr>
              <a:t>68 people in Slough use a Sign Language as their main language (57 use BSL).</a:t>
            </a:r>
          </a:p>
          <a:p>
            <a:endParaRPr lang="en-GB">
              <a:solidFill>
                <a:srgbClr val="333333"/>
              </a:solidFill>
            </a:endParaRPr>
          </a:p>
          <a:p>
            <a:r>
              <a:rPr lang="en-GB">
                <a:solidFill>
                  <a:srgbClr val="333333"/>
                </a:solidFill>
              </a:rPr>
              <a:t>Of those that did not speak English as their main language in Slough, 42.8% can speak English very well, which is an increase of 34% from 2011. </a:t>
            </a:r>
          </a:p>
        </p:txBody>
      </p:sp>
      <p:graphicFrame>
        <p:nvGraphicFramePr>
          <p:cNvPr id="4" name="Chart 3" descr="A bar chart comparing the main language of Slough residents in 2021 and 2011 and England in 2021. Slough has a smaller proportion of residents with English as their main language than the England average, and larger proportions of other languages including Panjabi, Polish, Urdu, and Romanian.">
            <a:extLst>
              <a:ext uri="{FF2B5EF4-FFF2-40B4-BE49-F238E27FC236}">
                <a16:creationId xmlns:a16="http://schemas.microsoft.com/office/drawing/2014/main" id="{09335C76-931D-2FED-A7E4-0F49244D02E8}"/>
              </a:ext>
            </a:extLst>
          </p:cNvPr>
          <p:cNvGraphicFramePr>
            <a:graphicFrameLocks/>
          </p:cNvGraphicFramePr>
          <p:nvPr>
            <p:extLst>
              <p:ext uri="{D42A27DB-BD31-4B8C-83A1-F6EECF244321}">
                <p14:modId xmlns:p14="http://schemas.microsoft.com/office/powerpoint/2010/main" val="3003104416"/>
              </p:ext>
            </p:extLst>
          </p:nvPr>
        </p:nvGraphicFramePr>
        <p:xfrm>
          <a:off x="180608" y="1095279"/>
          <a:ext cx="5547092" cy="5762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790334AE-1B02-1768-6839-E62F4B676C1A}"/>
              </a:ext>
            </a:extLst>
          </p:cNvPr>
          <p:cNvGraphicFramePr>
            <a:graphicFrameLocks noGrp="1"/>
          </p:cNvGraphicFramePr>
          <p:nvPr>
            <p:extLst>
              <p:ext uri="{D42A27DB-BD31-4B8C-83A1-F6EECF244321}">
                <p14:modId xmlns:p14="http://schemas.microsoft.com/office/powerpoint/2010/main" val="3616934961"/>
              </p:ext>
            </p:extLst>
          </p:nvPr>
        </p:nvGraphicFramePr>
        <p:xfrm>
          <a:off x="6309790" y="3842690"/>
          <a:ext cx="4783138" cy="2812380"/>
        </p:xfrm>
        <a:graphic>
          <a:graphicData uri="http://schemas.openxmlformats.org/drawingml/2006/table">
            <a:tbl>
              <a:tblPr firstRow="1">
                <a:tableStyleId>{5A111915-BE36-4E01-A7E5-04B1672EAD32}</a:tableStyleId>
              </a:tblPr>
              <a:tblGrid>
                <a:gridCol w="2368183">
                  <a:extLst>
                    <a:ext uri="{9D8B030D-6E8A-4147-A177-3AD203B41FA5}">
                      <a16:colId xmlns:a16="http://schemas.microsoft.com/office/drawing/2014/main" val="3667224210"/>
                    </a:ext>
                  </a:extLst>
                </a:gridCol>
                <a:gridCol w="804985">
                  <a:extLst>
                    <a:ext uri="{9D8B030D-6E8A-4147-A177-3AD203B41FA5}">
                      <a16:colId xmlns:a16="http://schemas.microsoft.com/office/drawing/2014/main" val="2056321775"/>
                    </a:ext>
                  </a:extLst>
                </a:gridCol>
                <a:gridCol w="804985">
                  <a:extLst>
                    <a:ext uri="{9D8B030D-6E8A-4147-A177-3AD203B41FA5}">
                      <a16:colId xmlns:a16="http://schemas.microsoft.com/office/drawing/2014/main" val="756687983"/>
                    </a:ext>
                  </a:extLst>
                </a:gridCol>
                <a:gridCol w="804985">
                  <a:extLst>
                    <a:ext uri="{9D8B030D-6E8A-4147-A177-3AD203B41FA5}">
                      <a16:colId xmlns:a16="http://schemas.microsoft.com/office/drawing/2014/main" val="308269890"/>
                    </a:ext>
                  </a:extLst>
                </a:gridCol>
              </a:tblGrid>
              <a:tr h="4687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a:solidFill>
                            <a:schemeClr val="bg1"/>
                          </a:solidFill>
                          <a:effectLst/>
                          <a:latin typeface="Calibri" panose="020F0502020204030204" pitchFamily="34" charset="0"/>
                          <a:cs typeface="Calibri" panose="020F0502020204030204" pitchFamily="34" charset="0"/>
                        </a:rPr>
                        <a:t>Main Language: Number of Slough Residents</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2021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2011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Change</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3454199988"/>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English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110,212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96,508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+14%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823314736"/>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Panjabi</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9,527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8,247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+16%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22663945"/>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Polish</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7,724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8,249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179073158"/>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Urdu</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6,497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6,568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322885284"/>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Romanian</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3,275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401</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+717%</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009374647"/>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Tamil</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1,224</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860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+42%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30768202"/>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Hindi</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1,148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825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+39%</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010623422"/>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Telugu</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1,066</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275</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+288%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026837326"/>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Arabic</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983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703</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+40%</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707211181"/>
                  </a:ext>
                </a:extLst>
              </a:tr>
              <a:tr h="234365">
                <a:tc>
                  <a:txBody>
                    <a:bodyPr/>
                    <a:lstStyle/>
                    <a:p>
                      <a:pPr algn="l" fontAlgn="b"/>
                      <a:r>
                        <a:rPr lang="en-GB" sz="1400" u="none" strike="noStrike">
                          <a:solidFill>
                            <a:srgbClr val="000000"/>
                          </a:solidFill>
                          <a:effectLst/>
                          <a:latin typeface="Calibri" panose="020F0502020204030204" pitchFamily="34" charset="0"/>
                          <a:cs typeface="Calibri" panose="020F0502020204030204" pitchFamily="34" charset="0"/>
                        </a:rPr>
                        <a:t>Somali</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772</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u="none" strike="noStrike">
                          <a:solidFill>
                            <a:srgbClr val="000000"/>
                          </a:solidFill>
                          <a:effectLst/>
                          <a:latin typeface="Calibri" panose="020F0502020204030204" pitchFamily="34" charset="0"/>
                          <a:cs typeface="Calibri" panose="020F0502020204030204" pitchFamily="34" charset="0"/>
                        </a:rPr>
                        <a:t>938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u="none" strike="noStrike">
                          <a:solidFill>
                            <a:srgbClr val="000000"/>
                          </a:solidFill>
                          <a:effectLst/>
                          <a:latin typeface="Calibri" panose="020F0502020204030204" pitchFamily="34" charset="0"/>
                          <a:cs typeface="Calibri" panose="020F0502020204030204" pitchFamily="34" charset="0"/>
                        </a:rPr>
                        <a:t>-18%</a:t>
                      </a:r>
                      <a:endParaRPr lang="en-GB" sz="1400" b="0" i="0" u="none" strike="noStrike">
                        <a:solidFill>
                          <a:srgbClr val="000000"/>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315922421"/>
                  </a:ext>
                </a:extLst>
              </a:tr>
            </a:tbl>
          </a:graphicData>
        </a:graphic>
      </p:graphicFrame>
      <p:sp>
        <p:nvSpPr>
          <p:cNvPr id="7" name="Hexagon 6">
            <a:extLst>
              <a:ext uri="{FF2B5EF4-FFF2-40B4-BE49-F238E27FC236}">
                <a16:creationId xmlns:a16="http://schemas.microsoft.com/office/drawing/2014/main" id="{72E3A1F4-2B08-BDE2-DB1A-45C7E2528CF9}"/>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BBA92B82-6B1A-0338-83F8-C23C70DD62E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9" name="Slide Number Placeholder 8">
            <a:extLst>
              <a:ext uri="{FF2B5EF4-FFF2-40B4-BE49-F238E27FC236}">
                <a16:creationId xmlns:a16="http://schemas.microsoft.com/office/drawing/2014/main" id="{67E224C2-6B85-5F73-370F-FEB05B814A65}"/>
              </a:ext>
            </a:extLst>
          </p:cNvPr>
          <p:cNvSpPr>
            <a:spLocks noGrp="1"/>
          </p:cNvSpPr>
          <p:nvPr>
            <p:ph type="sldNum" sz="quarter" idx="12"/>
          </p:nvPr>
        </p:nvSpPr>
        <p:spPr/>
        <p:txBody>
          <a:bodyPr/>
          <a:lstStyle/>
          <a:p>
            <a:fld id="{CEDEF9C1-0071-4D4A-89AA-0CC05A8019E4}" type="slidenum">
              <a:rPr lang="en-US" smtClean="0"/>
              <a:t>16</a:t>
            </a:fld>
            <a:endParaRPr lang="en-US"/>
          </a:p>
        </p:txBody>
      </p:sp>
    </p:spTree>
    <p:extLst>
      <p:ext uri="{BB962C8B-B14F-4D97-AF65-F5344CB8AC3E}">
        <p14:creationId xmlns:p14="http://schemas.microsoft.com/office/powerpoint/2010/main" val="9010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671E86-8DA7-2896-4885-FAE56AC8E07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Religion</a:t>
            </a:r>
          </a:p>
        </p:txBody>
      </p:sp>
      <p:sp>
        <p:nvSpPr>
          <p:cNvPr id="19" name="TextBox 18">
            <a:extLst>
              <a:ext uri="{FF2B5EF4-FFF2-40B4-BE49-F238E27FC236}">
                <a16:creationId xmlns:a16="http://schemas.microsoft.com/office/drawing/2014/main" id="{B60C0D78-3568-B6D7-B7DD-CF10CF4567CB}"/>
              </a:ext>
            </a:extLst>
          </p:cNvPr>
          <p:cNvSpPr txBox="1"/>
          <p:nvPr/>
        </p:nvSpPr>
        <p:spPr>
          <a:xfrm>
            <a:off x="6095999" y="1176323"/>
            <a:ext cx="5667919" cy="3170099"/>
          </a:xfrm>
          <a:prstGeom prst="rect">
            <a:avLst/>
          </a:prstGeom>
          <a:noFill/>
        </p:spPr>
        <p:txBody>
          <a:bodyPr wrap="square" rtlCol="0">
            <a:spAutoFit/>
          </a:bodyPr>
          <a:lstStyle/>
          <a:p>
            <a:r>
              <a:rPr lang="en-GB" sz="2000">
                <a:solidFill>
                  <a:srgbClr val="333333"/>
                </a:solidFill>
              </a:rPr>
              <a:t>The number of Christians in Slough has decreased by 12.2% since 2011, while the number of Muslims has increased by 42.9% and the number of Sikhs has increased by 20.8%.</a:t>
            </a:r>
          </a:p>
          <a:p>
            <a:endParaRPr lang="en-GB" sz="2000">
              <a:solidFill>
                <a:srgbClr val="333333"/>
              </a:solidFill>
            </a:endParaRPr>
          </a:p>
          <a:p>
            <a:r>
              <a:rPr lang="en-GB" sz="2000">
                <a:solidFill>
                  <a:srgbClr val="333333"/>
                </a:solidFill>
              </a:rPr>
              <a:t>Slough has the 11</a:t>
            </a:r>
            <a:r>
              <a:rPr lang="en-GB" sz="2000" baseline="30000">
                <a:solidFill>
                  <a:srgbClr val="333333"/>
                </a:solidFill>
              </a:rPr>
              <a:t>th</a:t>
            </a:r>
            <a:r>
              <a:rPr lang="en-GB" sz="2000">
                <a:solidFill>
                  <a:srgbClr val="333333"/>
                </a:solidFill>
              </a:rPr>
              <a:t> fewest people nationally who stated they have no religion (13.1% of Slough’s population, compared to 36.7% for England).</a:t>
            </a:r>
          </a:p>
          <a:p>
            <a:pPr marL="342900" indent="-342900">
              <a:buFont typeface="Arial" panose="020B0604020202020204" pitchFamily="34" charset="0"/>
              <a:buChar char="•"/>
            </a:pPr>
            <a:endParaRPr lang="en-GB" sz="2000">
              <a:solidFill>
                <a:srgbClr val="333333"/>
              </a:solidFill>
            </a:endParaRPr>
          </a:p>
        </p:txBody>
      </p:sp>
      <p:graphicFrame>
        <p:nvGraphicFramePr>
          <p:cNvPr id="2" name="Chart 1" descr="A bar chart comparing the religion of Slough residents in 2021 and 2011 and England in 2021. Slough has smaller proportions of Christian residents and residents with no religion than the England average, and a larger proportion or Muslim, Sikh, and Hindu residents than the England average. ">
            <a:extLst>
              <a:ext uri="{FF2B5EF4-FFF2-40B4-BE49-F238E27FC236}">
                <a16:creationId xmlns:a16="http://schemas.microsoft.com/office/drawing/2014/main" id="{BA0E32C4-E922-6B8E-523A-915A5FAEF7A2}"/>
              </a:ext>
            </a:extLst>
          </p:cNvPr>
          <p:cNvGraphicFramePr>
            <a:graphicFrameLocks/>
          </p:cNvGraphicFramePr>
          <p:nvPr>
            <p:extLst>
              <p:ext uri="{D42A27DB-BD31-4B8C-83A1-F6EECF244321}">
                <p14:modId xmlns:p14="http://schemas.microsoft.com/office/powerpoint/2010/main" val="3388911233"/>
              </p:ext>
            </p:extLst>
          </p:nvPr>
        </p:nvGraphicFramePr>
        <p:xfrm>
          <a:off x="180608" y="1086067"/>
          <a:ext cx="5915389" cy="57719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1B6C0386-8966-7CFA-B4B0-9A202FDE4FB4}"/>
              </a:ext>
            </a:extLst>
          </p:cNvPr>
          <p:cNvGraphicFramePr>
            <a:graphicFrameLocks noGrp="1"/>
          </p:cNvGraphicFramePr>
          <p:nvPr>
            <p:extLst>
              <p:ext uri="{D42A27DB-BD31-4B8C-83A1-F6EECF244321}">
                <p14:modId xmlns:p14="http://schemas.microsoft.com/office/powerpoint/2010/main" val="1086235325"/>
              </p:ext>
            </p:extLst>
          </p:nvPr>
        </p:nvGraphicFramePr>
        <p:xfrm>
          <a:off x="6276604" y="4104556"/>
          <a:ext cx="5176841" cy="2458308"/>
        </p:xfrm>
        <a:graphic>
          <a:graphicData uri="http://schemas.openxmlformats.org/drawingml/2006/table">
            <a:tbl>
              <a:tblPr firstRow="1">
                <a:tableStyleId>{5A111915-BE36-4E01-A7E5-04B1672EAD32}</a:tableStyleId>
              </a:tblPr>
              <a:tblGrid>
                <a:gridCol w="1917827">
                  <a:extLst>
                    <a:ext uri="{9D8B030D-6E8A-4147-A177-3AD203B41FA5}">
                      <a16:colId xmlns:a16="http://schemas.microsoft.com/office/drawing/2014/main" val="3567492588"/>
                    </a:ext>
                  </a:extLst>
                </a:gridCol>
                <a:gridCol w="1086338">
                  <a:extLst>
                    <a:ext uri="{9D8B030D-6E8A-4147-A177-3AD203B41FA5}">
                      <a16:colId xmlns:a16="http://schemas.microsoft.com/office/drawing/2014/main" val="2819509782"/>
                    </a:ext>
                  </a:extLst>
                </a:gridCol>
                <a:gridCol w="1086338">
                  <a:extLst>
                    <a:ext uri="{9D8B030D-6E8A-4147-A177-3AD203B41FA5}">
                      <a16:colId xmlns:a16="http://schemas.microsoft.com/office/drawing/2014/main" val="1088220446"/>
                    </a:ext>
                  </a:extLst>
                </a:gridCol>
                <a:gridCol w="1086338">
                  <a:extLst>
                    <a:ext uri="{9D8B030D-6E8A-4147-A177-3AD203B41FA5}">
                      <a16:colId xmlns:a16="http://schemas.microsoft.com/office/drawing/2014/main" val="1190527961"/>
                    </a:ext>
                  </a:extLst>
                </a:gridCol>
              </a:tblGrid>
              <a:tr h="44240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a:solidFill>
                            <a:schemeClr val="bg1"/>
                          </a:solidFill>
                          <a:effectLst/>
                          <a:latin typeface="Calibri" panose="020F0502020204030204" pitchFamily="34" charset="0"/>
                          <a:cs typeface="Calibri" panose="020F0502020204030204" pitchFamily="34" charset="0"/>
                        </a:rPr>
                        <a:t>Religion: </a:t>
                      </a:r>
                      <a:r>
                        <a:rPr lang="en-GB" sz="1400" b="1" i="0" u="none" strike="noStrike">
                          <a:solidFill>
                            <a:schemeClr val="bg1"/>
                          </a:solidFill>
                          <a:effectLst/>
                          <a:latin typeface="Calibri" panose="020F0502020204030204" pitchFamily="34" charset="0"/>
                          <a:cs typeface="Calibri" panose="020F0502020204030204" pitchFamily="34" charset="0"/>
                        </a:rPr>
                        <a:t>Number of Slough </a:t>
                      </a:r>
                      <a:r>
                        <a:rPr lang="en-GB" sz="1400" b="1" u="none" strike="noStrike">
                          <a:solidFill>
                            <a:schemeClr val="bg1"/>
                          </a:solidFill>
                          <a:effectLst/>
                          <a:latin typeface="Calibri" panose="020F0502020204030204" pitchFamily="34" charset="0"/>
                          <a:cs typeface="Calibri" panose="020F0502020204030204" pitchFamily="34" charset="0"/>
                        </a:rPr>
                        <a:t>Residents</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2021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2011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Change</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3932960609"/>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Christian</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50,664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57,726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-12%</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284818776"/>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Muslim</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46,661</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32,655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43%</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011740722"/>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No religion</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20,726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17,024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22%</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738279177"/>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Sikh</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17,985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14,889</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21%</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566856392"/>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Hindu</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12,343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8,643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43%</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957574699"/>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Not answered</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8,544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7,956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7%</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579881191"/>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Buddhist</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776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743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622096081"/>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Other religion</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716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482</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49%</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058294732"/>
                  </a:ext>
                </a:extLst>
              </a:tr>
              <a:tr h="22398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Jewish</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85</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87</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106772021"/>
                  </a:ext>
                </a:extLst>
              </a:tr>
            </a:tbl>
          </a:graphicData>
        </a:graphic>
      </p:graphicFrame>
      <p:sp>
        <p:nvSpPr>
          <p:cNvPr id="7" name="Hexagon 6">
            <a:extLst>
              <a:ext uri="{FF2B5EF4-FFF2-40B4-BE49-F238E27FC236}">
                <a16:creationId xmlns:a16="http://schemas.microsoft.com/office/drawing/2014/main" id="{8B45AFAE-95F1-D4B4-E99D-763958A4E135}"/>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0615A039-8C7D-59FF-73A4-34AA80C6D7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9" name="Slide Number Placeholder 8">
            <a:extLst>
              <a:ext uri="{FF2B5EF4-FFF2-40B4-BE49-F238E27FC236}">
                <a16:creationId xmlns:a16="http://schemas.microsoft.com/office/drawing/2014/main" id="{9A9652E4-A8AF-323B-FA28-03BB73FC27E9}"/>
              </a:ext>
            </a:extLst>
          </p:cNvPr>
          <p:cNvSpPr>
            <a:spLocks noGrp="1"/>
          </p:cNvSpPr>
          <p:nvPr>
            <p:ph type="sldNum" sz="quarter" idx="12"/>
          </p:nvPr>
        </p:nvSpPr>
        <p:spPr/>
        <p:txBody>
          <a:bodyPr/>
          <a:lstStyle/>
          <a:p>
            <a:fld id="{CEDEF9C1-0071-4D4A-89AA-0CC05A8019E4}" type="slidenum">
              <a:rPr lang="en-US" smtClean="0"/>
              <a:t>17</a:t>
            </a:fld>
            <a:endParaRPr lang="en-US"/>
          </a:p>
        </p:txBody>
      </p:sp>
    </p:spTree>
    <p:extLst>
      <p:ext uri="{BB962C8B-B14F-4D97-AF65-F5344CB8AC3E}">
        <p14:creationId xmlns:p14="http://schemas.microsoft.com/office/powerpoint/2010/main" val="368576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671E86-8DA7-2896-4885-FAE56AC8E07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Population - Sexual orientation &amp; gender identity</a:t>
            </a:r>
          </a:p>
        </p:txBody>
      </p:sp>
      <p:sp>
        <p:nvSpPr>
          <p:cNvPr id="19" name="TextBox 18">
            <a:extLst>
              <a:ext uri="{FF2B5EF4-FFF2-40B4-BE49-F238E27FC236}">
                <a16:creationId xmlns:a16="http://schemas.microsoft.com/office/drawing/2014/main" id="{B60C0D78-3568-B6D7-B7DD-CF10CF4567CB}"/>
              </a:ext>
            </a:extLst>
          </p:cNvPr>
          <p:cNvSpPr txBox="1"/>
          <p:nvPr/>
        </p:nvSpPr>
        <p:spPr>
          <a:xfrm>
            <a:off x="392480" y="1270467"/>
            <a:ext cx="11407035" cy="1631216"/>
          </a:xfrm>
          <a:prstGeom prst="rect">
            <a:avLst/>
          </a:prstGeom>
          <a:noFill/>
        </p:spPr>
        <p:txBody>
          <a:bodyPr wrap="square" rtlCol="0">
            <a:spAutoFit/>
          </a:bodyPr>
          <a:lstStyle/>
          <a:p>
            <a:r>
              <a:rPr lang="en-GB" sz="2000" i="0">
                <a:solidFill>
                  <a:srgbClr val="333333"/>
                </a:solidFill>
                <a:effectLst/>
                <a:latin typeface="+mn-lt"/>
                <a:ea typeface="+mn-ea"/>
                <a:cs typeface="+mn-cs"/>
              </a:rPr>
              <a:t>1.9% of Sloug</a:t>
            </a:r>
            <a:r>
              <a:rPr lang="en-GB" sz="2000">
                <a:solidFill>
                  <a:srgbClr val="333333"/>
                </a:solidFill>
              </a:rPr>
              <a:t>h’s population identified as an LGB+ orientation (lower than the England average of 3.2%). </a:t>
            </a:r>
            <a:endParaRPr lang="en-GB" sz="2000" i="0">
              <a:solidFill>
                <a:srgbClr val="333333"/>
              </a:solidFill>
              <a:effectLst/>
              <a:latin typeface="+mn-lt"/>
              <a:ea typeface="+mn-ea"/>
              <a:cs typeface="+mn-cs"/>
            </a:endParaRPr>
          </a:p>
          <a:p>
            <a:endParaRPr lang="en-GB" sz="2000">
              <a:solidFill>
                <a:srgbClr val="333333"/>
              </a:solidFill>
            </a:endParaRPr>
          </a:p>
          <a:p>
            <a:r>
              <a:rPr lang="en-GB" sz="2000">
                <a:solidFill>
                  <a:srgbClr val="333333"/>
                </a:solidFill>
              </a:rPr>
              <a:t>0.9% of Slough’s population identified as a different gender to their sex registered at birth (same as the England average). </a:t>
            </a:r>
            <a:endParaRPr lang="en-GB" sz="2000" i="0">
              <a:solidFill>
                <a:srgbClr val="333333"/>
              </a:solidFill>
              <a:effectLst/>
              <a:latin typeface="+mn-lt"/>
              <a:ea typeface="+mn-ea"/>
              <a:cs typeface="+mn-cs"/>
            </a:endParaRPr>
          </a:p>
        </p:txBody>
      </p:sp>
      <p:graphicFrame>
        <p:nvGraphicFramePr>
          <p:cNvPr id="3" name="Table 2">
            <a:extLst>
              <a:ext uri="{FF2B5EF4-FFF2-40B4-BE49-F238E27FC236}">
                <a16:creationId xmlns:a16="http://schemas.microsoft.com/office/drawing/2014/main" id="{32EEEAAA-C5DB-A908-5ACF-2E9454AA2284}"/>
              </a:ext>
            </a:extLst>
          </p:cNvPr>
          <p:cNvGraphicFramePr>
            <a:graphicFrameLocks noGrp="1"/>
          </p:cNvGraphicFramePr>
          <p:nvPr>
            <p:extLst>
              <p:ext uri="{D42A27DB-BD31-4B8C-83A1-F6EECF244321}">
                <p14:modId xmlns:p14="http://schemas.microsoft.com/office/powerpoint/2010/main" val="4243027393"/>
              </p:ext>
            </p:extLst>
          </p:nvPr>
        </p:nvGraphicFramePr>
        <p:xfrm>
          <a:off x="451884" y="3086083"/>
          <a:ext cx="4903888" cy="3132361"/>
        </p:xfrm>
        <a:graphic>
          <a:graphicData uri="http://schemas.openxmlformats.org/drawingml/2006/table">
            <a:tbl>
              <a:tblPr firstRow="1">
                <a:tableStyleId>{912C8C85-51F0-491E-9774-3900AFEF0FD7}</a:tableStyleId>
              </a:tblPr>
              <a:tblGrid>
                <a:gridCol w="2250325">
                  <a:extLst>
                    <a:ext uri="{9D8B030D-6E8A-4147-A177-3AD203B41FA5}">
                      <a16:colId xmlns:a16="http://schemas.microsoft.com/office/drawing/2014/main" val="3091279382"/>
                    </a:ext>
                  </a:extLst>
                </a:gridCol>
                <a:gridCol w="884521">
                  <a:extLst>
                    <a:ext uri="{9D8B030D-6E8A-4147-A177-3AD203B41FA5}">
                      <a16:colId xmlns:a16="http://schemas.microsoft.com/office/drawing/2014/main" val="2887355005"/>
                    </a:ext>
                  </a:extLst>
                </a:gridCol>
                <a:gridCol w="884521">
                  <a:extLst>
                    <a:ext uri="{9D8B030D-6E8A-4147-A177-3AD203B41FA5}">
                      <a16:colId xmlns:a16="http://schemas.microsoft.com/office/drawing/2014/main" val="4153805484"/>
                    </a:ext>
                  </a:extLst>
                </a:gridCol>
                <a:gridCol w="884521">
                  <a:extLst>
                    <a:ext uri="{9D8B030D-6E8A-4147-A177-3AD203B41FA5}">
                      <a16:colId xmlns:a16="http://schemas.microsoft.com/office/drawing/2014/main" val="3038475619"/>
                    </a:ext>
                  </a:extLst>
                </a:gridCol>
              </a:tblGrid>
              <a:tr h="549118">
                <a:tc>
                  <a:txBody>
                    <a:bodyPr/>
                    <a:lstStyle/>
                    <a:p>
                      <a:pPr algn="l" fontAlgn="b"/>
                      <a:r>
                        <a:rPr lang="en-GB" sz="1400" b="1" u="none" strike="noStrike">
                          <a:solidFill>
                            <a:schemeClr val="bg1"/>
                          </a:solidFill>
                          <a:effectLst/>
                          <a:latin typeface="Calibri" panose="020F0502020204030204" pitchFamily="34" charset="0"/>
                          <a:cs typeface="Calibri" panose="020F0502020204030204" pitchFamily="34" charset="0"/>
                        </a:rPr>
                        <a:t>Sexual Orientation (2021)</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Number</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England %</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4271007031"/>
                  </a:ext>
                </a:extLst>
              </a:tr>
              <a:tr h="287027">
                <a:tc>
                  <a:txBody>
                    <a:bodyPr/>
                    <a:lstStyle/>
                    <a:p>
                      <a:pPr algn="l" fontAlgn="b"/>
                      <a:r>
                        <a:rPr lang="en-GB" sz="1400" b="0" i="0" u="none" strike="noStrike">
                          <a:solidFill>
                            <a:srgbClr val="000000"/>
                          </a:solidFill>
                          <a:effectLst/>
                          <a:latin typeface="Calibri" panose="020F0502020204030204" pitchFamily="34" charset="0"/>
                        </a:rPr>
                        <a:t>Straight or Heterosexual</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104,943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88.2%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89.4%</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646479137"/>
                  </a:ext>
                </a:extLst>
              </a:tr>
              <a:tr h="287027">
                <a:tc>
                  <a:txBody>
                    <a:bodyPr/>
                    <a:lstStyle/>
                    <a:p>
                      <a:pPr algn="l" fontAlgn="b"/>
                      <a:r>
                        <a:rPr lang="en-GB" sz="1400" b="0" i="0" u="none" strike="noStrike">
                          <a:solidFill>
                            <a:srgbClr val="000000"/>
                          </a:solidFill>
                          <a:effectLst/>
                          <a:latin typeface="Calibri" panose="020F0502020204030204" pitchFamily="34" charset="0"/>
                        </a:rPr>
                        <a:t>LGB+ orientation (total)</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2,313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3.2%</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712221997"/>
                  </a:ext>
                </a:extLst>
              </a:tr>
              <a:tr h="287027">
                <a:tc>
                  <a:txBody>
                    <a:bodyPr/>
                    <a:lstStyle/>
                    <a:p>
                      <a:pPr algn="l" fontAlgn="b"/>
                      <a:r>
                        <a:rPr lang="en-GB" sz="1400" b="0" i="0" u="none" strike="noStrike">
                          <a:solidFill>
                            <a:srgbClr val="000000"/>
                          </a:solidFill>
                          <a:effectLst/>
                          <a:latin typeface="Calibri" panose="020F0502020204030204" pitchFamily="34" charset="0"/>
                        </a:rPr>
                        <a:t>Gay or Lesbian</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806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1.5%</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437319618"/>
                  </a:ext>
                </a:extLst>
              </a:tr>
              <a:tr h="287027">
                <a:tc>
                  <a:txBody>
                    <a:bodyPr/>
                    <a:lstStyle/>
                    <a:p>
                      <a:pPr algn="l" fontAlgn="b"/>
                      <a:r>
                        <a:rPr lang="en-GB" sz="1400" b="0" i="0" u="none" strike="noStrike">
                          <a:solidFill>
                            <a:srgbClr val="000000"/>
                          </a:solidFill>
                          <a:effectLst/>
                          <a:latin typeface="Calibri" panose="020F0502020204030204" pitchFamily="34" charset="0"/>
                        </a:rPr>
                        <a:t>Bisexual</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1,095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1.3%</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7735184"/>
                  </a:ext>
                </a:extLst>
              </a:tr>
              <a:tr h="287027">
                <a:tc>
                  <a:txBody>
                    <a:bodyPr/>
                    <a:lstStyle/>
                    <a:p>
                      <a:pPr algn="l" fontAlgn="b"/>
                      <a:r>
                        <a:rPr lang="en-GB" sz="1400" b="0" i="0" u="none" strike="noStrike">
                          <a:solidFill>
                            <a:srgbClr val="000000"/>
                          </a:solidFill>
                          <a:effectLst/>
                          <a:latin typeface="Calibri" panose="020F0502020204030204" pitchFamily="34" charset="0"/>
                        </a:rPr>
                        <a:t>Pansexual</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335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0.2%</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265174520"/>
                  </a:ext>
                </a:extLst>
              </a:tr>
              <a:tr h="287027">
                <a:tc>
                  <a:txBody>
                    <a:bodyPr/>
                    <a:lstStyle/>
                    <a:p>
                      <a:pPr algn="l" fontAlgn="b"/>
                      <a:r>
                        <a:rPr lang="en-GB" sz="1400" b="0" i="0" u="none" strike="noStrike">
                          <a:solidFill>
                            <a:srgbClr val="000000"/>
                          </a:solidFill>
                          <a:effectLst/>
                          <a:latin typeface="Calibri" panose="020F0502020204030204" pitchFamily="34" charset="0"/>
                        </a:rPr>
                        <a:t>Asexual</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0.1%</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535901115"/>
                  </a:ext>
                </a:extLst>
              </a:tr>
              <a:tr h="287027">
                <a:tc>
                  <a:txBody>
                    <a:bodyPr/>
                    <a:lstStyle/>
                    <a:p>
                      <a:pPr algn="l" fontAlgn="b"/>
                      <a:r>
                        <a:rPr lang="en-GB" sz="1400" b="0" i="0" u="none" strike="noStrike">
                          <a:solidFill>
                            <a:srgbClr val="000000"/>
                          </a:solidFill>
                          <a:effectLst/>
                          <a:latin typeface="Calibri" panose="020F0502020204030204" pitchFamily="34" charset="0"/>
                        </a:rPr>
                        <a:t>Queer</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19432786"/>
                  </a:ext>
                </a:extLst>
              </a:tr>
              <a:tr h="287027">
                <a:tc>
                  <a:txBody>
                    <a:bodyPr/>
                    <a:lstStyle/>
                    <a:p>
                      <a:pPr algn="l" fontAlgn="b"/>
                      <a:r>
                        <a:rPr lang="en-GB" sz="1400" b="0" i="0" u="none" strike="noStrike">
                          <a:solidFill>
                            <a:srgbClr val="000000"/>
                          </a:solidFill>
                          <a:effectLst/>
                          <a:latin typeface="Calibri" panose="020F0502020204030204" pitchFamily="34" charset="0"/>
                        </a:rPr>
                        <a:t>All other sexual orientations</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41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61246007"/>
                  </a:ext>
                </a:extLst>
              </a:tr>
              <a:tr h="287027">
                <a:tc>
                  <a:txBody>
                    <a:bodyPr/>
                    <a:lstStyle/>
                    <a:p>
                      <a:pPr algn="l" fontAlgn="b"/>
                      <a:r>
                        <a:rPr lang="en-GB" sz="1400" b="0" i="0" u="none" strike="noStrike">
                          <a:solidFill>
                            <a:srgbClr val="000000"/>
                          </a:solidFill>
                          <a:effectLst/>
                          <a:latin typeface="Calibri" panose="020F0502020204030204" pitchFamily="34" charset="0"/>
                        </a:rPr>
                        <a:t>Not answered</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11,677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9.8%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7.5%</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595040502"/>
                  </a:ext>
                </a:extLst>
              </a:tr>
            </a:tbl>
          </a:graphicData>
        </a:graphic>
      </p:graphicFrame>
      <p:graphicFrame>
        <p:nvGraphicFramePr>
          <p:cNvPr id="10" name="Table 9">
            <a:extLst>
              <a:ext uri="{FF2B5EF4-FFF2-40B4-BE49-F238E27FC236}">
                <a16:creationId xmlns:a16="http://schemas.microsoft.com/office/drawing/2014/main" id="{9B547953-A968-E6AC-644C-5EE0B1C5EB2E}"/>
              </a:ext>
            </a:extLst>
          </p:cNvPr>
          <p:cNvGraphicFramePr>
            <a:graphicFrameLocks noGrp="1"/>
          </p:cNvGraphicFramePr>
          <p:nvPr>
            <p:extLst>
              <p:ext uri="{D42A27DB-BD31-4B8C-83A1-F6EECF244321}">
                <p14:modId xmlns:p14="http://schemas.microsoft.com/office/powerpoint/2010/main" val="1374972309"/>
              </p:ext>
            </p:extLst>
          </p:nvPr>
        </p:nvGraphicFramePr>
        <p:xfrm>
          <a:off x="5589037" y="3086084"/>
          <a:ext cx="6151076" cy="3132365"/>
        </p:xfrm>
        <a:graphic>
          <a:graphicData uri="http://schemas.openxmlformats.org/drawingml/2006/table">
            <a:tbl>
              <a:tblPr firstRow="1">
                <a:tableStyleId>{912C8C85-51F0-491E-9774-3900AFEF0FD7}</a:tableStyleId>
              </a:tblPr>
              <a:tblGrid>
                <a:gridCol w="3554963">
                  <a:extLst>
                    <a:ext uri="{9D8B030D-6E8A-4147-A177-3AD203B41FA5}">
                      <a16:colId xmlns:a16="http://schemas.microsoft.com/office/drawing/2014/main" val="3091279382"/>
                    </a:ext>
                  </a:extLst>
                </a:gridCol>
                <a:gridCol w="865371">
                  <a:extLst>
                    <a:ext uri="{9D8B030D-6E8A-4147-A177-3AD203B41FA5}">
                      <a16:colId xmlns:a16="http://schemas.microsoft.com/office/drawing/2014/main" val="2887355005"/>
                    </a:ext>
                  </a:extLst>
                </a:gridCol>
                <a:gridCol w="865371">
                  <a:extLst>
                    <a:ext uri="{9D8B030D-6E8A-4147-A177-3AD203B41FA5}">
                      <a16:colId xmlns:a16="http://schemas.microsoft.com/office/drawing/2014/main" val="4153805484"/>
                    </a:ext>
                  </a:extLst>
                </a:gridCol>
                <a:gridCol w="865371">
                  <a:extLst>
                    <a:ext uri="{9D8B030D-6E8A-4147-A177-3AD203B41FA5}">
                      <a16:colId xmlns:a16="http://schemas.microsoft.com/office/drawing/2014/main" val="3038475619"/>
                    </a:ext>
                  </a:extLst>
                </a:gridCol>
              </a:tblGrid>
              <a:tr h="491708">
                <a:tc>
                  <a:txBody>
                    <a:bodyPr/>
                    <a:lstStyle/>
                    <a:p>
                      <a:pPr algn="l" fontAlgn="b"/>
                      <a:r>
                        <a:rPr lang="en-GB" sz="1400" b="1" u="none" strike="noStrike">
                          <a:solidFill>
                            <a:schemeClr val="bg1"/>
                          </a:solidFill>
                          <a:effectLst/>
                          <a:latin typeface="Calibri" panose="020F0502020204030204" pitchFamily="34" charset="0"/>
                          <a:cs typeface="Calibri" panose="020F0502020204030204" pitchFamily="34" charset="0"/>
                        </a:rPr>
                        <a:t>Gender Identity (2021)</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Number</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England %</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4271007031"/>
                  </a:ext>
                </a:extLst>
              </a:tr>
              <a:tr h="246873">
                <a:tc>
                  <a:txBody>
                    <a:bodyPr/>
                    <a:lstStyle/>
                    <a:p>
                      <a:pPr algn="l" fontAlgn="b"/>
                      <a:r>
                        <a:rPr lang="en-GB" sz="1400" b="0" i="0" u="none" strike="noStrike">
                          <a:solidFill>
                            <a:srgbClr val="000000"/>
                          </a:solidFill>
                          <a:effectLst/>
                          <a:latin typeface="Calibri" panose="020F0502020204030204" pitchFamily="34" charset="0"/>
                        </a:rPr>
                        <a:t>Gender identity the same as sex registered at birth</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107,503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90.4%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93.5%</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646479137"/>
                  </a:ext>
                </a:extLst>
              </a:tr>
              <a:tr h="486611">
                <a:tc>
                  <a:txBody>
                    <a:bodyPr/>
                    <a:lstStyle/>
                    <a:p>
                      <a:pPr algn="l" fontAlgn="b"/>
                      <a:r>
                        <a:rPr lang="en-GB" sz="1400" b="0" i="0" u="none" strike="noStrike">
                          <a:solidFill>
                            <a:srgbClr val="000000"/>
                          </a:solidFill>
                          <a:effectLst/>
                          <a:latin typeface="Calibri" panose="020F0502020204030204" pitchFamily="34" charset="0"/>
                        </a:rPr>
                        <a:t>Gender identity different from sex registered at birth (total)</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1,081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134495246"/>
                  </a:ext>
                </a:extLst>
              </a:tr>
              <a:tr h="486611">
                <a:tc>
                  <a:txBody>
                    <a:bodyPr/>
                    <a:lstStyle/>
                    <a:p>
                      <a:pPr algn="l" fontAlgn="b"/>
                      <a:r>
                        <a:rPr lang="en-GB" sz="1400" b="0" i="0" u="none" strike="noStrike">
                          <a:solidFill>
                            <a:srgbClr val="000000"/>
                          </a:solidFill>
                          <a:effectLst/>
                          <a:latin typeface="Calibri" panose="020F0502020204030204" pitchFamily="34" charset="0"/>
                        </a:rPr>
                        <a:t>Gender identity different from sex registered at birth but no specific identity given</a:t>
                      </a:r>
                      <a:r>
                        <a:rPr lang="en-GB" sz="1400" b="0" i="0" u="none" strike="noStrike" baseline="30000">
                          <a:solidFill>
                            <a:srgbClr val="000000"/>
                          </a:solidFill>
                          <a:effectLst/>
                          <a:latin typeface="Calibri" panose="020F0502020204030204" pitchFamily="34" charset="0"/>
                        </a:rPr>
                        <a:t>1</a:t>
                      </a:r>
                      <a:endParaRPr lang="en-GB" sz="1400" b="0" i="0" u="none" strike="noStrike">
                        <a:solidFill>
                          <a:srgbClr val="000000"/>
                        </a:solidFill>
                        <a:effectLst/>
                        <a:latin typeface="Calibri" panose="020F0502020204030204" pitchFamily="34" charset="0"/>
                      </a:endParaRP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633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0.2%</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437319618"/>
                  </a:ext>
                </a:extLst>
              </a:tr>
              <a:tr h="246873">
                <a:tc>
                  <a:txBody>
                    <a:bodyPr/>
                    <a:lstStyle/>
                    <a:p>
                      <a:pPr algn="l" fontAlgn="b"/>
                      <a:r>
                        <a:rPr lang="en-GB" sz="1400" b="0" i="0" u="none" strike="noStrike">
                          <a:solidFill>
                            <a:srgbClr val="000000"/>
                          </a:solidFill>
                          <a:effectLst/>
                          <a:latin typeface="Calibri" panose="020F0502020204030204" pitchFamily="34" charset="0"/>
                        </a:rPr>
                        <a:t>Trans woman</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186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0.1%</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7735184"/>
                  </a:ext>
                </a:extLst>
              </a:tr>
              <a:tr h="246873">
                <a:tc>
                  <a:txBody>
                    <a:bodyPr/>
                    <a:lstStyle/>
                    <a:p>
                      <a:pPr algn="l" fontAlgn="b"/>
                      <a:r>
                        <a:rPr lang="en-GB" sz="1400" b="0" i="0" u="none" strike="noStrike">
                          <a:solidFill>
                            <a:srgbClr val="000000"/>
                          </a:solidFill>
                          <a:effectLst/>
                          <a:latin typeface="Calibri" panose="020F0502020204030204" pitchFamily="34" charset="0"/>
                        </a:rPr>
                        <a:t>Trans man</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206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0.1%</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265174520"/>
                  </a:ext>
                </a:extLst>
              </a:tr>
              <a:tr h="246873">
                <a:tc>
                  <a:txBody>
                    <a:bodyPr/>
                    <a:lstStyle/>
                    <a:p>
                      <a:pPr algn="l" fontAlgn="b"/>
                      <a:r>
                        <a:rPr lang="en-GB" sz="1400" b="0" i="0" u="none" strike="noStrike">
                          <a:solidFill>
                            <a:srgbClr val="000000"/>
                          </a:solidFill>
                          <a:effectLst/>
                          <a:latin typeface="Calibri" panose="020F0502020204030204" pitchFamily="34" charset="0"/>
                        </a:rPr>
                        <a:t>Non-binary</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0.1%</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3535901115"/>
                  </a:ext>
                </a:extLst>
              </a:tr>
              <a:tr h="246873">
                <a:tc>
                  <a:txBody>
                    <a:bodyPr/>
                    <a:lstStyle/>
                    <a:p>
                      <a:pPr algn="l" fontAlgn="b"/>
                      <a:r>
                        <a:rPr lang="en-GB" sz="1400" b="0" i="0" u="none" strike="noStrike">
                          <a:solidFill>
                            <a:srgbClr val="000000"/>
                          </a:solidFill>
                          <a:effectLst/>
                          <a:latin typeface="Calibri" panose="020F0502020204030204" pitchFamily="34" charset="0"/>
                        </a:rPr>
                        <a:t>All other gender identities</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31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19432786"/>
                  </a:ext>
                </a:extLst>
              </a:tr>
              <a:tr h="246873">
                <a:tc>
                  <a:txBody>
                    <a:bodyPr/>
                    <a:lstStyle/>
                    <a:p>
                      <a:pPr algn="l" fontAlgn="b"/>
                      <a:r>
                        <a:rPr lang="en-GB" sz="1400" b="0" i="0" u="none" strike="noStrike">
                          <a:solidFill>
                            <a:srgbClr val="000000"/>
                          </a:solidFill>
                          <a:effectLst/>
                          <a:latin typeface="Calibri" panose="020F0502020204030204" pitchFamily="34" charset="0"/>
                        </a:rPr>
                        <a:t>Not answered</a:t>
                      </a:r>
                    </a:p>
                  </a:txBody>
                  <a:tcPr marL="6350" marR="6350" marT="6350"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10,351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8.7%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6.0%</a:t>
                      </a:r>
                    </a:p>
                  </a:txBody>
                  <a:tcPr marL="6350" marR="6350" marT="6350"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61246007"/>
                  </a:ext>
                </a:extLst>
              </a:tr>
            </a:tbl>
          </a:graphicData>
        </a:graphic>
      </p:graphicFrame>
      <p:sp>
        <p:nvSpPr>
          <p:cNvPr id="7" name="Hexagon 6">
            <a:extLst>
              <a:ext uri="{FF2B5EF4-FFF2-40B4-BE49-F238E27FC236}">
                <a16:creationId xmlns:a16="http://schemas.microsoft.com/office/drawing/2014/main" id="{8B45AFAE-95F1-D4B4-E99D-763958A4E135}"/>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0615A039-8C7D-59FF-73A4-34AA80C6D7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5" name="Slide Number Placeholder 4">
            <a:extLst>
              <a:ext uri="{FF2B5EF4-FFF2-40B4-BE49-F238E27FC236}">
                <a16:creationId xmlns:a16="http://schemas.microsoft.com/office/drawing/2014/main" id="{9C068DE9-E9EF-A4F2-2482-226CF8C68D28}"/>
              </a:ext>
            </a:extLst>
          </p:cNvPr>
          <p:cNvSpPr>
            <a:spLocks noGrp="1"/>
          </p:cNvSpPr>
          <p:nvPr>
            <p:ph type="sldNum" sz="quarter" idx="12"/>
          </p:nvPr>
        </p:nvSpPr>
        <p:spPr/>
        <p:txBody>
          <a:bodyPr/>
          <a:lstStyle/>
          <a:p>
            <a:fld id="{CEDEF9C1-0071-4D4A-89AA-0CC05A8019E4}" type="slidenum">
              <a:rPr lang="en-US" smtClean="0"/>
              <a:t>18</a:t>
            </a:fld>
            <a:endParaRPr lang="en-US"/>
          </a:p>
        </p:txBody>
      </p:sp>
    </p:spTree>
    <p:extLst>
      <p:ext uri="{BB962C8B-B14F-4D97-AF65-F5344CB8AC3E}">
        <p14:creationId xmlns:p14="http://schemas.microsoft.com/office/powerpoint/2010/main" val="132646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D7BA55-3B89-9B49-C856-FC703D55865A}"/>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Population – Deprivation (1)</a:t>
            </a:r>
          </a:p>
        </p:txBody>
      </p:sp>
      <p:sp>
        <p:nvSpPr>
          <p:cNvPr id="9" name="TextBox 1">
            <a:extLst>
              <a:ext uri="{FF2B5EF4-FFF2-40B4-BE49-F238E27FC236}">
                <a16:creationId xmlns:a16="http://schemas.microsoft.com/office/drawing/2014/main" id="{2CFE0B0F-D005-42A6-0955-E53E72A00939}"/>
              </a:ext>
            </a:extLst>
          </p:cNvPr>
          <p:cNvSpPr txBox="1"/>
          <p:nvPr/>
        </p:nvSpPr>
        <p:spPr>
          <a:xfrm>
            <a:off x="356883" y="1211803"/>
            <a:ext cx="3290666" cy="563231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333333"/>
                </a:solidFill>
                <a:ea typeface="+mn-lt"/>
                <a:cs typeface="+mn-lt"/>
              </a:rPr>
              <a:t>Slough is more deprived than the England average on the 2019 </a:t>
            </a:r>
            <a:r>
              <a:rPr lang="en-GB" sz="2000" b="1" dirty="0">
                <a:solidFill>
                  <a:srgbClr val="333333"/>
                </a:solidFill>
                <a:ea typeface="+mn-lt"/>
                <a:cs typeface="+mn-lt"/>
              </a:rPr>
              <a:t>Index of Multiple Deprivation </a:t>
            </a:r>
            <a:r>
              <a:rPr lang="en-GB" sz="2000" dirty="0">
                <a:solidFill>
                  <a:srgbClr val="333333"/>
                </a:solidFill>
                <a:ea typeface="+mn-lt"/>
                <a:cs typeface="+mn-lt"/>
              </a:rPr>
              <a:t>(IMD).</a:t>
            </a:r>
          </a:p>
          <a:p>
            <a:endParaRPr lang="en-GB" sz="2000" dirty="0">
              <a:ea typeface="+mn-lt"/>
              <a:cs typeface="+mn-lt"/>
            </a:endParaRPr>
          </a:p>
          <a:p>
            <a:r>
              <a:rPr lang="en-GB" sz="2000" i="0" dirty="0">
                <a:solidFill>
                  <a:srgbClr val="333333"/>
                </a:solidFill>
                <a:effectLst/>
                <a:latin typeface="+mn-lt"/>
                <a:ea typeface="+mn-ea"/>
                <a:cs typeface="+mn-cs"/>
              </a:rPr>
              <a:t>71% of Slough’s Lower-tier Super Output Areas (LSOAs) fall below the national average of the </a:t>
            </a:r>
            <a:r>
              <a:rPr lang="en-GB" sz="2000" dirty="0">
                <a:solidFill>
                  <a:srgbClr val="333333"/>
                </a:solidFill>
              </a:rPr>
              <a:t>IMD</a:t>
            </a:r>
            <a:r>
              <a:rPr lang="en-GB" sz="2000" i="0" dirty="0">
                <a:solidFill>
                  <a:srgbClr val="333333"/>
                </a:solidFill>
                <a:effectLst/>
                <a:latin typeface="+mn-lt"/>
                <a:ea typeface="+mn-ea"/>
                <a:cs typeface="+mn-cs"/>
              </a:rPr>
              <a:t>.</a:t>
            </a:r>
            <a:r>
              <a:rPr lang="en-GB" sz="2000" dirty="0">
                <a:solidFill>
                  <a:srgbClr val="333333"/>
                </a:solidFill>
              </a:rPr>
              <a:t> </a:t>
            </a:r>
          </a:p>
          <a:p>
            <a:endParaRPr lang="en-GB" sz="2000" dirty="0">
              <a:ea typeface="+mn-ea"/>
              <a:cs typeface="+mn-cs"/>
            </a:endParaRPr>
          </a:p>
          <a:p>
            <a:r>
              <a:rPr lang="en-GB" sz="2000" i="0" dirty="0">
                <a:solidFill>
                  <a:srgbClr val="333333"/>
                </a:solidFill>
                <a:effectLst/>
                <a:latin typeface="+mn-lt"/>
                <a:ea typeface="+mn-ea"/>
                <a:cs typeface="+mn-cs"/>
              </a:rPr>
              <a:t>There are particularly severe pockets of deprivation in Britwell, Chalvey, Herschel Park, Elliman, Wexham Court, and Colnbroo</a:t>
            </a:r>
            <a:r>
              <a:rPr lang="en-GB" sz="2000" dirty="0">
                <a:solidFill>
                  <a:srgbClr val="333333"/>
                </a:solidFill>
              </a:rPr>
              <a:t>k &amp; Poyle. </a:t>
            </a:r>
          </a:p>
        </p:txBody>
      </p:sp>
      <p:pic>
        <p:nvPicPr>
          <p:cNvPr id="4" name="Picture 3" descr="A heat map of the index of multiple deprivation in Slough in 2019.">
            <a:extLst>
              <a:ext uri="{FF2B5EF4-FFF2-40B4-BE49-F238E27FC236}">
                <a16:creationId xmlns:a16="http://schemas.microsoft.com/office/drawing/2014/main" id="{3C051561-CC1F-5830-9272-A4E5F52C6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7" y="1096697"/>
            <a:ext cx="8162900" cy="5772453"/>
          </a:xfrm>
          <a:prstGeom prst="rect">
            <a:avLst/>
          </a:prstGeom>
        </p:spPr>
      </p:pic>
      <p:sp>
        <p:nvSpPr>
          <p:cNvPr id="10" name="Hexagon 9">
            <a:extLst>
              <a:ext uri="{FF2B5EF4-FFF2-40B4-BE49-F238E27FC236}">
                <a16:creationId xmlns:a16="http://schemas.microsoft.com/office/drawing/2014/main" id="{4E8D83EB-EDD0-2E3A-42F5-FC392A82100C}"/>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1" name="Graphic 10">
            <a:extLst>
              <a:ext uri="{FF2B5EF4-FFF2-40B4-BE49-F238E27FC236}">
                <a16:creationId xmlns:a16="http://schemas.microsoft.com/office/drawing/2014/main" id="{DF344856-866E-233A-1EC0-EFD932E0850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6" name="Slide Number Placeholder 5">
            <a:extLst>
              <a:ext uri="{FF2B5EF4-FFF2-40B4-BE49-F238E27FC236}">
                <a16:creationId xmlns:a16="http://schemas.microsoft.com/office/drawing/2014/main" id="{027DDEA2-5FDF-9DB4-0D83-609DDAA462CE}"/>
              </a:ext>
            </a:extLst>
          </p:cNvPr>
          <p:cNvSpPr>
            <a:spLocks noGrp="1"/>
          </p:cNvSpPr>
          <p:nvPr>
            <p:ph type="sldNum" sz="quarter" idx="12"/>
          </p:nvPr>
        </p:nvSpPr>
        <p:spPr/>
        <p:txBody>
          <a:bodyPr/>
          <a:lstStyle/>
          <a:p>
            <a:fld id="{CEDEF9C1-0071-4D4A-89AA-0CC05A8019E4}" type="slidenum">
              <a:rPr lang="en-US" smtClean="0"/>
              <a:t>19</a:t>
            </a:fld>
            <a:endParaRPr lang="en-US"/>
          </a:p>
        </p:txBody>
      </p:sp>
    </p:spTree>
    <p:extLst>
      <p:ext uri="{BB962C8B-B14F-4D97-AF65-F5344CB8AC3E}">
        <p14:creationId xmlns:p14="http://schemas.microsoft.com/office/powerpoint/2010/main" val="736861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FF9ED-66B8-0890-DB8F-C9BF4FFDD42B}"/>
              </a:ext>
            </a:extLst>
          </p:cNvPr>
          <p:cNvSpPr>
            <a:spLocks noGrp="1"/>
          </p:cNvSpPr>
          <p:nvPr>
            <p:ph type="title"/>
          </p:nvPr>
        </p:nvSpPr>
        <p:spPr>
          <a:xfrm>
            <a:off x="447040" y="128228"/>
            <a:ext cx="10515600" cy="899364"/>
          </a:xfrm>
        </p:spPr>
        <p:txBody>
          <a:bodyPr>
            <a:normAutofit/>
          </a:bodyPr>
          <a:lstStyle/>
          <a:p>
            <a:r>
              <a:rPr lang="en-GB" sz="3200"/>
              <a:t>About this pack…</a:t>
            </a:r>
          </a:p>
        </p:txBody>
      </p:sp>
      <p:sp>
        <p:nvSpPr>
          <p:cNvPr id="6" name="Content Placeholder 5">
            <a:extLst>
              <a:ext uri="{FF2B5EF4-FFF2-40B4-BE49-F238E27FC236}">
                <a16:creationId xmlns:a16="http://schemas.microsoft.com/office/drawing/2014/main" id="{3F2723C4-CFA2-4078-8735-11F210EE30FC}"/>
              </a:ext>
            </a:extLst>
          </p:cNvPr>
          <p:cNvSpPr>
            <a:spLocks noGrp="1"/>
          </p:cNvSpPr>
          <p:nvPr>
            <p:ph sz="half" idx="2"/>
          </p:nvPr>
        </p:nvSpPr>
        <p:spPr>
          <a:xfrm>
            <a:off x="447040" y="1027592"/>
            <a:ext cx="11501119" cy="4802815"/>
          </a:xfrm>
        </p:spPr>
        <p:txBody>
          <a:bodyPr vert="horz" lIns="91440" tIns="45720" rIns="91440" bIns="45720" rtlCol="0" anchor="t">
            <a:noAutofit/>
          </a:bodyPr>
          <a:lstStyle/>
          <a:p>
            <a:pPr marL="0" indent="0">
              <a:lnSpc>
                <a:spcPct val="100000"/>
              </a:lnSpc>
              <a:spcBef>
                <a:spcPts val="0"/>
              </a:spcBef>
              <a:spcAft>
                <a:spcPts val="2400"/>
              </a:spcAft>
              <a:buNone/>
            </a:pPr>
            <a:r>
              <a:rPr lang="en-GB" sz="2000" dirty="0"/>
              <a:t>This pack has been created to provide some insights on Slough, our residents and the borough’s economy. It draws upon data from the 2021 Census and other key sources of information. </a:t>
            </a:r>
            <a:endParaRPr lang="en-GB" sz="2000" dirty="0">
              <a:cs typeface="Segoe UI"/>
            </a:endParaRPr>
          </a:p>
          <a:p>
            <a:pPr marL="0" indent="0">
              <a:lnSpc>
                <a:spcPct val="100000"/>
              </a:lnSpc>
              <a:spcBef>
                <a:spcPts val="0"/>
              </a:spcBef>
              <a:spcAft>
                <a:spcPts val="2400"/>
              </a:spcAft>
              <a:buNone/>
            </a:pPr>
            <a:r>
              <a:rPr lang="en-GB" sz="2000" dirty="0"/>
              <a:t>It is intended to be viewed as a first point of reference, to provide high-level insights on key challenges and key strengths for the town, and is designed as a tool to support the council in the development of our strategies and in making evidence-based decisions.</a:t>
            </a:r>
            <a:endParaRPr lang="en-GB" sz="2000" dirty="0">
              <a:cs typeface="Segoe UI"/>
            </a:endParaRPr>
          </a:p>
          <a:p>
            <a:pPr marL="0" indent="0">
              <a:lnSpc>
                <a:spcPct val="100000"/>
              </a:lnSpc>
              <a:spcBef>
                <a:spcPts val="0"/>
              </a:spcBef>
              <a:spcAft>
                <a:spcPts val="2400"/>
              </a:spcAft>
              <a:buNone/>
            </a:pPr>
            <a:r>
              <a:rPr lang="en-GB" sz="2000" dirty="0"/>
              <a:t>This pack should be used alongside other key sources of information, such as the Joint Strategic Needs Assessment (JSNA), equalities data, resident consultations, and other service-level sources of data.</a:t>
            </a:r>
            <a:endParaRPr lang="en-GB" sz="2000" dirty="0">
              <a:cs typeface="Segoe UI"/>
            </a:endParaRPr>
          </a:p>
          <a:p>
            <a:pPr marL="0" indent="0">
              <a:lnSpc>
                <a:spcPct val="100000"/>
              </a:lnSpc>
              <a:spcBef>
                <a:spcPts val="0"/>
              </a:spcBef>
              <a:spcAft>
                <a:spcPts val="2400"/>
              </a:spcAft>
              <a:buNone/>
            </a:pPr>
            <a:r>
              <a:rPr lang="en-GB" sz="2000" dirty="0"/>
              <a:t>In order to save room – data sources and definitions are in the ‘notes section’ of the slides, and links to our data sources can be found on the final slide.</a:t>
            </a:r>
            <a:endParaRPr lang="en-GB" sz="2000" dirty="0">
              <a:cs typeface="Segoe UI"/>
            </a:endParaRPr>
          </a:p>
        </p:txBody>
      </p:sp>
      <p:sp>
        <p:nvSpPr>
          <p:cNvPr id="3" name="Slide Number Placeholder 2">
            <a:extLst>
              <a:ext uri="{FF2B5EF4-FFF2-40B4-BE49-F238E27FC236}">
                <a16:creationId xmlns:a16="http://schemas.microsoft.com/office/drawing/2014/main" id="{62EB5369-23A2-BAF9-A7DC-2200D42BB246}"/>
              </a:ext>
              <a:ext uri="{C183D7F6-B498-43B3-948B-1728B52AA6E4}">
                <adec:decorative xmlns:adec="http://schemas.microsoft.com/office/drawing/2017/decorative" val="0"/>
              </a:ext>
            </a:extLst>
          </p:cNvPr>
          <p:cNvSpPr>
            <a:spLocks noGrp="1"/>
          </p:cNvSpPr>
          <p:nvPr>
            <p:ph type="sldNum" sz="quarter" idx="12"/>
          </p:nvPr>
        </p:nvSpPr>
        <p:spPr/>
        <p:txBody>
          <a:bodyPr/>
          <a:lstStyle/>
          <a:p>
            <a:fld id="{CEDEF9C1-0071-4D4A-89AA-0CC05A8019E4}" type="slidenum">
              <a:rPr lang="en-US" smtClean="0">
                <a:solidFill>
                  <a:schemeClr val="bg1"/>
                </a:solidFill>
              </a:rPr>
              <a:t>2</a:t>
            </a:fld>
            <a:endParaRPr lang="en-US">
              <a:solidFill>
                <a:schemeClr val="bg1"/>
              </a:solidFill>
            </a:endParaRPr>
          </a:p>
        </p:txBody>
      </p:sp>
    </p:spTree>
    <p:extLst>
      <p:ext uri="{BB962C8B-B14F-4D97-AF65-F5344CB8AC3E}">
        <p14:creationId xmlns:p14="http://schemas.microsoft.com/office/powerpoint/2010/main" val="722002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Population – Deprivation (2)</a:t>
            </a:r>
          </a:p>
        </p:txBody>
      </p:sp>
      <p:sp>
        <p:nvSpPr>
          <p:cNvPr id="19" name="TextBox 18">
            <a:extLst>
              <a:ext uri="{FF2B5EF4-FFF2-40B4-BE49-F238E27FC236}">
                <a16:creationId xmlns:a16="http://schemas.microsoft.com/office/drawing/2014/main" id="{B60C0D78-3568-B6D7-B7DD-CF10CF4567CB}"/>
              </a:ext>
            </a:extLst>
          </p:cNvPr>
          <p:cNvSpPr txBox="1"/>
          <p:nvPr/>
        </p:nvSpPr>
        <p:spPr>
          <a:xfrm>
            <a:off x="4761570" y="1103186"/>
            <a:ext cx="6978543" cy="3416320"/>
          </a:xfrm>
          <a:prstGeom prst="rect">
            <a:avLst/>
          </a:prstGeom>
          <a:noFill/>
        </p:spPr>
        <p:txBody>
          <a:bodyPr wrap="square" rtlCol="0">
            <a:spAutoFit/>
          </a:bodyPr>
          <a:lstStyle/>
          <a:p>
            <a:r>
              <a:rPr lang="en-GB" dirty="0">
                <a:solidFill>
                  <a:srgbClr val="333333"/>
                </a:solidFill>
              </a:rPr>
              <a:t>57.7% of households in Slough (30,240 households) are deprived in one or more dimension in the 2021 census (England: 51.6%). The four dimensions of deprivation from the census are education, employment, health, and housing. </a:t>
            </a:r>
          </a:p>
          <a:p>
            <a:endParaRPr lang="en-GB" dirty="0">
              <a:solidFill>
                <a:srgbClr val="333333"/>
              </a:solidFill>
            </a:endParaRPr>
          </a:p>
          <a:p>
            <a:r>
              <a:rPr lang="en-GB" dirty="0">
                <a:solidFill>
                  <a:srgbClr val="333333"/>
                </a:solidFill>
              </a:rPr>
              <a:t>The total number of deprived households has decreased by 8% from 2011 (when it was 65.1%). </a:t>
            </a:r>
          </a:p>
          <a:p>
            <a:endParaRPr lang="en-GB" dirty="0">
              <a:solidFill>
                <a:srgbClr val="333333"/>
              </a:solidFill>
            </a:endParaRPr>
          </a:p>
          <a:p>
            <a:r>
              <a:rPr lang="en-GB" dirty="0">
                <a:solidFill>
                  <a:srgbClr val="333333"/>
                </a:solidFill>
              </a:rPr>
              <a:t>The number of households deprived in one dimension has increased by 4%, but there has been a 24% decrease in households deprived in two or more dimensions and a 25% increase in households that are not deprived in any dimension.</a:t>
            </a:r>
          </a:p>
        </p:txBody>
      </p:sp>
      <p:graphicFrame>
        <p:nvGraphicFramePr>
          <p:cNvPr id="2" name="Chart 1" descr="A bar chart comparing the proportion of households in deprivation in Slough in 2021 and 2011 and England in 2021. ">
            <a:extLst>
              <a:ext uri="{FF2B5EF4-FFF2-40B4-BE49-F238E27FC236}">
                <a16:creationId xmlns:a16="http://schemas.microsoft.com/office/drawing/2014/main" id="{0B9AB2D9-690A-F291-6344-1ADB3CEA78E4}"/>
              </a:ext>
            </a:extLst>
          </p:cNvPr>
          <p:cNvGraphicFramePr>
            <a:graphicFrameLocks/>
          </p:cNvGraphicFramePr>
          <p:nvPr>
            <p:extLst>
              <p:ext uri="{D42A27DB-BD31-4B8C-83A1-F6EECF244321}">
                <p14:modId xmlns:p14="http://schemas.microsoft.com/office/powerpoint/2010/main" val="2306390009"/>
              </p:ext>
            </p:extLst>
          </p:nvPr>
        </p:nvGraphicFramePr>
        <p:xfrm>
          <a:off x="180608" y="1200732"/>
          <a:ext cx="4873084" cy="56572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4B53B0AE-4EA6-7251-CAFA-037CC0956F5A}"/>
              </a:ext>
            </a:extLst>
          </p:cNvPr>
          <p:cNvGraphicFramePr>
            <a:graphicFrameLocks noGrp="1"/>
          </p:cNvGraphicFramePr>
          <p:nvPr>
            <p:extLst>
              <p:ext uri="{D42A27DB-BD31-4B8C-83A1-F6EECF244321}">
                <p14:modId xmlns:p14="http://schemas.microsoft.com/office/powerpoint/2010/main" val="2621184391"/>
              </p:ext>
            </p:extLst>
          </p:nvPr>
        </p:nvGraphicFramePr>
        <p:xfrm>
          <a:off x="5265586" y="4536624"/>
          <a:ext cx="6262634" cy="2107009"/>
        </p:xfrm>
        <a:graphic>
          <a:graphicData uri="http://schemas.openxmlformats.org/drawingml/2006/table">
            <a:tbl>
              <a:tblPr firstRow="1">
                <a:tableStyleId>{69012ECD-51FC-41F1-AA8D-1B2483CD663E}</a:tableStyleId>
              </a:tblPr>
              <a:tblGrid>
                <a:gridCol w="3321602">
                  <a:extLst>
                    <a:ext uri="{9D8B030D-6E8A-4147-A177-3AD203B41FA5}">
                      <a16:colId xmlns:a16="http://schemas.microsoft.com/office/drawing/2014/main" val="2861644886"/>
                    </a:ext>
                  </a:extLst>
                </a:gridCol>
                <a:gridCol w="980344">
                  <a:extLst>
                    <a:ext uri="{9D8B030D-6E8A-4147-A177-3AD203B41FA5}">
                      <a16:colId xmlns:a16="http://schemas.microsoft.com/office/drawing/2014/main" val="3870486627"/>
                    </a:ext>
                  </a:extLst>
                </a:gridCol>
                <a:gridCol w="980344">
                  <a:extLst>
                    <a:ext uri="{9D8B030D-6E8A-4147-A177-3AD203B41FA5}">
                      <a16:colId xmlns:a16="http://schemas.microsoft.com/office/drawing/2014/main" val="1437722155"/>
                    </a:ext>
                  </a:extLst>
                </a:gridCol>
                <a:gridCol w="980344">
                  <a:extLst>
                    <a:ext uri="{9D8B030D-6E8A-4147-A177-3AD203B41FA5}">
                      <a16:colId xmlns:a16="http://schemas.microsoft.com/office/drawing/2014/main" val="4258729034"/>
                    </a:ext>
                  </a:extLst>
                </a:gridCol>
              </a:tblGrid>
              <a:tr h="63235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kern="1200" dirty="0">
                          <a:solidFill>
                            <a:schemeClr val="bg1"/>
                          </a:solidFill>
                          <a:effectLst/>
                          <a:latin typeface="Calibri" panose="020F0502020204030204" pitchFamily="34" charset="0"/>
                          <a:cs typeface="Calibri" panose="020F0502020204030204" pitchFamily="34" charset="0"/>
                        </a:rPr>
                        <a:t>Household Deprivation: </a:t>
                      </a:r>
                      <a:r>
                        <a:rPr lang="en-GB" sz="1400" b="1" i="0" u="none" strike="noStrike" dirty="0">
                          <a:solidFill>
                            <a:schemeClr val="bg1"/>
                          </a:solidFill>
                          <a:effectLst/>
                          <a:latin typeface="Calibri" panose="020F0502020204030204" pitchFamily="34" charset="0"/>
                          <a:cs typeface="Calibri" panose="020F0502020204030204" pitchFamily="34" charset="0"/>
                        </a:rPr>
                        <a:t>Number of Slough </a:t>
                      </a:r>
                      <a:r>
                        <a:rPr lang="en-GB" sz="1400" b="1" u="none" strike="noStrike" kern="1200" dirty="0">
                          <a:solidFill>
                            <a:schemeClr val="bg1"/>
                          </a:solidFill>
                          <a:effectLst/>
                          <a:latin typeface="Calibri" panose="020F0502020204030204" pitchFamily="34" charset="0"/>
                          <a:ea typeface="+mn-ea"/>
                          <a:cs typeface="Calibri" panose="020F0502020204030204" pitchFamily="34" charset="0"/>
                        </a:rPr>
                        <a:t>Households</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cs typeface="Calibri" panose="020F0502020204030204" pitchFamily="34" charset="0"/>
                        </a:rPr>
                        <a:t>2021</a:t>
                      </a:r>
                      <a:endParaRPr lang="en-GB" sz="1400" b="1" u="none" strike="noStrike" kern="1200">
                        <a:solidFill>
                          <a:schemeClr val="bg1"/>
                        </a:solidFill>
                        <a:effectLst/>
                        <a:latin typeface="Calibri" panose="020F0502020204030204" pitchFamily="34" charset="0"/>
                        <a:ea typeface="+mn-ea"/>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cs typeface="Calibri" panose="020F0502020204030204" pitchFamily="34" charset="0"/>
                        </a:rPr>
                        <a:t>2011</a:t>
                      </a:r>
                      <a:endParaRPr lang="en-GB" sz="1400" b="1" u="none" strike="noStrike" kern="1200">
                        <a:solidFill>
                          <a:schemeClr val="bg1"/>
                        </a:solidFill>
                        <a:effectLst/>
                        <a:latin typeface="Calibri" panose="020F0502020204030204" pitchFamily="34" charset="0"/>
                        <a:ea typeface="+mn-ea"/>
                        <a:cs typeface="Calibri" panose="020F0502020204030204" pitchFamily="34" charset="0"/>
                      </a:endParaRP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ea typeface="+mn-ea"/>
                          <a:cs typeface="Calibri" panose="020F0502020204030204" pitchFamily="34" charset="0"/>
                        </a:rPr>
                        <a:t>Change</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2406656247"/>
                  </a:ext>
                </a:extLst>
              </a:tr>
              <a:tr h="29493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Household is not deprived in any dimension</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17,733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22,184</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+25%</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704104"/>
                  </a:ext>
                </a:extLst>
              </a:tr>
              <a:tr h="29493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Household is deprived in one dimension</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18,437</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19,176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7274325"/>
                  </a:ext>
                </a:extLst>
              </a:tr>
              <a:tr h="29493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Household is deprived in two dimensions</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11,077</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8,603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-22%</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414580"/>
                  </a:ext>
                </a:extLst>
              </a:tr>
              <a:tr h="29493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Household is deprived in three dimensions</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3,156</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2,293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-27%</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5232035"/>
                  </a:ext>
                </a:extLst>
              </a:tr>
              <a:tr h="29493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Household is deprived in four dimensions</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363</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168</a:t>
                      </a:r>
                    </a:p>
                  </a:txBody>
                  <a:tcPr marL="5443" marR="5443" marT="54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-54%</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9870635"/>
                  </a:ext>
                </a:extLst>
              </a:tr>
            </a:tbl>
          </a:graphicData>
        </a:graphic>
      </p:graphicFrame>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9" name="Slide Number Placeholder 8">
            <a:extLst>
              <a:ext uri="{FF2B5EF4-FFF2-40B4-BE49-F238E27FC236}">
                <a16:creationId xmlns:a16="http://schemas.microsoft.com/office/drawing/2014/main" id="{F03661B9-B59E-2636-2688-9785C22FE8A0}"/>
              </a:ext>
            </a:extLst>
          </p:cNvPr>
          <p:cNvSpPr>
            <a:spLocks noGrp="1"/>
          </p:cNvSpPr>
          <p:nvPr>
            <p:ph type="sldNum" sz="quarter" idx="12"/>
          </p:nvPr>
        </p:nvSpPr>
        <p:spPr/>
        <p:txBody>
          <a:bodyPr/>
          <a:lstStyle/>
          <a:p>
            <a:fld id="{CEDEF9C1-0071-4D4A-89AA-0CC05A8019E4}" type="slidenum">
              <a:rPr lang="en-US" smtClean="0"/>
              <a:t>20</a:t>
            </a:fld>
            <a:endParaRPr lang="en-US"/>
          </a:p>
        </p:txBody>
      </p:sp>
    </p:spTree>
    <p:extLst>
      <p:ext uri="{BB962C8B-B14F-4D97-AF65-F5344CB8AC3E}">
        <p14:creationId xmlns:p14="http://schemas.microsoft.com/office/powerpoint/2010/main" val="2487290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Population – Deprivation (3)</a:t>
            </a:r>
          </a:p>
        </p:txBody>
      </p:sp>
      <p:sp>
        <p:nvSpPr>
          <p:cNvPr id="19" name="TextBox 18">
            <a:extLst>
              <a:ext uri="{FF2B5EF4-FFF2-40B4-BE49-F238E27FC236}">
                <a16:creationId xmlns:a16="http://schemas.microsoft.com/office/drawing/2014/main" id="{B60C0D78-3568-B6D7-B7DD-CF10CF4567CB}"/>
              </a:ext>
            </a:extLst>
          </p:cNvPr>
          <p:cNvSpPr txBox="1"/>
          <p:nvPr/>
        </p:nvSpPr>
        <p:spPr>
          <a:xfrm>
            <a:off x="356883" y="1280034"/>
            <a:ext cx="3290666" cy="4708981"/>
          </a:xfrm>
          <a:prstGeom prst="rect">
            <a:avLst/>
          </a:prstGeom>
          <a:noFill/>
        </p:spPr>
        <p:txBody>
          <a:bodyPr wrap="square" rtlCol="0">
            <a:spAutoFit/>
          </a:bodyPr>
          <a:lstStyle/>
          <a:p>
            <a:r>
              <a:rPr lang="en-GB" sz="2000" dirty="0">
                <a:solidFill>
                  <a:srgbClr val="333333"/>
                </a:solidFill>
              </a:rPr>
              <a:t>This map shows the percentage of </a:t>
            </a:r>
            <a:r>
              <a:rPr lang="en-GB" sz="2000" b="1" dirty="0">
                <a:solidFill>
                  <a:srgbClr val="333333"/>
                </a:solidFill>
              </a:rPr>
              <a:t>households that are deprived in one or more dimension </a:t>
            </a:r>
            <a:r>
              <a:rPr lang="en-GB" sz="2000" dirty="0">
                <a:solidFill>
                  <a:srgbClr val="333333"/>
                </a:solidFill>
              </a:rPr>
              <a:t>in the 2021 census.</a:t>
            </a:r>
          </a:p>
          <a:p>
            <a:endParaRPr lang="en-GB" sz="2000" dirty="0">
              <a:solidFill>
                <a:srgbClr val="333333"/>
              </a:solidFill>
            </a:endParaRPr>
          </a:p>
          <a:p>
            <a:r>
              <a:rPr lang="en-GB" sz="2000" dirty="0">
                <a:solidFill>
                  <a:srgbClr val="333333"/>
                </a:solidFill>
              </a:rPr>
              <a:t>The red and dark red represent areas where 57% or more households are deprived in one or more dimension. </a:t>
            </a:r>
          </a:p>
          <a:p>
            <a:endParaRPr lang="en-GB" sz="2000" dirty="0">
              <a:solidFill>
                <a:srgbClr val="333333"/>
              </a:solidFill>
            </a:endParaRPr>
          </a:p>
          <a:p>
            <a:r>
              <a:rPr lang="en-GB" sz="2000" dirty="0">
                <a:solidFill>
                  <a:srgbClr val="333333"/>
                </a:solidFill>
              </a:rPr>
              <a:t>The four dimensions are: education, employment, health, and housing.</a:t>
            </a:r>
          </a:p>
        </p:txBody>
      </p:sp>
      <p:pic>
        <p:nvPicPr>
          <p:cNvPr id="5" name="Picture 4" descr="A heat map showing the percentage of households that are deprived in one or more dimension in Slough in 2021. All wards have some red or dark red areas, meaning 57% or more households in those areas are deprived.">
            <a:extLst>
              <a:ext uri="{FF2B5EF4-FFF2-40B4-BE49-F238E27FC236}">
                <a16:creationId xmlns:a16="http://schemas.microsoft.com/office/drawing/2014/main" id="{D042C7E4-F99C-F5B6-B5B7-88711270C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549" y="1088490"/>
            <a:ext cx="8172948" cy="5769510"/>
          </a:xfrm>
          <a:prstGeom prst="rect">
            <a:avLst/>
          </a:prstGeom>
        </p:spPr>
      </p:pic>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9" name="Slide Number Placeholder 8">
            <a:extLst>
              <a:ext uri="{FF2B5EF4-FFF2-40B4-BE49-F238E27FC236}">
                <a16:creationId xmlns:a16="http://schemas.microsoft.com/office/drawing/2014/main" id="{F03661B9-B59E-2636-2688-9785C22FE8A0}"/>
              </a:ext>
            </a:extLst>
          </p:cNvPr>
          <p:cNvSpPr>
            <a:spLocks noGrp="1"/>
          </p:cNvSpPr>
          <p:nvPr>
            <p:ph type="sldNum" sz="quarter" idx="12"/>
          </p:nvPr>
        </p:nvSpPr>
        <p:spPr/>
        <p:txBody>
          <a:bodyPr/>
          <a:lstStyle/>
          <a:p>
            <a:fld id="{CEDEF9C1-0071-4D4A-89AA-0CC05A8019E4}" type="slidenum">
              <a:rPr lang="en-US" smtClean="0"/>
              <a:t>21</a:t>
            </a:fld>
            <a:endParaRPr lang="en-US" dirty="0"/>
          </a:p>
        </p:txBody>
      </p:sp>
    </p:spTree>
    <p:extLst>
      <p:ext uri="{BB962C8B-B14F-4D97-AF65-F5344CB8AC3E}">
        <p14:creationId xmlns:p14="http://schemas.microsoft.com/office/powerpoint/2010/main" val="843628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E4B3292-3EC7-0DF3-7333-DACBE903F4AC}"/>
              </a:ext>
            </a:extLst>
          </p:cNvPr>
          <p:cNvSpPr txBox="1">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mn-lt"/>
                <a:ea typeface="+mn-ea"/>
                <a:cs typeface="+mn-cs"/>
              </a:rPr>
              <a:t>Health inequalities</a:t>
            </a:r>
          </a:p>
        </p:txBody>
      </p:sp>
      <p:graphicFrame>
        <p:nvGraphicFramePr>
          <p:cNvPr id="3" name="Table 3">
            <a:extLst>
              <a:ext uri="{FF2B5EF4-FFF2-40B4-BE49-F238E27FC236}">
                <a16:creationId xmlns:a16="http://schemas.microsoft.com/office/drawing/2014/main" id="{C3905482-C6BD-1474-21B4-632054E7B88D}"/>
              </a:ext>
            </a:extLst>
          </p:cNvPr>
          <p:cNvGraphicFramePr>
            <a:graphicFrameLocks noGrp="1"/>
          </p:cNvGraphicFramePr>
          <p:nvPr>
            <p:extLst>
              <p:ext uri="{D42A27DB-BD31-4B8C-83A1-F6EECF244321}">
                <p14:modId xmlns:p14="http://schemas.microsoft.com/office/powerpoint/2010/main" val="1509771169"/>
              </p:ext>
            </p:extLst>
          </p:nvPr>
        </p:nvGraphicFramePr>
        <p:xfrm>
          <a:off x="451886" y="1311563"/>
          <a:ext cx="11288228" cy="5178180"/>
        </p:xfrm>
        <a:graphic>
          <a:graphicData uri="http://schemas.openxmlformats.org/drawingml/2006/table">
            <a:tbl>
              <a:tblPr firstRow="1" bandRow="1">
                <a:tableStyleId>{2D5ABB26-0587-4C30-8999-92F81FD0307C}</a:tableStyleId>
              </a:tblPr>
              <a:tblGrid>
                <a:gridCol w="5549525">
                  <a:extLst>
                    <a:ext uri="{9D8B030D-6E8A-4147-A177-3AD203B41FA5}">
                      <a16:colId xmlns:a16="http://schemas.microsoft.com/office/drawing/2014/main" val="875307090"/>
                    </a:ext>
                  </a:extLst>
                </a:gridCol>
                <a:gridCol w="1912901">
                  <a:extLst>
                    <a:ext uri="{9D8B030D-6E8A-4147-A177-3AD203B41FA5}">
                      <a16:colId xmlns:a16="http://schemas.microsoft.com/office/drawing/2014/main" val="2918345821"/>
                    </a:ext>
                  </a:extLst>
                </a:gridCol>
                <a:gridCol w="1912901">
                  <a:extLst>
                    <a:ext uri="{9D8B030D-6E8A-4147-A177-3AD203B41FA5}">
                      <a16:colId xmlns:a16="http://schemas.microsoft.com/office/drawing/2014/main" val="3078935411"/>
                    </a:ext>
                  </a:extLst>
                </a:gridCol>
                <a:gridCol w="1912901">
                  <a:extLst>
                    <a:ext uri="{9D8B030D-6E8A-4147-A177-3AD203B41FA5}">
                      <a16:colId xmlns:a16="http://schemas.microsoft.com/office/drawing/2014/main" val="1958515679"/>
                    </a:ext>
                  </a:extLst>
                </a:gridCol>
              </a:tblGrid>
              <a:tr h="739740">
                <a:tc>
                  <a:txBody>
                    <a:bodyPr/>
                    <a:lstStyle/>
                    <a:p>
                      <a:pPr algn="ctr"/>
                      <a:r>
                        <a:rPr lang="en-GB" sz="1800" b="1" dirty="0">
                          <a:solidFill>
                            <a:schemeClr val="bg1"/>
                          </a:solidFill>
                        </a:rPr>
                        <a:t>Health measure</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a:r>
                        <a:rPr lang="en-GB" sz="1800" b="1" dirty="0">
                          <a:solidFill>
                            <a:schemeClr val="bg1"/>
                          </a:solidFill>
                        </a:rPr>
                        <a:t>Slough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a:r>
                        <a:rPr lang="en-GB" sz="1800" b="1" dirty="0">
                          <a:solidFill>
                            <a:schemeClr val="bg1"/>
                          </a:solidFill>
                        </a:rPr>
                        <a:t>South East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a:r>
                        <a:rPr lang="en-GB" sz="1800" b="1" dirty="0">
                          <a:solidFill>
                            <a:schemeClr val="bg1"/>
                          </a:solidFill>
                        </a:rPr>
                        <a:t>England</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2396095839"/>
                  </a:ext>
                </a:extLst>
              </a:tr>
              <a:tr h="7397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Healthy life expectancy (M)</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58.1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65.5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63.1</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264913"/>
                  </a:ext>
                </a:extLst>
              </a:tr>
              <a:tr h="7397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Healthy life expectancy (F)</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63.9</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829532"/>
                  </a:ext>
                </a:extLst>
              </a:tr>
              <a:tr h="739740">
                <a:tc>
                  <a:txBody>
                    <a:bodyPr/>
                    <a:lstStyle/>
                    <a:p>
                      <a:pPr algn="ctr"/>
                      <a:r>
                        <a:rPr lang="en-GB" sz="1800" dirty="0">
                          <a:solidFill>
                            <a:srgbClr val="333333"/>
                          </a:solidFill>
                        </a:rPr>
                        <a:t>Low birth weight: term babies</a:t>
                      </a:r>
                    </a:p>
                    <a:p>
                      <a:pPr algn="ctr"/>
                      <a:r>
                        <a:rPr lang="en-GB" sz="1200" dirty="0">
                          <a:solidFill>
                            <a:srgbClr val="333333"/>
                          </a:solidFill>
                        </a:rPr>
                        <a:t>(under 2,500g)</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4.4%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2.8%</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013751"/>
                  </a:ext>
                </a:extLst>
              </a:tr>
              <a:tr h="739740">
                <a:tc>
                  <a:txBody>
                    <a:bodyPr/>
                    <a:lstStyle/>
                    <a:p>
                      <a:pPr algn="ctr"/>
                      <a:r>
                        <a:rPr lang="en-GB" sz="1800" dirty="0">
                          <a:solidFill>
                            <a:srgbClr val="333333"/>
                          </a:solidFill>
                        </a:rPr>
                        <a:t>Year 6: prevalence of obesity</a:t>
                      </a:r>
                    </a:p>
                    <a:p>
                      <a:pPr algn="ctr"/>
                      <a:r>
                        <a:rPr lang="en-GB" sz="1200" dirty="0">
                          <a:solidFill>
                            <a:srgbClr val="333333"/>
                          </a:solidFill>
                        </a:rPr>
                        <a:t>(incl. severe obesity)</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27.4%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31.7%</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7284922"/>
                  </a:ext>
                </a:extLst>
              </a:tr>
              <a:tr h="739740">
                <a:tc>
                  <a:txBody>
                    <a:bodyPr/>
                    <a:lstStyle/>
                    <a:p>
                      <a:pPr algn="ctr"/>
                      <a:r>
                        <a:rPr lang="en-GB" sz="1800" dirty="0">
                          <a:solidFill>
                            <a:srgbClr val="333333"/>
                          </a:solidFill>
                        </a:rPr>
                        <a:t>% 5-year-olds with experience of visually obvious dentinal decay</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34.9%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23.7%</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057862"/>
                  </a:ext>
                </a:extLst>
              </a:tr>
              <a:tr h="739740">
                <a:tc>
                  <a:txBody>
                    <a:bodyPr/>
                    <a:lstStyle/>
                    <a:p>
                      <a:pPr algn="ctr"/>
                      <a:r>
                        <a:rPr lang="en-GB" sz="1800" dirty="0">
                          <a:solidFill>
                            <a:srgbClr val="333333"/>
                          </a:solidFill>
                        </a:rPr>
                        <a:t>% physically active adults</a:t>
                      </a:r>
                    </a:p>
                    <a:p>
                      <a:pPr algn="ctr"/>
                      <a:r>
                        <a:rPr lang="en-GB" sz="1200" dirty="0">
                          <a:solidFill>
                            <a:srgbClr val="333333"/>
                          </a:solidFill>
                        </a:rPr>
                        <a:t>(150+ minutes activity per week)</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a:solidFill>
                            <a:srgbClr val="333333"/>
                          </a:solidFill>
                        </a:rPr>
                        <a:t>51.6%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70.5%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67.3%</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6976391"/>
                  </a:ext>
                </a:extLst>
              </a:tr>
            </a:tbl>
          </a:graphicData>
        </a:graphic>
      </p:graphicFrame>
      <p:sp>
        <p:nvSpPr>
          <p:cNvPr id="9" name="Hexagon 8">
            <a:extLst>
              <a:ext uri="{FF2B5EF4-FFF2-40B4-BE49-F238E27FC236}">
                <a16:creationId xmlns:a16="http://schemas.microsoft.com/office/drawing/2014/main" id="{F22C6CFE-2497-B973-B3BC-15E06A76DA3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0" name="Graphic 9" descr="Medical with solid fill">
            <a:extLst>
              <a:ext uri="{FF2B5EF4-FFF2-40B4-BE49-F238E27FC236}">
                <a16:creationId xmlns:a16="http://schemas.microsoft.com/office/drawing/2014/main" id="{A136D096-1DAB-32E6-B7AD-290EF465A5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8" name="Slide Number Placeholder 7">
            <a:extLst>
              <a:ext uri="{FF2B5EF4-FFF2-40B4-BE49-F238E27FC236}">
                <a16:creationId xmlns:a16="http://schemas.microsoft.com/office/drawing/2014/main" id="{DDB838CE-C390-5A79-4445-0637791B6C0A}"/>
              </a:ext>
            </a:extLst>
          </p:cNvPr>
          <p:cNvSpPr>
            <a:spLocks noGrp="1"/>
          </p:cNvSpPr>
          <p:nvPr>
            <p:ph type="sldNum" sz="quarter" idx="12"/>
          </p:nvPr>
        </p:nvSpPr>
        <p:spPr/>
        <p:txBody>
          <a:bodyPr/>
          <a:lstStyle/>
          <a:p>
            <a:fld id="{CEDEF9C1-0071-4D4A-89AA-0CC05A8019E4}" type="slidenum">
              <a:rPr lang="en-US" smtClean="0"/>
              <a:t>22</a:t>
            </a:fld>
            <a:endParaRPr lang="en-US"/>
          </a:p>
        </p:txBody>
      </p:sp>
    </p:spTree>
    <p:extLst>
      <p:ext uri="{BB962C8B-B14F-4D97-AF65-F5344CB8AC3E}">
        <p14:creationId xmlns:p14="http://schemas.microsoft.com/office/powerpoint/2010/main" val="3915720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E4B3292-3EC7-0DF3-7333-DACBE903F4AC}"/>
              </a:ext>
            </a:extLst>
          </p:cNvPr>
          <p:cNvSpPr txBox="1">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mn-lt"/>
                <a:ea typeface="+mn-ea"/>
                <a:cs typeface="+mn-cs"/>
              </a:rPr>
              <a:t>Premature mortality</a:t>
            </a:r>
          </a:p>
        </p:txBody>
      </p:sp>
      <p:graphicFrame>
        <p:nvGraphicFramePr>
          <p:cNvPr id="3" name="Table 3">
            <a:extLst>
              <a:ext uri="{FF2B5EF4-FFF2-40B4-BE49-F238E27FC236}">
                <a16:creationId xmlns:a16="http://schemas.microsoft.com/office/drawing/2014/main" id="{C3905482-C6BD-1474-21B4-632054E7B88D}"/>
              </a:ext>
            </a:extLst>
          </p:cNvPr>
          <p:cNvGraphicFramePr>
            <a:graphicFrameLocks noGrp="1"/>
          </p:cNvGraphicFramePr>
          <p:nvPr>
            <p:extLst>
              <p:ext uri="{D42A27DB-BD31-4B8C-83A1-F6EECF244321}">
                <p14:modId xmlns:p14="http://schemas.microsoft.com/office/powerpoint/2010/main" val="4227638149"/>
              </p:ext>
            </p:extLst>
          </p:nvPr>
        </p:nvGraphicFramePr>
        <p:xfrm>
          <a:off x="451883" y="1306587"/>
          <a:ext cx="11288229" cy="5183154"/>
        </p:xfrm>
        <a:graphic>
          <a:graphicData uri="http://schemas.openxmlformats.org/drawingml/2006/table">
            <a:tbl>
              <a:tblPr firstRow="1" bandRow="1">
                <a:tableStyleId>{2D5ABB26-0587-4C30-8999-92F81FD0307C}</a:tableStyleId>
              </a:tblPr>
              <a:tblGrid>
                <a:gridCol w="5539014">
                  <a:extLst>
                    <a:ext uri="{9D8B030D-6E8A-4147-A177-3AD203B41FA5}">
                      <a16:colId xmlns:a16="http://schemas.microsoft.com/office/drawing/2014/main" val="875307090"/>
                    </a:ext>
                  </a:extLst>
                </a:gridCol>
                <a:gridCol w="1916405">
                  <a:extLst>
                    <a:ext uri="{9D8B030D-6E8A-4147-A177-3AD203B41FA5}">
                      <a16:colId xmlns:a16="http://schemas.microsoft.com/office/drawing/2014/main" val="2918345821"/>
                    </a:ext>
                  </a:extLst>
                </a:gridCol>
                <a:gridCol w="1916405">
                  <a:extLst>
                    <a:ext uri="{9D8B030D-6E8A-4147-A177-3AD203B41FA5}">
                      <a16:colId xmlns:a16="http://schemas.microsoft.com/office/drawing/2014/main" val="3078935411"/>
                    </a:ext>
                  </a:extLst>
                </a:gridCol>
                <a:gridCol w="1916405">
                  <a:extLst>
                    <a:ext uri="{9D8B030D-6E8A-4147-A177-3AD203B41FA5}">
                      <a16:colId xmlns:a16="http://schemas.microsoft.com/office/drawing/2014/main" val="2663776700"/>
                    </a:ext>
                  </a:extLst>
                </a:gridCol>
              </a:tblGrid>
              <a:tr h="370225">
                <a:tc>
                  <a:txBody>
                    <a:bodyPr/>
                    <a:lstStyle/>
                    <a:p>
                      <a:pPr algn="ctr"/>
                      <a:r>
                        <a:rPr lang="en-GB" sz="1800" b="1" dirty="0">
                          <a:solidFill>
                            <a:schemeClr val="bg1"/>
                          </a:solidFill>
                        </a:rPr>
                        <a:t>Mortality Rate</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a:r>
                        <a:rPr lang="en-GB" sz="1800" b="1" dirty="0">
                          <a:solidFill>
                            <a:schemeClr val="bg1"/>
                          </a:solidFill>
                        </a:rPr>
                        <a:t>Slough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a:r>
                        <a:rPr lang="en-GB" sz="1800" b="1" dirty="0">
                          <a:solidFill>
                            <a:schemeClr val="bg1"/>
                          </a:solidFill>
                        </a:rPr>
                        <a:t>South East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a:r>
                        <a:rPr lang="en-GB" sz="1800" b="1" dirty="0">
                          <a:solidFill>
                            <a:schemeClr val="bg1"/>
                          </a:solidFill>
                        </a:rPr>
                        <a:t>England</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2396095839"/>
                  </a:ext>
                </a:extLst>
              </a:tr>
              <a:tr h="555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Infant mortality 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333333"/>
                          </a:solidFill>
                        </a:rPr>
                        <a:t>(deaths per 1k under 1 year)</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5.6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3.9</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829532"/>
                  </a:ext>
                </a:extLst>
              </a:tr>
              <a:tr h="555338">
                <a:tc>
                  <a:txBody>
                    <a:bodyPr/>
                    <a:lstStyle/>
                    <a:p>
                      <a:pPr algn="ctr"/>
                      <a:r>
                        <a:rPr lang="en-GB" sz="1800" dirty="0">
                          <a:solidFill>
                            <a:srgbClr val="333333"/>
                          </a:solidFill>
                        </a:rPr>
                        <a:t>Mortality rate: causes considered preventable</a:t>
                      </a:r>
                    </a:p>
                    <a:p>
                      <a:pPr algn="ctr"/>
                      <a:r>
                        <a:rPr lang="en-GB" sz="1200" dirty="0">
                          <a:solidFill>
                            <a:srgbClr val="333333"/>
                          </a:solidFill>
                        </a:rPr>
                        <a:t>(deaths per 100k under 75)</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262.1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156.7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183.2</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110011"/>
                  </a:ext>
                </a:extLst>
              </a:tr>
              <a:tr h="555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Mortality rate: all cardiovascular diseases</a:t>
                      </a:r>
                      <a:endParaRPr kumimoji="0" lang="en-GB" sz="1800" b="0" i="0" u="none" strike="noStrike" kern="1200" cap="none" spc="0" normalizeH="0" baseline="0" noProof="0" dirty="0">
                        <a:ln>
                          <a:noFill/>
                        </a:ln>
                        <a:solidFill>
                          <a:srgbClr val="333333"/>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mn-lt"/>
                          <a:ea typeface="+mn-ea"/>
                          <a:cs typeface="+mn-cs"/>
                        </a:rPr>
                        <a:t>(deaths per 100k under 75)</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108.9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63.1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76.0</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3264265"/>
                  </a:ext>
                </a:extLst>
              </a:tr>
              <a:tr h="8330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Mortality rate: cardiovascular diseases considered preventable</a:t>
                      </a:r>
                      <a:endParaRPr kumimoji="0" lang="en-GB" sz="1800" b="0" i="0" u="none" strike="noStrike" kern="1200" cap="none" spc="0" normalizeH="0" baseline="0" noProof="0" dirty="0">
                        <a:ln>
                          <a:noFill/>
                        </a:ln>
                        <a:solidFill>
                          <a:srgbClr val="333333"/>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mn-lt"/>
                          <a:ea typeface="+mn-ea"/>
                          <a:cs typeface="+mn-cs"/>
                        </a:rPr>
                        <a:t>(deaths per 100k under 75)</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47.7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24.2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30.2</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7769777"/>
                  </a:ext>
                </a:extLst>
              </a:tr>
              <a:tr h="555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Mortality rate: liver disease</a:t>
                      </a:r>
                      <a:endParaRPr kumimoji="0" lang="en-GB" sz="1800" b="0" i="0" u="none" strike="noStrike" kern="1200" cap="none" spc="0" normalizeH="0" baseline="0" noProof="0" dirty="0">
                        <a:ln>
                          <a:noFill/>
                        </a:ln>
                        <a:solidFill>
                          <a:srgbClr val="333333"/>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mn-lt"/>
                          <a:ea typeface="+mn-ea"/>
                          <a:cs typeface="+mn-cs"/>
                        </a:rPr>
                        <a:t>(deaths per 100k under 75)</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25.8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17.5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21.2</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125950"/>
                  </a:ext>
                </a:extLst>
              </a:tr>
              <a:tr h="555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Mortality rate: liver disease considered preventable</a:t>
                      </a:r>
                      <a:endParaRPr kumimoji="0" lang="en-GB" sz="1800" b="0" i="0" u="none" strike="noStrike" kern="1200" cap="none" spc="0" normalizeH="0" baseline="0" noProof="0" dirty="0">
                        <a:ln>
                          <a:noFill/>
                        </a:ln>
                        <a:solidFill>
                          <a:srgbClr val="333333"/>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mn-lt"/>
                          <a:ea typeface="+mn-ea"/>
                          <a:cs typeface="+mn-cs"/>
                        </a:rPr>
                        <a:t>(deaths per 100k under 75)</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25.8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15.8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18.9</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013751"/>
                  </a:ext>
                </a:extLst>
              </a:tr>
              <a:tr h="8330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Mortality rate: specified communicable diseases, including influenza</a:t>
                      </a:r>
                      <a:endParaRPr kumimoji="0" lang="en-GB" sz="1800" b="0" i="0" u="none" strike="noStrike" kern="1200" cap="none" spc="0" normalizeH="0" baseline="0" noProof="0" dirty="0">
                        <a:ln>
                          <a:noFill/>
                        </a:ln>
                        <a:solidFill>
                          <a:srgbClr val="333333"/>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mn-lt"/>
                          <a:ea typeface="+mn-ea"/>
                          <a:cs typeface="+mn-cs"/>
                        </a:rPr>
                        <a:t>(deaths per 100k, all ages)</a:t>
                      </a:r>
                      <a:endParaRPr lang="en-GB" sz="1200" dirty="0">
                        <a:solidFill>
                          <a:srgbClr val="333333"/>
                        </a:solidFill>
                      </a:endParaRP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16.9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7.4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9.4</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5456959"/>
                  </a:ext>
                </a:extLst>
              </a:tr>
              <a:tr h="370225">
                <a:tc>
                  <a:txBody>
                    <a:bodyPr/>
                    <a:lstStyle/>
                    <a:p>
                      <a:pPr algn="ctr"/>
                      <a:r>
                        <a:rPr lang="en-GB" sz="1800" dirty="0">
                          <a:solidFill>
                            <a:srgbClr val="333333"/>
                          </a:solidFill>
                        </a:rPr>
                        <a:t>Winter mortality index</a:t>
                      </a:r>
                    </a:p>
                  </a:txBody>
                  <a:tcPr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72.3%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dirty="0">
                          <a:solidFill>
                            <a:srgbClr val="333333"/>
                          </a:solidFill>
                        </a:rPr>
                        <a:t>47.6%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rPr>
                        <a:t>36.2%</a:t>
                      </a:r>
                    </a:p>
                  </a:txBody>
                  <a:tcPr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6976391"/>
                  </a:ext>
                </a:extLst>
              </a:tr>
            </a:tbl>
          </a:graphicData>
        </a:graphic>
      </p:graphicFrame>
      <p:sp>
        <p:nvSpPr>
          <p:cNvPr id="9" name="Hexagon 8">
            <a:extLst>
              <a:ext uri="{FF2B5EF4-FFF2-40B4-BE49-F238E27FC236}">
                <a16:creationId xmlns:a16="http://schemas.microsoft.com/office/drawing/2014/main" id="{F22C6CFE-2497-B973-B3BC-15E06A76DA3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0" name="Graphic 9" descr="Medical with solid fill">
            <a:extLst>
              <a:ext uri="{FF2B5EF4-FFF2-40B4-BE49-F238E27FC236}">
                <a16:creationId xmlns:a16="http://schemas.microsoft.com/office/drawing/2014/main" id="{A136D096-1DAB-32E6-B7AD-290EF465A5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8" name="Slide Number Placeholder 7">
            <a:extLst>
              <a:ext uri="{FF2B5EF4-FFF2-40B4-BE49-F238E27FC236}">
                <a16:creationId xmlns:a16="http://schemas.microsoft.com/office/drawing/2014/main" id="{DDB838CE-C390-5A79-4445-0637791B6C0A}"/>
              </a:ext>
            </a:extLst>
          </p:cNvPr>
          <p:cNvSpPr>
            <a:spLocks noGrp="1"/>
          </p:cNvSpPr>
          <p:nvPr>
            <p:ph type="sldNum" sz="quarter" idx="12"/>
          </p:nvPr>
        </p:nvSpPr>
        <p:spPr/>
        <p:txBody>
          <a:bodyPr/>
          <a:lstStyle/>
          <a:p>
            <a:fld id="{CEDEF9C1-0071-4D4A-89AA-0CC05A8019E4}" type="slidenum">
              <a:rPr lang="en-US" smtClean="0"/>
              <a:t>23</a:t>
            </a:fld>
            <a:endParaRPr lang="en-US"/>
          </a:p>
        </p:txBody>
      </p:sp>
    </p:spTree>
    <p:extLst>
      <p:ext uri="{BB962C8B-B14F-4D97-AF65-F5344CB8AC3E}">
        <p14:creationId xmlns:p14="http://schemas.microsoft.com/office/powerpoint/2010/main" val="1453178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Population - General health (1)</a:t>
            </a:r>
          </a:p>
        </p:txBody>
      </p:sp>
      <p:sp>
        <p:nvSpPr>
          <p:cNvPr id="19" name="TextBox 18">
            <a:extLst>
              <a:ext uri="{FF2B5EF4-FFF2-40B4-BE49-F238E27FC236}">
                <a16:creationId xmlns:a16="http://schemas.microsoft.com/office/drawing/2014/main" id="{B60C0D78-3568-B6D7-B7DD-CF10CF4567CB}"/>
              </a:ext>
            </a:extLst>
          </p:cNvPr>
          <p:cNvSpPr txBox="1"/>
          <p:nvPr/>
        </p:nvSpPr>
        <p:spPr>
          <a:xfrm>
            <a:off x="5346700" y="1212821"/>
            <a:ext cx="6393414" cy="2554545"/>
          </a:xfrm>
          <a:prstGeom prst="rect">
            <a:avLst/>
          </a:prstGeom>
          <a:noFill/>
        </p:spPr>
        <p:txBody>
          <a:bodyPr wrap="square" rtlCol="0">
            <a:spAutoFit/>
          </a:bodyPr>
          <a:lstStyle/>
          <a:p>
            <a:r>
              <a:rPr lang="en-GB" sz="2000" dirty="0">
                <a:solidFill>
                  <a:srgbClr val="333333"/>
                </a:solidFill>
              </a:rPr>
              <a:t>Over half of Slough’s population reported “very good” health in 2021. This proportion has increased since 2011.</a:t>
            </a:r>
          </a:p>
          <a:p>
            <a:endParaRPr lang="en-GB" sz="2000" dirty="0">
              <a:solidFill>
                <a:srgbClr val="333333"/>
              </a:solidFill>
              <a:highlight>
                <a:srgbClr val="FFFF00"/>
              </a:highlight>
            </a:endParaRPr>
          </a:p>
          <a:p>
            <a:r>
              <a:rPr lang="en-GB" sz="2000" dirty="0">
                <a:solidFill>
                  <a:srgbClr val="333333"/>
                </a:solidFill>
              </a:rPr>
              <a:t>Slough has a smaller proportion of residents reporting they have “very good” health than the England average and a slightly larger proportion of residents with “good” or “fair” health.</a:t>
            </a:r>
            <a:endParaRPr lang="en-GB" sz="2000" dirty="0">
              <a:solidFill>
                <a:srgbClr val="333333"/>
              </a:solidFill>
              <a:highlight>
                <a:srgbClr val="FFFF00"/>
              </a:highlight>
            </a:endParaRPr>
          </a:p>
        </p:txBody>
      </p:sp>
      <p:graphicFrame>
        <p:nvGraphicFramePr>
          <p:cNvPr id="9" name="Chart 8" descr="A bar chart comparing the standardised general health ratings for Slough residents in 2021 and 2011 and England in 2021. ">
            <a:extLst>
              <a:ext uri="{FF2B5EF4-FFF2-40B4-BE49-F238E27FC236}">
                <a16:creationId xmlns:a16="http://schemas.microsoft.com/office/drawing/2014/main" id="{65C214FD-DE27-E0B3-3485-85162F9E2D12}"/>
              </a:ext>
            </a:extLst>
          </p:cNvPr>
          <p:cNvGraphicFramePr>
            <a:graphicFrameLocks/>
          </p:cNvGraphicFramePr>
          <p:nvPr>
            <p:extLst>
              <p:ext uri="{D42A27DB-BD31-4B8C-83A1-F6EECF244321}">
                <p14:modId xmlns:p14="http://schemas.microsoft.com/office/powerpoint/2010/main" val="3370931213"/>
              </p:ext>
            </p:extLst>
          </p:nvPr>
        </p:nvGraphicFramePr>
        <p:xfrm>
          <a:off x="2" y="1086067"/>
          <a:ext cx="5272092" cy="5765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8631DDED-3349-B567-F59E-30EE3BD4C9FB}"/>
              </a:ext>
            </a:extLst>
          </p:cNvPr>
          <p:cNvGraphicFramePr>
            <a:graphicFrameLocks noGrp="1"/>
          </p:cNvGraphicFramePr>
          <p:nvPr>
            <p:extLst>
              <p:ext uri="{D42A27DB-BD31-4B8C-83A1-F6EECF244321}">
                <p14:modId xmlns:p14="http://schemas.microsoft.com/office/powerpoint/2010/main" val="606452570"/>
              </p:ext>
            </p:extLst>
          </p:nvPr>
        </p:nvGraphicFramePr>
        <p:xfrm>
          <a:off x="5721349" y="4103077"/>
          <a:ext cx="5644115" cy="2060935"/>
        </p:xfrm>
        <a:graphic>
          <a:graphicData uri="http://schemas.openxmlformats.org/drawingml/2006/table">
            <a:tbl>
              <a:tblPr firstRow="1">
                <a:tableStyleId>{912C8C85-51F0-491E-9774-3900AFEF0FD7}</a:tableStyleId>
              </a:tblPr>
              <a:tblGrid>
                <a:gridCol w="3199913">
                  <a:extLst>
                    <a:ext uri="{9D8B030D-6E8A-4147-A177-3AD203B41FA5}">
                      <a16:colId xmlns:a16="http://schemas.microsoft.com/office/drawing/2014/main" val="3091279382"/>
                    </a:ext>
                  </a:extLst>
                </a:gridCol>
                <a:gridCol w="1222101">
                  <a:extLst>
                    <a:ext uri="{9D8B030D-6E8A-4147-A177-3AD203B41FA5}">
                      <a16:colId xmlns:a16="http://schemas.microsoft.com/office/drawing/2014/main" val="92265668"/>
                    </a:ext>
                  </a:extLst>
                </a:gridCol>
                <a:gridCol w="1222101">
                  <a:extLst>
                    <a:ext uri="{9D8B030D-6E8A-4147-A177-3AD203B41FA5}">
                      <a16:colId xmlns:a16="http://schemas.microsoft.com/office/drawing/2014/main" val="1141567870"/>
                    </a:ext>
                  </a:extLst>
                </a:gridCol>
              </a:tblGrid>
              <a:tr h="54979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dirty="0">
                          <a:solidFill>
                            <a:schemeClr val="bg1"/>
                          </a:solidFill>
                          <a:effectLst/>
                          <a:latin typeface="Calibri" panose="020F0502020204030204" pitchFamily="34" charset="0"/>
                          <a:cs typeface="Calibri" panose="020F0502020204030204" pitchFamily="34" charset="0"/>
                        </a:rPr>
                        <a:t>General Health (Non-standardised</a:t>
                      </a:r>
                      <a:r>
                        <a:rPr lang="en-GB" sz="1400" b="1" i="0" u="none" strike="noStrike" baseline="30000" dirty="0">
                          <a:solidFill>
                            <a:srgbClr val="FFFFFF"/>
                          </a:solidFill>
                          <a:effectLst/>
                          <a:latin typeface="Calibri" panose="020F0502020204030204" pitchFamily="34" charset="0"/>
                        </a:rPr>
                        <a:t>1</a:t>
                      </a:r>
                      <a:r>
                        <a:rPr lang="en-GB" sz="1400" b="1" u="none" strike="noStrike" dirty="0">
                          <a:solidFill>
                            <a:schemeClr val="bg1"/>
                          </a:solidFill>
                          <a:effectLst/>
                          <a:latin typeface="Calibri" panose="020F0502020204030204" pitchFamily="34" charset="0"/>
                          <a:cs typeface="Calibri" panose="020F0502020204030204" pitchFamily="34" charset="0"/>
                        </a:rPr>
                        <a:t>) </a:t>
                      </a:r>
                      <a:r>
                        <a:rPr lang="en-GB" sz="1400" b="1" i="0" u="none" strike="noStrike" dirty="0">
                          <a:solidFill>
                            <a:schemeClr val="bg1"/>
                          </a:solidFill>
                          <a:effectLst/>
                          <a:latin typeface="Calibri" panose="020F0502020204030204" pitchFamily="34" charset="0"/>
                          <a:cs typeface="Calibri" panose="020F0502020204030204" pitchFamily="34" charset="0"/>
                        </a:rPr>
                        <a:t>(2021)</a:t>
                      </a:r>
                    </a:p>
                  </a:txBody>
                  <a:tcPr marL="5443" marR="5443" marT="5443"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Number</a:t>
                      </a:r>
                    </a:p>
                  </a:txBody>
                  <a:tcPr marL="5443" marR="5443" marT="5443"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Slough %</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4153038040"/>
                  </a:ext>
                </a:extLst>
              </a:tr>
              <a:tr h="30222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Very good health</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81,941</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51.7%</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6479137"/>
                  </a:ext>
                </a:extLst>
              </a:tr>
              <a:tr h="30222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Good health</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53,816</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34.0%</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7319618"/>
                  </a:ext>
                </a:extLst>
              </a:tr>
              <a:tr h="30222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Fair health</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16,804</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10.6%</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35184"/>
                  </a:ext>
                </a:extLst>
              </a:tr>
              <a:tr h="30222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Bad health</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4,625</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2.9%</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5174520"/>
                  </a:ext>
                </a:extLst>
              </a:tr>
              <a:tr h="302229">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Very bad health</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1,314</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0.8%</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7389333"/>
                  </a:ext>
                </a:extLst>
              </a:tr>
            </a:tbl>
          </a:graphicData>
        </a:graphic>
      </p:graphicFrame>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3" name="Slide Number Placeholder 2">
            <a:extLst>
              <a:ext uri="{FF2B5EF4-FFF2-40B4-BE49-F238E27FC236}">
                <a16:creationId xmlns:a16="http://schemas.microsoft.com/office/drawing/2014/main" id="{D8F348D3-9A5C-C2AC-9EEF-E0C8DB736D41}"/>
              </a:ext>
            </a:extLst>
          </p:cNvPr>
          <p:cNvSpPr>
            <a:spLocks noGrp="1"/>
          </p:cNvSpPr>
          <p:nvPr>
            <p:ph type="sldNum" sz="quarter" idx="12"/>
          </p:nvPr>
        </p:nvSpPr>
        <p:spPr/>
        <p:txBody>
          <a:bodyPr/>
          <a:lstStyle/>
          <a:p>
            <a:fld id="{CEDEF9C1-0071-4D4A-89AA-0CC05A8019E4}" type="slidenum">
              <a:rPr lang="en-US" smtClean="0"/>
              <a:t>24</a:t>
            </a:fld>
            <a:endParaRPr lang="en-US"/>
          </a:p>
        </p:txBody>
      </p:sp>
    </p:spTree>
    <p:extLst>
      <p:ext uri="{BB962C8B-B14F-4D97-AF65-F5344CB8AC3E}">
        <p14:creationId xmlns:p14="http://schemas.microsoft.com/office/powerpoint/2010/main" val="2831764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Population - General health (2)</a:t>
            </a:r>
          </a:p>
        </p:txBody>
      </p:sp>
      <p:sp>
        <p:nvSpPr>
          <p:cNvPr id="19" name="TextBox 18">
            <a:extLst>
              <a:ext uri="{FF2B5EF4-FFF2-40B4-BE49-F238E27FC236}">
                <a16:creationId xmlns:a16="http://schemas.microsoft.com/office/drawing/2014/main" id="{B60C0D78-3568-B6D7-B7DD-CF10CF4567CB}"/>
              </a:ext>
            </a:extLst>
          </p:cNvPr>
          <p:cNvSpPr txBox="1"/>
          <p:nvPr/>
        </p:nvSpPr>
        <p:spPr>
          <a:xfrm>
            <a:off x="356884" y="1252086"/>
            <a:ext cx="3297015" cy="5324535"/>
          </a:xfrm>
          <a:prstGeom prst="rect">
            <a:avLst/>
          </a:prstGeom>
          <a:noFill/>
        </p:spPr>
        <p:txBody>
          <a:bodyPr wrap="square" rtlCol="0">
            <a:spAutoFit/>
          </a:bodyPr>
          <a:lstStyle/>
          <a:p>
            <a:r>
              <a:rPr lang="en-GB" sz="2000" dirty="0">
                <a:solidFill>
                  <a:srgbClr val="333333"/>
                </a:solidFill>
              </a:rPr>
              <a:t>This map shows the percentage of the population that </a:t>
            </a:r>
            <a:r>
              <a:rPr lang="en-GB" sz="2000" b="1" dirty="0">
                <a:solidFill>
                  <a:srgbClr val="333333"/>
                </a:solidFill>
              </a:rPr>
              <a:t>self-reported they had bad or very bad health</a:t>
            </a:r>
            <a:r>
              <a:rPr lang="en-GB" sz="2000" dirty="0">
                <a:solidFill>
                  <a:srgbClr val="333333"/>
                </a:solidFill>
              </a:rPr>
              <a:t> in the 2021 census.</a:t>
            </a:r>
          </a:p>
          <a:p>
            <a:endParaRPr lang="en-GB" sz="2000" dirty="0">
              <a:solidFill>
                <a:srgbClr val="333333"/>
              </a:solidFill>
            </a:endParaRPr>
          </a:p>
          <a:p>
            <a:r>
              <a:rPr lang="en-GB" sz="2000" dirty="0">
                <a:solidFill>
                  <a:srgbClr val="333333"/>
                </a:solidFill>
              </a:rPr>
              <a:t>The orange, red, and dark red represent areas where 23% or more reported bad or very bad health. </a:t>
            </a:r>
          </a:p>
          <a:p>
            <a:endParaRPr lang="en-GB" sz="2000" dirty="0">
              <a:solidFill>
                <a:srgbClr val="333333"/>
              </a:solidFill>
            </a:endParaRPr>
          </a:p>
          <a:p>
            <a:r>
              <a:rPr lang="en-GB" sz="2000" dirty="0">
                <a:solidFill>
                  <a:srgbClr val="333333"/>
                </a:solidFill>
              </a:rPr>
              <a:t>There are particularly large pockets of self-reported bad health in Baylis &amp; Salt Hill, Chalvey, Elliman, and Wexham Court.</a:t>
            </a:r>
          </a:p>
        </p:txBody>
      </p:sp>
      <p:pic>
        <p:nvPicPr>
          <p:cNvPr id="4" name="Picture 3" descr="A heat map of self-reported bad and very bad health in Slough in 2021.">
            <a:extLst>
              <a:ext uri="{FF2B5EF4-FFF2-40B4-BE49-F238E27FC236}">
                <a16:creationId xmlns:a16="http://schemas.microsoft.com/office/drawing/2014/main" id="{183FF095-3918-BC8E-4253-5F0E97A14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899" y="1082932"/>
            <a:ext cx="8166597" cy="5775067"/>
          </a:xfrm>
          <a:prstGeom prst="rect">
            <a:avLst/>
          </a:prstGeom>
        </p:spPr>
      </p:pic>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3" name="Slide Number Placeholder 2">
            <a:extLst>
              <a:ext uri="{FF2B5EF4-FFF2-40B4-BE49-F238E27FC236}">
                <a16:creationId xmlns:a16="http://schemas.microsoft.com/office/drawing/2014/main" id="{D8F348D3-9A5C-C2AC-9EEF-E0C8DB736D41}"/>
              </a:ext>
            </a:extLst>
          </p:cNvPr>
          <p:cNvSpPr>
            <a:spLocks noGrp="1"/>
          </p:cNvSpPr>
          <p:nvPr>
            <p:ph type="sldNum" sz="quarter" idx="12"/>
          </p:nvPr>
        </p:nvSpPr>
        <p:spPr/>
        <p:txBody>
          <a:bodyPr/>
          <a:lstStyle/>
          <a:p>
            <a:fld id="{CEDEF9C1-0071-4D4A-89AA-0CC05A8019E4}" type="slidenum">
              <a:rPr lang="en-US" smtClean="0"/>
              <a:t>25</a:t>
            </a:fld>
            <a:endParaRPr lang="en-US" dirty="0"/>
          </a:p>
        </p:txBody>
      </p:sp>
    </p:spTree>
    <p:extLst>
      <p:ext uri="{BB962C8B-B14F-4D97-AF65-F5344CB8AC3E}">
        <p14:creationId xmlns:p14="http://schemas.microsoft.com/office/powerpoint/2010/main" val="2150412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Population - General wellbeing</a:t>
            </a:r>
          </a:p>
        </p:txBody>
      </p:sp>
      <p:sp>
        <p:nvSpPr>
          <p:cNvPr id="19" name="TextBox 18">
            <a:extLst>
              <a:ext uri="{FF2B5EF4-FFF2-40B4-BE49-F238E27FC236}">
                <a16:creationId xmlns:a16="http://schemas.microsoft.com/office/drawing/2014/main" id="{B60C0D78-3568-B6D7-B7DD-CF10CF4567CB}"/>
              </a:ext>
            </a:extLst>
          </p:cNvPr>
          <p:cNvSpPr txBox="1"/>
          <p:nvPr/>
        </p:nvSpPr>
        <p:spPr>
          <a:xfrm>
            <a:off x="4605051" y="1212821"/>
            <a:ext cx="7135063" cy="3139321"/>
          </a:xfrm>
          <a:prstGeom prst="rect">
            <a:avLst/>
          </a:prstGeom>
          <a:noFill/>
        </p:spPr>
        <p:txBody>
          <a:bodyPr wrap="square" rtlCol="0">
            <a:spAutoFit/>
          </a:bodyPr>
          <a:lstStyle/>
          <a:p>
            <a:r>
              <a:rPr lang="en-GB">
                <a:solidFill>
                  <a:srgbClr val="333333"/>
                </a:solidFill>
              </a:rPr>
              <a:t>Slough has similar average scores for anxiety and happiness to the South East and England averages, but has lower average scores for life satisfaction and feeling that the things they do are worthwhile. </a:t>
            </a:r>
          </a:p>
          <a:p>
            <a:endParaRPr lang="en-GB">
              <a:solidFill>
                <a:srgbClr val="333333"/>
              </a:solidFill>
            </a:endParaRPr>
          </a:p>
          <a:p>
            <a:r>
              <a:rPr lang="en-GB">
                <a:solidFill>
                  <a:srgbClr val="333333"/>
                </a:solidFill>
              </a:rPr>
              <a:t>Slough has smaller proportions of people with “very good” ratings for anxiety, happiness, life satisfaction, and feeling worthwhile than the England average, but has larger proportions of “good” ratings. </a:t>
            </a:r>
          </a:p>
          <a:p>
            <a:endParaRPr lang="en-GB">
              <a:solidFill>
                <a:srgbClr val="333333"/>
              </a:solidFill>
            </a:endParaRPr>
          </a:p>
          <a:p>
            <a:r>
              <a:rPr lang="en-GB">
                <a:solidFill>
                  <a:srgbClr val="333333"/>
                </a:solidFill>
              </a:rPr>
              <a:t>Slough has smaller proportions of “poor” ratings for anxiety and happiness than the England average, but slightly larger proportions for “poor” life satisfaction and feeling worthwhile. </a:t>
            </a:r>
          </a:p>
        </p:txBody>
      </p:sp>
      <p:graphicFrame>
        <p:nvGraphicFramePr>
          <p:cNvPr id="10" name="Chart 9" descr="A bar chart comparing the average scores for general wellbeing for Slough in 2021 and 2011 and England in 2021. ">
            <a:extLst>
              <a:ext uri="{FF2B5EF4-FFF2-40B4-BE49-F238E27FC236}">
                <a16:creationId xmlns:a16="http://schemas.microsoft.com/office/drawing/2014/main" id="{D5AE8A89-73CF-A7E5-7C81-7E180E628430}"/>
              </a:ext>
            </a:extLst>
          </p:cNvPr>
          <p:cNvGraphicFramePr>
            <a:graphicFrameLocks/>
          </p:cNvGraphicFramePr>
          <p:nvPr>
            <p:extLst>
              <p:ext uri="{D42A27DB-BD31-4B8C-83A1-F6EECF244321}">
                <p14:modId xmlns:p14="http://schemas.microsoft.com/office/powerpoint/2010/main" val="1286425879"/>
              </p:ext>
            </p:extLst>
          </p:nvPr>
        </p:nvGraphicFramePr>
        <p:xfrm>
          <a:off x="257731" y="1082934"/>
          <a:ext cx="4142138" cy="35252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e 12">
            <a:extLst>
              <a:ext uri="{FF2B5EF4-FFF2-40B4-BE49-F238E27FC236}">
                <a16:creationId xmlns:a16="http://schemas.microsoft.com/office/drawing/2014/main" id="{454DD3A0-4D7F-5094-15AB-2F84A7AF0745}"/>
              </a:ext>
            </a:extLst>
          </p:cNvPr>
          <p:cNvGraphicFramePr>
            <a:graphicFrameLocks noGrp="1"/>
          </p:cNvGraphicFramePr>
          <p:nvPr>
            <p:extLst>
              <p:ext uri="{D42A27DB-BD31-4B8C-83A1-F6EECF244321}">
                <p14:modId xmlns:p14="http://schemas.microsoft.com/office/powerpoint/2010/main" val="1648573361"/>
              </p:ext>
            </p:extLst>
          </p:nvPr>
        </p:nvGraphicFramePr>
        <p:xfrm>
          <a:off x="356883" y="4611290"/>
          <a:ext cx="11258855" cy="2035121"/>
        </p:xfrm>
        <a:graphic>
          <a:graphicData uri="http://schemas.openxmlformats.org/drawingml/2006/table">
            <a:tbl>
              <a:tblPr firstRow="1">
                <a:tableStyleId>{69012ECD-51FC-41F1-AA8D-1B2483CD663E}</a:tableStyleId>
              </a:tblPr>
              <a:tblGrid>
                <a:gridCol w="759663">
                  <a:extLst>
                    <a:ext uri="{9D8B030D-6E8A-4147-A177-3AD203B41FA5}">
                      <a16:colId xmlns:a16="http://schemas.microsoft.com/office/drawing/2014/main" val="521474325"/>
                    </a:ext>
                  </a:extLst>
                </a:gridCol>
                <a:gridCol w="1312399">
                  <a:extLst>
                    <a:ext uri="{9D8B030D-6E8A-4147-A177-3AD203B41FA5}">
                      <a16:colId xmlns:a16="http://schemas.microsoft.com/office/drawing/2014/main" val="197433988"/>
                    </a:ext>
                  </a:extLst>
                </a:gridCol>
                <a:gridCol w="1312399">
                  <a:extLst>
                    <a:ext uri="{9D8B030D-6E8A-4147-A177-3AD203B41FA5}">
                      <a16:colId xmlns:a16="http://schemas.microsoft.com/office/drawing/2014/main" val="628489013"/>
                    </a:ext>
                  </a:extLst>
                </a:gridCol>
                <a:gridCol w="1312399">
                  <a:extLst>
                    <a:ext uri="{9D8B030D-6E8A-4147-A177-3AD203B41FA5}">
                      <a16:colId xmlns:a16="http://schemas.microsoft.com/office/drawing/2014/main" val="2319197763"/>
                    </a:ext>
                  </a:extLst>
                </a:gridCol>
                <a:gridCol w="1312399">
                  <a:extLst>
                    <a:ext uri="{9D8B030D-6E8A-4147-A177-3AD203B41FA5}">
                      <a16:colId xmlns:a16="http://schemas.microsoft.com/office/drawing/2014/main" val="1462541090"/>
                    </a:ext>
                  </a:extLst>
                </a:gridCol>
                <a:gridCol w="1312399">
                  <a:extLst>
                    <a:ext uri="{9D8B030D-6E8A-4147-A177-3AD203B41FA5}">
                      <a16:colId xmlns:a16="http://schemas.microsoft.com/office/drawing/2014/main" val="1654539228"/>
                    </a:ext>
                  </a:extLst>
                </a:gridCol>
                <a:gridCol w="1312399">
                  <a:extLst>
                    <a:ext uri="{9D8B030D-6E8A-4147-A177-3AD203B41FA5}">
                      <a16:colId xmlns:a16="http://schemas.microsoft.com/office/drawing/2014/main" val="3653318136"/>
                    </a:ext>
                  </a:extLst>
                </a:gridCol>
                <a:gridCol w="1312399">
                  <a:extLst>
                    <a:ext uri="{9D8B030D-6E8A-4147-A177-3AD203B41FA5}">
                      <a16:colId xmlns:a16="http://schemas.microsoft.com/office/drawing/2014/main" val="1353343791"/>
                    </a:ext>
                  </a:extLst>
                </a:gridCol>
                <a:gridCol w="1312399">
                  <a:extLst>
                    <a:ext uri="{9D8B030D-6E8A-4147-A177-3AD203B41FA5}">
                      <a16:colId xmlns:a16="http://schemas.microsoft.com/office/drawing/2014/main" val="881586173"/>
                    </a:ext>
                  </a:extLst>
                </a:gridCol>
              </a:tblGrid>
              <a:tr h="635232">
                <a:tc>
                  <a:txBody>
                    <a:bodyPr/>
                    <a:lstStyle/>
                    <a:p>
                      <a:pPr algn="l" fontAlgn="b"/>
                      <a:r>
                        <a:rPr lang="en-GB" sz="1400" b="1" i="0" u="none" strike="noStrike">
                          <a:solidFill>
                            <a:schemeClr val="bg1"/>
                          </a:solidFill>
                          <a:effectLst/>
                          <a:latin typeface="Calibri" panose="020F0502020204030204" pitchFamily="34" charset="0"/>
                          <a:cs typeface="Calibri" panose="020F0502020204030204" pitchFamily="34" charset="0"/>
                        </a:rPr>
                        <a:t>Rating</a:t>
                      </a:r>
                    </a:p>
                  </a:txBody>
                  <a:tcPr marL="6350" marR="6350" marT="6350"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t"/>
                      <a:r>
                        <a:rPr lang="en-GB" sz="1400" b="1" i="0" u="none" strike="noStrike">
                          <a:solidFill>
                            <a:schemeClr val="bg1"/>
                          </a:solidFill>
                          <a:effectLst/>
                          <a:latin typeface="Calibri" panose="020F0502020204030204" pitchFamily="34" charset="0"/>
                          <a:cs typeface="Calibri" panose="020F0502020204030204" pitchFamily="34" charset="0"/>
                        </a:rPr>
                        <a:t>Slough Anxiety</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t"/>
                      <a:r>
                        <a:rPr lang="en-GB" sz="1400" b="1" i="0" u="none" strike="noStrike">
                          <a:solidFill>
                            <a:schemeClr val="bg1"/>
                          </a:solidFill>
                          <a:effectLst/>
                          <a:latin typeface="Calibri" panose="020F0502020204030204" pitchFamily="34" charset="0"/>
                          <a:cs typeface="Calibri" panose="020F0502020204030204" pitchFamily="34" charset="0"/>
                        </a:rPr>
                        <a:t>England Anxiety</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t"/>
                      <a:r>
                        <a:rPr lang="en-GB" sz="1400" b="1" i="0" u="none" strike="noStrike">
                          <a:solidFill>
                            <a:schemeClr val="bg1"/>
                          </a:solidFill>
                          <a:effectLst/>
                          <a:latin typeface="Calibri" panose="020F0502020204030204" pitchFamily="34" charset="0"/>
                          <a:cs typeface="Calibri" panose="020F0502020204030204" pitchFamily="34" charset="0"/>
                        </a:rPr>
                        <a:t>Slough Happiness</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t"/>
                      <a:r>
                        <a:rPr lang="en-GB" sz="1400" b="1" i="0" u="none" strike="noStrike">
                          <a:solidFill>
                            <a:schemeClr val="bg1"/>
                          </a:solidFill>
                          <a:effectLst/>
                          <a:latin typeface="Calibri" panose="020F0502020204030204" pitchFamily="34" charset="0"/>
                          <a:cs typeface="Calibri" panose="020F0502020204030204" pitchFamily="34" charset="0"/>
                        </a:rPr>
                        <a:t>England Happiness</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Slough Life Satisfaction</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England Life Satisfaction</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t"/>
                      <a:r>
                        <a:rPr lang="en-GB" sz="1400" b="1" i="0" u="none" strike="noStrike">
                          <a:solidFill>
                            <a:schemeClr val="bg1"/>
                          </a:solidFill>
                          <a:effectLst/>
                          <a:latin typeface="Calibri" panose="020F0502020204030204" pitchFamily="34" charset="0"/>
                          <a:cs typeface="Calibri" panose="020F0502020204030204" pitchFamily="34" charset="0"/>
                        </a:rPr>
                        <a:t>Slough Worthwhile</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t"/>
                      <a:r>
                        <a:rPr lang="en-GB" sz="1400" b="1" i="0" u="none" strike="noStrike">
                          <a:solidFill>
                            <a:schemeClr val="bg1"/>
                          </a:solidFill>
                          <a:effectLst/>
                          <a:latin typeface="Calibri" panose="020F0502020204030204" pitchFamily="34" charset="0"/>
                          <a:cs typeface="Calibri" panose="020F0502020204030204" pitchFamily="34" charset="0"/>
                        </a:rPr>
                        <a:t>England Worthwhile</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181465353"/>
                  </a:ext>
                </a:extLst>
              </a:tr>
              <a:tr h="322273">
                <a:tc>
                  <a:txBody>
                    <a:bodyPr/>
                    <a:lstStyle/>
                    <a:p>
                      <a:pPr algn="l" fontAlgn="t"/>
                      <a:r>
                        <a:rPr lang="en-GB" sz="1400" b="0" i="0" u="none" strike="noStrike">
                          <a:solidFill>
                            <a:srgbClr val="000000"/>
                          </a:solidFill>
                          <a:effectLst/>
                          <a:latin typeface="Calibri" panose="020F0502020204030204" pitchFamily="34" charset="0"/>
                          <a:cs typeface="Calibri" panose="020F0502020204030204" pitchFamily="34" charset="0"/>
                        </a:rPr>
                        <a:t>Very Good</a:t>
                      </a:r>
                    </a:p>
                  </a:txBody>
                  <a:tcPr marL="6350" marR="6350" marT="6350"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31.0%</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35.7%</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31.8%</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32.3%</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16.0%</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26.0%</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25.0%</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32.6%</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57150380"/>
                  </a:ext>
                </a:extLst>
              </a:tr>
              <a:tr h="322273">
                <a:tc>
                  <a:txBody>
                    <a:bodyPr/>
                    <a:lstStyle/>
                    <a:p>
                      <a:pPr algn="l" fontAlgn="t"/>
                      <a:r>
                        <a:rPr lang="en-GB" sz="1400" b="0" i="0" u="none" strike="noStrike">
                          <a:solidFill>
                            <a:srgbClr val="000000"/>
                          </a:solidFill>
                          <a:effectLst/>
                          <a:latin typeface="Calibri" panose="020F0502020204030204" pitchFamily="34" charset="0"/>
                          <a:cs typeface="Calibri" panose="020F0502020204030204" pitchFamily="34" charset="0"/>
                        </a:rPr>
                        <a:t>Good</a:t>
                      </a:r>
                    </a:p>
                  </a:txBody>
                  <a:tcPr marL="6350" marR="6350" marT="6350"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29.0%</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24.1%</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43.8%</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42.5%</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61.6%</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54.0%</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53.9%</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50.3%</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4022631372"/>
                  </a:ext>
                </a:extLst>
              </a:tr>
              <a:tr h="322273">
                <a:tc>
                  <a:txBody>
                    <a:bodyPr/>
                    <a:lstStyle/>
                    <a:p>
                      <a:pPr algn="l" fontAlgn="t"/>
                      <a:r>
                        <a:rPr lang="en-GB" sz="1400" b="0" i="0" u="none" strike="noStrike">
                          <a:solidFill>
                            <a:srgbClr val="000000"/>
                          </a:solidFill>
                          <a:effectLst/>
                          <a:latin typeface="Calibri" panose="020F0502020204030204" pitchFamily="34" charset="0"/>
                          <a:cs typeface="Calibri" panose="020F0502020204030204" pitchFamily="34" charset="0"/>
                        </a:rPr>
                        <a:t>Fair</a:t>
                      </a:r>
                    </a:p>
                  </a:txBody>
                  <a:tcPr marL="6350" marR="6350" marT="6350"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22.3%</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17.6%</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16.8%</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16.8%</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17.0%</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15.1%</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17.1%</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13.1%</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811332965"/>
                  </a:ext>
                </a:extLst>
              </a:tr>
              <a:tr h="322273">
                <a:tc>
                  <a:txBody>
                    <a:bodyPr/>
                    <a:lstStyle/>
                    <a:p>
                      <a:pPr algn="l" fontAlgn="t"/>
                      <a:r>
                        <a:rPr lang="en-GB" sz="1400" b="0" i="0" u="none" strike="noStrike">
                          <a:solidFill>
                            <a:srgbClr val="000000"/>
                          </a:solidFill>
                          <a:effectLst/>
                          <a:latin typeface="Calibri" panose="020F0502020204030204" pitchFamily="34" charset="0"/>
                          <a:cs typeface="Calibri" panose="020F0502020204030204" pitchFamily="34" charset="0"/>
                        </a:rPr>
                        <a:t>Poor</a:t>
                      </a:r>
                    </a:p>
                  </a:txBody>
                  <a:tcPr marL="6350" marR="6350" marT="6350"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17.8%</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22.6%</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7.6%</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8.4%</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5.4%</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5.0%</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4.1%</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4.0%</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475546990"/>
                  </a:ext>
                </a:extLst>
              </a:tr>
            </a:tbl>
          </a:graphicData>
        </a:graphic>
      </p:graphicFrame>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3" name="Slide Number Placeholder 2">
            <a:extLst>
              <a:ext uri="{FF2B5EF4-FFF2-40B4-BE49-F238E27FC236}">
                <a16:creationId xmlns:a16="http://schemas.microsoft.com/office/drawing/2014/main" id="{D8F348D3-9A5C-C2AC-9EEF-E0C8DB736D41}"/>
              </a:ext>
            </a:extLst>
          </p:cNvPr>
          <p:cNvSpPr>
            <a:spLocks noGrp="1"/>
          </p:cNvSpPr>
          <p:nvPr>
            <p:ph type="sldNum" sz="quarter" idx="12"/>
          </p:nvPr>
        </p:nvSpPr>
        <p:spPr/>
        <p:txBody>
          <a:bodyPr/>
          <a:lstStyle/>
          <a:p>
            <a:fld id="{CEDEF9C1-0071-4D4A-89AA-0CC05A8019E4}" type="slidenum">
              <a:rPr lang="en-US" smtClean="0"/>
              <a:t>26</a:t>
            </a:fld>
            <a:endParaRPr lang="en-US"/>
          </a:p>
        </p:txBody>
      </p:sp>
    </p:spTree>
    <p:extLst>
      <p:ext uri="{BB962C8B-B14F-4D97-AF65-F5344CB8AC3E}">
        <p14:creationId xmlns:p14="http://schemas.microsoft.com/office/powerpoint/2010/main" val="2268828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5" y="329922"/>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Population – Disability (1)</a:t>
            </a:r>
          </a:p>
        </p:txBody>
      </p:sp>
      <p:sp>
        <p:nvSpPr>
          <p:cNvPr id="19" name="TextBox 18">
            <a:extLst>
              <a:ext uri="{FF2B5EF4-FFF2-40B4-BE49-F238E27FC236}">
                <a16:creationId xmlns:a16="http://schemas.microsoft.com/office/drawing/2014/main" id="{B60C0D78-3568-B6D7-B7DD-CF10CF4567CB}"/>
              </a:ext>
            </a:extLst>
          </p:cNvPr>
          <p:cNvSpPr txBox="1"/>
          <p:nvPr/>
        </p:nvSpPr>
        <p:spPr>
          <a:xfrm>
            <a:off x="5346700" y="1212821"/>
            <a:ext cx="6393414" cy="2554545"/>
          </a:xfrm>
          <a:prstGeom prst="rect">
            <a:avLst/>
          </a:prstGeom>
          <a:noFill/>
        </p:spPr>
        <p:txBody>
          <a:bodyPr wrap="square" rtlCol="0">
            <a:spAutoFit/>
          </a:bodyPr>
          <a:lstStyle/>
          <a:p>
            <a:r>
              <a:rPr lang="en-GB" sz="2000" dirty="0">
                <a:solidFill>
                  <a:srgbClr val="333333"/>
                </a:solidFill>
              </a:rPr>
              <a:t>Slough has a smaller proportion of disabled people than the England average. </a:t>
            </a:r>
          </a:p>
          <a:p>
            <a:endParaRPr lang="en-GB" sz="2000" dirty="0">
              <a:solidFill>
                <a:srgbClr val="333333"/>
              </a:solidFill>
            </a:endParaRPr>
          </a:p>
          <a:p>
            <a:r>
              <a:rPr lang="en-GB" sz="2000" dirty="0">
                <a:solidFill>
                  <a:srgbClr val="333333"/>
                </a:solidFill>
              </a:rPr>
              <a:t>The proportion of disabled people in Slough has decreased since 2011. However, it is important to note that the ONS has changed the way it identifies disabled people</a:t>
            </a:r>
            <a:r>
              <a:rPr lang="en-GB" sz="2000" baseline="30000" dirty="0">
                <a:solidFill>
                  <a:srgbClr val="333333"/>
                </a:solidFill>
              </a:rPr>
              <a:t>2</a:t>
            </a:r>
            <a:r>
              <a:rPr lang="en-GB" sz="2000" dirty="0">
                <a:solidFill>
                  <a:srgbClr val="333333"/>
                </a:solidFill>
              </a:rPr>
              <a:t>, which may have impacted the number of people identified as disabled in the data. </a:t>
            </a:r>
          </a:p>
        </p:txBody>
      </p:sp>
      <p:graphicFrame>
        <p:nvGraphicFramePr>
          <p:cNvPr id="12" name="Chart 11" descr="A bar chart comparing the standardised proportions of disabled residents in Slough in 2021 and 2011 and England in 2021. ">
            <a:extLst>
              <a:ext uri="{FF2B5EF4-FFF2-40B4-BE49-F238E27FC236}">
                <a16:creationId xmlns:a16="http://schemas.microsoft.com/office/drawing/2014/main" id="{5EF6A6E0-962E-76EE-FF40-46293AE22C6E}"/>
              </a:ext>
            </a:extLst>
          </p:cNvPr>
          <p:cNvGraphicFramePr>
            <a:graphicFrameLocks/>
          </p:cNvGraphicFramePr>
          <p:nvPr>
            <p:extLst>
              <p:ext uri="{D42A27DB-BD31-4B8C-83A1-F6EECF244321}">
                <p14:modId xmlns:p14="http://schemas.microsoft.com/office/powerpoint/2010/main" val="2298886365"/>
              </p:ext>
            </p:extLst>
          </p:nvPr>
        </p:nvGraphicFramePr>
        <p:xfrm>
          <a:off x="0" y="1092500"/>
          <a:ext cx="5272094" cy="5765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4B53B0AE-4EA6-7251-CAFA-037CC0956F5A}"/>
              </a:ext>
            </a:extLst>
          </p:cNvPr>
          <p:cNvGraphicFramePr>
            <a:graphicFrameLocks noGrp="1"/>
          </p:cNvGraphicFramePr>
          <p:nvPr>
            <p:extLst>
              <p:ext uri="{D42A27DB-BD31-4B8C-83A1-F6EECF244321}">
                <p14:modId xmlns:p14="http://schemas.microsoft.com/office/powerpoint/2010/main" val="2323563631"/>
              </p:ext>
            </p:extLst>
          </p:nvPr>
        </p:nvGraphicFramePr>
        <p:xfrm>
          <a:off x="5772693" y="4259543"/>
          <a:ext cx="5541427" cy="1694336"/>
        </p:xfrm>
        <a:graphic>
          <a:graphicData uri="http://schemas.openxmlformats.org/drawingml/2006/table">
            <a:tbl>
              <a:tblPr firstRow="1">
                <a:tableStyleId>{69012ECD-51FC-41F1-AA8D-1B2483CD663E}</a:tableStyleId>
              </a:tblPr>
              <a:tblGrid>
                <a:gridCol w="3446463">
                  <a:extLst>
                    <a:ext uri="{9D8B030D-6E8A-4147-A177-3AD203B41FA5}">
                      <a16:colId xmlns:a16="http://schemas.microsoft.com/office/drawing/2014/main" val="2861644886"/>
                    </a:ext>
                  </a:extLst>
                </a:gridCol>
                <a:gridCol w="1167490">
                  <a:extLst>
                    <a:ext uri="{9D8B030D-6E8A-4147-A177-3AD203B41FA5}">
                      <a16:colId xmlns:a16="http://schemas.microsoft.com/office/drawing/2014/main" val="2455096854"/>
                    </a:ext>
                  </a:extLst>
                </a:gridCol>
                <a:gridCol w="927474">
                  <a:extLst>
                    <a:ext uri="{9D8B030D-6E8A-4147-A177-3AD203B41FA5}">
                      <a16:colId xmlns:a16="http://schemas.microsoft.com/office/drawing/2014/main" val="4007852572"/>
                    </a:ext>
                  </a:extLst>
                </a:gridCol>
              </a:tblGrid>
              <a:tr h="403392">
                <a:tc>
                  <a:txBody>
                    <a:bodyPr/>
                    <a:lstStyle/>
                    <a:p>
                      <a:pPr algn="l" fontAlgn="b"/>
                      <a:r>
                        <a:rPr lang="en-GB" sz="1400" b="1" u="none" strike="noStrike">
                          <a:solidFill>
                            <a:schemeClr val="bg1"/>
                          </a:solidFill>
                          <a:effectLst/>
                          <a:latin typeface="Calibri" panose="020F0502020204030204" pitchFamily="34" charset="0"/>
                          <a:cs typeface="Calibri" panose="020F0502020204030204" pitchFamily="34" charset="0"/>
                        </a:rPr>
                        <a:t>Disability (Non-standardised</a:t>
                      </a:r>
                      <a:r>
                        <a:rPr lang="en-GB" sz="1400" b="1" u="none" strike="noStrike" baseline="30000">
                          <a:solidFill>
                            <a:schemeClr val="bg1"/>
                          </a:solidFill>
                          <a:effectLst/>
                          <a:latin typeface="Calibri" panose="020F0502020204030204" pitchFamily="34" charset="0"/>
                          <a:cs typeface="Calibri" panose="020F0502020204030204" pitchFamily="34" charset="0"/>
                        </a:rPr>
                        <a:t>1</a:t>
                      </a:r>
                      <a:r>
                        <a:rPr lang="en-GB" sz="1400" b="1" u="none" strike="noStrike">
                          <a:solidFill>
                            <a:schemeClr val="bg1"/>
                          </a:solidFill>
                          <a:effectLst/>
                          <a:latin typeface="Calibri" panose="020F0502020204030204" pitchFamily="34" charset="0"/>
                          <a:cs typeface="Calibri" panose="020F0502020204030204" pitchFamily="34" charset="0"/>
                        </a:rPr>
                        <a:t>) (2021)</a:t>
                      </a:r>
                    </a:p>
                  </a:txBody>
                  <a:tcPr marL="5443" marR="5443" marT="5443"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ea typeface="+mn-ea"/>
                          <a:cs typeface="Calibri" panose="020F0502020204030204" pitchFamily="34" charset="0"/>
                        </a:rPr>
                        <a:t>Slough Number</a:t>
                      </a:r>
                    </a:p>
                  </a:txBody>
                  <a:tcPr marL="5443" marR="5443" marT="5443"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u="none" strike="noStrike" kern="1200">
                          <a:solidFill>
                            <a:schemeClr val="bg1"/>
                          </a:solidFill>
                          <a:effectLst/>
                          <a:latin typeface="Calibri" panose="020F0502020204030204" pitchFamily="34" charset="0"/>
                          <a:ea typeface="+mn-ea"/>
                          <a:cs typeface="Calibri" panose="020F0502020204030204" pitchFamily="34" charset="0"/>
                        </a:rPr>
                        <a:t>Slough %</a:t>
                      </a: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2406656247"/>
                  </a:ext>
                </a:extLst>
              </a:tr>
              <a:tr h="322736">
                <a:tc>
                  <a:txBody>
                    <a:bodyPr/>
                    <a:lstStyle/>
                    <a:p>
                      <a:pPr algn="l" fontAlgn="ctr"/>
                      <a:r>
                        <a:rPr lang="en-GB" sz="1400" b="0" i="0" u="none" strike="noStrike" dirty="0">
                          <a:solidFill>
                            <a:srgbClr val="000000"/>
                          </a:solidFill>
                          <a:effectLst/>
                          <a:latin typeface="Calibri" panose="020F0502020204030204" pitchFamily="34" charset="0"/>
                          <a:cs typeface="Calibri" panose="020F0502020204030204" pitchFamily="34" charset="0"/>
                        </a:rPr>
                        <a:t>Disabled: Total</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400" b="0" i="0" u="none" strike="noStrike">
                          <a:solidFill>
                            <a:srgbClr val="000000"/>
                          </a:solidFill>
                          <a:effectLst/>
                          <a:latin typeface="Calibri" panose="020F0502020204030204" pitchFamily="34" charset="0"/>
                        </a:rPr>
                        <a:t>17,975</a:t>
                      </a:r>
                    </a:p>
                  </a:txBody>
                  <a:tcPr marL="6350" marR="6350" marT="6350" marB="0" anchor="ctr">
                    <a:lnL>
                      <a:noFill/>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400" b="0" i="0" u="none" strike="noStrike">
                          <a:solidFill>
                            <a:srgbClr val="000000"/>
                          </a:solidFill>
                          <a:effectLst/>
                          <a:latin typeface="Calibri" panose="020F0502020204030204" pitchFamily="34" charset="0"/>
                        </a:rPr>
                        <a:t>11.3%</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704104"/>
                  </a:ext>
                </a:extLst>
              </a:tr>
              <a:tr h="322736">
                <a:tc>
                  <a:txBody>
                    <a:bodyPr/>
                    <a:lstStyle/>
                    <a:p>
                      <a:pPr algn="l" fontAlgn="ctr"/>
                      <a:r>
                        <a:rPr lang="en-GB" sz="1400" b="0" i="0" u="none" strike="noStrike" dirty="0">
                          <a:solidFill>
                            <a:srgbClr val="000000"/>
                          </a:solidFill>
                          <a:effectLst/>
                          <a:latin typeface="Calibri" panose="020F0502020204030204" pitchFamily="34" charset="0"/>
                          <a:cs typeface="Calibri" panose="020F0502020204030204" pitchFamily="34" charset="0"/>
                        </a:rPr>
                        <a:t>Disabled: Day-to-day activities limited a lot</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7,880</a:t>
                      </a:r>
                    </a:p>
                  </a:txBody>
                  <a:tcPr marL="6350" marR="6350" marT="6350" marB="0" anchor="ctr">
                    <a:lnL>
                      <a:noFill/>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5.0%</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7274325"/>
                  </a:ext>
                </a:extLst>
              </a:tr>
              <a:tr h="322736">
                <a:tc>
                  <a:txBody>
                    <a:bodyPr/>
                    <a:lstStyle/>
                    <a:p>
                      <a:pPr algn="l" fontAlgn="ctr"/>
                      <a:r>
                        <a:rPr lang="en-GB" sz="1400" b="0" i="0" u="none" strike="noStrike">
                          <a:solidFill>
                            <a:srgbClr val="000000"/>
                          </a:solidFill>
                          <a:effectLst/>
                          <a:latin typeface="Calibri" panose="020F0502020204030204" pitchFamily="34" charset="0"/>
                          <a:cs typeface="Calibri" panose="020F0502020204030204" pitchFamily="34" charset="0"/>
                        </a:rPr>
                        <a:t>Disabled: Day-to-day activities limited a little</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10,095</a:t>
                      </a:r>
                    </a:p>
                  </a:txBody>
                  <a:tcPr marL="6350" marR="6350" marT="6350" marB="0" anchor="ctr">
                    <a:lnL>
                      <a:noFill/>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6.4%</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414580"/>
                  </a:ext>
                </a:extLst>
              </a:tr>
              <a:tr h="322736">
                <a:tc>
                  <a:txBody>
                    <a:bodyPr/>
                    <a:lstStyle/>
                    <a:p>
                      <a:pPr algn="l" fontAlgn="ctr"/>
                      <a:r>
                        <a:rPr lang="en-GB" sz="1400" b="0" i="0" u="none" strike="noStrike">
                          <a:solidFill>
                            <a:srgbClr val="000000"/>
                          </a:solidFill>
                          <a:effectLst/>
                          <a:latin typeface="Calibri" panose="020F0502020204030204" pitchFamily="34" charset="0"/>
                          <a:cs typeface="Calibri" panose="020F0502020204030204" pitchFamily="34" charset="0"/>
                        </a:rPr>
                        <a:t>Not disabled/day-to-day activities not limited</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140,523</a:t>
                      </a:r>
                    </a:p>
                  </a:txBody>
                  <a:tcPr marL="6350" marR="6350" marT="6350" marB="0" anchor="ctr">
                    <a:lnL>
                      <a:noFill/>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dirty="0">
                          <a:solidFill>
                            <a:srgbClr val="000000"/>
                          </a:solidFill>
                          <a:effectLst/>
                          <a:latin typeface="Calibri" panose="020F0502020204030204" pitchFamily="34" charset="0"/>
                          <a:cs typeface="Calibri" panose="020F0502020204030204" pitchFamily="34" charset="0"/>
                        </a:rPr>
                        <a:t>88.7%</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5232035"/>
                  </a:ext>
                </a:extLst>
              </a:tr>
            </a:tbl>
          </a:graphicData>
        </a:graphic>
      </p:graphicFrame>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50" y="132821"/>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4" y="320355"/>
            <a:ext cx="704932" cy="704932"/>
          </a:xfrm>
          <a:prstGeom prst="rect">
            <a:avLst/>
          </a:prstGeom>
        </p:spPr>
      </p:pic>
      <p:sp>
        <p:nvSpPr>
          <p:cNvPr id="3" name="Slide Number Placeholder 2">
            <a:extLst>
              <a:ext uri="{FF2B5EF4-FFF2-40B4-BE49-F238E27FC236}">
                <a16:creationId xmlns:a16="http://schemas.microsoft.com/office/drawing/2014/main" id="{E233CE97-A901-FC2B-65DC-FB23358EF191}"/>
              </a:ext>
            </a:extLst>
          </p:cNvPr>
          <p:cNvSpPr>
            <a:spLocks noGrp="1"/>
          </p:cNvSpPr>
          <p:nvPr>
            <p:ph type="sldNum" sz="quarter" idx="12"/>
          </p:nvPr>
        </p:nvSpPr>
        <p:spPr/>
        <p:txBody>
          <a:bodyPr/>
          <a:lstStyle/>
          <a:p>
            <a:fld id="{CEDEF9C1-0071-4D4A-89AA-0CC05A8019E4}" type="slidenum">
              <a:rPr lang="en-US" smtClean="0"/>
              <a:t>27</a:t>
            </a:fld>
            <a:endParaRPr lang="en-US"/>
          </a:p>
        </p:txBody>
      </p:sp>
    </p:spTree>
    <p:extLst>
      <p:ext uri="{BB962C8B-B14F-4D97-AF65-F5344CB8AC3E}">
        <p14:creationId xmlns:p14="http://schemas.microsoft.com/office/powerpoint/2010/main" val="201621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Population – Disability (2)</a:t>
            </a:r>
          </a:p>
        </p:txBody>
      </p:sp>
      <p:sp>
        <p:nvSpPr>
          <p:cNvPr id="19" name="TextBox 18">
            <a:extLst>
              <a:ext uri="{FF2B5EF4-FFF2-40B4-BE49-F238E27FC236}">
                <a16:creationId xmlns:a16="http://schemas.microsoft.com/office/drawing/2014/main" id="{B60C0D78-3568-B6D7-B7DD-CF10CF4567CB}"/>
              </a:ext>
            </a:extLst>
          </p:cNvPr>
          <p:cNvSpPr txBox="1"/>
          <p:nvPr/>
        </p:nvSpPr>
        <p:spPr>
          <a:xfrm>
            <a:off x="5346700" y="1212821"/>
            <a:ext cx="6393414" cy="2862322"/>
          </a:xfrm>
          <a:prstGeom prst="rect">
            <a:avLst/>
          </a:prstGeom>
          <a:noFill/>
        </p:spPr>
        <p:txBody>
          <a:bodyPr wrap="square" rtlCol="0">
            <a:spAutoFit/>
          </a:bodyPr>
          <a:lstStyle/>
          <a:p>
            <a:r>
              <a:rPr lang="en-GB" sz="2000">
                <a:solidFill>
                  <a:srgbClr val="333333"/>
                </a:solidFill>
              </a:rPr>
              <a:t>Slough has a smaller proportion of households with disabled residents than the England average. </a:t>
            </a:r>
          </a:p>
          <a:p>
            <a:endParaRPr lang="en-GB" sz="2000">
              <a:solidFill>
                <a:srgbClr val="333333"/>
              </a:solidFill>
            </a:endParaRPr>
          </a:p>
          <a:p>
            <a:r>
              <a:rPr lang="en-GB" sz="2000">
                <a:solidFill>
                  <a:srgbClr val="333333"/>
                </a:solidFill>
              </a:rPr>
              <a:t>The number of households with one or more disabled people has decreased since 2011. However, it is important to note that the ONS has changed the way it identifies disabled people</a:t>
            </a:r>
            <a:r>
              <a:rPr lang="en-GB" sz="2000" baseline="30000">
                <a:solidFill>
                  <a:srgbClr val="333333"/>
                </a:solidFill>
              </a:rPr>
              <a:t>2</a:t>
            </a:r>
            <a:r>
              <a:rPr lang="en-GB" sz="2000">
                <a:solidFill>
                  <a:srgbClr val="333333"/>
                </a:solidFill>
              </a:rPr>
              <a:t> since 2011, which may have impacted the number of people identified as disabled in the data. </a:t>
            </a:r>
          </a:p>
        </p:txBody>
      </p:sp>
      <p:graphicFrame>
        <p:nvGraphicFramePr>
          <p:cNvPr id="2" name="Chart 1" descr="A bar chart comparing the proportion of disabled people in households for Slough in 2021 and 2011 and England in 2021. ">
            <a:extLst>
              <a:ext uri="{FF2B5EF4-FFF2-40B4-BE49-F238E27FC236}">
                <a16:creationId xmlns:a16="http://schemas.microsoft.com/office/drawing/2014/main" id="{A9FBF5D2-7C8A-FC67-95F6-3E838F69B3F1}"/>
              </a:ext>
            </a:extLst>
          </p:cNvPr>
          <p:cNvGraphicFramePr>
            <a:graphicFrameLocks/>
          </p:cNvGraphicFramePr>
          <p:nvPr>
            <p:extLst>
              <p:ext uri="{D42A27DB-BD31-4B8C-83A1-F6EECF244321}">
                <p14:modId xmlns:p14="http://schemas.microsoft.com/office/powerpoint/2010/main" val="850449609"/>
              </p:ext>
            </p:extLst>
          </p:nvPr>
        </p:nvGraphicFramePr>
        <p:xfrm>
          <a:off x="0" y="1212820"/>
          <a:ext cx="5272095" cy="56451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E3A796E7-03CA-AAF2-3477-4D8A0D0C0AA8}"/>
              </a:ext>
            </a:extLst>
          </p:cNvPr>
          <p:cNvGraphicFramePr>
            <a:graphicFrameLocks noGrp="1"/>
          </p:cNvGraphicFramePr>
          <p:nvPr>
            <p:extLst>
              <p:ext uri="{D42A27DB-BD31-4B8C-83A1-F6EECF244321}">
                <p14:modId xmlns:p14="http://schemas.microsoft.com/office/powerpoint/2010/main" val="1456881903"/>
              </p:ext>
            </p:extLst>
          </p:nvPr>
        </p:nvGraphicFramePr>
        <p:xfrm>
          <a:off x="5602865" y="4454769"/>
          <a:ext cx="5881083" cy="1556592"/>
        </p:xfrm>
        <a:graphic>
          <a:graphicData uri="http://schemas.openxmlformats.org/drawingml/2006/table">
            <a:tbl>
              <a:tblPr firstRow="1">
                <a:tableStyleId>{912C8C85-51F0-491E-9774-3900AFEF0FD7}</a:tableStyleId>
              </a:tblPr>
              <a:tblGrid>
                <a:gridCol w="3845934">
                  <a:extLst>
                    <a:ext uri="{9D8B030D-6E8A-4147-A177-3AD203B41FA5}">
                      <a16:colId xmlns:a16="http://schemas.microsoft.com/office/drawing/2014/main" val="3091279382"/>
                    </a:ext>
                  </a:extLst>
                </a:gridCol>
                <a:gridCol w="678383">
                  <a:extLst>
                    <a:ext uri="{9D8B030D-6E8A-4147-A177-3AD203B41FA5}">
                      <a16:colId xmlns:a16="http://schemas.microsoft.com/office/drawing/2014/main" val="92265668"/>
                    </a:ext>
                  </a:extLst>
                </a:gridCol>
                <a:gridCol w="678383">
                  <a:extLst>
                    <a:ext uri="{9D8B030D-6E8A-4147-A177-3AD203B41FA5}">
                      <a16:colId xmlns:a16="http://schemas.microsoft.com/office/drawing/2014/main" val="1141567870"/>
                    </a:ext>
                  </a:extLst>
                </a:gridCol>
                <a:gridCol w="678383">
                  <a:extLst>
                    <a:ext uri="{9D8B030D-6E8A-4147-A177-3AD203B41FA5}">
                      <a16:colId xmlns:a16="http://schemas.microsoft.com/office/drawing/2014/main" val="3038475619"/>
                    </a:ext>
                  </a:extLst>
                </a:gridCol>
              </a:tblGrid>
              <a:tr h="38794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a:solidFill>
                            <a:schemeClr val="bg1"/>
                          </a:solidFill>
                          <a:effectLst/>
                          <a:latin typeface="Calibri" panose="020F0502020204030204" pitchFamily="34" charset="0"/>
                          <a:cs typeface="Calibri" panose="020F0502020204030204" pitchFamily="34" charset="0"/>
                        </a:rPr>
                        <a:t>Number of Disabled People in Slough Households</a:t>
                      </a:r>
                      <a:r>
                        <a:rPr lang="en-GB" sz="1400" b="1" u="none" strike="noStrike" baseline="30000">
                          <a:solidFill>
                            <a:schemeClr val="bg1"/>
                          </a:solidFill>
                          <a:effectLst/>
                          <a:latin typeface="Calibri" panose="020F0502020204030204" pitchFamily="34" charset="0"/>
                          <a:cs typeface="Calibri" panose="020F0502020204030204" pitchFamily="34" charset="0"/>
                        </a:rPr>
                        <a:t>1</a:t>
                      </a: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2021</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2011</a:t>
                      </a:r>
                      <a:endParaRPr lang="en-GB" sz="1400" b="1" i="0" u="none" strike="noStrike" baseline="30000">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chemeClr val="bg1"/>
                          </a:solidFill>
                          <a:effectLst/>
                          <a:latin typeface="Calibri" panose="020F0502020204030204" pitchFamily="34" charset="0"/>
                          <a:cs typeface="Calibri" panose="020F0502020204030204" pitchFamily="34" charset="0"/>
                        </a:rPr>
                        <a:t>Change</a:t>
                      </a: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solidFill>
                      <a:srgbClr val="9E66AA"/>
                    </a:solidFill>
                  </a:tcPr>
                </a:tc>
                <a:extLst>
                  <a:ext uri="{0D108BD9-81ED-4DB2-BD59-A6C34878D82A}">
                    <a16:rowId xmlns:a16="http://schemas.microsoft.com/office/drawing/2014/main" val="4153038040"/>
                  </a:ext>
                </a:extLst>
              </a:tr>
              <a:tr h="38955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1 person disabled person in household</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Calibri" panose="020F0502020204030204" pitchFamily="34" charset="0"/>
                          <a:cs typeface="Calibri" panose="020F0502020204030204" pitchFamily="34" charset="0"/>
                        </a:rPr>
                        <a:t>10,810</a:t>
                      </a: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ctr"/>
                      <a:r>
                        <a:rPr lang="en-GB" sz="1400" b="0" i="0" u="none" strike="noStrike">
                          <a:solidFill>
                            <a:srgbClr val="000000"/>
                          </a:solidFill>
                          <a:effectLst/>
                          <a:latin typeface="Calibri" panose="020F0502020204030204" pitchFamily="34" charset="0"/>
                          <a:cs typeface="Calibri" panose="020F0502020204030204" pitchFamily="34" charset="0"/>
                        </a:rPr>
                        <a:t>11,388</a:t>
                      </a: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-5%</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437319618"/>
                  </a:ext>
                </a:extLst>
              </a:tr>
              <a:tr h="38955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2 or more disabled people in household</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Calibri" panose="020F0502020204030204" pitchFamily="34" charset="0"/>
                          <a:cs typeface="Calibri" panose="020F0502020204030204" pitchFamily="34" charset="0"/>
                        </a:rPr>
                        <a:t>2,998</a:t>
                      </a: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ctr"/>
                      <a:r>
                        <a:rPr lang="en-GB" sz="1400" b="0" i="0" u="none" strike="noStrike">
                          <a:solidFill>
                            <a:srgbClr val="000000"/>
                          </a:solidFill>
                          <a:effectLst/>
                          <a:latin typeface="Calibri" panose="020F0502020204030204" pitchFamily="34" charset="0"/>
                          <a:cs typeface="Calibri" panose="020F0502020204030204" pitchFamily="34" charset="0"/>
                        </a:rPr>
                        <a:t>3,225</a:t>
                      </a: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cs typeface="Calibri" panose="020F0502020204030204" pitchFamily="34" charset="0"/>
                        </a:rPr>
                        <a:t>-7%</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17735184"/>
                  </a:ext>
                </a:extLst>
              </a:tr>
              <a:tr h="389550">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Total households with 1 or more disabled people</a:t>
                      </a:r>
                    </a:p>
                  </a:txBody>
                  <a:tcPr marL="6350" marR="6350" marT="6350" marB="0" anchor="ctr">
                    <a:lnL w="12700" cap="flat" cmpd="sng" algn="ctr">
                      <a:solidFill>
                        <a:srgbClr val="9E66AA"/>
                      </a:solidFill>
                      <a:prstDash val="solid"/>
                      <a:round/>
                      <a:headEnd type="none" w="med" len="med"/>
                      <a:tailEnd type="none" w="med" len="med"/>
                    </a:lnL>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Calibri" panose="020F0502020204030204" pitchFamily="34" charset="0"/>
                          <a:cs typeface="Calibri" panose="020F0502020204030204" pitchFamily="34" charset="0"/>
                        </a:rPr>
                        <a:t>13,808</a:t>
                      </a: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ctr"/>
                      <a:r>
                        <a:rPr lang="en-GB" sz="1400" b="0" i="0" u="none" strike="noStrike">
                          <a:solidFill>
                            <a:srgbClr val="000000"/>
                          </a:solidFill>
                          <a:effectLst/>
                          <a:latin typeface="Calibri" panose="020F0502020204030204" pitchFamily="34" charset="0"/>
                          <a:cs typeface="Calibri" panose="020F0502020204030204" pitchFamily="34" charset="0"/>
                        </a:rPr>
                        <a:t>14,613</a:t>
                      </a:r>
                    </a:p>
                  </a:txBody>
                  <a:tcPr marL="6350" marR="6350" marT="6350" marB="0" anchor="ct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Calibri" panose="020F0502020204030204" pitchFamily="34" charset="0"/>
                          <a:cs typeface="Calibri" panose="020F0502020204030204" pitchFamily="34" charset="0"/>
                        </a:rPr>
                        <a:t>-6%</a:t>
                      </a:r>
                    </a:p>
                  </a:txBody>
                  <a:tcPr marL="6350" marR="6350" marT="6350" marB="0" anchor="ctr">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tcPr>
                </a:tc>
                <a:extLst>
                  <a:ext uri="{0D108BD9-81ED-4DB2-BD59-A6C34878D82A}">
                    <a16:rowId xmlns:a16="http://schemas.microsoft.com/office/drawing/2014/main" val="2795532245"/>
                  </a:ext>
                </a:extLst>
              </a:tr>
            </a:tbl>
          </a:graphicData>
        </a:graphic>
      </p:graphicFrame>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4" name="Slide Number Placeholder 3">
            <a:extLst>
              <a:ext uri="{FF2B5EF4-FFF2-40B4-BE49-F238E27FC236}">
                <a16:creationId xmlns:a16="http://schemas.microsoft.com/office/drawing/2014/main" id="{2E988C30-0400-2480-2C28-0A558BCA5F6A}"/>
              </a:ext>
            </a:extLst>
          </p:cNvPr>
          <p:cNvSpPr>
            <a:spLocks noGrp="1"/>
          </p:cNvSpPr>
          <p:nvPr>
            <p:ph type="sldNum" sz="quarter" idx="12"/>
          </p:nvPr>
        </p:nvSpPr>
        <p:spPr/>
        <p:txBody>
          <a:bodyPr/>
          <a:lstStyle/>
          <a:p>
            <a:fld id="{CEDEF9C1-0071-4D4A-89AA-0CC05A8019E4}" type="slidenum">
              <a:rPr lang="en-US" smtClean="0"/>
              <a:t>28</a:t>
            </a:fld>
            <a:endParaRPr lang="en-US"/>
          </a:p>
        </p:txBody>
      </p:sp>
    </p:spTree>
    <p:extLst>
      <p:ext uri="{BB962C8B-B14F-4D97-AF65-F5344CB8AC3E}">
        <p14:creationId xmlns:p14="http://schemas.microsoft.com/office/powerpoint/2010/main" val="1720487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3AC9F-F9DB-D851-D150-65666AA442ED}"/>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Population – Unpaid care</a:t>
            </a:r>
          </a:p>
        </p:txBody>
      </p:sp>
      <p:sp>
        <p:nvSpPr>
          <p:cNvPr id="19" name="TextBox 18">
            <a:extLst>
              <a:ext uri="{FF2B5EF4-FFF2-40B4-BE49-F238E27FC236}">
                <a16:creationId xmlns:a16="http://schemas.microsoft.com/office/drawing/2014/main" id="{B60C0D78-3568-B6D7-B7DD-CF10CF4567CB}"/>
              </a:ext>
            </a:extLst>
          </p:cNvPr>
          <p:cNvSpPr txBox="1"/>
          <p:nvPr/>
        </p:nvSpPr>
        <p:spPr>
          <a:xfrm>
            <a:off x="5346700" y="1212821"/>
            <a:ext cx="6393414" cy="2554545"/>
          </a:xfrm>
          <a:prstGeom prst="rect">
            <a:avLst/>
          </a:prstGeom>
          <a:noFill/>
        </p:spPr>
        <p:txBody>
          <a:bodyPr wrap="square" rtlCol="0">
            <a:spAutoFit/>
          </a:bodyPr>
          <a:lstStyle/>
          <a:p>
            <a:r>
              <a:rPr lang="en-GB" sz="2000" dirty="0">
                <a:solidFill>
                  <a:srgbClr val="333333"/>
                </a:solidFill>
              </a:rPr>
              <a:t>The proportion of residents providing 1-19 hours of unpaid care a week has decreased since 2011, but the proportion of residents providing 20-49 hours has increased slightly. </a:t>
            </a:r>
            <a:endParaRPr lang="en-GB" sz="2000" dirty="0">
              <a:solidFill>
                <a:srgbClr val="333333"/>
              </a:solidFill>
              <a:highlight>
                <a:srgbClr val="FFFF00"/>
              </a:highlight>
            </a:endParaRPr>
          </a:p>
          <a:p>
            <a:endParaRPr lang="en-GB" sz="2000" dirty="0">
              <a:solidFill>
                <a:srgbClr val="333333"/>
              </a:solidFill>
            </a:endParaRPr>
          </a:p>
          <a:p>
            <a:r>
              <a:rPr lang="en-GB" sz="2000" dirty="0">
                <a:solidFill>
                  <a:srgbClr val="333333"/>
                </a:solidFill>
              </a:rPr>
              <a:t>Slough has a smaller proportion of residents providing 19 hours or less of unpaid care a week than the England average. </a:t>
            </a:r>
          </a:p>
        </p:txBody>
      </p:sp>
      <p:graphicFrame>
        <p:nvGraphicFramePr>
          <p:cNvPr id="2" name="Chart 1" descr="A bar chart comparing the standardised proportions of residents providing unpaid care in Slough in 2021 and 2011 and England in 2021. ">
            <a:extLst>
              <a:ext uri="{FF2B5EF4-FFF2-40B4-BE49-F238E27FC236}">
                <a16:creationId xmlns:a16="http://schemas.microsoft.com/office/drawing/2014/main" id="{D862E624-3B01-8F1E-D671-9869212B9B1B}"/>
              </a:ext>
            </a:extLst>
          </p:cNvPr>
          <p:cNvGraphicFramePr>
            <a:graphicFrameLocks/>
          </p:cNvGraphicFramePr>
          <p:nvPr>
            <p:extLst>
              <p:ext uri="{D42A27DB-BD31-4B8C-83A1-F6EECF244321}">
                <p14:modId xmlns:p14="http://schemas.microsoft.com/office/powerpoint/2010/main" val="2744614383"/>
              </p:ext>
            </p:extLst>
          </p:nvPr>
        </p:nvGraphicFramePr>
        <p:xfrm>
          <a:off x="0" y="1086067"/>
          <a:ext cx="5272094" cy="57719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97AC0241-32E9-3178-0971-DC17322231CA}"/>
              </a:ext>
            </a:extLst>
          </p:cNvPr>
          <p:cNvGraphicFramePr>
            <a:graphicFrameLocks noGrp="1"/>
          </p:cNvGraphicFramePr>
          <p:nvPr>
            <p:extLst>
              <p:ext uri="{D42A27DB-BD31-4B8C-83A1-F6EECF244321}">
                <p14:modId xmlns:p14="http://schemas.microsoft.com/office/powerpoint/2010/main" val="886088895"/>
              </p:ext>
            </p:extLst>
          </p:nvPr>
        </p:nvGraphicFramePr>
        <p:xfrm>
          <a:off x="5504231" y="4431324"/>
          <a:ext cx="6078351" cy="1538067"/>
        </p:xfrm>
        <a:graphic>
          <a:graphicData uri="http://schemas.openxmlformats.org/drawingml/2006/table">
            <a:tbl>
              <a:tblPr firstRow="1">
                <a:tableStyleId>{912C8C85-51F0-491E-9774-3900AFEF0FD7}</a:tableStyleId>
              </a:tblPr>
              <a:tblGrid>
                <a:gridCol w="3527035">
                  <a:extLst>
                    <a:ext uri="{9D8B030D-6E8A-4147-A177-3AD203B41FA5}">
                      <a16:colId xmlns:a16="http://schemas.microsoft.com/office/drawing/2014/main" val="2826638912"/>
                    </a:ext>
                  </a:extLst>
                </a:gridCol>
                <a:gridCol w="1275658">
                  <a:extLst>
                    <a:ext uri="{9D8B030D-6E8A-4147-A177-3AD203B41FA5}">
                      <a16:colId xmlns:a16="http://schemas.microsoft.com/office/drawing/2014/main" val="92265668"/>
                    </a:ext>
                  </a:extLst>
                </a:gridCol>
                <a:gridCol w="1275658">
                  <a:extLst>
                    <a:ext uri="{9D8B030D-6E8A-4147-A177-3AD203B41FA5}">
                      <a16:colId xmlns:a16="http://schemas.microsoft.com/office/drawing/2014/main" val="1141567870"/>
                    </a:ext>
                  </a:extLst>
                </a:gridCol>
              </a:tblGrid>
              <a:tr h="38332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u="none" strike="noStrike">
                          <a:solidFill>
                            <a:schemeClr val="bg1"/>
                          </a:solidFill>
                          <a:effectLst/>
                          <a:latin typeface="Calibri" panose="020F0502020204030204" pitchFamily="34" charset="0"/>
                          <a:cs typeface="Calibri" panose="020F0502020204030204" pitchFamily="34" charset="0"/>
                        </a:rPr>
                        <a:t>Unpaid Care (Non-standardised</a:t>
                      </a:r>
                      <a:r>
                        <a:rPr lang="en-GB" sz="1400" b="1" u="none" strike="noStrike" baseline="30000">
                          <a:solidFill>
                            <a:schemeClr val="bg1"/>
                          </a:solidFill>
                          <a:effectLst/>
                          <a:latin typeface="Calibri" panose="020F0502020204030204" pitchFamily="34" charset="0"/>
                          <a:cs typeface="Calibri" panose="020F0502020204030204" pitchFamily="34" charset="0"/>
                        </a:rPr>
                        <a:t>1</a:t>
                      </a:r>
                      <a:r>
                        <a:rPr lang="en-GB" sz="1400" b="1" u="none" strike="noStrike">
                          <a:solidFill>
                            <a:schemeClr val="bg1"/>
                          </a:solidFill>
                          <a:effectLst/>
                          <a:latin typeface="Calibri" panose="020F0502020204030204" pitchFamily="34" charset="0"/>
                          <a:cs typeface="Calibri" panose="020F0502020204030204" pitchFamily="34" charset="0"/>
                        </a:rPr>
                        <a:t>) (2021)</a:t>
                      </a:r>
                    </a:p>
                  </a:txBody>
                  <a:tcPr marL="5443" marR="5443" marT="5443" marB="0" anchor="ctr">
                    <a:lnL w="12700" cap="flat" cmpd="sng" algn="ctr">
                      <a:solidFill>
                        <a:srgbClr val="9E66A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i="0" u="none" strike="noStrike">
                          <a:solidFill>
                            <a:schemeClr val="bg1"/>
                          </a:solidFill>
                          <a:effectLst/>
                          <a:latin typeface="Calibri" panose="020F0502020204030204" pitchFamily="34" charset="0"/>
                          <a:cs typeface="Calibri" panose="020F0502020204030204" pitchFamily="34" charset="0"/>
                        </a:rPr>
                        <a:t>Slough Number</a:t>
                      </a:r>
                    </a:p>
                  </a:txBody>
                  <a:tcPr marL="5443" marR="5443" marT="5443" marB="0" anchor="ctr">
                    <a:lnL w="12700" cap="flat" cmpd="sng" algn="ctr">
                      <a:no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tc>
                  <a:txBody>
                    <a:bodyPr/>
                    <a:lstStyle/>
                    <a:p>
                      <a:pPr algn="ctr" fontAlgn="b"/>
                      <a:r>
                        <a:rPr lang="en-GB" sz="1400" b="1" u="none" strike="noStrike">
                          <a:solidFill>
                            <a:schemeClr val="bg1"/>
                          </a:solidFill>
                          <a:effectLst/>
                          <a:latin typeface="Calibri" panose="020F0502020204030204" pitchFamily="34" charset="0"/>
                          <a:cs typeface="Calibri" panose="020F0502020204030204" pitchFamily="34" charset="0"/>
                        </a:rPr>
                        <a:t>Slough %</a:t>
                      </a:r>
                      <a:endParaRPr lang="en-GB" sz="1400" b="1" i="0" u="none" strike="noStrike">
                        <a:solidFill>
                          <a:schemeClr val="bg1"/>
                        </a:solidFill>
                        <a:effectLst/>
                        <a:latin typeface="Calibri" panose="020F0502020204030204" pitchFamily="34" charset="0"/>
                        <a:cs typeface="Calibri" panose="020F0502020204030204" pitchFamily="34" charset="0"/>
                      </a:endParaRPr>
                    </a:p>
                  </a:txBody>
                  <a:tcPr marL="5443" marR="5443" marT="5443" marB="0" anchor="ctr">
                    <a:lnL w="12700" cap="flat" cmpd="sng" algn="ctr">
                      <a:solidFill>
                        <a:srgbClr val="9E66AA"/>
                      </a:solidFill>
                      <a:prstDash val="solid"/>
                      <a:round/>
                      <a:headEnd type="none" w="med" len="med"/>
                      <a:tailEnd type="none" w="med" len="med"/>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solidFill>
                      <a:srgbClr val="9E66AA"/>
                    </a:solidFill>
                  </a:tcPr>
                </a:tc>
                <a:extLst>
                  <a:ext uri="{0D108BD9-81ED-4DB2-BD59-A6C34878D82A}">
                    <a16:rowId xmlns:a16="http://schemas.microsoft.com/office/drawing/2014/main" val="4153038040"/>
                  </a:ext>
                </a:extLst>
              </a:tr>
              <a:tr h="384914">
                <a:tc>
                  <a:txBody>
                    <a:bodyPr/>
                    <a:lstStyle/>
                    <a:p>
                      <a:pPr algn="l" fontAlgn="ctr"/>
                      <a:r>
                        <a:rPr lang="en-GB" sz="1400" b="0" i="0" u="none" strike="noStrike">
                          <a:solidFill>
                            <a:srgbClr val="000000"/>
                          </a:solidFill>
                          <a:effectLst/>
                          <a:latin typeface="Calibri" panose="020F0502020204030204" pitchFamily="34" charset="0"/>
                          <a:cs typeface="Calibri" panose="020F0502020204030204" pitchFamily="34" charset="0"/>
                        </a:rPr>
                        <a:t>Provides 1 to 19 hours unpaid care a week</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4,506</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2.8%</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0933954"/>
                  </a:ext>
                </a:extLst>
              </a:tr>
              <a:tr h="384914">
                <a:tc>
                  <a:txBody>
                    <a:bodyPr/>
                    <a:lstStyle/>
                    <a:p>
                      <a:pPr algn="l" fontAlgn="ctr"/>
                      <a:r>
                        <a:rPr lang="en-GB" sz="1400" b="0" i="0" u="none" strike="noStrike">
                          <a:solidFill>
                            <a:srgbClr val="000000"/>
                          </a:solidFill>
                          <a:effectLst/>
                          <a:latin typeface="Calibri" panose="020F0502020204030204" pitchFamily="34" charset="0"/>
                          <a:cs typeface="Calibri" panose="020F0502020204030204" pitchFamily="34" charset="0"/>
                        </a:rPr>
                        <a:t>Provides 20 to 49 hours unpaid care a week</a:t>
                      </a:r>
                    </a:p>
                  </a:txBody>
                  <a:tcPr marL="6350" marR="6350" marT="6350" marB="0" anchor="ctr">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2,644</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1.7%</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2085260"/>
                  </a:ext>
                </a:extLst>
              </a:tr>
              <a:tr h="384914">
                <a:tc>
                  <a:txBody>
                    <a:bodyPr/>
                    <a:lstStyle/>
                    <a:p>
                      <a:pPr algn="l" fontAlgn="b"/>
                      <a:r>
                        <a:rPr lang="en-GB" sz="1400" b="0" i="0" u="none" strike="noStrike">
                          <a:solidFill>
                            <a:srgbClr val="000000"/>
                          </a:solidFill>
                          <a:effectLst/>
                          <a:latin typeface="Calibri" panose="020F0502020204030204" pitchFamily="34" charset="0"/>
                          <a:cs typeface="Calibri" panose="020F0502020204030204" pitchFamily="34" charset="0"/>
                        </a:rPr>
                        <a:t>Provides 50 or more hours unpaid care a week</a:t>
                      </a:r>
                    </a:p>
                  </a:txBody>
                  <a:tcPr marL="6350" marR="6350" marT="6350" marB="0" anchor="b">
                    <a:lnL w="12700" cap="flat" cmpd="sng" algn="ctr">
                      <a:solidFill>
                        <a:srgbClr val="9E66AA"/>
                      </a:solidFill>
                      <a:prstDash val="solid"/>
                      <a:round/>
                      <a:headEnd type="none" w="med" len="med"/>
                      <a:tailEnd type="none" w="med" len="med"/>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2,994</a:t>
                      </a:r>
                    </a:p>
                  </a:txBody>
                  <a:tcPr marL="6350" marR="6350" marT="6350" marB="0" anchor="ctr">
                    <a:lnL>
                      <a:noFill/>
                    </a:lnL>
                    <a:lnR>
                      <a:noFill/>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b="0" i="0" u="none" strike="noStrike">
                          <a:solidFill>
                            <a:srgbClr val="000000"/>
                          </a:solidFill>
                          <a:effectLst/>
                          <a:latin typeface="Calibri" panose="020F0502020204030204" pitchFamily="34" charset="0"/>
                          <a:cs typeface="Calibri" panose="020F0502020204030204" pitchFamily="34" charset="0"/>
                        </a:rPr>
                        <a:t>1.9%</a:t>
                      </a:r>
                    </a:p>
                  </a:txBody>
                  <a:tcPr marL="6350" marR="6350" marT="6350" marB="0" anchor="ctr">
                    <a:lnL>
                      <a:noFill/>
                    </a:lnL>
                    <a:lnR w="12700" cap="flat" cmpd="sng" algn="ctr">
                      <a:solidFill>
                        <a:srgbClr val="9E66AA"/>
                      </a:solidFill>
                      <a:prstDash val="solid"/>
                      <a:round/>
                      <a:headEnd type="none" w="med" len="med"/>
                      <a:tailEnd type="none" w="med" len="med"/>
                    </a:lnR>
                    <a:lnT w="12700" cap="flat" cmpd="sng" algn="ctr">
                      <a:solidFill>
                        <a:srgbClr val="9E66AA"/>
                      </a:solidFill>
                      <a:prstDash val="solid"/>
                      <a:round/>
                      <a:headEnd type="none" w="med" len="med"/>
                      <a:tailEnd type="none" w="med" len="med"/>
                    </a:lnT>
                    <a:lnB w="12700" cap="flat" cmpd="sng" algn="ctr">
                      <a:solidFill>
                        <a:srgbClr val="9E66A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0799886"/>
                  </a:ext>
                </a:extLst>
              </a:tr>
            </a:tbl>
          </a:graphicData>
        </a:graphic>
      </p:graphicFrame>
      <p:sp>
        <p:nvSpPr>
          <p:cNvPr id="7" name="Hexagon 6">
            <a:extLst>
              <a:ext uri="{FF2B5EF4-FFF2-40B4-BE49-F238E27FC236}">
                <a16:creationId xmlns:a16="http://schemas.microsoft.com/office/drawing/2014/main" id="{E866C644-C0FD-10D1-A155-84D5B69CB92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770C6603-9A8B-E666-5F40-9233121845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4" name="Slide Number Placeholder 3">
            <a:extLst>
              <a:ext uri="{FF2B5EF4-FFF2-40B4-BE49-F238E27FC236}">
                <a16:creationId xmlns:a16="http://schemas.microsoft.com/office/drawing/2014/main" id="{48E448A0-D51D-FA4C-8B60-FD8B66C4047B}"/>
              </a:ext>
            </a:extLst>
          </p:cNvPr>
          <p:cNvSpPr>
            <a:spLocks noGrp="1"/>
          </p:cNvSpPr>
          <p:nvPr>
            <p:ph type="sldNum" sz="quarter" idx="12"/>
          </p:nvPr>
        </p:nvSpPr>
        <p:spPr/>
        <p:txBody>
          <a:bodyPr/>
          <a:lstStyle/>
          <a:p>
            <a:fld id="{CEDEF9C1-0071-4D4A-89AA-0CC05A8019E4}" type="slidenum">
              <a:rPr lang="en-US" smtClean="0"/>
              <a:t>29</a:t>
            </a:fld>
            <a:endParaRPr lang="en-US"/>
          </a:p>
        </p:txBody>
      </p:sp>
    </p:spTree>
    <p:extLst>
      <p:ext uri="{BB962C8B-B14F-4D97-AF65-F5344CB8AC3E}">
        <p14:creationId xmlns:p14="http://schemas.microsoft.com/office/powerpoint/2010/main" val="356696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FF9ED-66B8-0890-DB8F-C9BF4FFDD42B}"/>
              </a:ext>
            </a:extLst>
          </p:cNvPr>
          <p:cNvSpPr>
            <a:spLocks noGrp="1"/>
          </p:cNvSpPr>
          <p:nvPr>
            <p:ph type="title"/>
          </p:nvPr>
        </p:nvSpPr>
        <p:spPr/>
        <p:txBody>
          <a:bodyPr/>
          <a:lstStyle/>
          <a:p>
            <a:r>
              <a:rPr lang="en-GB"/>
              <a:t>Headlines</a:t>
            </a:r>
          </a:p>
        </p:txBody>
      </p:sp>
      <p:sp>
        <p:nvSpPr>
          <p:cNvPr id="6" name="Content Placeholder 5">
            <a:extLst>
              <a:ext uri="{FF2B5EF4-FFF2-40B4-BE49-F238E27FC236}">
                <a16:creationId xmlns:a16="http://schemas.microsoft.com/office/drawing/2014/main" id="{3F2723C4-CFA2-4078-8735-11F210EE30FC}"/>
              </a:ext>
            </a:extLst>
          </p:cNvPr>
          <p:cNvSpPr>
            <a:spLocks noGrp="1"/>
          </p:cNvSpPr>
          <p:nvPr>
            <p:ph sz="half" idx="2"/>
          </p:nvPr>
        </p:nvSpPr>
        <p:spPr>
          <a:xfrm>
            <a:off x="839788" y="1814732"/>
            <a:ext cx="5157787" cy="4374931"/>
          </a:xfrm>
        </p:spPr>
        <p:txBody>
          <a:bodyPr>
            <a:normAutofit/>
          </a:bodyPr>
          <a:lstStyle/>
          <a:p>
            <a:r>
              <a:rPr lang="en-GB" sz="2000"/>
              <a:t>Slough has a diverse, young population.</a:t>
            </a:r>
          </a:p>
          <a:p>
            <a:r>
              <a:rPr lang="en-GB" sz="2000"/>
              <a:t>Slough has pockets of severe deprivation.</a:t>
            </a:r>
          </a:p>
          <a:p>
            <a:r>
              <a:rPr lang="en-GB" sz="2000"/>
              <a:t>Slough has high levels of overcrowding and the largest average household size in England and Wales.</a:t>
            </a:r>
          </a:p>
          <a:p>
            <a:r>
              <a:rPr lang="en-GB" sz="2000"/>
              <a:t>There has been a larger increase in economically inactive people than active people in Slough since 2011.</a:t>
            </a:r>
          </a:p>
          <a:p>
            <a:r>
              <a:rPr lang="en-GB" sz="2000"/>
              <a:t>Slough has a high proportion of children in low income families and pensioners in poverty in Berkshire.</a:t>
            </a:r>
          </a:p>
        </p:txBody>
      </p:sp>
      <p:sp>
        <p:nvSpPr>
          <p:cNvPr id="8" name="Content Placeholder 7">
            <a:extLst>
              <a:ext uri="{FF2B5EF4-FFF2-40B4-BE49-F238E27FC236}">
                <a16:creationId xmlns:a16="http://schemas.microsoft.com/office/drawing/2014/main" id="{4F97C9B4-A57E-602C-458B-E8AEFC0E66CD}"/>
              </a:ext>
            </a:extLst>
          </p:cNvPr>
          <p:cNvSpPr>
            <a:spLocks noGrp="1"/>
          </p:cNvSpPr>
          <p:nvPr>
            <p:ph sz="quarter" idx="4"/>
          </p:nvPr>
        </p:nvSpPr>
        <p:spPr>
          <a:xfrm>
            <a:off x="6172200" y="1814732"/>
            <a:ext cx="5183188" cy="4374931"/>
          </a:xfrm>
        </p:spPr>
        <p:txBody>
          <a:bodyPr>
            <a:normAutofit/>
          </a:bodyPr>
          <a:lstStyle/>
          <a:p>
            <a:r>
              <a:rPr lang="en-GB" sz="2000" dirty="0"/>
              <a:t>There is a gap in weekly income between Slough residents and those who commute into Slough for work.</a:t>
            </a:r>
          </a:p>
          <a:p>
            <a:r>
              <a:rPr lang="en-GB" sz="2000" dirty="0"/>
              <a:t>There are high levels of crime, including violent crime.</a:t>
            </a:r>
          </a:p>
          <a:p>
            <a:r>
              <a:rPr lang="en-GB" sz="2000" dirty="0"/>
              <a:t>Slough has generally good levels of educational attainment but is below the national average for post-16 education and qualifications​.</a:t>
            </a:r>
          </a:p>
        </p:txBody>
      </p:sp>
      <p:sp>
        <p:nvSpPr>
          <p:cNvPr id="3" name="Slide Number Placeholder 2">
            <a:extLst>
              <a:ext uri="{FF2B5EF4-FFF2-40B4-BE49-F238E27FC236}">
                <a16:creationId xmlns:a16="http://schemas.microsoft.com/office/drawing/2014/main" id="{6385B872-B030-FC3B-2660-B3BF4B262F34}"/>
              </a:ext>
              <a:ext uri="{C183D7F6-B498-43B3-948B-1728B52AA6E4}">
                <adec:decorative xmlns:adec="http://schemas.microsoft.com/office/drawing/2017/decorative" val="0"/>
              </a:ext>
            </a:extLst>
          </p:cNvPr>
          <p:cNvSpPr>
            <a:spLocks noGrp="1"/>
          </p:cNvSpPr>
          <p:nvPr>
            <p:ph type="sldNum" sz="quarter" idx="12"/>
          </p:nvPr>
        </p:nvSpPr>
        <p:spPr/>
        <p:txBody>
          <a:bodyPr/>
          <a:lstStyle/>
          <a:p>
            <a:fld id="{CEDEF9C1-0071-4D4A-89AA-0CC05A8019E4}" type="slidenum">
              <a:rPr lang="en-US" smtClean="0">
                <a:solidFill>
                  <a:schemeClr val="bg1"/>
                </a:solidFill>
              </a:rPr>
              <a:t>3</a:t>
            </a:fld>
            <a:endParaRPr lang="en-US">
              <a:solidFill>
                <a:schemeClr val="bg1"/>
              </a:solidFill>
            </a:endParaRPr>
          </a:p>
        </p:txBody>
      </p:sp>
    </p:spTree>
    <p:extLst>
      <p:ext uri="{BB962C8B-B14F-4D97-AF65-F5344CB8AC3E}">
        <p14:creationId xmlns:p14="http://schemas.microsoft.com/office/powerpoint/2010/main" val="286901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4BC73-1FF9-81F5-2BDF-9DB881F35FF1}"/>
              </a:ext>
            </a:extLst>
          </p:cNvPr>
          <p:cNvSpPr>
            <a:spLocks noGrp="1"/>
          </p:cNvSpPr>
          <p:nvPr>
            <p:ph type="title"/>
          </p:nvPr>
        </p:nvSpPr>
        <p:spPr/>
        <p:txBody>
          <a:bodyPr/>
          <a:lstStyle/>
          <a:p>
            <a:r>
              <a:rPr lang="en-GB"/>
              <a:t>Wider </a:t>
            </a:r>
            <a:r>
              <a:rPr lang="en-GB" sz="6000" b="0" i="0">
                <a:solidFill>
                  <a:srgbClr val="0B0C0C"/>
                </a:solidFill>
                <a:effectLst/>
              </a:rPr>
              <a:t>Determinants</a:t>
            </a:r>
            <a:r>
              <a:rPr lang="en-GB"/>
              <a:t> of Health</a:t>
            </a:r>
          </a:p>
        </p:txBody>
      </p:sp>
      <p:sp>
        <p:nvSpPr>
          <p:cNvPr id="3" name="Text Placeholder 2">
            <a:extLst>
              <a:ext uri="{FF2B5EF4-FFF2-40B4-BE49-F238E27FC236}">
                <a16:creationId xmlns:a16="http://schemas.microsoft.com/office/drawing/2014/main" id="{4CB02114-61FC-53C2-161F-24B00829740F}"/>
              </a:ext>
              <a:ext uri="{C183D7F6-B498-43B3-948B-1728B52AA6E4}">
                <adec:decorative xmlns:adec="http://schemas.microsoft.com/office/drawing/2017/decorative" val="1"/>
              </a:ext>
            </a:extLst>
          </p:cNvPr>
          <p:cNvSpPr>
            <a:spLocks noGrp="1"/>
          </p:cNvSpPr>
          <p:nvPr>
            <p:ph type="body" idx="1"/>
          </p:nvPr>
        </p:nvSpPr>
        <p:spPr/>
        <p:txBody>
          <a:bodyPr/>
          <a:lstStyle/>
          <a:p>
            <a:endParaRPr lang="en-GB"/>
          </a:p>
        </p:txBody>
      </p:sp>
      <p:sp>
        <p:nvSpPr>
          <p:cNvPr id="5" name="Slide Number Placeholder 4">
            <a:extLst>
              <a:ext uri="{FF2B5EF4-FFF2-40B4-BE49-F238E27FC236}">
                <a16:creationId xmlns:a16="http://schemas.microsoft.com/office/drawing/2014/main" id="{8B7DA15E-78A1-77EA-312D-C09A4E5590C5}"/>
              </a:ext>
            </a:extLst>
          </p:cNvPr>
          <p:cNvSpPr>
            <a:spLocks noGrp="1"/>
          </p:cNvSpPr>
          <p:nvPr>
            <p:ph type="sldNum" sz="quarter" idx="12"/>
          </p:nvPr>
        </p:nvSpPr>
        <p:spPr/>
        <p:txBody>
          <a:bodyPr/>
          <a:lstStyle/>
          <a:p>
            <a:fld id="{CEDEF9C1-0071-4D4A-89AA-0CC05A8019E4}" type="slidenum">
              <a:rPr lang="en-US" smtClean="0">
                <a:solidFill>
                  <a:schemeClr val="bg1"/>
                </a:solidFill>
              </a:rPr>
              <a:t>30</a:t>
            </a:fld>
            <a:endParaRPr lang="en-US">
              <a:solidFill>
                <a:schemeClr val="bg1"/>
              </a:solidFill>
            </a:endParaRPr>
          </a:p>
        </p:txBody>
      </p:sp>
    </p:spTree>
    <p:extLst>
      <p:ext uri="{BB962C8B-B14F-4D97-AF65-F5344CB8AC3E}">
        <p14:creationId xmlns:p14="http://schemas.microsoft.com/office/powerpoint/2010/main" val="3934950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249BE8-D33C-7794-05C9-BAEAB1A6E452}"/>
              </a:ext>
            </a:extLst>
          </p:cNvPr>
          <p:cNvSpPr>
            <a:spLocks noGrp="1"/>
          </p:cNvSpPr>
          <p:nvPr>
            <p:ph type="title" idx="4294967295"/>
          </p:nvPr>
        </p:nvSpPr>
        <p:spPr>
          <a:xfrm>
            <a:off x="371475" y="343425"/>
            <a:ext cx="5053965" cy="443449"/>
          </a:xfrm>
        </p:spPr>
        <p:txBody>
          <a:bodyPr>
            <a:noAutofit/>
          </a:bodyPr>
          <a:lstStyle/>
          <a:p>
            <a:r>
              <a:rPr lang="en-GB" sz="2800" dirty="0">
                <a:latin typeface="+mn-lt"/>
              </a:rPr>
              <a:t>Wider determinants</a:t>
            </a:r>
            <a:r>
              <a:rPr lang="en-GB" sz="2800" baseline="0" dirty="0">
                <a:latin typeface="+mn-lt"/>
              </a:rPr>
              <a:t> of health</a:t>
            </a:r>
            <a:endParaRPr lang="en-GB" sz="2800" dirty="0">
              <a:latin typeface="+mn-lt"/>
            </a:endParaRPr>
          </a:p>
        </p:txBody>
      </p:sp>
      <p:sp>
        <p:nvSpPr>
          <p:cNvPr id="4" name="TextBox 3">
            <a:extLst>
              <a:ext uri="{FF2B5EF4-FFF2-40B4-BE49-F238E27FC236}">
                <a16:creationId xmlns:a16="http://schemas.microsoft.com/office/drawing/2014/main" id="{A0C7C405-D0C1-8C2D-4204-014AA8C5E091}"/>
              </a:ext>
            </a:extLst>
          </p:cNvPr>
          <p:cNvSpPr txBox="1"/>
          <p:nvPr/>
        </p:nvSpPr>
        <p:spPr>
          <a:xfrm>
            <a:off x="371475" y="852785"/>
            <a:ext cx="5518150" cy="4708981"/>
          </a:xfrm>
          <a:prstGeom prst="rect">
            <a:avLst/>
          </a:prstGeom>
          <a:noFill/>
        </p:spPr>
        <p:txBody>
          <a:bodyPr wrap="square">
            <a:spAutoFit/>
          </a:bodyPr>
          <a:lstStyle/>
          <a:p>
            <a:r>
              <a:rPr lang="en-GB" sz="2000" b="0" i="0">
                <a:solidFill>
                  <a:srgbClr val="0B0C0C"/>
                </a:solidFill>
                <a:effectLst/>
              </a:rPr>
              <a:t>The wider determinants of health are a diverse range of social, economic and environmental factors which influence people’s mental and physical health.</a:t>
            </a:r>
          </a:p>
          <a:p>
            <a:endParaRPr lang="en-GB" sz="2000">
              <a:solidFill>
                <a:srgbClr val="0B0C0C"/>
              </a:solidFill>
            </a:endParaRPr>
          </a:p>
          <a:p>
            <a:endParaRPr lang="en-GB" sz="2000">
              <a:solidFill>
                <a:srgbClr val="0B0C0C"/>
              </a:solidFill>
            </a:endParaRPr>
          </a:p>
          <a:p>
            <a:r>
              <a:rPr lang="en-GB" sz="2000">
                <a:solidFill>
                  <a:srgbClr val="0B0C0C"/>
                </a:solidFill>
              </a:rPr>
              <a:t>Relative contribution of determinants of health:</a:t>
            </a:r>
          </a:p>
          <a:p>
            <a:pPr marL="285750" indent="-285750">
              <a:buFont typeface="Arial" panose="020B0604020202020204" pitchFamily="34" charset="0"/>
              <a:buChar char="•"/>
            </a:pPr>
            <a:r>
              <a:rPr lang="en-GB" sz="2000">
                <a:solidFill>
                  <a:srgbClr val="0B0C0C"/>
                </a:solidFill>
              </a:rPr>
              <a:t>30% - Health Behaviours</a:t>
            </a:r>
          </a:p>
          <a:p>
            <a:pPr marL="285750" indent="-285750">
              <a:buFont typeface="Arial" panose="020B0604020202020204" pitchFamily="34" charset="0"/>
              <a:buChar char="•"/>
            </a:pPr>
            <a:r>
              <a:rPr lang="en-GB" sz="2000">
                <a:solidFill>
                  <a:srgbClr val="0B0C0C"/>
                </a:solidFill>
              </a:rPr>
              <a:t>40% - Socio-economic Factors</a:t>
            </a:r>
          </a:p>
          <a:p>
            <a:pPr marL="285750" indent="-285750">
              <a:buFont typeface="Arial" panose="020B0604020202020204" pitchFamily="34" charset="0"/>
              <a:buChar char="•"/>
            </a:pPr>
            <a:r>
              <a:rPr lang="en-GB" sz="2000">
                <a:solidFill>
                  <a:srgbClr val="0B0C0C"/>
                </a:solidFill>
              </a:rPr>
              <a:t>20% - Clinical Care</a:t>
            </a:r>
          </a:p>
          <a:p>
            <a:pPr marL="285750" indent="-285750">
              <a:buFont typeface="Arial" panose="020B0604020202020204" pitchFamily="34" charset="0"/>
              <a:buChar char="•"/>
            </a:pPr>
            <a:r>
              <a:rPr lang="en-GB" sz="2000">
                <a:solidFill>
                  <a:srgbClr val="0B0C0C"/>
                </a:solidFill>
              </a:rPr>
              <a:t>10% - Built Environment </a:t>
            </a:r>
          </a:p>
          <a:p>
            <a:pPr marL="285750" indent="-285750">
              <a:buFont typeface="Arial" panose="020B0604020202020204" pitchFamily="34" charset="0"/>
              <a:buChar char="•"/>
            </a:pPr>
            <a:endParaRPr lang="en-GB" sz="2000">
              <a:solidFill>
                <a:srgbClr val="0B0C0C"/>
              </a:solidFill>
            </a:endParaRPr>
          </a:p>
          <a:p>
            <a:pPr marL="285750" indent="-285750">
              <a:buFont typeface="Arial" panose="020B0604020202020204" pitchFamily="34" charset="0"/>
              <a:buChar char="•"/>
            </a:pPr>
            <a:endParaRPr lang="en-GB" sz="2000">
              <a:solidFill>
                <a:srgbClr val="0B0C0C"/>
              </a:solidFill>
            </a:endParaRPr>
          </a:p>
          <a:p>
            <a:r>
              <a:rPr lang="en-GB" sz="2000">
                <a:solidFill>
                  <a:srgbClr val="0B0C0C"/>
                </a:solidFill>
              </a:rPr>
              <a:t>The Public Health Outcomes Framework uses these six domains to map these determinants.</a:t>
            </a:r>
            <a:endParaRPr lang="en-GB" sz="2000"/>
          </a:p>
        </p:txBody>
      </p:sp>
      <p:graphicFrame>
        <p:nvGraphicFramePr>
          <p:cNvPr id="2" name="Diagram 1" descr="A graphic listing the six wider determinants of health from the Public Health Outcomes Framework. The determinants are: Built &amp; natural environment, Work &amp; labour market, Vulnerability, Income, Crime, and Education.">
            <a:extLst>
              <a:ext uri="{FF2B5EF4-FFF2-40B4-BE49-F238E27FC236}">
                <a16:creationId xmlns:a16="http://schemas.microsoft.com/office/drawing/2014/main" id="{6B5FAF6B-55F4-C475-D858-CCD09B90A5C6}"/>
              </a:ext>
            </a:extLst>
          </p:cNvPr>
          <p:cNvGraphicFramePr/>
          <p:nvPr>
            <p:extLst>
              <p:ext uri="{D42A27DB-BD31-4B8C-83A1-F6EECF244321}">
                <p14:modId xmlns:p14="http://schemas.microsoft.com/office/powerpoint/2010/main" val="2315391164"/>
              </p:ext>
            </p:extLst>
          </p:nvPr>
        </p:nvGraphicFramePr>
        <p:xfrm>
          <a:off x="4356100" y="88900"/>
          <a:ext cx="8826500" cy="6203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5FECC63-DF5C-6B4B-EC81-6E93707DD460}"/>
              </a:ext>
              <a:ext uri="{C183D7F6-B498-43B3-948B-1728B52AA6E4}">
                <adec:decorative xmlns:adec="http://schemas.microsoft.com/office/drawing/2017/decorative" val="1"/>
              </a:ext>
            </a:extLst>
          </p:cNvPr>
          <p:cNvSpPr txBox="1"/>
          <p:nvPr/>
        </p:nvSpPr>
        <p:spPr>
          <a:xfrm>
            <a:off x="9949079" y="5687453"/>
            <a:ext cx="2026153" cy="523220"/>
          </a:xfrm>
          <a:prstGeom prst="rect">
            <a:avLst/>
          </a:prstGeom>
          <a:noFill/>
        </p:spPr>
        <p:txBody>
          <a:bodyPr wrap="square" rtlCol="0">
            <a:spAutoFit/>
          </a:bodyPr>
          <a:lstStyle/>
          <a:p>
            <a:r>
              <a:rPr lang="en-GB" sz="1400"/>
              <a:t>Public Health Outcomes Framework</a:t>
            </a:r>
          </a:p>
        </p:txBody>
      </p:sp>
      <p:sp>
        <p:nvSpPr>
          <p:cNvPr id="6" name="Slide Number Placeholder 5">
            <a:extLst>
              <a:ext uri="{FF2B5EF4-FFF2-40B4-BE49-F238E27FC236}">
                <a16:creationId xmlns:a16="http://schemas.microsoft.com/office/drawing/2014/main" id="{E25059EB-F463-DFFC-F097-D44CCCDF80EE}"/>
              </a:ext>
            </a:extLst>
          </p:cNvPr>
          <p:cNvSpPr>
            <a:spLocks noGrp="1"/>
          </p:cNvSpPr>
          <p:nvPr>
            <p:ph type="sldNum" sz="quarter" idx="12"/>
          </p:nvPr>
        </p:nvSpPr>
        <p:spPr/>
        <p:txBody>
          <a:bodyPr/>
          <a:lstStyle/>
          <a:p>
            <a:fld id="{CEDEF9C1-0071-4D4A-89AA-0CC05A8019E4}" type="slidenum">
              <a:rPr lang="en-US" smtClean="0">
                <a:solidFill>
                  <a:schemeClr val="bg1"/>
                </a:solidFill>
              </a:rPr>
              <a:t>31</a:t>
            </a:fld>
            <a:endParaRPr lang="en-US">
              <a:solidFill>
                <a:schemeClr val="bg1"/>
              </a:solidFill>
            </a:endParaRPr>
          </a:p>
        </p:txBody>
      </p:sp>
    </p:spTree>
    <p:extLst>
      <p:ext uri="{BB962C8B-B14F-4D97-AF65-F5344CB8AC3E}">
        <p14:creationId xmlns:p14="http://schemas.microsoft.com/office/powerpoint/2010/main" val="760703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0EF133-459E-D820-69F5-872143FF919B}"/>
              </a:ext>
            </a:extLst>
          </p:cNvPr>
          <p:cNvSpPr>
            <a:spLocks noGrp="1"/>
          </p:cNvSpPr>
          <p:nvPr>
            <p:ph type="title" idx="4294967295"/>
          </p:nvPr>
        </p:nvSpPr>
        <p:spPr>
          <a:xfrm>
            <a:off x="5058100" y="327025"/>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accent3">
              <a:lumMod val="75000"/>
            </a:schemeClr>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8335" tIns="321736" rIns="368335" bIns="321736"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chemeClr val="lt1"/>
                </a:solidFill>
                <a:effectLst/>
                <a:uLnTx/>
                <a:uFillTx/>
                <a:latin typeface="+mn-lt"/>
                <a:ea typeface="+mn-ea"/>
                <a:cs typeface="+mn-cs"/>
              </a:rPr>
              <a:t>Built &amp; natural environment</a:t>
            </a:r>
          </a:p>
        </p:txBody>
      </p:sp>
      <p:grpSp>
        <p:nvGrpSpPr>
          <p:cNvPr id="24" name="Group 23">
            <a:extLst>
              <a:ext uri="{FF2B5EF4-FFF2-40B4-BE49-F238E27FC236}">
                <a16:creationId xmlns:a16="http://schemas.microsoft.com/office/drawing/2014/main" id="{EBA7BB8D-0E9F-9573-C21B-AE47A51BB546}"/>
              </a:ext>
              <a:ext uri="{C183D7F6-B498-43B3-948B-1728B52AA6E4}">
                <adec:decorative xmlns:adec="http://schemas.microsoft.com/office/drawing/2017/decorative" val="1"/>
              </a:ext>
            </a:extLst>
          </p:cNvPr>
          <p:cNvGrpSpPr/>
          <p:nvPr/>
        </p:nvGrpSpPr>
        <p:grpSpPr>
          <a:xfrm>
            <a:off x="3137336" y="1275608"/>
            <a:ext cx="5917327" cy="5255366"/>
            <a:chOff x="3137336" y="1275608"/>
            <a:chExt cx="5917327" cy="5255366"/>
          </a:xfrm>
        </p:grpSpPr>
        <p:sp>
          <p:nvSpPr>
            <p:cNvPr id="6" name="Title 5">
              <a:extLst>
                <a:ext uri="{FF2B5EF4-FFF2-40B4-BE49-F238E27FC236}">
                  <a16:creationId xmlns:a16="http://schemas.microsoft.com/office/drawing/2014/main" id="{55A8CB6E-A9C3-84DE-CF46-9988137BAFE5}"/>
                </a:ext>
              </a:extLst>
            </p:cNvPr>
            <p:cNvSpPr>
              <a:spLocks/>
            </p:cNvSpPr>
            <p:nvPr/>
          </p:nvSpPr>
          <p:spPr>
            <a:xfrm>
              <a:off x="4823774" y="2328419"/>
              <a:ext cx="2543859" cy="2200541"/>
            </a:xfrm>
            <a:custGeom>
              <a:avLst/>
              <a:gdLst>
                <a:gd name="connsiteX0" fmla="*/ 0 w 2543859"/>
                <a:gd name="connsiteY0" fmla="*/ 1100271 h 2200541"/>
                <a:gd name="connsiteX1" fmla="*/ 628695 w 2543859"/>
                <a:gd name="connsiteY1" fmla="*/ 1 h 2200541"/>
                <a:gd name="connsiteX2" fmla="*/ 1915164 w 2543859"/>
                <a:gd name="connsiteY2" fmla="*/ 1 h 2200541"/>
                <a:gd name="connsiteX3" fmla="*/ 2543859 w 2543859"/>
                <a:gd name="connsiteY3" fmla="*/ 1100271 h 2200541"/>
                <a:gd name="connsiteX4" fmla="*/ 1915164 w 2543859"/>
                <a:gd name="connsiteY4" fmla="*/ 2200540 h 2200541"/>
                <a:gd name="connsiteX5" fmla="*/ 628695 w 2543859"/>
                <a:gd name="connsiteY5" fmla="*/ 2200540 h 2200541"/>
                <a:gd name="connsiteX6" fmla="*/ 0 w 2543859"/>
                <a:gd name="connsiteY6" fmla="*/ 1100271 h 22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859" h="2200541">
                  <a:moveTo>
                    <a:pt x="0" y="1100271"/>
                  </a:moveTo>
                  <a:lnTo>
                    <a:pt x="628695" y="1"/>
                  </a:lnTo>
                  <a:lnTo>
                    <a:pt x="1915164" y="1"/>
                  </a:lnTo>
                  <a:lnTo>
                    <a:pt x="2543859" y="1100271"/>
                  </a:lnTo>
                  <a:lnTo>
                    <a:pt x="1915164" y="2200540"/>
                  </a:lnTo>
                  <a:lnTo>
                    <a:pt x="628695" y="2200540"/>
                  </a:lnTo>
                  <a:lnTo>
                    <a:pt x="0" y="1100271"/>
                  </a:lnTo>
                  <a:close/>
                </a:path>
              </a:pathLst>
            </a:custGeom>
            <a:solidFill>
              <a:schemeClr val="accent2"/>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444413" tIns="387520" rIns="444413" bIns="387520"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chemeClr val="lt1"/>
                  </a:solidFill>
                  <a:effectLst/>
                  <a:uLnTx/>
                  <a:uFillTx/>
                  <a:latin typeface="+mn-lt"/>
                  <a:ea typeface="+mn-ea"/>
                  <a:cs typeface="+mn-cs"/>
                </a:rPr>
                <a:t>Health &amp; Wellbeing</a:t>
              </a:r>
            </a:p>
          </p:txBody>
        </p:sp>
        <p:sp>
          <p:nvSpPr>
            <p:cNvPr id="7" name="Hexagon 6">
              <a:extLst>
                <a:ext uri="{FF2B5EF4-FFF2-40B4-BE49-F238E27FC236}">
                  <a16:creationId xmlns:a16="http://schemas.microsoft.com/office/drawing/2014/main" id="{FD8DDED9-CA46-B5B0-572A-0D3E1C74642E}"/>
                </a:ext>
              </a:extLst>
            </p:cNvPr>
            <p:cNvSpPr/>
            <p:nvPr/>
          </p:nvSpPr>
          <p:spPr>
            <a:xfrm>
              <a:off x="6416719" y="1275608"/>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Hexagon 8">
              <a:extLst>
                <a:ext uri="{FF2B5EF4-FFF2-40B4-BE49-F238E27FC236}">
                  <a16:creationId xmlns:a16="http://schemas.microsoft.com/office/drawing/2014/main" id="{4C87496D-6B49-1D7A-ABC7-AD8A2347E62A}"/>
                </a:ext>
              </a:extLst>
            </p:cNvPr>
            <p:cNvSpPr/>
            <p:nvPr/>
          </p:nvSpPr>
          <p:spPr>
            <a:xfrm>
              <a:off x="7536869" y="2821633"/>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7EC99665-2828-48A6-3DE1-AEE2D5CE685C}"/>
                </a:ext>
                <a:ext uri="{C183D7F6-B498-43B3-948B-1728B52AA6E4}">
                  <adec:decorative xmlns:adec="http://schemas.microsoft.com/office/drawing/2017/decorative" val="1"/>
                </a:ext>
              </a:extLst>
            </p:cNvPr>
            <p:cNvSpPr/>
            <p:nvPr/>
          </p:nvSpPr>
          <p:spPr>
            <a:xfrm>
              <a:off x="6969989" y="1436291"/>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Work &amp; Labour Market</a:t>
              </a:r>
            </a:p>
          </p:txBody>
        </p:sp>
        <p:sp>
          <p:nvSpPr>
            <p:cNvPr id="11" name="Hexagon 10">
              <a:extLst>
                <a:ext uri="{FF2B5EF4-FFF2-40B4-BE49-F238E27FC236}">
                  <a16:creationId xmlns:a16="http://schemas.microsoft.com/office/drawing/2014/main" id="{B2749903-CA62-81C9-8F9C-A3E33A3A8DDE}"/>
                </a:ext>
              </a:extLst>
            </p:cNvPr>
            <p:cNvSpPr/>
            <p:nvPr/>
          </p:nvSpPr>
          <p:spPr>
            <a:xfrm>
              <a:off x="6758740" y="4566804"/>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4E7DD3E6-0BB5-E66D-A0E4-AA192B8F3BAD}"/>
                </a:ext>
                <a:ext uri="{C183D7F6-B498-43B3-948B-1728B52AA6E4}">
                  <adec:decorative xmlns:adec="http://schemas.microsoft.com/office/drawing/2017/decorative" val="1"/>
                </a:ext>
              </a:extLst>
            </p:cNvPr>
            <p:cNvSpPr/>
            <p:nvPr/>
          </p:nvSpPr>
          <p:spPr>
            <a:xfrm>
              <a:off x="6969989" y="361697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Vulnerability</a:t>
              </a:r>
            </a:p>
          </p:txBody>
        </p:sp>
        <p:sp>
          <p:nvSpPr>
            <p:cNvPr id="13" name="Hexagon 12">
              <a:extLst>
                <a:ext uri="{FF2B5EF4-FFF2-40B4-BE49-F238E27FC236}">
                  <a16:creationId xmlns:a16="http://schemas.microsoft.com/office/drawing/2014/main" id="{1CF349EC-E227-622C-D9DB-37000C12C371}"/>
                </a:ext>
              </a:extLst>
            </p:cNvPr>
            <p:cNvSpPr/>
            <p:nvPr/>
          </p:nvSpPr>
          <p:spPr>
            <a:xfrm>
              <a:off x="4828508" y="4747959"/>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9822A8D2-E590-BC4E-ACA9-289129CFA54B}"/>
                </a:ext>
              </a:extLst>
            </p:cNvPr>
            <p:cNvSpPr/>
            <p:nvPr/>
          </p:nvSpPr>
          <p:spPr>
            <a:xfrm>
              <a:off x="5058100" y="4727486"/>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Income</a:t>
              </a:r>
            </a:p>
          </p:txBody>
        </p:sp>
        <p:sp>
          <p:nvSpPr>
            <p:cNvPr id="15" name="Hexagon 14">
              <a:extLst>
                <a:ext uri="{FF2B5EF4-FFF2-40B4-BE49-F238E27FC236}">
                  <a16:creationId xmlns:a16="http://schemas.microsoft.com/office/drawing/2014/main" id="{53900BBC-E6F5-3AEF-BD12-B8667257C65C}"/>
                </a:ext>
              </a:extLst>
            </p:cNvPr>
            <p:cNvSpPr/>
            <p:nvPr/>
          </p:nvSpPr>
          <p:spPr>
            <a:xfrm>
              <a:off x="3690014" y="3202555"/>
              <a:ext cx="959790" cy="826986"/>
            </a:xfrm>
            <a:prstGeom prst="hexagon">
              <a:avLst>
                <a:gd name="adj" fmla="val 28900"/>
                <a:gd name="vf" fmla="val 115470"/>
              </a:avLst>
            </a:prstGeom>
            <a:solidFill>
              <a:schemeClr val="bg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D8330767-0A37-0B76-5BAE-A700F54AF3B7}"/>
                </a:ext>
              </a:extLst>
            </p:cNvPr>
            <p:cNvSpPr/>
            <p:nvPr/>
          </p:nvSpPr>
          <p:spPr>
            <a:xfrm>
              <a:off x="3137336" y="3618220"/>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Crime</a:t>
              </a:r>
            </a:p>
          </p:txBody>
        </p:sp>
        <p:sp>
          <p:nvSpPr>
            <p:cNvPr id="17" name="Freeform: Shape 16">
              <a:extLst>
                <a:ext uri="{FF2B5EF4-FFF2-40B4-BE49-F238E27FC236}">
                  <a16:creationId xmlns:a16="http://schemas.microsoft.com/office/drawing/2014/main" id="{AF51EFA0-E1D7-578F-79F4-8AFBA687B68E}"/>
                </a:ext>
              </a:extLst>
            </p:cNvPr>
            <p:cNvSpPr/>
            <p:nvPr/>
          </p:nvSpPr>
          <p:spPr>
            <a:xfrm>
              <a:off x="3137336" y="143380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Education</a:t>
              </a:r>
            </a:p>
          </p:txBody>
        </p:sp>
      </p:grpSp>
      <p:sp>
        <p:nvSpPr>
          <p:cNvPr id="4" name="Slide Number Placeholder 3">
            <a:extLst>
              <a:ext uri="{FF2B5EF4-FFF2-40B4-BE49-F238E27FC236}">
                <a16:creationId xmlns:a16="http://schemas.microsoft.com/office/drawing/2014/main" id="{CC65DE83-888B-237B-6DC6-33CEC5995C02}"/>
              </a:ext>
            </a:extLst>
          </p:cNvPr>
          <p:cNvSpPr>
            <a:spLocks noGrp="1"/>
          </p:cNvSpPr>
          <p:nvPr>
            <p:ph type="sldNum" sz="quarter" idx="12"/>
          </p:nvPr>
        </p:nvSpPr>
        <p:spPr/>
        <p:txBody>
          <a:bodyPr/>
          <a:lstStyle/>
          <a:p>
            <a:fld id="{CEDEF9C1-0071-4D4A-89AA-0CC05A8019E4}" type="slidenum">
              <a:rPr lang="en-US" smtClean="0"/>
              <a:t>32</a:t>
            </a:fld>
            <a:endParaRPr lang="en-US"/>
          </a:p>
        </p:txBody>
      </p:sp>
    </p:spTree>
    <p:extLst>
      <p:ext uri="{BB962C8B-B14F-4D97-AF65-F5344CB8AC3E}">
        <p14:creationId xmlns:p14="http://schemas.microsoft.com/office/powerpoint/2010/main" val="2617720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Built &amp; Natural Environment – Household size</a:t>
            </a:r>
          </a:p>
        </p:txBody>
      </p:sp>
      <p:sp>
        <p:nvSpPr>
          <p:cNvPr id="3" name="TextBox 2">
            <a:extLst>
              <a:ext uri="{FF2B5EF4-FFF2-40B4-BE49-F238E27FC236}">
                <a16:creationId xmlns:a16="http://schemas.microsoft.com/office/drawing/2014/main" id="{EC113A4E-DC37-CFB8-E6FF-DD257E87B5BC}"/>
              </a:ext>
            </a:extLst>
          </p:cNvPr>
          <p:cNvSpPr txBox="1"/>
          <p:nvPr/>
        </p:nvSpPr>
        <p:spPr>
          <a:xfrm>
            <a:off x="5109409" y="1159342"/>
            <a:ext cx="6630703" cy="3247043"/>
          </a:xfrm>
          <a:prstGeom prst="rect">
            <a:avLst/>
          </a:prstGeom>
          <a:noFill/>
        </p:spPr>
        <p:txBody>
          <a:bodyPr wrap="square" rtlCol="0">
            <a:spAutoFit/>
          </a:bodyPr>
          <a:lstStyle/>
          <a:p>
            <a:pPr>
              <a:spcAft>
                <a:spcPts val="1800"/>
              </a:spcAft>
            </a:pPr>
            <a:r>
              <a:rPr lang="en-GB" sz="2000" dirty="0">
                <a:solidFill>
                  <a:srgbClr val="333333"/>
                </a:solidFill>
              </a:rPr>
              <a:t>There are 52,423 households in Slough. </a:t>
            </a:r>
          </a:p>
          <a:p>
            <a:pPr>
              <a:spcAft>
                <a:spcPts val="1800"/>
              </a:spcAft>
            </a:pPr>
            <a:r>
              <a:rPr lang="en-GB" sz="2000" dirty="0">
                <a:solidFill>
                  <a:srgbClr val="333333"/>
                </a:solidFill>
              </a:rPr>
              <a:t>Slough has the largest average household size in England and Wales at 3 people per household (England: 2.4).</a:t>
            </a:r>
          </a:p>
          <a:p>
            <a:pPr>
              <a:spcAft>
                <a:spcPts val="1800"/>
              </a:spcAft>
            </a:pPr>
            <a:r>
              <a:rPr lang="en-GB" sz="2000" dirty="0">
                <a:solidFill>
                  <a:srgbClr val="333333"/>
                </a:solidFill>
              </a:rPr>
              <a:t>There has been an increase of 49% in the number of households with 7 people and an increase of 92% in the number of households with 8 or more people. </a:t>
            </a:r>
          </a:p>
          <a:p>
            <a:pPr>
              <a:spcAft>
                <a:spcPts val="1800"/>
              </a:spcAft>
            </a:pPr>
            <a:r>
              <a:rPr lang="en-GB" sz="2000" dirty="0">
                <a:solidFill>
                  <a:srgbClr val="333333"/>
                </a:solidFill>
              </a:rPr>
              <a:t>There are now 2,078 households consisting of 7 or more people. </a:t>
            </a:r>
          </a:p>
        </p:txBody>
      </p:sp>
      <p:graphicFrame>
        <p:nvGraphicFramePr>
          <p:cNvPr id="4" name="Chart 3" descr="A bar chart comparing the household size proportions for Slough in 2021 and 2011 and England in 2021. Slough has lower proportions of 1 and 2 person households than the England average, and larger proportions of households with 3 or more people. ">
            <a:extLst>
              <a:ext uri="{FF2B5EF4-FFF2-40B4-BE49-F238E27FC236}">
                <a16:creationId xmlns:a16="http://schemas.microsoft.com/office/drawing/2014/main" id="{6E299041-2B09-6FEA-D014-B9B47DA0F21C}"/>
              </a:ext>
            </a:extLst>
          </p:cNvPr>
          <p:cNvGraphicFramePr>
            <a:graphicFrameLocks/>
          </p:cNvGraphicFramePr>
          <p:nvPr>
            <p:extLst>
              <p:ext uri="{D42A27DB-BD31-4B8C-83A1-F6EECF244321}">
                <p14:modId xmlns:p14="http://schemas.microsoft.com/office/powerpoint/2010/main" val="707142296"/>
              </p:ext>
            </p:extLst>
          </p:nvPr>
        </p:nvGraphicFramePr>
        <p:xfrm>
          <a:off x="0" y="1092500"/>
          <a:ext cx="5109409" cy="5765500"/>
        </p:xfrm>
        <a:graphic>
          <a:graphicData uri="http://schemas.openxmlformats.org/drawingml/2006/chart">
            <c:chart xmlns:c="http://schemas.openxmlformats.org/drawingml/2006/chart" xmlns:r="http://schemas.openxmlformats.org/officeDocument/2006/relationships" r:id="rId3"/>
          </a:graphicData>
        </a:graphic>
      </p:graphicFrame>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3">
              <a:lumMod val="75000"/>
            </a:schemeClr>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2A8F1CFC-FF57-2192-4BF9-4786AA98BF50}"/>
              </a:ext>
            </a:extLst>
          </p:cNvPr>
          <p:cNvSpPr>
            <a:spLocks noGrp="1"/>
          </p:cNvSpPr>
          <p:nvPr>
            <p:ph type="sldNum" sz="quarter" idx="12"/>
          </p:nvPr>
        </p:nvSpPr>
        <p:spPr/>
        <p:txBody>
          <a:bodyPr/>
          <a:lstStyle/>
          <a:p>
            <a:fld id="{CEDEF9C1-0071-4D4A-89AA-0CC05A8019E4}" type="slidenum">
              <a:rPr lang="en-US" smtClean="0"/>
              <a:t>33</a:t>
            </a:fld>
            <a:endParaRPr lang="en-US"/>
          </a:p>
        </p:txBody>
      </p:sp>
    </p:spTree>
    <p:extLst>
      <p:ext uri="{BB962C8B-B14F-4D97-AF65-F5344CB8AC3E}">
        <p14:creationId xmlns:p14="http://schemas.microsoft.com/office/powerpoint/2010/main" val="3293412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Built &amp; Natural Environment – Overcrowding (1)</a:t>
            </a:r>
          </a:p>
        </p:txBody>
      </p:sp>
      <p:sp>
        <p:nvSpPr>
          <p:cNvPr id="3" name="TextBox 2">
            <a:extLst>
              <a:ext uri="{FF2B5EF4-FFF2-40B4-BE49-F238E27FC236}">
                <a16:creationId xmlns:a16="http://schemas.microsoft.com/office/drawing/2014/main" id="{EC113A4E-DC37-CFB8-E6FF-DD257E87B5BC}"/>
              </a:ext>
            </a:extLst>
          </p:cNvPr>
          <p:cNvSpPr txBox="1"/>
          <p:nvPr/>
        </p:nvSpPr>
        <p:spPr>
          <a:xfrm>
            <a:off x="5424703" y="1185313"/>
            <a:ext cx="6315409" cy="3862596"/>
          </a:xfrm>
          <a:prstGeom prst="rect">
            <a:avLst/>
          </a:prstGeom>
          <a:noFill/>
        </p:spPr>
        <p:txBody>
          <a:bodyPr wrap="square" rtlCol="0">
            <a:spAutoFit/>
          </a:bodyPr>
          <a:lstStyle/>
          <a:p>
            <a:pPr>
              <a:spcAft>
                <a:spcPts val="1800"/>
              </a:spcAft>
            </a:pPr>
            <a:r>
              <a:rPr lang="en-GB" sz="2000" dirty="0">
                <a:solidFill>
                  <a:srgbClr val="333333"/>
                </a:solidFill>
              </a:rPr>
              <a:t>15.8% of households in Slough are overcrowded (South East: 3.4%, England: 4.3%). </a:t>
            </a:r>
          </a:p>
          <a:p>
            <a:pPr>
              <a:spcAft>
                <a:spcPts val="1800"/>
              </a:spcAft>
            </a:pPr>
            <a:r>
              <a:rPr lang="en-GB" sz="2000" dirty="0">
                <a:solidFill>
                  <a:srgbClr val="333333"/>
                </a:solidFill>
              </a:rPr>
              <a:t>A home is considered overcrowded if it has fewer bedrooms than required for its occupants (an occupancy rating of -1 or less). </a:t>
            </a:r>
          </a:p>
          <a:p>
            <a:pPr>
              <a:spcAft>
                <a:spcPts val="1800"/>
              </a:spcAft>
            </a:pPr>
            <a:r>
              <a:rPr lang="en-GB" sz="2000" dirty="0">
                <a:solidFill>
                  <a:srgbClr val="333333"/>
                </a:solidFill>
              </a:rPr>
              <a:t>Slough has the fourth highest percentage of overcrowded houses in England and Wales, and the highest percentage outside of London. </a:t>
            </a:r>
          </a:p>
          <a:p>
            <a:pPr>
              <a:spcAft>
                <a:spcPts val="1800"/>
              </a:spcAft>
            </a:pPr>
            <a:r>
              <a:rPr lang="en-GB" sz="2000" dirty="0">
                <a:solidFill>
                  <a:srgbClr val="333333"/>
                </a:solidFill>
              </a:rPr>
              <a:t>The number of overcrowded households has increased by 29% since 2011. </a:t>
            </a:r>
          </a:p>
        </p:txBody>
      </p:sp>
      <p:graphicFrame>
        <p:nvGraphicFramePr>
          <p:cNvPr id="9" name="Chart 8" descr="A bar chart comparing the occupancy ratings for bedrooms for Slough households in 2021 and 2011 and England in 2021. Slough has higher proportions of ratings classed as overcrowded and ideally occupied and lower proportions of ratings classed as under-occupied than the England average. ">
            <a:extLst>
              <a:ext uri="{FF2B5EF4-FFF2-40B4-BE49-F238E27FC236}">
                <a16:creationId xmlns:a16="http://schemas.microsoft.com/office/drawing/2014/main" id="{ED696128-E6F7-02FE-EBDB-CB5297F063F7}"/>
              </a:ext>
            </a:extLst>
          </p:cNvPr>
          <p:cNvGraphicFramePr>
            <a:graphicFrameLocks/>
          </p:cNvGraphicFramePr>
          <p:nvPr>
            <p:extLst>
              <p:ext uri="{D42A27DB-BD31-4B8C-83A1-F6EECF244321}">
                <p14:modId xmlns:p14="http://schemas.microsoft.com/office/powerpoint/2010/main" val="3857400289"/>
              </p:ext>
            </p:extLst>
          </p:nvPr>
        </p:nvGraphicFramePr>
        <p:xfrm>
          <a:off x="451885" y="1265699"/>
          <a:ext cx="4972818" cy="5204734"/>
        </p:xfrm>
        <a:graphic>
          <a:graphicData uri="http://schemas.openxmlformats.org/drawingml/2006/chart">
            <c:chart xmlns:c="http://schemas.openxmlformats.org/drawingml/2006/chart" xmlns:r="http://schemas.openxmlformats.org/officeDocument/2006/relationships" r:id="rId3"/>
          </a:graphicData>
        </a:graphic>
      </p:graphicFrame>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3">
              <a:lumMod val="75000"/>
            </a:schemeClr>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10" name="TextBox 9">
            <a:extLst>
              <a:ext uri="{FF2B5EF4-FFF2-40B4-BE49-F238E27FC236}">
                <a16:creationId xmlns:a16="http://schemas.microsoft.com/office/drawing/2014/main" id="{894523F4-309C-23B1-7532-75F8FAC7AABF}"/>
              </a:ext>
              <a:ext uri="{C183D7F6-B498-43B3-948B-1728B52AA6E4}">
                <adec:decorative xmlns:adec="http://schemas.microsoft.com/office/drawing/2017/decorative" val="1"/>
              </a:ext>
            </a:extLst>
          </p:cNvPr>
          <p:cNvSpPr txBox="1"/>
          <p:nvPr/>
        </p:nvSpPr>
        <p:spPr>
          <a:xfrm>
            <a:off x="2206" y="2776515"/>
            <a:ext cx="1005403" cy="230832"/>
          </a:xfrm>
          <a:prstGeom prst="rect">
            <a:avLst/>
          </a:prstGeom>
          <a:noFill/>
        </p:spPr>
        <p:txBody>
          <a:bodyPr wrap="none" rtlCol="0">
            <a:spAutoFit/>
          </a:bodyPr>
          <a:lstStyle/>
          <a:p>
            <a:r>
              <a:rPr lang="en-GB" sz="900" dirty="0"/>
              <a:t>Under-occupied</a:t>
            </a:r>
          </a:p>
        </p:txBody>
      </p:sp>
      <p:sp>
        <p:nvSpPr>
          <p:cNvPr id="11" name="TextBox 10">
            <a:extLst>
              <a:ext uri="{FF2B5EF4-FFF2-40B4-BE49-F238E27FC236}">
                <a16:creationId xmlns:a16="http://schemas.microsoft.com/office/drawing/2014/main" id="{09FCEBAB-91C4-DABF-1E0A-F1A14A09103F}"/>
              </a:ext>
              <a:ext uri="{C183D7F6-B498-43B3-948B-1728B52AA6E4}">
                <adec:decorative xmlns:adec="http://schemas.microsoft.com/office/drawing/2017/decorative" val="1"/>
              </a:ext>
            </a:extLst>
          </p:cNvPr>
          <p:cNvSpPr txBox="1"/>
          <p:nvPr/>
        </p:nvSpPr>
        <p:spPr>
          <a:xfrm>
            <a:off x="129444" y="4312466"/>
            <a:ext cx="865943" cy="230832"/>
          </a:xfrm>
          <a:prstGeom prst="rect">
            <a:avLst/>
          </a:prstGeom>
          <a:noFill/>
        </p:spPr>
        <p:txBody>
          <a:bodyPr wrap="none" rtlCol="0">
            <a:spAutoFit/>
          </a:bodyPr>
          <a:lstStyle/>
          <a:p>
            <a:r>
              <a:rPr lang="en-GB" sz="900" dirty="0"/>
              <a:t>Overcrowded</a:t>
            </a:r>
          </a:p>
        </p:txBody>
      </p:sp>
      <p:sp>
        <p:nvSpPr>
          <p:cNvPr id="7" name="Slide Number Placeholder 6">
            <a:extLst>
              <a:ext uri="{FF2B5EF4-FFF2-40B4-BE49-F238E27FC236}">
                <a16:creationId xmlns:a16="http://schemas.microsoft.com/office/drawing/2014/main" id="{2EA659FD-8F9A-C170-57DC-CCDF0A36F612}"/>
              </a:ext>
            </a:extLst>
          </p:cNvPr>
          <p:cNvSpPr>
            <a:spLocks noGrp="1"/>
          </p:cNvSpPr>
          <p:nvPr>
            <p:ph type="sldNum" sz="quarter" idx="12"/>
          </p:nvPr>
        </p:nvSpPr>
        <p:spPr/>
        <p:txBody>
          <a:bodyPr/>
          <a:lstStyle/>
          <a:p>
            <a:fld id="{CEDEF9C1-0071-4D4A-89AA-0CC05A8019E4}" type="slidenum">
              <a:rPr lang="en-US" smtClean="0"/>
              <a:t>34</a:t>
            </a:fld>
            <a:endParaRPr lang="en-US"/>
          </a:p>
        </p:txBody>
      </p:sp>
    </p:spTree>
    <p:extLst>
      <p:ext uri="{BB962C8B-B14F-4D97-AF65-F5344CB8AC3E}">
        <p14:creationId xmlns:p14="http://schemas.microsoft.com/office/powerpoint/2010/main" val="1762800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Built &amp; Natural Environment – Overcrowding (2)</a:t>
            </a:r>
          </a:p>
        </p:txBody>
      </p:sp>
      <p:sp>
        <p:nvSpPr>
          <p:cNvPr id="3" name="TextBox 2">
            <a:extLst>
              <a:ext uri="{FF2B5EF4-FFF2-40B4-BE49-F238E27FC236}">
                <a16:creationId xmlns:a16="http://schemas.microsoft.com/office/drawing/2014/main" id="{EC113A4E-DC37-CFB8-E6FF-DD257E87B5BC}"/>
              </a:ext>
            </a:extLst>
          </p:cNvPr>
          <p:cNvSpPr txBox="1"/>
          <p:nvPr/>
        </p:nvSpPr>
        <p:spPr>
          <a:xfrm>
            <a:off x="5476352" y="1182688"/>
            <a:ext cx="6263761" cy="2169825"/>
          </a:xfrm>
          <a:prstGeom prst="rect">
            <a:avLst/>
          </a:prstGeom>
          <a:noFill/>
        </p:spPr>
        <p:txBody>
          <a:bodyPr wrap="square" rtlCol="0">
            <a:spAutoFit/>
          </a:bodyPr>
          <a:lstStyle/>
          <a:p>
            <a:pPr>
              <a:spcAft>
                <a:spcPts val="1800"/>
              </a:spcAft>
            </a:pPr>
            <a:r>
              <a:rPr lang="en-GB" sz="2000" dirty="0">
                <a:solidFill>
                  <a:srgbClr val="333333"/>
                </a:solidFill>
              </a:rPr>
              <a:t>Slough has a larger proportion of one-bedroom households than the England average (Slough: 18.5%, England: 11.6%).</a:t>
            </a:r>
          </a:p>
          <a:p>
            <a:pPr>
              <a:spcAft>
                <a:spcPts val="1800"/>
              </a:spcAft>
            </a:pPr>
            <a:r>
              <a:rPr lang="en-GB" sz="2000" dirty="0">
                <a:solidFill>
                  <a:srgbClr val="333333"/>
                </a:solidFill>
              </a:rPr>
              <a:t>Slough has a smaller proportion of households with four or more bedrooms (Slough: 16.9%, England: 21.1%).</a:t>
            </a:r>
          </a:p>
        </p:txBody>
      </p:sp>
      <p:graphicFrame>
        <p:nvGraphicFramePr>
          <p:cNvPr id="4" name="Chart 3" descr="A bar chart comparing the number of bedrooms for Slough households in 2021 and 2011 and England in 2021. ">
            <a:extLst>
              <a:ext uri="{FF2B5EF4-FFF2-40B4-BE49-F238E27FC236}">
                <a16:creationId xmlns:a16="http://schemas.microsoft.com/office/drawing/2014/main" id="{B9DB19E4-7B7D-6265-E29A-9A4A37615FFD}"/>
              </a:ext>
            </a:extLst>
          </p:cNvPr>
          <p:cNvGraphicFramePr>
            <a:graphicFrameLocks/>
          </p:cNvGraphicFramePr>
          <p:nvPr>
            <p:extLst>
              <p:ext uri="{D42A27DB-BD31-4B8C-83A1-F6EECF244321}">
                <p14:modId xmlns:p14="http://schemas.microsoft.com/office/powerpoint/2010/main" val="3504582728"/>
              </p:ext>
            </p:extLst>
          </p:nvPr>
        </p:nvGraphicFramePr>
        <p:xfrm>
          <a:off x="451884" y="1265697"/>
          <a:ext cx="5024468" cy="5204735"/>
        </p:xfrm>
        <a:graphic>
          <a:graphicData uri="http://schemas.openxmlformats.org/drawingml/2006/chart">
            <c:chart xmlns:c="http://schemas.openxmlformats.org/drawingml/2006/chart" xmlns:r="http://schemas.openxmlformats.org/officeDocument/2006/relationships" r:id="rId3"/>
          </a:graphicData>
        </a:graphic>
      </p:graphicFrame>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3">
              <a:lumMod val="75000"/>
            </a:schemeClr>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2EA659FD-8F9A-C170-57DC-CCDF0A36F612}"/>
              </a:ext>
            </a:extLst>
          </p:cNvPr>
          <p:cNvSpPr>
            <a:spLocks noGrp="1"/>
          </p:cNvSpPr>
          <p:nvPr>
            <p:ph type="sldNum" sz="quarter" idx="12"/>
          </p:nvPr>
        </p:nvSpPr>
        <p:spPr/>
        <p:txBody>
          <a:bodyPr/>
          <a:lstStyle/>
          <a:p>
            <a:fld id="{CEDEF9C1-0071-4D4A-89AA-0CC05A8019E4}" type="slidenum">
              <a:rPr lang="en-US" smtClean="0"/>
              <a:t>35</a:t>
            </a:fld>
            <a:endParaRPr lang="en-US"/>
          </a:p>
        </p:txBody>
      </p:sp>
    </p:spTree>
    <p:extLst>
      <p:ext uri="{BB962C8B-B14F-4D97-AF65-F5344CB8AC3E}">
        <p14:creationId xmlns:p14="http://schemas.microsoft.com/office/powerpoint/2010/main" val="3832886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Built &amp; Natural Environment - Tenure</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3">
              <a:lumMod val="75000"/>
            </a:schemeClr>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3" name="TextBox 2">
            <a:extLst>
              <a:ext uri="{FF2B5EF4-FFF2-40B4-BE49-F238E27FC236}">
                <a16:creationId xmlns:a16="http://schemas.microsoft.com/office/drawing/2014/main" id="{EC113A4E-DC37-CFB8-E6FF-DD257E87B5BC}"/>
              </a:ext>
            </a:extLst>
          </p:cNvPr>
          <p:cNvSpPr txBox="1"/>
          <p:nvPr/>
        </p:nvSpPr>
        <p:spPr>
          <a:xfrm>
            <a:off x="356883" y="1270467"/>
            <a:ext cx="11383229" cy="2308324"/>
          </a:xfrm>
          <a:prstGeom prst="rect">
            <a:avLst/>
          </a:prstGeom>
          <a:noFill/>
        </p:spPr>
        <p:txBody>
          <a:bodyPr wrap="square" lIns="91440" tIns="45720" rIns="91440" bIns="45720" rtlCol="0" anchor="t">
            <a:spAutoFit/>
          </a:bodyPr>
          <a:lstStyle/>
          <a:p>
            <a:r>
              <a:rPr lang="en-GB" i="0">
                <a:solidFill>
                  <a:srgbClr val="333333"/>
                </a:solidFill>
                <a:effectLst/>
                <a:latin typeface="+mn-lt"/>
                <a:ea typeface="+mn-ea"/>
                <a:cs typeface="+mn-cs"/>
              </a:rPr>
              <a:t>Slough has a lower proportion of households that outright own their homes than the South East and England averages and the lowest proportion in </a:t>
            </a:r>
            <a:r>
              <a:rPr lang="en-GB">
                <a:solidFill>
                  <a:srgbClr val="333333"/>
                </a:solidFill>
              </a:rPr>
              <a:t>the South East</a:t>
            </a:r>
            <a:r>
              <a:rPr lang="en-GB" i="0">
                <a:solidFill>
                  <a:srgbClr val="333333"/>
                </a:solidFill>
                <a:effectLst/>
                <a:latin typeface="+mn-lt"/>
                <a:ea typeface="+mn-ea"/>
                <a:cs typeface="+mn-cs"/>
              </a:rPr>
              <a:t>. </a:t>
            </a:r>
            <a:endParaRPr lang="en-GB">
              <a:solidFill>
                <a:srgbClr val="333333"/>
              </a:solidFill>
            </a:endParaRPr>
          </a:p>
          <a:p>
            <a:endParaRPr lang="en-GB">
              <a:solidFill>
                <a:srgbClr val="333333"/>
              </a:solidFill>
            </a:endParaRPr>
          </a:p>
          <a:p>
            <a:r>
              <a:rPr lang="en-GB">
                <a:solidFill>
                  <a:srgbClr val="333333"/>
                </a:solidFill>
              </a:rPr>
              <a:t>The proportion of households that own their home on a mortgage or loan is the same as England.</a:t>
            </a:r>
          </a:p>
          <a:p>
            <a:endParaRPr lang="en-GB">
              <a:solidFill>
                <a:srgbClr val="333333"/>
              </a:solidFill>
            </a:endParaRPr>
          </a:p>
          <a:p>
            <a:r>
              <a:rPr lang="en-GB" sz="1800" i="0">
                <a:solidFill>
                  <a:srgbClr val="333333"/>
                </a:solidFill>
                <a:effectLst/>
                <a:latin typeface="+mn-lt"/>
                <a:ea typeface="+mn-ea"/>
                <a:cs typeface="+mn-cs"/>
              </a:rPr>
              <a:t>Slough has a </a:t>
            </a:r>
            <a:r>
              <a:rPr lang="en-GB">
                <a:solidFill>
                  <a:srgbClr val="333333"/>
                </a:solidFill>
              </a:rPr>
              <a:t>larger</a:t>
            </a:r>
            <a:r>
              <a:rPr lang="en-GB" sz="1800" i="0">
                <a:solidFill>
                  <a:srgbClr val="333333"/>
                </a:solidFill>
                <a:effectLst/>
                <a:latin typeface="+mn-lt"/>
                <a:ea typeface="+mn-ea"/>
                <a:cs typeface="+mn-cs"/>
              </a:rPr>
              <a:t> proportion of households renting their homes than the South East and England averages.</a:t>
            </a:r>
          </a:p>
          <a:p>
            <a:endParaRPr lang="en-GB">
              <a:solidFill>
                <a:srgbClr val="333333"/>
              </a:solidFill>
            </a:endParaRPr>
          </a:p>
          <a:p>
            <a:r>
              <a:rPr lang="en-GB" sz="1800" i="0">
                <a:solidFill>
                  <a:srgbClr val="333333"/>
                </a:solidFill>
                <a:effectLst/>
                <a:latin typeface="+mn-lt"/>
                <a:ea typeface="+mn-ea"/>
                <a:cs typeface="+mn-cs"/>
              </a:rPr>
              <a:t>The number of households renting privately has increased by 30% since 2011</a:t>
            </a:r>
            <a:r>
              <a:rPr lang="en-GB">
                <a:solidFill>
                  <a:srgbClr val="333333"/>
                </a:solidFill>
              </a:rPr>
              <a:t>.</a:t>
            </a:r>
          </a:p>
        </p:txBody>
      </p:sp>
      <p:graphicFrame>
        <p:nvGraphicFramePr>
          <p:cNvPr id="4" name="Table 3">
            <a:extLst>
              <a:ext uri="{FF2B5EF4-FFF2-40B4-BE49-F238E27FC236}">
                <a16:creationId xmlns:a16="http://schemas.microsoft.com/office/drawing/2014/main" id="{45DCEEED-258E-7B35-E57E-ECDA67566954}"/>
              </a:ext>
            </a:extLst>
          </p:cNvPr>
          <p:cNvGraphicFramePr>
            <a:graphicFrameLocks noGrp="1"/>
          </p:cNvGraphicFramePr>
          <p:nvPr>
            <p:extLst>
              <p:ext uri="{D42A27DB-BD31-4B8C-83A1-F6EECF244321}">
                <p14:modId xmlns:p14="http://schemas.microsoft.com/office/powerpoint/2010/main" val="2424797959"/>
              </p:ext>
            </p:extLst>
          </p:nvPr>
        </p:nvGraphicFramePr>
        <p:xfrm>
          <a:off x="2862105" y="3982548"/>
          <a:ext cx="6467785" cy="1815062"/>
        </p:xfrm>
        <a:graphic>
          <a:graphicData uri="http://schemas.openxmlformats.org/drawingml/2006/table">
            <a:tbl>
              <a:tblPr firstRow="1">
                <a:tableStyleId>{F2DE63D5-997A-4646-A377-4702673A728D}</a:tableStyleId>
              </a:tblPr>
              <a:tblGrid>
                <a:gridCol w="2648686">
                  <a:extLst>
                    <a:ext uri="{9D8B030D-6E8A-4147-A177-3AD203B41FA5}">
                      <a16:colId xmlns:a16="http://schemas.microsoft.com/office/drawing/2014/main" val="1886531927"/>
                    </a:ext>
                  </a:extLst>
                </a:gridCol>
                <a:gridCol w="1273033">
                  <a:extLst>
                    <a:ext uri="{9D8B030D-6E8A-4147-A177-3AD203B41FA5}">
                      <a16:colId xmlns:a16="http://schemas.microsoft.com/office/drawing/2014/main" val="3159632437"/>
                    </a:ext>
                  </a:extLst>
                </a:gridCol>
                <a:gridCol w="1273033">
                  <a:extLst>
                    <a:ext uri="{9D8B030D-6E8A-4147-A177-3AD203B41FA5}">
                      <a16:colId xmlns:a16="http://schemas.microsoft.com/office/drawing/2014/main" val="787243470"/>
                    </a:ext>
                  </a:extLst>
                </a:gridCol>
                <a:gridCol w="1273033">
                  <a:extLst>
                    <a:ext uri="{9D8B030D-6E8A-4147-A177-3AD203B41FA5}">
                      <a16:colId xmlns:a16="http://schemas.microsoft.com/office/drawing/2014/main" val="3555858026"/>
                    </a:ext>
                  </a:extLst>
                </a:gridCol>
              </a:tblGrid>
              <a:tr h="330258">
                <a:tc>
                  <a:txBody>
                    <a:bodyPr/>
                    <a:lstStyle/>
                    <a:p>
                      <a:pPr algn="l" fontAlgn="b"/>
                      <a:r>
                        <a:rPr lang="en-GB" sz="1600" b="1" u="none" strike="noStrike">
                          <a:solidFill>
                            <a:schemeClr val="bg1"/>
                          </a:solidFill>
                          <a:effectLst/>
                        </a:rPr>
                        <a:t>Tenure of Household</a:t>
                      </a:r>
                      <a:endParaRPr lang="en-GB" sz="1600" b="1" i="0" u="none" strike="noStrike">
                        <a:solidFill>
                          <a:schemeClr val="bg1"/>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rPr>
                        <a:t>Slough</a:t>
                      </a:r>
                      <a:endParaRPr lang="en-GB" sz="1600" b="1" i="0" u="none" strike="noStrike">
                        <a:solidFill>
                          <a:schemeClr val="bg1"/>
                        </a:solidFill>
                        <a:effectLst/>
                        <a:latin typeface="Calibri" panose="020F0502020204030204" pitchFamily="34" charset="0"/>
                      </a:endParaRP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i="0" u="none" strike="noStrike">
                          <a:solidFill>
                            <a:schemeClr val="bg1"/>
                          </a:solidFill>
                          <a:effectLst/>
                          <a:latin typeface="+mn-lt"/>
                        </a:rPr>
                        <a:t>South East</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rPr>
                        <a:t>England</a:t>
                      </a:r>
                      <a:endParaRPr lang="en-GB" sz="1600" b="1" i="0" u="none" strike="noStrike">
                        <a:solidFill>
                          <a:schemeClr val="bg1"/>
                        </a:solidFill>
                        <a:effectLst/>
                        <a:latin typeface="Calibri" panose="020F0502020204030204" pitchFamily="34" charset="0"/>
                      </a:endParaRP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539376017"/>
                  </a:ext>
                </a:extLst>
              </a:tr>
              <a:tr h="330258">
                <a:tc>
                  <a:txBody>
                    <a:bodyPr/>
                    <a:lstStyle/>
                    <a:p>
                      <a:pPr algn="l" fontAlgn="b"/>
                      <a:r>
                        <a:rPr lang="en-GB" sz="1600" u="none" strike="noStrike">
                          <a:effectLst/>
                        </a:rPr>
                        <a:t>Owned outright</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19.5%</a:t>
                      </a:r>
                      <a:endParaRPr lang="en-GB" sz="1600" b="0" i="0" u="none" strike="noStrike">
                        <a:solidFill>
                          <a:srgbClr val="000000"/>
                        </a:solidFill>
                        <a:effectLst/>
                        <a:latin typeface="Calibri" panose="020F0502020204030204" pitchFamily="34" charset="0"/>
                      </a:endParaRP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34.3%</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32.5%</a:t>
                      </a:r>
                      <a:endParaRPr lang="en-GB" sz="16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4023341815"/>
                  </a:ext>
                </a:extLst>
              </a:tr>
              <a:tr h="382766">
                <a:tc>
                  <a:txBody>
                    <a:bodyPr/>
                    <a:lstStyle/>
                    <a:p>
                      <a:pPr algn="l" fontAlgn="b"/>
                      <a:r>
                        <a:rPr lang="en-GB" sz="1600" u="none" strike="noStrike">
                          <a:effectLst/>
                        </a:rPr>
                        <a:t>Owned with a mortgage or loan</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29.0%</a:t>
                      </a:r>
                      <a:endParaRPr lang="en-GB" sz="1600" b="0" i="0" u="none" strike="noStrike">
                        <a:solidFill>
                          <a:srgbClr val="000000"/>
                        </a:solidFill>
                        <a:effectLst/>
                        <a:latin typeface="Calibri" panose="020F0502020204030204" pitchFamily="34" charset="0"/>
                      </a:endParaRP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u="none" strike="noStrike" kern="1200">
                          <a:solidFill>
                            <a:schemeClr val="tx1"/>
                          </a:solidFill>
                          <a:effectLst/>
                          <a:latin typeface="+mn-lt"/>
                          <a:ea typeface="+mn-ea"/>
                          <a:cs typeface="+mn-cs"/>
                        </a:rPr>
                        <a:t>31.4%</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28.8%</a:t>
                      </a:r>
                      <a:endParaRPr lang="en-GB" sz="16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867981200"/>
                  </a:ext>
                </a:extLst>
              </a:tr>
              <a:tr h="330258">
                <a:tc>
                  <a:txBody>
                    <a:bodyPr/>
                    <a:lstStyle/>
                    <a:p>
                      <a:pPr algn="l" fontAlgn="b"/>
                      <a:r>
                        <a:rPr lang="en-GB" sz="1600" u="none" strike="noStrike">
                          <a:effectLst/>
                        </a:rPr>
                        <a:t>Private rented</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30.7%</a:t>
                      </a:r>
                      <a:endParaRPr lang="en-GB" sz="1600" b="0" i="0" u="none" strike="noStrike">
                        <a:solidFill>
                          <a:srgbClr val="000000"/>
                        </a:solidFill>
                        <a:effectLst/>
                        <a:latin typeface="Calibri" panose="020F0502020204030204" pitchFamily="34" charset="0"/>
                      </a:endParaRP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19.2%</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20.5%</a:t>
                      </a:r>
                      <a:endParaRPr lang="en-GB" sz="16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44673343"/>
                  </a:ext>
                </a:extLst>
              </a:tr>
              <a:tr h="330258">
                <a:tc>
                  <a:txBody>
                    <a:bodyPr/>
                    <a:lstStyle/>
                    <a:p>
                      <a:pPr algn="l" fontAlgn="b"/>
                      <a:r>
                        <a:rPr lang="en-GB" sz="1600" u="none" strike="noStrike">
                          <a:effectLst/>
                        </a:rPr>
                        <a:t>Social rented</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19.6%</a:t>
                      </a:r>
                      <a:endParaRPr lang="en-GB" sz="1600" b="0" i="0" u="none" strike="noStrike">
                        <a:solidFill>
                          <a:srgbClr val="000000"/>
                        </a:solidFill>
                        <a:effectLst/>
                        <a:latin typeface="Calibri" panose="020F0502020204030204" pitchFamily="34" charset="0"/>
                      </a:endParaRP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13.6%</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17.1%</a:t>
                      </a:r>
                      <a:endParaRPr lang="en-GB" sz="1600" b="0" i="0" u="none" strike="noStrike">
                        <a:solidFill>
                          <a:srgbClr val="000000"/>
                        </a:solidFill>
                        <a:effectLst/>
                        <a:latin typeface="Calibri" panose="020F0502020204030204" pitchFamily="34" charset="0"/>
                      </a:endParaRP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4282044451"/>
                  </a:ext>
                </a:extLst>
              </a:tr>
            </a:tbl>
          </a:graphicData>
        </a:graphic>
      </p:graphicFrame>
      <p:sp>
        <p:nvSpPr>
          <p:cNvPr id="7" name="Slide Number Placeholder 6">
            <a:extLst>
              <a:ext uri="{FF2B5EF4-FFF2-40B4-BE49-F238E27FC236}">
                <a16:creationId xmlns:a16="http://schemas.microsoft.com/office/drawing/2014/main" id="{5381D47D-D373-A359-040F-5249DF480F08}"/>
              </a:ext>
            </a:extLst>
          </p:cNvPr>
          <p:cNvSpPr>
            <a:spLocks noGrp="1"/>
          </p:cNvSpPr>
          <p:nvPr>
            <p:ph type="sldNum" sz="quarter" idx="12"/>
          </p:nvPr>
        </p:nvSpPr>
        <p:spPr/>
        <p:txBody>
          <a:bodyPr/>
          <a:lstStyle/>
          <a:p>
            <a:fld id="{CEDEF9C1-0071-4D4A-89AA-0CC05A8019E4}" type="slidenum">
              <a:rPr lang="en-US" smtClean="0"/>
              <a:t>36</a:t>
            </a:fld>
            <a:endParaRPr lang="en-US"/>
          </a:p>
        </p:txBody>
      </p:sp>
    </p:spTree>
    <p:extLst>
      <p:ext uri="{BB962C8B-B14F-4D97-AF65-F5344CB8AC3E}">
        <p14:creationId xmlns:p14="http://schemas.microsoft.com/office/powerpoint/2010/main" val="1346941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900752" y="387568"/>
            <a:ext cx="10839361" cy="698499"/>
          </a:xfrm>
          <a:prstGeom prst="rect">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Built &amp; Natural Environment – Accommodation &amp; affordability</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3">
              <a:lumMod val="75000"/>
            </a:schemeClr>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3" name="TextBox 2">
            <a:extLst>
              <a:ext uri="{FF2B5EF4-FFF2-40B4-BE49-F238E27FC236}">
                <a16:creationId xmlns:a16="http://schemas.microsoft.com/office/drawing/2014/main" id="{EC113A4E-DC37-CFB8-E6FF-DD257E87B5BC}"/>
              </a:ext>
            </a:extLst>
          </p:cNvPr>
          <p:cNvSpPr txBox="1"/>
          <p:nvPr/>
        </p:nvSpPr>
        <p:spPr>
          <a:xfrm>
            <a:off x="356883" y="1270467"/>
            <a:ext cx="11383229" cy="646331"/>
          </a:xfrm>
          <a:prstGeom prst="rect">
            <a:avLst/>
          </a:prstGeom>
          <a:noFill/>
        </p:spPr>
        <p:txBody>
          <a:bodyPr wrap="square" lIns="91440" tIns="45720" rIns="91440" bIns="45720" rtlCol="0" anchor="t">
            <a:spAutoFit/>
          </a:bodyPr>
          <a:lstStyle/>
          <a:p>
            <a:r>
              <a:rPr lang="en-GB" sz="1800" dirty="0">
                <a:solidFill>
                  <a:srgbClr val="333333"/>
                </a:solidFill>
              </a:rPr>
              <a:t>Slough has fewer detached houses/bungalows </a:t>
            </a:r>
            <a:r>
              <a:rPr lang="en-GB" dirty="0">
                <a:solidFill>
                  <a:srgbClr val="333333"/>
                </a:solidFill>
                <a:ea typeface="+mn-lt"/>
                <a:cs typeface="+mn-lt"/>
              </a:rPr>
              <a:t>than the South East and England averages </a:t>
            </a:r>
            <a:r>
              <a:rPr lang="en-GB" sz="1800" dirty="0">
                <a:solidFill>
                  <a:srgbClr val="333333"/>
                </a:solidFill>
              </a:rPr>
              <a:t>and more purpose-built blocks of flats/tenements and terraced houses/bungalows</a:t>
            </a:r>
            <a:r>
              <a:rPr lang="en-GB" dirty="0">
                <a:solidFill>
                  <a:srgbClr val="333333"/>
                </a:solidFill>
              </a:rPr>
              <a:t>. </a:t>
            </a:r>
            <a:endParaRPr lang="en-GB" dirty="0">
              <a:solidFill>
                <a:srgbClr val="333333"/>
              </a:solidFill>
              <a:cs typeface="Segoe UI"/>
            </a:endParaRPr>
          </a:p>
        </p:txBody>
      </p:sp>
      <p:graphicFrame>
        <p:nvGraphicFramePr>
          <p:cNvPr id="4" name="Table 3">
            <a:extLst>
              <a:ext uri="{FF2B5EF4-FFF2-40B4-BE49-F238E27FC236}">
                <a16:creationId xmlns:a16="http://schemas.microsoft.com/office/drawing/2014/main" id="{433F7B5F-8378-501D-A5CC-EC35D0D53B0A}"/>
              </a:ext>
            </a:extLst>
          </p:cNvPr>
          <p:cNvGraphicFramePr>
            <a:graphicFrameLocks noGrp="1"/>
          </p:cNvGraphicFramePr>
          <p:nvPr>
            <p:extLst>
              <p:ext uri="{D42A27DB-BD31-4B8C-83A1-F6EECF244321}">
                <p14:modId xmlns:p14="http://schemas.microsoft.com/office/powerpoint/2010/main" val="316376536"/>
              </p:ext>
            </p:extLst>
          </p:nvPr>
        </p:nvGraphicFramePr>
        <p:xfrm>
          <a:off x="2697832" y="2133731"/>
          <a:ext cx="6796332" cy="2181307"/>
        </p:xfrm>
        <a:graphic>
          <a:graphicData uri="http://schemas.openxmlformats.org/drawingml/2006/table">
            <a:tbl>
              <a:tblPr firstRow="1">
                <a:tableStyleId>{F2DE63D5-997A-4646-A377-4702673A728D}</a:tableStyleId>
              </a:tblPr>
              <a:tblGrid>
                <a:gridCol w="3313215">
                  <a:extLst>
                    <a:ext uri="{9D8B030D-6E8A-4147-A177-3AD203B41FA5}">
                      <a16:colId xmlns:a16="http://schemas.microsoft.com/office/drawing/2014/main" val="129417718"/>
                    </a:ext>
                  </a:extLst>
                </a:gridCol>
                <a:gridCol w="1161039">
                  <a:extLst>
                    <a:ext uri="{9D8B030D-6E8A-4147-A177-3AD203B41FA5}">
                      <a16:colId xmlns:a16="http://schemas.microsoft.com/office/drawing/2014/main" val="3500673894"/>
                    </a:ext>
                  </a:extLst>
                </a:gridCol>
                <a:gridCol w="1161039">
                  <a:extLst>
                    <a:ext uri="{9D8B030D-6E8A-4147-A177-3AD203B41FA5}">
                      <a16:colId xmlns:a16="http://schemas.microsoft.com/office/drawing/2014/main" val="3591547301"/>
                    </a:ext>
                  </a:extLst>
                </a:gridCol>
                <a:gridCol w="1161039">
                  <a:extLst>
                    <a:ext uri="{9D8B030D-6E8A-4147-A177-3AD203B41FA5}">
                      <a16:colId xmlns:a16="http://schemas.microsoft.com/office/drawing/2014/main" val="3796674624"/>
                    </a:ext>
                  </a:extLst>
                </a:gridCol>
              </a:tblGrid>
              <a:tr h="282574">
                <a:tc>
                  <a:txBody>
                    <a:bodyPr/>
                    <a:lstStyle/>
                    <a:p>
                      <a:pPr algn="l" fontAlgn="b"/>
                      <a:r>
                        <a:rPr lang="en-GB" sz="1600" b="1" u="none" strike="noStrike">
                          <a:solidFill>
                            <a:schemeClr val="bg1"/>
                          </a:solidFill>
                          <a:effectLst/>
                          <a:latin typeface="+mn-lt"/>
                        </a:rPr>
                        <a:t>Accommodation type</a:t>
                      </a:r>
                      <a:endParaRPr lang="en-GB" sz="1600" b="1" i="0" u="none" strike="noStrike">
                        <a:solidFill>
                          <a:schemeClr val="bg1"/>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latin typeface="+mn-lt"/>
                        </a:rPr>
                        <a:t>Slough</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i="0" u="none" strike="noStrike">
                          <a:solidFill>
                            <a:schemeClr val="bg1"/>
                          </a:solidFill>
                          <a:effectLst/>
                          <a:latin typeface="+mn-lt"/>
                        </a:rPr>
                        <a:t>South East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latin typeface="+mn-lt"/>
                        </a:rPr>
                        <a:t>England</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551007213"/>
                  </a:ext>
                </a:extLst>
              </a:tr>
              <a:tr h="282574">
                <a:tc>
                  <a:txBody>
                    <a:bodyPr/>
                    <a:lstStyle/>
                    <a:p>
                      <a:pPr algn="l" fontAlgn="b"/>
                      <a:r>
                        <a:rPr lang="en-GB" sz="1600" u="none" strike="noStrike">
                          <a:effectLst/>
                          <a:latin typeface="+mn-lt"/>
                        </a:rPr>
                        <a:t>Detached</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latin typeface="+mn-lt"/>
                        </a:rPr>
                        <a:t>10.4%</a:t>
                      </a:r>
                      <a:endParaRPr lang="en-GB" sz="1600" b="0" i="0" u="none" strike="noStrike">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28.0%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22.9%</a:t>
                      </a: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855467142"/>
                  </a:ext>
                </a:extLst>
              </a:tr>
              <a:tr h="282574">
                <a:tc>
                  <a:txBody>
                    <a:bodyPr/>
                    <a:lstStyle/>
                    <a:p>
                      <a:pPr algn="l" fontAlgn="b"/>
                      <a:r>
                        <a:rPr lang="en-GB" sz="1600" u="none" strike="noStrike">
                          <a:effectLst/>
                          <a:latin typeface="+mn-lt"/>
                        </a:rPr>
                        <a:t>Semi-detached</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latin typeface="+mn-lt"/>
                        </a:rPr>
                        <a:t>29.6%</a:t>
                      </a:r>
                      <a:endParaRPr lang="en-GB" sz="1600" b="0" i="0" u="none" strike="noStrike">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28.4%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31.5%</a:t>
                      </a: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774342988"/>
                  </a:ext>
                </a:extLst>
              </a:tr>
              <a:tr h="282574">
                <a:tc>
                  <a:txBody>
                    <a:bodyPr/>
                    <a:lstStyle/>
                    <a:p>
                      <a:pPr algn="l" fontAlgn="b"/>
                      <a:r>
                        <a:rPr lang="en-GB" sz="1600" u="none" strike="noStrike">
                          <a:effectLst/>
                          <a:latin typeface="+mn-lt"/>
                        </a:rPr>
                        <a:t>Terraced</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latin typeface="+mn-lt"/>
                        </a:rPr>
                        <a:t>26.3%</a:t>
                      </a:r>
                      <a:endParaRPr lang="en-GB" sz="1600" b="0" i="0" u="none" strike="noStrike">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21.3%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23.0%</a:t>
                      </a: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577128830"/>
                  </a:ext>
                </a:extLst>
              </a:tr>
              <a:tr h="556981">
                <a:tc>
                  <a:txBody>
                    <a:bodyPr/>
                    <a:lstStyle/>
                    <a:p>
                      <a:pPr algn="l" fontAlgn="b"/>
                      <a:r>
                        <a:rPr lang="en-GB" sz="1600" u="none" strike="noStrike">
                          <a:effectLst/>
                          <a:latin typeface="+mn-lt"/>
                        </a:rPr>
                        <a:t>In a purpose-built block of flats or tenement</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latin typeface="+mn-lt"/>
                        </a:rPr>
                        <a:t>29.6%</a:t>
                      </a:r>
                      <a:endParaRPr lang="en-GB" sz="1600" b="0" i="0" u="none" strike="noStrike">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16.8%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17.1%</a:t>
                      </a: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423360973"/>
                  </a:ext>
                </a:extLst>
              </a:tr>
              <a:tr h="0">
                <a:tc>
                  <a:txBody>
                    <a:bodyPr/>
                    <a:lstStyle/>
                    <a:p>
                      <a:pPr algn="l" fontAlgn="b"/>
                      <a:r>
                        <a:rPr lang="en-GB" sz="1600" u="none" strike="noStrike">
                          <a:effectLst/>
                          <a:latin typeface="+mn-lt"/>
                        </a:rPr>
                        <a:t>Part of a converted or shared house, including bedsits</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latin typeface="+mn-lt"/>
                        </a:rPr>
                        <a:t>2.7%</a:t>
                      </a:r>
                      <a:endParaRPr lang="en-GB" sz="1600" b="0" i="0" u="none" strike="noStrike">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3.5%</a:t>
                      </a: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11959243"/>
                  </a:ext>
                </a:extLst>
              </a:tr>
            </a:tbl>
          </a:graphicData>
        </a:graphic>
      </p:graphicFrame>
      <p:sp>
        <p:nvSpPr>
          <p:cNvPr id="10" name="TextBox 9">
            <a:extLst>
              <a:ext uri="{FF2B5EF4-FFF2-40B4-BE49-F238E27FC236}">
                <a16:creationId xmlns:a16="http://schemas.microsoft.com/office/drawing/2014/main" id="{E2543E5F-83D0-EBE9-440A-DC2BB10EE774}"/>
              </a:ext>
            </a:extLst>
          </p:cNvPr>
          <p:cNvSpPr txBox="1"/>
          <p:nvPr/>
        </p:nvSpPr>
        <p:spPr>
          <a:xfrm>
            <a:off x="356883" y="4497287"/>
            <a:ext cx="11288228" cy="369332"/>
          </a:xfrm>
          <a:prstGeom prst="rect">
            <a:avLst/>
          </a:prstGeom>
          <a:noFill/>
        </p:spPr>
        <p:txBody>
          <a:bodyPr wrap="square">
            <a:spAutoFit/>
          </a:bodyPr>
          <a:lstStyle/>
          <a:p>
            <a:r>
              <a:rPr lang="en-GB" dirty="0">
                <a:ea typeface="+mn-lt"/>
                <a:cs typeface="+mn-lt"/>
              </a:rPr>
              <a:t>The average house price in Slough is 9.96 times the average earnings.</a:t>
            </a:r>
            <a:endParaRPr lang="en-GB" dirty="0"/>
          </a:p>
        </p:txBody>
      </p:sp>
      <p:graphicFrame>
        <p:nvGraphicFramePr>
          <p:cNvPr id="11" name="Table 10">
            <a:extLst>
              <a:ext uri="{FF2B5EF4-FFF2-40B4-BE49-F238E27FC236}">
                <a16:creationId xmlns:a16="http://schemas.microsoft.com/office/drawing/2014/main" id="{59C445FC-0FBE-FE91-3246-EDB8307557B3}"/>
              </a:ext>
            </a:extLst>
          </p:cNvPr>
          <p:cNvGraphicFramePr>
            <a:graphicFrameLocks noGrp="1"/>
          </p:cNvGraphicFramePr>
          <p:nvPr>
            <p:extLst>
              <p:ext uri="{D42A27DB-BD31-4B8C-83A1-F6EECF244321}">
                <p14:modId xmlns:p14="http://schemas.microsoft.com/office/powerpoint/2010/main" val="4094987147"/>
              </p:ext>
            </p:extLst>
          </p:nvPr>
        </p:nvGraphicFramePr>
        <p:xfrm>
          <a:off x="2697831" y="5083552"/>
          <a:ext cx="6796333" cy="1007961"/>
        </p:xfrm>
        <a:graphic>
          <a:graphicData uri="http://schemas.openxmlformats.org/drawingml/2006/table">
            <a:tbl>
              <a:tblPr firstRow="1">
                <a:tableStyleId>{F2DE63D5-997A-4646-A377-4702673A728D}</a:tableStyleId>
              </a:tblPr>
              <a:tblGrid>
                <a:gridCol w="3313216">
                  <a:extLst>
                    <a:ext uri="{9D8B030D-6E8A-4147-A177-3AD203B41FA5}">
                      <a16:colId xmlns:a16="http://schemas.microsoft.com/office/drawing/2014/main" val="129417718"/>
                    </a:ext>
                  </a:extLst>
                </a:gridCol>
                <a:gridCol w="1161039">
                  <a:extLst>
                    <a:ext uri="{9D8B030D-6E8A-4147-A177-3AD203B41FA5}">
                      <a16:colId xmlns:a16="http://schemas.microsoft.com/office/drawing/2014/main" val="3500673894"/>
                    </a:ext>
                  </a:extLst>
                </a:gridCol>
                <a:gridCol w="1161039">
                  <a:extLst>
                    <a:ext uri="{9D8B030D-6E8A-4147-A177-3AD203B41FA5}">
                      <a16:colId xmlns:a16="http://schemas.microsoft.com/office/drawing/2014/main" val="3591547301"/>
                    </a:ext>
                  </a:extLst>
                </a:gridCol>
                <a:gridCol w="1161039">
                  <a:extLst>
                    <a:ext uri="{9D8B030D-6E8A-4147-A177-3AD203B41FA5}">
                      <a16:colId xmlns:a16="http://schemas.microsoft.com/office/drawing/2014/main" val="3796674624"/>
                    </a:ext>
                  </a:extLst>
                </a:gridCol>
              </a:tblGrid>
              <a:tr h="328753">
                <a:tc>
                  <a:txBody>
                    <a:bodyPr/>
                    <a:lstStyle/>
                    <a:p>
                      <a:pPr algn="l" fontAlgn="b"/>
                      <a:endParaRPr lang="en-GB" sz="1600" b="1" i="0" u="none" strike="noStrike">
                        <a:solidFill>
                          <a:schemeClr val="bg1"/>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latin typeface="+mn-lt"/>
                        </a:rPr>
                        <a:t>Slough</a:t>
                      </a:r>
                      <a:endParaRPr lang="en-GB" sz="1600" b="1" i="0" u="none" strike="noStrike">
                        <a:solidFill>
                          <a:schemeClr val="bg1"/>
                        </a:solidFill>
                        <a:effectLst/>
                        <a:latin typeface="+mn-lt"/>
                      </a:endParaRP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i="0" u="none" strike="noStrike">
                          <a:solidFill>
                            <a:schemeClr val="bg1"/>
                          </a:solidFill>
                          <a:effectLst/>
                          <a:latin typeface="+mn-lt"/>
                        </a:rPr>
                        <a:t>South East</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latin typeface="+mn-lt"/>
                        </a:rPr>
                        <a:t>England</a:t>
                      </a:r>
                      <a:endParaRPr lang="en-GB" sz="1600" b="1" i="0" u="none" strike="noStrike">
                        <a:solidFill>
                          <a:schemeClr val="bg1"/>
                        </a:solidFill>
                        <a:effectLst/>
                        <a:latin typeface="+mn-lt"/>
                      </a:endParaRP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551007213"/>
                  </a:ext>
                </a:extLst>
              </a:tr>
              <a:tr h="350455">
                <a:tc>
                  <a:txBody>
                    <a:bodyPr/>
                    <a:lstStyle/>
                    <a:p>
                      <a:pPr algn="l" fontAlgn="b"/>
                      <a:r>
                        <a:rPr lang="en-GB" sz="1600" u="none" strike="noStrike">
                          <a:effectLst/>
                          <a:latin typeface="+mn-lt"/>
                        </a:rPr>
                        <a:t>Average house price</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£317,930</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£385,844</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£301,613</a:t>
                      </a: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855467142"/>
                  </a:ext>
                </a:extLst>
              </a:tr>
              <a:tr h="328753">
                <a:tc>
                  <a:txBody>
                    <a:bodyPr/>
                    <a:lstStyle/>
                    <a:p>
                      <a:pPr algn="l" fontAlgn="b"/>
                      <a:r>
                        <a:rPr lang="en-GB" sz="1600" u="none" strike="noStrike">
                          <a:effectLst/>
                          <a:latin typeface="+mn-lt"/>
                        </a:rPr>
                        <a:t>Housing affordability ratio</a:t>
                      </a:r>
                      <a:endParaRPr lang="en-GB" sz="1600" b="1" i="0" u="none" strike="noStrike">
                        <a:solidFill>
                          <a:srgbClr val="000000"/>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9.96</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10.38</a:t>
                      </a:r>
                    </a:p>
                  </a:txBody>
                  <a:tcPr marL="6350" marR="6350" marT="6350" marB="0" anchor="ct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8.28</a:t>
                      </a:r>
                    </a:p>
                  </a:txBody>
                  <a:tcPr marL="6350" marR="6350" marT="6350" marB="0" anchor="ctr">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774342988"/>
                  </a:ext>
                </a:extLst>
              </a:tr>
            </a:tbl>
          </a:graphicData>
        </a:graphic>
      </p:graphicFrame>
      <p:sp>
        <p:nvSpPr>
          <p:cNvPr id="7" name="Slide Number Placeholder 6">
            <a:extLst>
              <a:ext uri="{FF2B5EF4-FFF2-40B4-BE49-F238E27FC236}">
                <a16:creationId xmlns:a16="http://schemas.microsoft.com/office/drawing/2014/main" id="{7C108FB5-1586-A7F5-F2AB-F98640DB8AE1}"/>
              </a:ext>
            </a:extLst>
          </p:cNvPr>
          <p:cNvSpPr>
            <a:spLocks noGrp="1"/>
          </p:cNvSpPr>
          <p:nvPr>
            <p:ph type="sldNum" sz="quarter" idx="12"/>
          </p:nvPr>
        </p:nvSpPr>
        <p:spPr/>
        <p:txBody>
          <a:bodyPr/>
          <a:lstStyle/>
          <a:p>
            <a:fld id="{CEDEF9C1-0071-4D4A-89AA-0CC05A8019E4}" type="slidenum">
              <a:rPr lang="en-US" smtClean="0"/>
              <a:t>37</a:t>
            </a:fld>
            <a:endParaRPr lang="en-US"/>
          </a:p>
        </p:txBody>
      </p:sp>
    </p:spTree>
    <p:extLst>
      <p:ext uri="{BB962C8B-B14F-4D97-AF65-F5344CB8AC3E}">
        <p14:creationId xmlns:p14="http://schemas.microsoft.com/office/powerpoint/2010/main" val="605512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D80EE-8B43-639B-32C1-B049D8FD2C93}"/>
              </a:ext>
            </a:extLst>
          </p:cNvPr>
          <p:cNvSpPr>
            <a:spLocks noGrp="1"/>
          </p:cNvSpPr>
          <p:nvPr>
            <p:ph type="title" idx="4294967295"/>
          </p:nvPr>
        </p:nvSpPr>
        <p:spPr>
          <a:xfrm>
            <a:off x="3700647" y="5120005"/>
            <a:ext cx="4790704" cy="782031"/>
          </a:xfrm>
        </p:spPr>
        <p:txBody>
          <a:bodyPr>
            <a:normAutofit/>
          </a:bodyPr>
          <a:lstStyle/>
          <a:p>
            <a:r>
              <a:rPr lang="en-GB" sz="2000"/>
              <a:t>Built &amp; Natural</a:t>
            </a:r>
            <a:r>
              <a:rPr lang="en-GB" sz="2000" baseline="0"/>
              <a:t> Environment – Housing benefit, central heating, and car availability</a:t>
            </a:r>
            <a:endParaRPr lang="en-GB" sz="2000"/>
          </a:p>
        </p:txBody>
      </p:sp>
      <p:sp>
        <p:nvSpPr>
          <p:cNvPr id="5" name="TextBox 4">
            <a:extLst>
              <a:ext uri="{FF2B5EF4-FFF2-40B4-BE49-F238E27FC236}">
                <a16:creationId xmlns:a16="http://schemas.microsoft.com/office/drawing/2014/main" id="{6C1A790D-9298-AE73-2EAA-D8E2DC9CAA2B}"/>
              </a:ext>
            </a:extLst>
          </p:cNvPr>
          <p:cNvSpPr txBox="1"/>
          <p:nvPr/>
        </p:nvSpPr>
        <p:spPr>
          <a:xfrm>
            <a:off x="6276356" y="1067336"/>
            <a:ext cx="5662302" cy="2554545"/>
          </a:xfrm>
          <a:prstGeom prst="rect">
            <a:avLst/>
          </a:prstGeom>
          <a:noFill/>
        </p:spPr>
        <p:txBody>
          <a:bodyPr wrap="square" lIns="91440" tIns="45720" rIns="91440" bIns="45720" anchor="t">
            <a:spAutoFit/>
          </a:bodyPr>
          <a:lstStyle/>
          <a:p>
            <a:r>
              <a:rPr lang="en-GB" sz="2000">
                <a:solidFill>
                  <a:srgbClr val="333333"/>
                </a:solidFill>
                <a:cs typeface="Segoe UI"/>
              </a:rPr>
              <a:t>Slough has larger proportions of people claiming housing benefit and households with no central heating than the South East and England averages. </a:t>
            </a:r>
          </a:p>
          <a:p>
            <a:endParaRPr lang="en-GB" sz="2000">
              <a:solidFill>
                <a:srgbClr val="333333"/>
              </a:solidFill>
              <a:cs typeface="Segoe UI"/>
            </a:endParaRPr>
          </a:p>
          <a:p>
            <a:r>
              <a:rPr lang="en-GB" sz="2000">
                <a:solidFill>
                  <a:srgbClr val="333333"/>
                </a:solidFill>
                <a:cs typeface="Segoe UI"/>
              </a:rPr>
              <a:t>Slough has a larger proportion of households with no car than the South East average but lower than the England average. </a:t>
            </a:r>
          </a:p>
        </p:txBody>
      </p:sp>
      <p:graphicFrame>
        <p:nvGraphicFramePr>
          <p:cNvPr id="2" name="Table 1">
            <a:extLst>
              <a:ext uri="{FF2B5EF4-FFF2-40B4-BE49-F238E27FC236}">
                <a16:creationId xmlns:a16="http://schemas.microsoft.com/office/drawing/2014/main" id="{9AE87B96-ED04-BAC3-1704-474AC0B69FB1}"/>
              </a:ext>
            </a:extLst>
          </p:cNvPr>
          <p:cNvGraphicFramePr>
            <a:graphicFrameLocks noGrp="1"/>
          </p:cNvGraphicFramePr>
          <p:nvPr>
            <p:extLst>
              <p:ext uri="{D42A27DB-BD31-4B8C-83A1-F6EECF244321}">
                <p14:modId xmlns:p14="http://schemas.microsoft.com/office/powerpoint/2010/main" val="1746594242"/>
              </p:ext>
            </p:extLst>
          </p:nvPr>
        </p:nvGraphicFramePr>
        <p:xfrm>
          <a:off x="433698" y="730029"/>
          <a:ext cx="5662301" cy="3229160"/>
        </p:xfrm>
        <a:graphic>
          <a:graphicData uri="http://schemas.openxmlformats.org/drawingml/2006/table">
            <a:tbl>
              <a:tblPr firstRow="1">
                <a:tableStyleId>{F2DE63D5-997A-4646-A377-4702673A728D}</a:tableStyleId>
              </a:tblPr>
              <a:tblGrid>
                <a:gridCol w="2570759">
                  <a:extLst>
                    <a:ext uri="{9D8B030D-6E8A-4147-A177-3AD203B41FA5}">
                      <a16:colId xmlns:a16="http://schemas.microsoft.com/office/drawing/2014/main" val="1886531927"/>
                    </a:ext>
                  </a:extLst>
                </a:gridCol>
                <a:gridCol w="1030514">
                  <a:extLst>
                    <a:ext uri="{9D8B030D-6E8A-4147-A177-3AD203B41FA5}">
                      <a16:colId xmlns:a16="http://schemas.microsoft.com/office/drawing/2014/main" val="3159632437"/>
                    </a:ext>
                  </a:extLst>
                </a:gridCol>
                <a:gridCol w="1030514">
                  <a:extLst>
                    <a:ext uri="{9D8B030D-6E8A-4147-A177-3AD203B41FA5}">
                      <a16:colId xmlns:a16="http://schemas.microsoft.com/office/drawing/2014/main" val="787243470"/>
                    </a:ext>
                  </a:extLst>
                </a:gridCol>
                <a:gridCol w="1030514">
                  <a:extLst>
                    <a:ext uri="{9D8B030D-6E8A-4147-A177-3AD203B41FA5}">
                      <a16:colId xmlns:a16="http://schemas.microsoft.com/office/drawing/2014/main" val="3555858026"/>
                    </a:ext>
                  </a:extLst>
                </a:gridCol>
              </a:tblGrid>
              <a:tr h="807290">
                <a:tc>
                  <a:txBody>
                    <a:bodyPr/>
                    <a:lstStyle/>
                    <a:p>
                      <a:pPr algn="l" fontAlgn="b"/>
                      <a:endParaRPr lang="en-GB" sz="1600" b="1" i="0" u="none" strike="noStrike">
                        <a:solidFill>
                          <a:schemeClr val="bg1"/>
                        </a:solidFill>
                        <a:effectLst/>
                        <a:latin typeface="+mn-lt"/>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rPr>
                        <a:t>Slough</a:t>
                      </a:r>
                      <a:endParaRPr lang="en-GB" sz="1600" b="1" i="0" u="none" strike="noStrike">
                        <a:solidFill>
                          <a:schemeClr val="bg1"/>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i="0" u="none" strike="noStrike" dirty="0">
                          <a:solidFill>
                            <a:schemeClr val="bg1"/>
                          </a:solidFill>
                          <a:effectLst/>
                          <a:latin typeface="+mn-lt"/>
                        </a:rPr>
                        <a:t>South East</a:t>
                      </a:r>
                      <a:endParaRPr lang="en-GB" sz="1600" b="1" i="0" u="none" strike="noStrike" dirty="0">
                        <a:solidFill>
                          <a:schemeClr val="bg1"/>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tc>
                  <a:txBody>
                    <a:bodyPr/>
                    <a:lstStyle/>
                    <a:p>
                      <a:pPr algn="ctr" fontAlgn="b"/>
                      <a:r>
                        <a:rPr lang="en-GB" sz="1600" b="1" u="none" strike="noStrike">
                          <a:solidFill>
                            <a:schemeClr val="bg1"/>
                          </a:solidFill>
                          <a:effectLst/>
                        </a:rPr>
                        <a:t>England</a:t>
                      </a:r>
                      <a:endParaRPr lang="en-GB" sz="1600" b="1" i="0" u="none" strike="noStrike">
                        <a:solidFill>
                          <a:schemeClr val="bg1"/>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539376017"/>
                  </a:ext>
                </a:extLst>
              </a:tr>
              <a:tr h="807290">
                <a:tc>
                  <a:txBody>
                    <a:bodyPr/>
                    <a:lstStyle/>
                    <a:p>
                      <a:pPr algn="l" fontAlgn="b"/>
                      <a:r>
                        <a:rPr lang="en-GB" sz="1600" u="none" strike="noStrike">
                          <a:effectLst/>
                        </a:rPr>
                        <a:t>People claiming housing benefit</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dirty="0">
                          <a:effectLst/>
                        </a:rPr>
                        <a:t>10.1%</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dirty="0">
                          <a:effectLst/>
                        </a:rPr>
                        <a:t>6.7%</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dirty="0">
                          <a:effectLst/>
                        </a:rPr>
                        <a:t>8.6%</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4023341815"/>
                  </a:ext>
                </a:extLst>
              </a:tr>
              <a:tr h="807290">
                <a:tc>
                  <a:txBody>
                    <a:bodyPr/>
                    <a:lstStyle/>
                    <a:p>
                      <a:pPr algn="l" fontAlgn="b"/>
                      <a:r>
                        <a:rPr lang="en-GB" sz="1600" u="none" strike="noStrike">
                          <a:effectLst/>
                        </a:rPr>
                        <a:t>Households with no central heating</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2%</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1.3%</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1.5%</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867981200"/>
                  </a:ext>
                </a:extLst>
              </a:tr>
              <a:tr h="807290">
                <a:tc>
                  <a:txBody>
                    <a:bodyPr/>
                    <a:lstStyle/>
                    <a:p>
                      <a:pPr algn="l" fontAlgn="b"/>
                      <a:r>
                        <a:rPr lang="en-GB" sz="1600" u="none" strike="noStrike">
                          <a:effectLst/>
                        </a:rPr>
                        <a:t>Households with no car</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accent3">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20.3%</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a:effectLst/>
                        </a:rPr>
                        <a:t>16.9%</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fontAlgn="b"/>
                      <a:r>
                        <a:rPr lang="en-GB" sz="1600" u="none" strike="noStrike" dirty="0">
                          <a:effectLst/>
                        </a:rPr>
                        <a:t>23.5%</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44673343"/>
                  </a:ext>
                </a:extLst>
              </a:tr>
            </a:tbl>
          </a:graphicData>
        </a:graphic>
      </p:graphicFrame>
      <p:pic>
        <p:nvPicPr>
          <p:cNvPr id="4" name="Graphic 3">
            <a:extLst>
              <a:ext uri="{FF2B5EF4-FFF2-40B4-BE49-F238E27FC236}">
                <a16:creationId xmlns:a16="http://schemas.microsoft.com/office/drawing/2014/main" id="{8546F75D-0EF6-90A9-9723-0BDC8406E7B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0191" b="33068"/>
          <a:stretch/>
        </p:blipFill>
        <p:spPr>
          <a:xfrm>
            <a:off x="0" y="4359684"/>
            <a:ext cx="12192000" cy="2520000"/>
          </a:xfrm>
          <a:prstGeom prst="rect">
            <a:avLst/>
          </a:prstGeom>
        </p:spPr>
      </p:pic>
      <p:sp>
        <p:nvSpPr>
          <p:cNvPr id="6" name="Slide Number Placeholder 5">
            <a:extLst>
              <a:ext uri="{FF2B5EF4-FFF2-40B4-BE49-F238E27FC236}">
                <a16:creationId xmlns:a16="http://schemas.microsoft.com/office/drawing/2014/main" id="{9D15E0B2-E14B-7B5C-743D-F0F5D2A1E8E4}"/>
              </a:ext>
            </a:extLst>
          </p:cNvPr>
          <p:cNvSpPr>
            <a:spLocks noGrp="1"/>
          </p:cNvSpPr>
          <p:nvPr>
            <p:ph type="sldNum" sz="quarter" idx="12"/>
          </p:nvPr>
        </p:nvSpPr>
        <p:spPr/>
        <p:txBody>
          <a:bodyPr/>
          <a:lstStyle/>
          <a:p>
            <a:fld id="{CEDEF9C1-0071-4D4A-89AA-0CC05A8019E4}" type="slidenum">
              <a:rPr lang="en-US" smtClean="0"/>
              <a:t>38</a:t>
            </a:fld>
            <a:endParaRPr lang="en-US"/>
          </a:p>
        </p:txBody>
      </p:sp>
    </p:spTree>
    <p:extLst>
      <p:ext uri="{BB962C8B-B14F-4D97-AF65-F5344CB8AC3E}">
        <p14:creationId xmlns:p14="http://schemas.microsoft.com/office/powerpoint/2010/main" val="2628670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Built &amp; Natural Environment - Deprivation</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3">
              <a:lumMod val="75000"/>
            </a:schemeClr>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3" name="TextBox 2">
            <a:extLst>
              <a:ext uri="{FF2B5EF4-FFF2-40B4-BE49-F238E27FC236}">
                <a16:creationId xmlns:a16="http://schemas.microsoft.com/office/drawing/2014/main" id="{EC113A4E-DC37-CFB8-E6FF-DD257E87B5BC}"/>
              </a:ext>
            </a:extLst>
          </p:cNvPr>
          <p:cNvSpPr txBox="1"/>
          <p:nvPr/>
        </p:nvSpPr>
        <p:spPr>
          <a:xfrm>
            <a:off x="356883" y="1303592"/>
            <a:ext cx="11383229" cy="1323439"/>
          </a:xfrm>
          <a:prstGeom prst="rect">
            <a:avLst/>
          </a:prstGeom>
          <a:noFill/>
        </p:spPr>
        <p:txBody>
          <a:bodyPr wrap="square" lIns="91440" tIns="45720" rIns="91440" bIns="45720" rtlCol="0" anchor="t">
            <a:spAutoFit/>
          </a:bodyPr>
          <a:lstStyle/>
          <a:p>
            <a:r>
              <a:rPr lang="en-GB" sz="2000" dirty="0">
                <a:solidFill>
                  <a:srgbClr val="333333"/>
                </a:solidFill>
                <a:cs typeface="Segoe UI"/>
              </a:rPr>
              <a:t>Slough is more deprived than the England average for barriers to housing and services in the 2019 indices of deprivation and is </a:t>
            </a:r>
            <a:r>
              <a:rPr lang="en-GB" sz="2000" dirty="0">
                <a:solidFill>
                  <a:srgbClr val="333333"/>
                </a:solidFill>
                <a:ea typeface="+mn-lt"/>
                <a:cs typeface="+mn-lt"/>
              </a:rPr>
              <a:t>much more deprived than the average for wider barriers (i.e., overcrowding, homelessness, housing affordability). </a:t>
            </a:r>
            <a:r>
              <a:rPr lang="en-GB" sz="2000" dirty="0">
                <a:solidFill>
                  <a:srgbClr val="333333"/>
                </a:solidFill>
                <a:cs typeface="Segoe UI"/>
              </a:rPr>
              <a:t>Slough is also more deprived than the England average for living environment (e.g., condition of home, air quality).</a:t>
            </a:r>
            <a:endParaRPr lang="en-GB" sz="2000" dirty="0">
              <a:solidFill>
                <a:srgbClr val="333333"/>
              </a:solidFill>
              <a:ea typeface="+mn-lt"/>
              <a:cs typeface="+mn-lt"/>
            </a:endParaRPr>
          </a:p>
        </p:txBody>
      </p:sp>
      <p:pic>
        <p:nvPicPr>
          <p:cNvPr id="5" name="Picture 4" descr="The first of three graphics showing the number and percentage of LSOAs in Slough in each decile for three measures of deprivation. The first decile is the most deprived and the tenth decile is the least deprived. &#10;This first graphic is for the barriers to housing and services measure of deprivation. &#10;Most of Slough's LSOAs fall within the first two deprivation deciles for barriers to housing and services, with 51% in the first decile.">
            <a:extLst>
              <a:ext uri="{FF2B5EF4-FFF2-40B4-BE49-F238E27FC236}">
                <a16:creationId xmlns:a16="http://schemas.microsoft.com/office/drawing/2014/main" id="{B4B1A0A1-53C3-5FEB-B323-2CCDE7BC94EA}"/>
              </a:ext>
            </a:extLst>
          </p:cNvPr>
          <p:cNvPicPr>
            <a:picLocks noChangeAspect="1"/>
          </p:cNvPicPr>
          <p:nvPr/>
        </p:nvPicPr>
        <p:blipFill>
          <a:blip r:embed="rId5"/>
          <a:stretch>
            <a:fillRect/>
          </a:stretch>
        </p:blipFill>
        <p:spPr>
          <a:xfrm>
            <a:off x="247647" y="2719387"/>
            <a:ext cx="11696700" cy="1419225"/>
          </a:xfrm>
          <a:prstGeom prst="rect">
            <a:avLst/>
          </a:prstGeom>
        </p:spPr>
      </p:pic>
      <p:pic>
        <p:nvPicPr>
          <p:cNvPr id="7" name="Picture 6" descr="This second graphic is for the wider barriers subdomain of the barriers to housing and services measure of deprivation. &#10;All of Slough's LSOAs fall within the first 3 deciles for the wider barriers subdomain, with 61% in the first decile.">
            <a:extLst>
              <a:ext uri="{FF2B5EF4-FFF2-40B4-BE49-F238E27FC236}">
                <a16:creationId xmlns:a16="http://schemas.microsoft.com/office/drawing/2014/main" id="{3066FE62-65DF-3574-0925-C55C1BCA6F1D}"/>
              </a:ext>
            </a:extLst>
          </p:cNvPr>
          <p:cNvPicPr>
            <a:picLocks noChangeAspect="1"/>
          </p:cNvPicPr>
          <p:nvPr/>
        </p:nvPicPr>
        <p:blipFill>
          <a:blip r:embed="rId6"/>
          <a:stretch>
            <a:fillRect/>
          </a:stretch>
        </p:blipFill>
        <p:spPr>
          <a:xfrm>
            <a:off x="290509" y="4075951"/>
            <a:ext cx="11610975" cy="1400175"/>
          </a:xfrm>
          <a:prstGeom prst="rect">
            <a:avLst/>
          </a:prstGeom>
        </p:spPr>
      </p:pic>
      <p:pic>
        <p:nvPicPr>
          <p:cNvPr id="12" name="Picture 11" descr="The third graphic is for the living environment measure of deprivation. Most of Slough's LSOAs fall within the third and sixth deciles on for living environment deprivation. 30% of Slough's LSOAs are in the sixth decile.">
            <a:extLst>
              <a:ext uri="{FF2B5EF4-FFF2-40B4-BE49-F238E27FC236}">
                <a16:creationId xmlns:a16="http://schemas.microsoft.com/office/drawing/2014/main" id="{C2821E5A-525C-234B-C929-0F38A22A06F4}"/>
              </a:ext>
            </a:extLst>
          </p:cNvPr>
          <p:cNvPicPr>
            <a:picLocks noChangeAspect="1"/>
          </p:cNvPicPr>
          <p:nvPr/>
        </p:nvPicPr>
        <p:blipFill>
          <a:blip r:embed="rId7"/>
          <a:stretch>
            <a:fillRect/>
          </a:stretch>
        </p:blipFill>
        <p:spPr>
          <a:xfrm>
            <a:off x="290509" y="5476126"/>
            <a:ext cx="11610975" cy="1378645"/>
          </a:xfrm>
          <a:prstGeom prst="rect">
            <a:avLst/>
          </a:prstGeom>
        </p:spPr>
      </p:pic>
      <p:sp>
        <p:nvSpPr>
          <p:cNvPr id="9" name="Slide Number Placeholder 8">
            <a:extLst>
              <a:ext uri="{FF2B5EF4-FFF2-40B4-BE49-F238E27FC236}">
                <a16:creationId xmlns:a16="http://schemas.microsoft.com/office/drawing/2014/main" id="{C4B577E3-3C04-6E88-5241-9C93FC3BAB7C}"/>
              </a:ext>
            </a:extLst>
          </p:cNvPr>
          <p:cNvSpPr>
            <a:spLocks noGrp="1"/>
          </p:cNvSpPr>
          <p:nvPr>
            <p:ph type="sldNum" sz="quarter" idx="12"/>
          </p:nvPr>
        </p:nvSpPr>
        <p:spPr/>
        <p:txBody>
          <a:bodyPr/>
          <a:lstStyle/>
          <a:p>
            <a:fld id="{CEDEF9C1-0071-4D4A-89AA-0CC05A8019E4}" type="slidenum">
              <a:rPr lang="en-US" smtClean="0"/>
              <a:t>39</a:t>
            </a:fld>
            <a:endParaRPr lang="en-US"/>
          </a:p>
        </p:txBody>
      </p:sp>
    </p:spTree>
    <p:extLst>
      <p:ext uri="{BB962C8B-B14F-4D97-AF65-F5344CB8AC3E}">
        <p14:creationId xmlns:p14="http://schemas.microsoft.com/office/powerpoint/2010/main" val="78605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FF9ED-66B8-0890-DB8F-C9BF4FFDD42B}"/>
              </a:ext>
            </a:extLst>
          </p:cNvPr>
          <p:cNvSpPr>
            <a:spLocks noGrp="1"/>
          </p:cNvSpPr>
          <p:nvPr>
            <p:ph type="title" idx="4294967295"/>
          </p:nvPr>
        </p:nvSpPr>
        <p:spPr>
          <a:xfrm>
            <a:off x="306955" y="287"/>
            <a:ext cx="10515600" cy="1325563"/>
          </a:xfrm>
        </p:spPr>
        <p:txBody>
          <a:bodyPr/>
          <a:lstStyle/>
          <a:p>
            <a:r>
              <a:rPr lang="en-GB" dirty="0"/>
              <a:t>Contents (1)</a:t>
            </a:r>
          </a:p>
        </p:txBody>
      </p:sp>
      <p:graphicFrame>
        <p:nvGraphicFramePr>
          <p:cNvPr id="10" name="Table 10">
            <a:extLst>
              <a:ext uri="{FF2B5EF4-FFF2-40B4-BE49-F238E27FC236}">
                <a16:creationId xmlns:a16="http://schemas.microsoft.com/office/drawing/2014/main" id="{9282CC1E-C76A-46A8-7D93-6223C42A3167}"/>
              </a:ext>
            </a:extLst>
          </p:cNvPr>
          <p:cNvGraphicFramePr>
            <a:graphicFrameLocks noGrp="1"/>
          </p:cNvGraphicFramePr>
          <p:nvPr>
            <p:extLst>
              <p:ext uri="{D42A27DB-BD31-4B8C-83A1-F6EECF244321}">
                <p14:modId xmlns:p14="http://schemas.microsoft.com/office/powerpoint/2010/main" val="148739205"/>
              </p:ext>
            </p:extLst>
          </p:nvPr>
        </p:nvGraphicFramePr>
        <p:xfrm>
          <a:off x="306955" y="1203805"/>
          <a:ext cx="11578089" cy="5369806"/>
        </p:xfrm>
        <a:graphic>
          <a:graphicData uri="http://schemas.openxmlformats.org/drawingml/2006/table">
            <a:tbl>
              <a:tblPr firstRow="1" bandRow="1">
                <a:tableStyleId>{5C22544A-7EE6-4342-B048-85BDC9FD1C3A}</a:tableStyleId>
              </a:tblPr>
              <a:tblGrid>
                <a:gridCol w="2935009">
                  <a:extLst>
                    <a:ext uri="{9D8B030D-6E8A-4147-A177-3AD203B41FA5}">
                      <a16:colId xmlns:a16="http://schemas.microsoft.com/office/drawing/2014/main" val="1842806123"/>
                    </a:ext>
                  </a:extLst>
                </a:gridCol>
                <a:gridCol w="3117272">
                  <a:extLst>
                    <a:ext uri="{9D8B030D-6E8A-4147-A177-3AD203B41FA5}">
                      <a16:colId xmlns:a16="http://schemas.microsoft.com/office/drawing/2014/main" val="4040721763"/>
                    </a:ext>
                  </a:extLst>
                </a:gridCol>
                <a:gridCol w="2518757">
                  <a:extLst>
                    <a:ext uri="{9D8B030D-6E8A-4147-A177-3AD203B41FA5}">
                      <a16:colId xmlns:a16="http://schemas.microsoft.com/office/drawing/2014/main" val="1677929591"/>
                    </a:ext>
                  </a:extLst>
                </a:gridCol>
                <a:gridCol w="3007051">
                  <a:extLst>
                    <a:ext uri="{9D8B030D-6E8A-4147-A177-3AD203B41FA5}">
                      <a16:colId xmlns:a16="http://schemas.microsoft.com/office/drawing/2014/main" val="2820921402"/>
                    </a:ext>
                  </a:extLst>
                </a:gridCol>
              </a:tblGrid>
              <a:tr h="1108647">
                <a:tc>
                  <a:txBody>
                    <a:bodyPr/>
                    <a:lstStyle/>
                    <a:p>
                      <a:pPr algn="ctr"/>
                      <a:r>
                        <a:rPr lang="en-GB" sz="2000" b="1" kern="1200" dirty="0">
                          <a:solidFill>
                            <a:schemeClr val="bg1"/>
                          </a:solidFill>
                          <a:latin typeface="+mn-lt"/>
                          <a:ea typeface="+mn-ea"/>
                          <a:cs typeface="+mn-cs"/>
                        </a:rPr>
                        <a:t>Population</a:t>
                      </a:r>
                    </a:p>
                    <a:p>
                      <a:pPr algn="ctr"/>
                      <a:endParaRPr lang="en-GB" sz="1400" b="1" kern="1200" dirty="0">
                        <a:solidFill>
                          <a:schemeClr val="bg1"/>
                        </a:solidFill>
                        <a:latin typeface="+mn-lt"/>
                        <a:ea typeface="+mn-ea"/>
                        <a:cs typeface="+mn-cs"/>
                      </a:endParaRPr>
                    </a:p>
                    <a:p>
                      <a:pPr algn="ctr"/>
                      <a:r>
                        <a:rPr lang="en-GB" sz="1400" b="1" kern="1200" dirty="0">
                          <a:solidFill>
                            <a:schemeClr val="bg1"/>
                          </a:solidFill>
                          <a:latin typeface="+mn-lt"/>
                          <a:ea typeface="+mn-ea"/>
                          <a:cs typeface="+mn-cs"/>
                        </a:rPr>
                        <a:t>slides 6-29</a:t>
                      </a:r>
                    </a:p>
                  </a:txBody>
                  <a:tcPr anchor="ctr">
                    <a:lnB w="19050" cap="flat" cmpd="sng" algn="ctr">
                      <a:solidFill>
                        <a:schemeClr val="bg1"/>
                      </a:solidFill>
                      <a:prstDash val="solid"/>
                      <a:round/>
                      <a:headEnd type="none" w="med" len="med"/>
                      <a:tailEnd type="none" w="med" len="med"/>
                    </a:lnB>
                    <a:solidFill>
                      <a:srgbClr val="9E66AA"/>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Population size</a:t>
                      </a:r>
                    </a:p>
                    <a:p>
                      <a:pPr marL="285750" indent="-285750">
                        <a:buFont typeface="Arial" panose="020B0604020202020204" pitchFamily="34" charset="0"/>
                        <a:buChar char="•"/>
                      </a:pPr>
                      <a:r>
                        <a:rPr lang="en-GB" sz="1600" b="0" kern="1200" dirty="0">
                          <a:solidFill>
                            <a:srgbClr val="333333"/>
                          </a:solidFill>
                          <a:latin typeface="+mn-lt"/>
                          <a:ea typeface="+mn-ea"/>
                          <a:cs typeface="+mn-cs"/>
                        </a:rPr>
                        <a:t>Population density</a:t>
                      </a:r>
                    </a:p>
                    <a:p>
                      <a:pPr marL="285750" indent="-285750">
                        <a:buFont typeface="Arial" panose="020B0604020202020204" pitchFamily="34" charset="0"/>
                        <a:buChar char="•"/>
                      </a:pPr>
                      <a:r>
                        <a:rPr lang="en-GB" sz="1600" b="0" kern="1200" dirty="0">
                          <a:solidFill>
                            <a:srgbClr val="333333"/>
                          </a:solidFill>
                          <a:latin typeface="+mn-lt"/>
                          <a:ea typeface="+mn-ea"/>
                          <a:cs typeface="+mn-cs"/>
                        </a:rPr>
                        <a:t>Age</a:t>
                      </a:r>
                    </a:p>
                    <a:p>
                      <a:pPr marL="285750" indent="-285750">
                        <a:buFont typeface="Arial" panose="020B0604020202020204" pitchFamily="34" charset="0"/>
                        <a:buChar char="•"/>
                      </a:pPr>
                      <a:r>
                        <a:rPr lang="en-GB" sz="1600" b="0" kern="1200" dirty="0">
                          <a:solidFill>
                            <a:srgbClr val="333333"/>
                          </a:solidFill>
                          <a:latin typeface="+mn-lt"/>
                          <a:ea typeface="+mn-ea"/>
                          <a:cs typeface="+mn-cs"/>
                        </a:rPr>
                        <a:t>Country of birth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Ethnicity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National identity</a:t>
                      </a:r>
                    </a:p>
                  </a:txBody>
                  <a:tcPr>
                    <a:lnB w="19050" cap="flat" cmpd="sng" algn="ctr">
                      <a:solidFill>
                        <a:schemeClr val="bg1"/>
                      </a:solidFill>
                      <a:prstDash val="solid"/>
                      <a:round/>
                      <a:headEnd type="none" w="med" len="med"/>
                      <a:tailEnd type="none" w="med" len="med"/>
                    </a:lnB>
                    <a:solidFill>
                      <a:srgbClr val="9E66AA">
                        <a:alpha val="10000"/>
                      </a:srgbClr>
                    </a:solidFill>
                  </a:tcPr>
                </a:tc>
                <a:tc>
                  <a:txBody>
                    <a:bodyPr/>
                    <a:lstStyle/>
                    <a:p>
                      <a:pPr marL="285750" indent="-285750">
                        <a:buFont typeface="Arial" panose="020B0604020202020204" pitchFamily="34" charset="0"/>
                        <a:buChar char="•"/>
                      </a:pPr>
                      <a:r>
                        <a:rPr lang="en-GB" sz="1600" b="0" kern="1200">
                          <a:solidFill>
                            <a:srgbClr val="333333"/>
                          </a:solidFill>
                          <a:latin typeface="+mn-lt"/>
                          <a:ea typeface="+mn-ea"/>
                          <a:cs typeface="+mn-cs"/>
                        </a:rPr>
                        <a:t>Language</a:t>
                      </a:r>
                    </a:p>
                    <a:p>
                      <a:pPr marL="285750" indent="-285750">
                        <a:buFont typeface="Arial" panose="020B0604020202020204" pitchFamily="34" charset="0"/>
                        <a:buChar char="•"/>
                      </a:pPr>
                      <a:r>
                        <a:rPr lang="en-GB" sz="1600" b="0" kern="1200">
                          <a:solidFill>
                            <a:srgbClr val="333333"/>
                          </a:solidFill>
                          <a:latin typeface="+mn-lt"/>
                          <a:ea typeface="+mn-ea"/>
                          <a:cs typeface="+mn-cs"/>
                        </a:rPr>
                        <a:t>Religion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a:solidFill>
                            <a:srgbClr val="333333"/>
                          </a:solidFill>
                          <a:latin typeface="+mn-lt"/>
                          <a:ea typeface="+mn-ea"/>
                          <a:cs typeface="+mn-cs"/>
                        </a:rPr>
                        <a:t>Sexual orientation &amp; gender identity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a:solidFill>
                            <a:srgbClr val="333333"/>
                          </a:solidFill>
                          <a:latin typeface="+mn-lt"/>
                          <a:ea typeface="+mn-ea"/>
                          <a:cs typeface="+mn-cs"/>
                        </a:rPr>
                        <a:t>Deprivation</a:t>
                      </a:r>
                    </a:p>
                  </a:txBody>
                  <a:tcPr>
                    <a:lnB w="19050" cap="flat" cmpd="sng" algn="ctr">
                      <a:solidFill>
                        <a:schemeClr val="bg1"/>
                      </a:solidFill>
                      <a:prstDash val="solid"/>
                      <a:round/>
                      <a:headEnd type="none" w="med" len="med"/>
                      <a:tailEnd type="none" w="med" len="med"/>
                    </a:lnB>
                    <a:solidFill>
                      <a:srgbClr val="9E66AA">
                        <a:alpha val="10000"/>
                      </a:srgbClr>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Health inequalities</a:t>
                      </a:r>
                    </a:p>
                    <a:p>
                      <a:pPr marL="285750" indent="-285750">
                        <a:buFont typeface="Arial" panose="020B0604020202020204" pitchFamily="34" charset="0"/>
                        <a:buChar char="•"/>
                      </a:pPr>
                      <a:r>
                        <a:rPr lang="en-GB" sz="1600" b="0" kern="1200" dirty="0">
                          <a:solidFill>
                            <a:srgbClr val="333333"/>
                          </a:solidFill>
                          <a:latin typeface="+mn-lt"/>
                          <a:ea typeface="+mn-ea"/>
                          <a:cs typeface="+mn-cs"/>
                        </a:rPr>
                        <a:t>Premature mortality</a:t>
                      </a:r>
                    </a:p>
                    <a:p>
                      <a:pPr marL="285750" indent="-285750">
                        <a:buFont typeface="Arial" panose="020B0604020202020204" pitchFamily="34" charset="0"/>
                        <a:buChar char="•"/>
                      </a:pPr>
                      <a:r>
                        <a:rPr lang="en-GB" sz="1600" b="0" kern="1200" dirty="0">
                          <a:solidFill>
                            <a:srgbClr val="333333"/>
                          </a:solidFill>
                          <a:latin typeface="+mn-lt"/>
                          <a:ea typeface="+mn-ea"/>
                          <a:cs typeface="+mn-cs"/>
                        </a:rPr>
                        <a:t>General health</a:t>
                      </a:r>
                    </a:p>
                    <a:p>
                      <a:pPr marL="285750" indent="-285750">
                        <a:buFont typeface="Arial" panose="020B0604020202020204" pitchFamily="34" charset="0"/>
                        <a:buChar char="•"/>
                      </a:pPr>
                      <a:r>
                        <a:rPr lang="en-GB" sz="1600" b="0" kern="1200" dirty="0">
                          <a:solidFill>
                            <a:srgbClr val="333333"/>
                          </a:solidFill>
                          <a:latin typeface="+mn-lt"/>
                          <a:ea typeface="+mn-ea"/>
                          <a:cs typeface="+mn-cs"/>
                        </a:rPr>
                        <a:t>General wellbeing</a:t>
                      </a:r>
                    </a:p>
                    <a:p>
                      <a:pPr marL="285750" indent="-285750">
                        <a:buFont typeface="Arial" panose="020B0604020202020204" pitchFamily="34" charset="0"/>
                        <a:buChar char="•"/>
                      </a:pPr>
                      <a:r>
                        <a:rPr lang="en-GB" sz="1600" b="0" kern="1200" dirty="0">
                          <a:solidFill>
                            <a:srgbClr val="333333"/>
                          </a:solidFill>
                          <a:latin typeface="+mn-lt"/>
                          <a:ea typeface="+mn-ea"/>
                          <a:cs typeface="+mn-cs"/>
                        </a:rPr>
                        <a:t>Disability</a:t>
                      </a:r>
                    </a:p>
                    <a:p>
                      <a:pPr marL="285750" indent="-285750">
                        <a:buFont typeface="Arial" panose="020B0604020202020204" pitchFamily="34" charset="0"/>
                        <a:buChar char="•"/>
                      </a:pPr>
                      <a:r>
                        <a:rPr lang="en-GB" sz="1600" b="0" kern="1200" dirty="0">
                          <a:solidFill>
                            <a:srgbClr val="333333"/>
                          </a:solidFill>
                          <a:latin typeface="+mn-lt"/>
                          <a:ea typeface="+mn-ea"/>
                          <a:cs typeface="+mn-cs"/>
                        </a:rPr>
                        <a:t>Unpaid care</a:t>
                      </a:r>
                    </a:p>
                  </a:txBody>
                  <a:tcPr>
                    <a:lnB w="19050" cap="flat" cmpd="sng" algn="ctr">
                      <a:solidFill>
                        <a:schemeClr val="bg1"/>
                      </a:solidFill>
                      <a:prstDash val="solid"/>
                      <a:round/>
                      <a:headEnd type="none" w="med" len="med"/>
                      <a:tailEnd type="none" w="med" len="med"/>
                    </a:lnB>
                    <a:solidFill>
                      <a:srgbClr val="9E66AA">
                        <a:alpha val="10000"/>
                      </a:srgbClr>
                    </a:solidFill>
                  </a:tcPr>
                </a:tc>
                <a:extLst>
                  <a:ext uri="{0D108BD9-81ED-4DB2-BD59-A6C34878D82A}">
                    <a16:rowId xmlns:a16="http://schemas.microsoft.com/office/drawing/2014/main" val="321608435"/>
                  </a:ext>
                </a:extLst>
              </a:tr>
              <a:tr h="1252343">
                <a:tc>
                  <a:txBody>
                    <a:bodyPr/>
                    <a:lstStyle/>
                    <a:p>
                      <a:pPr algn="ctr"/>
                      <a:r>
                        <a:rPr lang="en-GB" sz="2000" b="1" kern="1200" dirty="0">
                          <a:solidFill>
                            <a:schemeClr val="bg1"/>
                          </a:solidFill>
                          <a:latin typeface="+mn-lt"/>
                          <a:ea typeface="+mn-ea"/>
                          <a:cs typeface="+mn-cs"/>
                        </a:rPr>
                        <a:t>Built &amp; Natural Environment</a:t>
                      </a:r>
                    </a:p>
                    <a:p>
                      <a:pPr algn="ctr"/>
                      <a:endParaRPr lang="en-GB" sz="1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slides 32-40</a:t>
                      </a:r>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75000"/>
                      </a:schemeClr>
                    </a:solidFill>
                  </a:tcPr>
                </a:tc>
                <a:tc>
                  <a:txBody>
                    <a:bodyPr/>
                    <a:lstStyle/>
                    <a:p>
                      <a:pPr marL="285750" indent="-285750">
                        <a:buFont typeface="Arial" panose="020B0604020202020204" pitchFamily="34" charset="0"/>
                        <a:buChar char="•"/>
                      </a:pPr>
                      <a:r>
                        <a:rPr lang="en-GB" sz="1600" b="0" kern="1200">
                          <a:solidFill>
                            <a:srgbClr val="333333"/>
                          </a:solidFill>
                          <a:latin typeface="+mn-lt"/>
                          <a:ea typeface="+mn-ea"/>
                          <a:cs typeface="+mn-cs"/>
                        </a:rPr>
                        <a:t>Household size</a:t>
                      </a:r>
                    </a:p>
                    <a:p>
                      <a:pPr marL="285750" indent="-285750">
                        <a:buFont typeface="Arial" panose="020B0604020202020204" pitchFamily="34" charset="0"/>
                        <a:buChar char="•"/>
                      </a:pPr>
                      <a:r>
                        <a:rPr lang="en-GB" sz="1600" b="0" kern="1200">
                          <a:solidFill>
                            <a:srgbClr val="333333"/>
                          </a:solidFill>
                          <a:latin typeface="+mn-lt"/>
                          <a:ea typeface="+mn-ea"/>
                          <a:cs typeface="+mn-cs"/>
                        </a:rPr>
                        <a:t>Overcrowding</a:t>
                      </a:r>
                    </a:p>
                    <a:p>
                      <a:pPr marL="285750" indent="-285750">
                        <a:buFont typeface="Arial" panose="020B0604020202020204" pitchFamily="34" charset="0"/>
                        <a:buChar char="•"/>
                      </a:pPr>
                      <a:r>
                        <a:rPr lang="en-GB" sz="1600" b="0" kern="1200">
                          <a:solidFill>
                            <a:srgbClr val="333333"/>
                          </a:solidFill>
                          <a:latin typeface="+mn-lt"/>
                          <a:ea typeface="+mn-ea"/>
                          <a:cs typeface="+mn-cs"/>
                        </a:rPr>
                        <a:t>Tenure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a:solidFill>
                            <a:srgbClr val="333333"/>
                          </a:solidFill>
                          <a:latin typeface="+mn-lt"/>
                          <a:ea typeface="+mn-ea"/>
                          <a:cs typeface="+mn-cs"/>
                        </a:rPr>
                        <a:t>Accommodation &amp; affordability</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alpha val="10000"/>
                      </a:schemeClr>
                    </a:solidFill>
                  </a:tcPr>
                </a:tc>
                <a:tc>
                  <a:txBody>
                    <a:bodyPr/>
                    <a:lstStyle/>
                    <a:p>
                      <a:pPr marL="285750" indent="-285750">
                        <a:buFont typeface="Arial" panose="020B0604020202020204" pitchFamily="34" charset="0"/>
                        <a:buChar char="•"/>
                      </a:pPr>
                      <a:r>
                        <a:rPr lang="en-GB" sz="1600" b="0" kern="1200">
                          <a:solidFill>
                            <a:srgbClr val="333333"/>
                          </a:solidFill>
                          <a:latin typeface="+mn-lt"/>
                          <a:ea typeface="+mn-ea"/>
                          <a:cs typeface="+mn-cs"/>
                        </a:rPr>
                        <a:t>Housing benefit, central heating &amp; household car use</a:t>
                      </a:r>
                    </a:p>
                    <a:p>
                      <a:endParaRPr lang="en-GB" sz="1600" b="0" kern="1200">
                        <a:solidFill>
                          <a:srgbClr val="333333"/>
                        </a:solidFill>
                        <a:latin typeface="+mn-lt"/>
                        <a:ea typeface="+mn-ea"/>
                        <a:cs typeface="+mn-cs"/>
                      </a:endParaRP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alpha val="1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Environmental &amp; housing deprivation measures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Green spaces &amp; air quality</a:t>
                      </a:r>
                    </a:p>
                    <a:p>
                      <a:endParaRPr lang="en-GB" sz="1600" b="0" kern="1200" dirty="0">
                        <a:solidFill>
                          <a:srgbClr val="333333"/>
                        </a:solidFill>
                        <a:latin typeface="+mn-lt"/>
                        <a:ea typeface="+mn-ea"/>
                        <a:cs typeface="+mn-cs"/>
                      </a:endParaRP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alpha val="10000"/>
                      </a:schemeClr>
                    </a:solidFill>
                  </a:tcPr>
                </a:tc>
                <a:extLst>
                  <a:ext uri="{0D108BD9-81ED-4DB2-BD59-A6C34878D82A}">
                    <a16:rowId xmlns:a16="http://schemas.microsoft.com/office/drawing/2014/main" val="3253529865"/>
                  </a:ext>
                </a:extLst>
              </a:tr>
              <a:tr h="1252343">
                <a:tc>
                  <a:txBody>
                    <a:bodyPr/>
                    <a:lstStyle/>
                    <a:p>
                      <a:pPr algn="ctr"/>
                      <a:r>
                        <a:rPr lang="en-GB" sz="2000" b="1" kern="1200" dirty="0">
                          <a:solidFill>
                            <a:schemeClr val="bg1"/>
                          </a:solidFill>
                          <a:latin typeface="+mn-lt"/>
                          <a:ea typeface="+mn-ea"/>
                          <a:cs typeface="+mn-cs"/>
                        </a:rPr>
                        <a:t>Work &amp; Labour Market</a:t>
                      </a:r>
                    </a:p>
                    <a:p>
                      <a:pPr algn="ctr"/>
                      <a:endParaRPr lang="en-GB" sz="1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slides 41-48</a:t>
                      </a:r>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FA390"/>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Economic activity</a:t>
                      </a:r>
                    </a:p>
                    <a:p>
                      <a:pPr marL="285750" indent="-285750">
                        <a:buFont typeface="Arial" panose="020B0604020202020204" pitchFamily="34" charset="0"/>
                        <a:buChar char="•"/>
                      </a:pPr>
                      <a:r>
                        <a:rPr lang="en-GB" sz="1600" b="0" kern="1200" dirty="0">
                          <a:solidFill>
                            <a:srgbClr val="333333"/>
                          </a:solidFill>
                          <a:latin typeface="+mn-lt"/>
                          <a:ea typeface="+mn-ea"/>
                          <a:cs typeface="+mn-cs"/>
                        </a:rPr>
                        <a:t>Unemployment &amp; job density</a:t>
                      </a:r>
                    </a:p>
                    <a:p>
                      <a:pPr marL="285750" indent="-285750">
                        <a:buFont typeface="Arial" panose="020B0604020202020204" pitchFamily="34" charset="0"/>
                        <a:buChar char="•"/>
                      </a:pPr>
                      <a:r>
                        <a:rPr lang="en-GB" sz="1600" b="0" kern="1200" dirty="0">
                          <a:solidFill>
                            <a:srgbClr val="333333"/>
                          </a:solidFill>
                          <a:latin typeface="+mn-lt"/>
                          <a:ea typeface="+mn-ea"/>
                          <a:cs typeface="+mn-cs"/>
                        </a:rPr>
                        <a:t>Employment deprivation</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alpha val="1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Industry</a:t>
                      </a:r>
                    </a:p>
                    <a:p>
                      <a:pPr marL="285750" indent="-285750">
                        <a:buFont typeface="Arial" panose="020B0604020202020204" pitchFamily="34" charset="0"/>
                        <a:buChar char="•"/>
                      </a:pPr>
                      <a:r>
                        <a:rPr lang="en-GB" sz="1600" b="0" kern="1200" dirty="0">
                          <a:solidFill>
                            <a:srgbClr val="333333"/>
                          </a:solidFill>
                          <a:latin typeface="+mn-lt"/>
                          <a:ea typeface="+mn-ea"/>
                          <a:cs typeface="+mn-cs"/>
                        </a:rPr>
                        <a:t>Occupation</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alpha val="10000"/>
                      </a:schemeClr>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Vacancies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Productivity &amp; business</a:t>
                      </a:r>
                    </a:p>
                    <a:p>
                      <a:pPr marL="285750" indent="-285750">
                        <a:buFont typeface="Arial" panose="020B0604020202020204" pitchFamily="34" charset="0"/>
                        <a:buChar char="•"/>
                      </a:pPr>
                      <a:endParaRPr lang="en-GB" sz="1600" b="0" kern="1200" dirty="0">
                        <a:solidFill>
                          <a:srgbClr val="333333"/>
                        </a:solidFill>
                        <a:latin typeface="+mn-lt"/>
                        <a:ea typeface="+mn-ea"/>
                        <a:cs typeface="+mn-cs"/>
                      </a:endParaRP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alpha val="10000"/>
                      </a:schemeClr>
                    </a:solidFill>
                  </a:tcPr>
                </a:tc>
                <a:extLst>
                  <a:ext uri="{0D108BD9-81ED-4DB2-BD59-A6C34878D82A}">
                    <a16:rowId xmlns:a16="http://schemas.microsoft.com/office/drawing/2014/main" val="4224380723"/>
                  </a:ext>
                </a:extLst>
              </a:tr>
              <a:tr h="1252343">
                <a:tc>
                  <a:txBody>
                    <a:bodyPr/>
                    <a:lstStyle/>
                    <a:p>
                      <a:pPr algn="ctr"/>
                      <a:r>
                        <a:rPr lang="en-GB" sz="2000" b="1" kern="1200" dirty="0">
                          <a:solidFill>
                            <a:schemeClr val="bg1"/>
                          </a:solidFill>
                          <a:latin typeface="+mn-lt"/>
                          <a:ea typeface="+mn-ea"/>
                          <a:cs typeface="+mn-cs"/>
                        </a:rPr>
                        <a:t>Vulnerability</a:t>
                      </a:r>
                    </a:p>
                    <a:p>
                      <a:pPr algn="ctr"/>
                      <a:endParaRPr lang="en-GB" sz="1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slides 49-55</a:t>
                      </a:r>
                    </a:p>
                  </a:txBody>
                  <a:tcPr anchor="ctr">
                    <a:lnT w="19050" cap="flat" cmpd="sng" algn="ctr">
                      <a:solidFill>
                        <a:schemeClr val="bg1"/>
                      </a:solidFill>
                      <a:prstDash val="solid"/>
                      <a:round/>
                      <a:headEnd type="none" w="med" len="med"/>
                      <a:tailEnd type="none" w="med" len="med"/>
                    </a:lnT>
                    <a:solidFill>
                      <a:srgbClr val="009AB4"/>
                    </a:solidFill>
                  </a:tcPr>
                </a:tc>
                <a:tc>
                  <a:txBody>
                    <a:bodyPr/>
                    <a:lstStyle/>
                    <a:p>
                      <a:pPr marL="285750" indent="-285750">
                        <a:buFont typeface="Arial" panose="020B0604020202020204" pitchFamily="34" charset="0"/>
                        <a:buChar char="•"/>
                      </a:pPr>
                      <a:r>
                        <a:rPr lang="en-GB" sz="1600" b="0" kern="1200">
                          <a:solidFill>
                            <a:srgbClr val="333333"/>
                          </a:solidFill>
                          <a:latin typeface="+mn-lt"/>
                          <a:ea typeface="+mn-ea"/>
                          <a:cs typeface="+mn-cs"/>
                        </a:rPr>
                        <a:t>Family income, fuel poverty &amp; loneliness</a:t>
                      </a:r>
                    </a:p>
                    <a:p>
                      <a:pPr marL="285750" indent="-285750">
                        <a:buFont typeface="Arial" panose="020B0604020202020204" pitchFamily="34" charset="0"/>
                        <a:buChar char="•"/>
                      </a:pPr>
                      <a:r>
                        <a:rPr lang="en-GB" sz="1600" b="0" kern="1200">
                          <a:solidFill>
                            <a:srgbClr val="333333"/>
                          </a:solidFill>
                          <a:latin typeface="+mn-lt"/>
                          <a:ea typeface="+mn-ea"/>
                          <a:cs typeface="+mn-cs"/>
                        </a:rPr>
                        <a:t>Homelessness</a:t>
                      </a:r>
                    </a:p>
                  </a:txBody>
                  <a:tcPr>
                    <a:lnT w="19050" cap="flat" cmpd="sng" algn="ctr">
                      <a:solidFill>
                        <a:schemeClr val="bg1"/>
                      </a:solidFill>
                      <a:prstDash val="solid"/>
                      <a:round/>
                      <a:headEnd type="none" w="med" len="med"/>
                      <a:tailEnd type="none" w="med" len="med"/>
                    </a:lnT>
                    <a:solidFill>
                      <a:schemeClr val="accent5">
                        <a:alpha val="10000"/>
                      </a:schemeClr>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Support</a:t>
                      </a:r>
                    </a:p>
                    <a:p>
                      <a:pPr marL="285750" indent="-285750">
                        <a:buFont typeface="Arial" panose="020B0604020202020204" pitchFamily="34" charset="0"/>
                        <a:buChar char="•"/>
                      </a:pPr>
                      <a:r>
                        <a:rPr lang="en-GB" sz="1600" b="0" kern="1200" dirty="0">
                          <a:solidFill>
                            <a:srgbClr val="333333"/>
                          </a:solidFill>
                          <a:latin typeface="+mn-lt"/>
                          <a:ea typeface="+mn-ea"/>
                          <a:cs typeface="+mn-cs"/>
                        </a:rPr>
                        <a:t>Vulnerable children</a:t>
                      </a:r>
                    </a:p>
                    <a:p>
                      <a:pPr marL="0" indent="0">
                        <a:buFont typeface="Arial" panose="020B0604020202020204" pitchFamily="34" charset="0"/>
                        <a:buNone/>
                      </a:pPr>
                      <a:endParaRPr lang="en-GB" sz="1600" b="0" kern="1200" dirty="0">
                        <a:solidFill>
                          <a:srgbClr val="333333"/>
                        </a:solidFill>
                        <a:latin typeface="+mn-lt"/>
                        <a:ea typeface="+mn-ea"/>
                        <a:cs typeface="+mn-cs"/>
                      </a:endParaRPr>
                    </a:p>
                    <a:p>
                      <a:endParaRPr lang="en-GB" sz="1600" b="0" kern="1200" dirty="0">
                        <a:solidFill>
                          <a:srgbClr val="333333"/>
                        </a:solidFill>
                        <a:latin typeface="+mn-lt"/>
                        <a:ea typeface="+mn-ea"/>
                        <a:cs typeface="+mn-cs"/>
                      </a:endParaRPr>
                    </a:p>
                  </a:txBody>
                  <a:tcPr>
                    <a:lnT w="19050" cap="flat" cmpd="sng" algn="ctr">
                      <a:solidFill>
                        <a:schemeClr val="bg1"/>
                      </a:solidFill>
                      <a:prstDash val="solid"/>
                      <a:round/>
                      <a:headEnd type="none" w="med" len="med"/>
                      <a:tailEnd type="none" w="med" len="med"/>
                    </a:lnT>
                    <a:solidFill>
                      <a:schemeClr val="accent5">
                        <a:alpha val="1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Adult needs (aged 18-64)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a:solidFill>
                            <a:srgbClr val="333333"/>
                          </a:solidFill>
                          <a:latin typeface="+mn-lt"/>
                          <a:ea typeface="+mn-ea"/>
                          <a:cs typeface="+mn-cs"/>
                        </a:rPr>
                        <a:t>Adult needs (aged 65 and over)</a:t>
                      </a:r>
                    </a:p>
                  </a:txBody>
                  <a:tcPr>
                    <a:lnT w="19050" cap="flat" cmpd="sng" algn="ctr">
                      <a:solidFill>
                        <a:schemeClr val="bg1"/>
                      </a:solidFill>
                      <a:prstDash val="solid"/>
                      <a:round/>
                      <a:headEnd type="none" w="med" len="med"/>
                      <a:tailEnd type="none" w="med" len="med"/>
                    </a:lnT>
                    <a:solidFill>
                      <a:schemeClr val="accent5">
                        <a:alpha val="10000"/>
                      </a:schemeClr>
                    </a:solidFill>
                  </a:tcPr>
                </a:tc>
                <a:extLst>
                  <a:ext uri="{0D108BD9-81ED-4DB2-BD59-A6C34878D82A}">
                    <a16:rowId xmlns:a16="http://schemas.microsoft.com/office/drawing/2014/main" val="3670455391"/>
                  </a:ext>
                </a:extLst>
              </a:tr>
            </a:tbl>
          </a:graphicData>
        </a:graphic>
      </p:graphicFrame>
      <p:sp>
        <p:nvSpPr>
          <p:cNvPr id="3" name="Slide Number Placeholder 2">
            <a:extLst>
              <a:ext uri="{FF2B5EF4-FFF2-40B4-BE49-F238E27FC236}">
                <a16:creationId xmlns:a16="http://schemas.microsoft.com/office/drawing/2014/main" id="{BC2E2E23-6142-EF46-66DF-A62F92CCF235}"/>
              </a:ext>
            </a:extLst>
          </p:cNvPr>
          <p:cNvSpPr>
            <a:spLocks noGrp="1"/>
          </p:cNvSpPr>
          <p:nvPr>
            <p:ph type="sldNum" sz="quarter" idx="12"/>
          </p:nvPr>
        </p:nvSpPr>
        <p:spPr/>
        <p:txBody>
          <a:bodyPr/>
          <a:lstStyle/>
          <a:p>
            <a:fld id="{CEDEF9C1-0071-4D4A-89AA-0CC05A8019E4}" type="slidenum">
              <a:rPr lang="en-US" smtClean="0"/>
              <a:t>4</a:t>
            </a:fld>
            <a:endParaRPr lang="en-US"/>
          </a:p>
        </p:txBody>
      </p:sp>
    </p:spTree>
    <p:extLst>
      <p:ext uri="{BB962C8B-B14F-4D97-AF65-F5344CB8AC3E}">
        <p14:creationId xmlns:p14="http://schemas.microsoft.com/office/powerpoint/2010/main" val="2534697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221426-46E3-CA6B-2488-31FDB7D9E946}"/>
              </a:ext>
            </a:extLst>
          </p:cNvPr>
          <p:cNvSpPr>
            <a:spLocks noGrp="1"/>
          </p:cNvSpPr>
          <p:nvPr>
            <p:ph type="title" idx="4294967295"/>
          </p:nvPr>
        </p:nvSpPr>
        <p:spPr>
          <a:xfrm>
            <a:off x="513450" y="246838"/>
            <a:ext cx="4599432" cy="689375"/>
          </a:xfrm>
        </p:spPr>
        <p:txBody>
          <a:bodyPr>
            <a:normAutofit/>
          </a:bodyPr>
          <a:lstStyle/>
          <a:p>
            <a:r>
              <a:rPr lang="en-GB" sz="2800" dirty="0">
                <a:latin typeface="+mn-lt"/>
              </a:rPr>
              <a:t>Green spaces and air quality</a:t>
            </a:r>
          </a:p>
        </p:txBody>
      </p:sp>
      <p:sp>
        <p:nvSpPr>
          <p:cNvPr id="2" name="TextBox 1">
            <a:extLst>
              <a:ext uri="{FF2B5EF4-FFF2-40B4-BE49-F238E27FC236}">
                <a16:creationId xmlns:a16="http://schemas.microsoft.com/office/drawing/2014/main" id="{62A8F2BB-6B4E-2E61-54BF-6573629CD004}"/>
              </a:ext>
            </a:extLst>
          </p:cNvPr>
          <p:cNvSpPr txBox="1"/>
          <p:nvPr/>
        </p:nvSpPr>
        <p:spPr>
          <a:xfrm>
            <a:off x="2038350" y="1206955"/>
            <a:ext cx="6648450" cy="5324535"/>
          </a:xfrm>
          <a:prstGeom prst="rect">
            <a:avLst/>
          </a:prstGeom>
          <a:noFill/>
        </p:spPr>
        <p:txBody>
          <a:bodyPr wrap="square" lIns="91440" tIns="45720" rIns="91440" bIns="45720" anchor="t">
            <a:spAutoFit/>
          </a:bodyPr>
          <a:lstStyle/>
          <a:p>
            <a:r>
              <a:rPr lang="en-GB" sz="2000">
                <a:solidFill>
                  <a:srgbClr val="333333"/>
                </a:solidFill>
              </a:rPr>
              <a:t>Slough has 240 hectares of green space (7.4% of the borough, England: 2.2%). </a:t>
            </a:r>
          </a:p>
          <a:p>
            <a:endParaRPr lang="en-GB" sz="2000">
              <a:solidFill>
                <a:srgbClr val="333333"/>
              </a:solidFill>
            </a:endParaRPr>
          </a:p>
          <a:p>
            <a:endParaRPr lang="en-GB" sz="2000">
              <a:solidFill>
                <a:srgbClr val="333333"/>
              </a:solidFill>
            </a:endParaRPr>
          </a:p>
          <a:p>
            <a:endParaRPr lang="en-GB" sz="2000">
              <a:solidFill>
                <a:srgbClr val="333333"/>
              </a:solidFill>
            </a:endParaRPr>
          </a:p>
          <a:p>
            <a:r>
              <a:rPr lang="en-GB" sz="2000">
                <a:solidFill>
                  <a:srgbClr val="333333"/>
                </a:solidFill>
              </a:rPr>
              <a:t>98 hectares of this is public parks and gardens (3% of the borough, England: 0.8%). </a:t>
            </a:r>
          </a:p>
          <a:p>
            <a:endParaRPr lang="en-GB" sz="2000">
              <a:solidFill>
                <a:srgbClr val="333333"/>
              </a:solidFill>
            </a:endParaRPr>
          </a:p>
          <a:p>
            <a:endParaRPr lang="en-GB" sz="2000">
              <a:solidFill>
                <a:srgbClr val="333333"/>
              </a:solidFill>
            </a:endParaRPr>
          </a:p>
          <a:p>
            <a:endParaRPr lang="en-GB" sz="2000">
              <a:solidFill>
                <a:srgbClr val="333333"/>
              </a:solidFill>
              <a:cs typeface="Segoe UI"/>
            </a:endParaRPr>
          </a:p>
          <a:p>
            <a:r>
              <a:rPr lang="en-GB" sz="2000">
                <a:solidFill>
                  <a:srgbClr val="333333"/>
                </a:solidFill>
              </a:rPr>
              <a:t>However, Slough has higher than average concentrations of Benzene, Nitrogen Dioxide, Particulates and Sulphur Dioxide. </a:t>
            </a:r>
          </a:p>
          <a:p>
            <a:endParaRPr lang="en-GB" sz="2000">
              <a:solidFill>
                <a:srgbClr val="333333"/>
              </a:solidFill>
            </a:endParaRPr>
          </a:p>
          <a:p>
            <a:r>
              <a:rPr lang="en-GB" sz="2000">
                <a:solidFill>
                  <a:srgbClr val="333333"/>
                </a:solidFill>
              </a:rPr>
              <a:t>6.3% of mortality in Slough is attributable to particulate air pollution (England: 5.5%).</a:t>
            </a:r>
          </a:p>
          <a:p>
            <a:pPr marL="285750" indent="-285750">
              <a:buFont typeface="Arial" panose="020B0604020202020204" pitchFamily="34" charset="0"/>
              <a:buChar char="•"/>
            </a:pPr>
            <a:endParaRPr lang="en-GB" sz="2000">
              <a:solidFill>
                <a:srgbClr val="333333"/>
              </a:solidFill>
              <a:cs typeface="Segoe UI"/>
            </a:endParaRPr>
          </a:p>
        </p:txBody>
      </p:sp>
      <p:pic>
        <p:nvPicPr>
          <p:cNvPr id="4" name="Graphic 3">
            <a:extLst>
              <a:ext uri="{FF2B5EF4-FFF2-40B4-BE49-F238E27FC236}">
                <a16:creationId xmlns:a16="http://schemas.microsoft.com/office/drawing/2014/main" id="{5C189CD8-D376-546A-95CC-08269F3D849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399" b="25632"/>
          <a:stretch/>
        </p:blipFill>
        <p:spPr>
          <a:xfrm>
            <a:off x="8778388" y="3886200"/>
            <a:ext cx="3413612" cy="2963802"/>
          </a:xfrm>
          <a:prstGeom prst="rect">
            <a:avLst/>
          </a:prstGeom>
        </p:spPr>
      </p:pic>
      <p:grpSp>
        <p:nvGrpSpPr>
          <p:cNvPr id="17" name="Group 16">
            <a:extLst>
              <a:ext uri="{FF2B5EF4-FFF2-40B4-BE49-F238E27FC236}">
                <a16:creationId xmlns:a16="http://schemas.microsoft.com/office/drawing/2014/main" id="{95317628-5B19-3CC7-FF99-5D5D3294352E}"/>
              </a:ext>
              <a:ext uri="{C183D7F6-B498-43B3-948B-1728B52AA6E4}">
                <adec:decorative xmlns:adec="http://schemas.microsoft.com/office/drawing/2017/decorative" val="1"/>
              </a:ext>
            </a:extLst>
          </p:cNvPr>
          <p:cNvGrpSpPr/>
          <p:nvPr/>
        </p:nvGrpSpPr>
        <p:grpSpPr>
          <a:xfrm>
            <a:off x="513450" y="1145550"/>
            <a:ext cx="1080000" cy="1008000"/>
            <a:chOff x="513450" y="535950"/>
            <a:chExt cx="967500" cy="922500"/>
          </a:xfrm>
        </p:grpSpPr>
        <p:sp>
          <p:nvSpPr>
            <p:cNvPr id="14" name="Freeform: Shape 13">
              <a:extLst>
                <a:ext uri="{FF2B5EF4-FFF2-40B4-BE49-F238E27FC236}">
                  <a16:creationId xmlns:a16="http://schemas.microsoft.com/office/drawing/2014/main" id="{A5934DC1-8D0E-32C6-2533-A2F84ED7D381}"/>
                </a:ext>
              </a:extLst>
            </p:cNvPr>
            <p:cNvSpPr/>
            <p:nvPr/>
          </p:nvSpPr>
          <p:spPr>
            <a:xfrm>
              <a:off x="805499" y="1043547"/>
              <a:ext cx="365174" cy="133652"/>
            </a:xfrm>
            <a:custGeom>
              <a:avLst/>
              <a:gdLst>
                <a:gd name="connsiteX0" fmla="*/ 127913 w 365174"/>
                <a:gd name="connsiteY0" fmla="*/ 133652 h 133652"/>
                <a:gd name="connsiteX1" fmla="*/ 360450 w 365174"/>
                <a:gd name="connsiteY1" fmla="*/ 78752 h 133652"/>
                <a:gd name="connsiteX2" fmla="*/ 365175 w 365174"/>
                <a:gd name="connsiteY2" fmla="*/ 78752 h 133652"/>
                <a:gd name="connsiteX3" fmla="*/ 150638 w 365174"/>
                <a:gd name="connsiteY3" fmla="*/ 2 h 133652"/>
                <a:gd name="connsiteX4" fmla="*/ 0 w 365174"/>
                <a:gd name="connsiteY4" fmla="*/ 32965 h 133652"/>
                <a:gd name="connsiteX5" fmla="*/ 127913 w 365174"/>
                <a:gd name="connsiteY5" fmla="*/ 133652 h 13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174" h="133652">
                  <a:moveTo>
                    <a:pt x="127913" y="133652"/>
                  </a:moveTo>
                  <a:cubicBezTo>
                    <a:pt x="199693" y="96407"/>
                    <a:pt x="279591" y="77544"/>
                    <a:pt x="360450" y="78752"/>
                  </a:cubicBezTo>
                  <a:lnTo>
                    <a:pt x="365175" y="78752"/>
                  </a:lnTo>
                  <a:cubicBezTo>
                    <a:pt x="304192" y="29759"/>
                    <a:pt x="228835" y="2099"/>
                    <a:pt x="150638" y="2"/>
                  </a:cubicBezTo>
                  <a:cubicBezTo>
                    <a:pt x="98616" y="-175"/>
                    <a:pt x="47193" y="11078"/>
                    <a:pt x="0" y="32965"/>
                  </a:cubicBezTo>
                  <a:cubicBezTo>
                    <a:pt x="49173" y="57270"/>
                    <a:pt x="92738" y="91562"/>
                    <a:pt x="127913" y="133652"/>
                  </a:cubicBezTo>
                  <a:close/>
                </a:path>
              </a:pathLst>
            </a:custGeom>
            <a:solidFill>
              <a:schemeClr val="accent3">
                <a:lumMod val="50000"/>
              </a:schemeClr>
            </a:solidFill>
            <a:ln w="1121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4FF44B2-2B67-64E8-FC05-4F640A3DF9E5}"/>
                </a:ext>
              </a:extLst>
            </p:cNvPr>
            <p:cNvSpPr/>
            <p:nvPr/>
          </p:nvSpPr>
          <p:spPr>
            <a:xfrm>
              <a:off x="513450" y="1052730"/>
              <a:ext cx="390712" cy="251707"/>
            </a:xfrm>
            <a:custGeom>
              <a:avLst/>
              <a:gdLst>
                <a:gd name="connsiteX0" fmla="*/ 84488 w 390712"/>
                <a:gd name="connsiteY0" fmla="*/ 248220 h 251707"/>
                <a:gd name="connsiteX1" fmla="*/ 363488 w 390712"/>
                <a:gd name="connsiteY1" fmla="*/ 162495 h 251707"/>
                <a:gd name="connsiteX2" fmla="*/ 390713 w 390712"/>
                <a:gd name="connsiteY2" fmla="*/ 141907 h 251707"/>
                <a:gd name="connsiteX3" fmla="*/ 0 w 390712"/>
                <a:gd name="connsiteY3" fmla="*/ 720 h 251707"/>
                <a:gd name="connsiteX4" fmla="*/ 0 w 390712"/>
                <a:gd name="connsiteY4" fmla="*/ 251707 h 25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12" h="251707">
                  <a:moveTo>
                    <a:pt x="84488" y="248220"/>
                  </a:moveTo>
                  <a:cubicBezTo>
                    <a:pt x="263813" y="234045"/>
                    <a:pt x="357300" y="166995"/>
                    <a:pt x="363488" y="162495"/>
                  </a:cubicBezTo>
                  <a:cubicBezTo>
                    <a:pt x="372154" y="155108"/>
                    <a:pt x="381245" y="148234"/>
                    <a:pt x="390713" y="141907"/>
                  </a:cubicBezTo>
                  <a:cubicBezTo>
                    <a:pt x="252000" y="-18518"/>
                    <a:pt x="0" y="720"/>
                    <a:pt x="0" y="720"/>
                  </a:cubicBezTo>
                  <a:lnTo>
                    <a:pt x="0" y="251707"/>
                  </a:lnTo>
                  <a:close/>
                </a:path>
              </a:pathLst>
            </a:custGeom>
            <a:solidFill>
              <a:schemeClr val="accent3">
                <a:lumMod val="75000"/>
              </a:schemeClr>
            </a:solidFill>
            <a:ln w="1121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A27D918-288C-6F5B-9CA6-B79AF0306D42}"/>
                </a:ext>
              </a:extLst>
            </p:cNvPr>
            <p:cNvSpPr/>
            <p:nvPr/>
          </p:nvSpPr>
          <p:spPr>
            <a:xfrm>
              <a:off x="513450" y="535950"/>
              <a:ext cx="967500" cy="922500"/>
            </a:xfrm>
            <a:custGeom>
              <a:avLst/>
              <a:gdLst>
                <a:gd name="connsiteX0" fmla="*/ 927675 w 967500"/>
                <a:gd name="connsiteY0" fmla="*/ 713363 h 922500"/>
                <a:gd name="connsiteX1" fmla="*/ 900000 w 967500"/>
                <a:gd name="connsiteY1" fmla="*/ 690863 h 922500"/>
                <a:gd name="connsiteX2" fmla="*/ 900000 w 967500"/>
                <a:gd name="connsiteY2" fmla="*/ 559125 h 922500"/>
                <a:gd name="connsiteX3" fmla="*/ 961875 w 967500"/>
                <a:gd name="connsiteY3" fmla="*/ 469125 h 922500"/>
                <a:gd name="connsiteX4" fmla="*/ 877500 w 967500"/>
                <a:gd name="connsiteY4" fmla="*/ 287100 h 922500"/>
                <a:gd name="connsiteX5" fmla="*/ 793125 w 967500"/>
                <a:gd name="connsiteY5" fmla="*/ 469125 h 922500"/>
                <a:gd name="connsiteX6" fmla="*/ 855000 w 967500"/>
                <a:gd name="connsiteY6" fmla="*/ 559125 h 922500"/>
                <a:gd name="connsiteX7" fmla="*/ 855000 w 967500"/>
                <a:gd name="connsiteY7" fmla="*/ 664650 h 922500"/>
                <a:gd name="connsiteX8" fmla="*/ 720000 w 967500"/>
                <a:gd name="connsiteY8" fmla="*/ 624713 h 922500"/>
                <a:gd name="connsiteX9" fmla="*/ 720000 w 967500"/>
                <a:gd name="connsiteY9" fmla="*/ 402300 h 922500"/>
                <a:gd name="connsiteX10" fmla="*/ 811575 w 967500"/>
                <a:gd name="connsiteY10" fmla="*/ 264488 h 922500"/>
                <a:gd name="connsiteX11" fmla="*/ 697500 w 967500"/>
                <a:gd name="connsiteY11" fmla="*/ 0 h 922500"/>
                <a:gd name="connsiteX12" fmla="*/ 583425 w 967500"/>
                <a:gd name="connsiteY12" fmla="*/ 264488 h 922500"/>
                <a:gd name="connsiteX13" fmla="*/ 675000 w 967500"/>
                <a:gd name="connsiteY13" fmla="*/ 402300 h 922500"/>
                <a:gd name="connsiteX14" fmla="*/ 675000 w 967500"/>
                <a:gd name="connsiteY14" fmla="*/ 620663 h 922500"/>
                <a:gd name="connsiteX15" fmla="*/ 652500 w 967500"/>
                <a:gd name="connsiteY15" fmla="*/ 620100 h 922500"/>
                <a:gd name="connsiteX16" fmla="*/ 385200 w 967500"/>
                <a:gd name="connsiteY16" fmla="*/ 705938 h 922500"/>
                <a:gd name="connsiteX17" fmla="*/ 86962 w 967500"/>
                <a:gd name="connsiteY17" fmla="*/ 798975 h 922500"/>
                <a:gd name="connsiteX18" fmla="*/ 0 w 967500"/>
                <a:gd name="connsiteY18" fmla="*/ 798750 h 922500"/>
                <a:gd name="connsiteX19" fmla="*/ 0 w 967500"/>
                <a:gd name="connsiteY19" fmla="*/ 922500 h 922500"/>
                <a:gd name="connsiteX20" fmla="*/ 967500 w 967500"/>
                <a:gd name="connsiteY20" fmla="*/ 922500 h 922500"/>
                <a:gd name="connsiteX21" fmla="*/ 967500 w 967500"/>
                <a:gd name="connsiteY21" fmla="*/ 744863 h 9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7500" h="922500">
                  <a:moveTo>
                    <a:pt x="927675" y="713363"/>
                  </a:moveTo>
                  <a:cubicBezTo>
                    <a:pt x="918978" y="705237"/>
                    <a:pt x="909730" y="697718"/>
                    <a:pt x="900000" y="690863"/>
                  </a:cubicBezTo>
                  <a:lnTo>
                    <a:pt x="900000" y="559125"/>
                  </a:lnTo>
                  <a:cubicBezTo>
                    <a:pt x="938122" y="545930"/>
                    <a:pt x="963206" y="509444"/>
                    <a:pt x="961875" y="469125"/>
                  </a:cubicBezTo>
                  <a:cubicBezTo>
                    <a:pt x="961875" y="412875"/>
                    <a:pt x="895725" y="287100"/>
                    <a:pt x="877500" y="287100"/>
                  </a:cubicBezTo>
                  <a:cubicBezTo>
                    <a:pt x="859275" y="287100"/>
                    <a:pt x="793125" y="413325"/>
                    <a:pt x="793125" y="469125"/>
                  </a:cubicBezTo>
                  <a:cubicBezTo>
                    <a:pt x="791794" y="509444"/>
                    <a:pt x="816878" y="545930"/>
                    <a:pt x="855000" y="559125"/>
                  </a:cubicBezTo>
                  <a:lnTo>
                    <a:pt x="855000" y="664650"/>
                  </a:lnTo>
                  <a:cubicBezTo>
                    <a:pt x="812410" y="644245"/>
                    <a:pt x="766837" y="630763"/>
                    <a:pt x="720000" y="624713"/>
                  </a:cubicBezTo>
                  <a:lnTo>
                    <a:pt x="720000" y="402300"/>
                  </a:lnTo>
                  <a:cubicBezTo>
                    <a:pt x="772200" y="391050"/>
                    <a:pt x="811575" y="338175"/>
                    <a:pt x="811575" y="264488"/>
                  </a:cubicBezTo>
                  <a:cubicBezTo>
                    <a:pt x="811575" y="180562"/>
                    <a:pt x="724838" y="0"/>
                    <a:pt x="697500" y="0"/>
                  </a:cubicBezTo>
                  <a:cubicBezTo>
                    <a:pt x="670163" y="0"/>
                    <a:pt x="583425" y="180562"/>
                    <a:pt x="583425" y="264488"/>
                  </a:cubicBezTo>
                  <a:cubicBezTo>
                    <a:pt x="583425" y="338175"/>
                    <a:pt x="622800" y="390600"/>
                    <a:pt x="675000" y="402300"/>
                  </a:cubicBezTo>
                  <a:lnTo>
                    <a:pt x="675000" y="620663"/>
                  </a:lnTo>
                  <a:cubicBezTo>
                    <a:pt x="667350" y="620663"/>
                    <a:pt x="659700" y="620100"/>
                    <a:pt x="652500" y="620100"/>
                  </a:cubicBezTo>
                  <a:cubicBezTo>
                    <a:pt x="546975" y="620100"/>
                    <a:pt x="449325" y="651488"/>
                    <a:pt x="385200" y="705938"/>
                  </a:cubicBezTo>
                  <a:cubicBezTo>
                    <a:pt x="384075" y="706725"/>
                    <a:pt x="285188" y="783563"/>
                    <a:pt x="86962" y="798975"/>
                  </a:cubicBezTo>
                  <a:lnTo>
                    <a:pt x="0" y="798750"/>
                  </a:lnTo>
                  <a:lnTo>
                    <a:pt x="0" y="922500"/>
                  </a:lnTo>
                  <a:lnTo>
                    <a:pt x="967500" y="922500"/>
                  </a:lnTo>
                  <a:lnTo>
                    <a:pt x="967500" y="744863"/>
                  </a:lnTo>
                  <a:close/>
                </a:path>
              </a:pathLst>
            </a:custGeom>
            <a:solidFill>
              <a:schemeClr val="accent3"/>
            </a:solidFill>
            <a:ln w="11212" cap="flat">
              <a:noFill/>
              <a:prstDash val="solid"/>
              <a:miter/>
            </a:ln>
          </p:spPr>
          <p:txBody>
            <a:bodyPr rtlCol="0" anchor="ctr"/>
            <a:lstStyle/>
            <a:p>
              <a:endParaRPr lang="en-GB"/>
            </a:p>
          </p:txBody>
        </p:sp>
      </p:grpSp>
      <p:pic>
        <p:nvPicPr>
          <p:cNvPr id="7" name="Graphic 6">
            <a:extLst>
              <a:ext uri="{FF2B5EF4-FFF2-40B4-BE49-F238E27FC236}">
                <a16:creationId xmlns:a16="http://schemas.microsoft.com/office/drawing/2014/main" id="{0A17D5D6-2B8D-B4D9-C8B4-8F20647E807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13450" y="2430131"/>
            <a:ext cx="1188000" cy="1188000"/>
          </a:xfrm>
          <a:prstGeom prst="rect">
            <a:avLst/>
          </a:prstGeom>
        </p:spPr>
      </p:pic>
      <p:grpSp>
        <p:nvGrpSpPr>
          <p:cNvPr id="21" name="Group 20">
            <a:extLst>
              <a:ext uri="{FF2B5EF4-FFF2-40B4-BE49-F238E27FC236}">
                <a16:creationId xmlns:a16="http://schemas.microsoft.com/office/drawing/2014/main" id="{94834AA3-5BFF-2A6A-B4F7-F6A6FA0FB0BF}"/>
              </a:ext>
              <a:ext uri="{C183D7F6-B498-43B3-948B-1728B52AA6E4}">
                <adec:decorative xmlns:adec="http://schemas.microsoft.com/office/drawing/2017/decorative" val="1"/>
              </a:ext>
            </a:extLst>
          </p:cNvPr>
          <p:cNvGrpSpPr/>
          <p:nvPr/>
        </p:nvGrpSpPr>
        <p:grpSpPr>
          <a:xfrm>
            <a:off x="477450" y="4557125"/>
            <a:ext cx="1152000" cy="1116000"/>
            <a:chOff x="479700" y="4294073"/>
            <a:chExt cx="1035000" cy="967719"/>
          </a:xfrm>
        </p:grpSpPr>
        <p:sp>
          <p:nvSpPr>
            <p:cNvPr id="19" name="Freeform: Shape 18">
              <a:extLst>
                <a:ext uri="{FF2B5EF4-FFF2-40B4-BE49-F238E27FC236}">
                  <a16:creationId xmlns:a16="http://schemas.microsoft.com/office/drawing/2014/main" id="{038ABB64-2D7A-C963-43C3-3D149D74178A}"/>
                </a:ext>
              </a:extLst>
            </p:cNvPr>
            <p:cNvSpPr/>
            <p:nvPr/>
          </p:nvSpPr>
          <p:spPr>
            <a:xfrm>
              <a:off x="479700" y="4631792"/>
              <a:ext cx="1035000" cy="630000"/>
            </a:xfrm>
            <a:custGeom>
              <a:avLst/>
              <a:gdLst>
                <a:gd name="connsiteX0" fmla="*/ 957713 w 1035000"/>
                <a:gd name="connsiteY0" fmla="*/ 585000 h 630000"/>
                <a:gd name="connsiteX1" fmla="*/ 877624 w 1035000"/>
                <a:gd name="connsiteY1" fmla="*/ 111938 h 630000"/>
                <a:gd name="connsiteX2" fmla="*/ 863304 w 1035000"/>
                <a:gd name="connsiteY2" fmla="*/ 92846 h 630000"/>
                <a:gd name="connsiteX3" fmla="*/ 860828 w 1035000"/>
                <a:gd name="connsiteY3" fmla="*/ 92677 h 630000"/>
                <a:gd name="connsiteX4" fmla="*/ 724781 w 1035000"/>
                <a:gd name="connsiteY4" fmla="*/ 92677 h 630000"/>
                <a:gd name="connsiteX5" fmla="*/ 832354 w 1035000"/>
                <a:gd name="connsiteY5" fmla="*/ 585000 h 630000"/>
                <a:gd name="connsiteX6" fmla="*/ 795375 w 1035000"/>
                <a:gd name="connsiteY6" fmla="*/ 585000 h 630000"/>
                <a:gd name="connsiteX7" fmla="*/ 698535 w 1035000"/>
                <a:gd name="connsiteY7" fmla="*/ 19766 h 630000"/>
                <a:gd name="connsiteX8" fmla="*/ 684801 w 1035000"/>
                <a:gd name="connsiteY8" fmla="*/ 250 h 630000"/>
                <a:gd name="connsiteX9" fmla="*/ 681941 w 1035000"/>
                <a:gd name="connsiteY9" fmla="*/ 0 h 630000"/>
                <a:gd name="connsiteX10" fmla="*/ 343575 w 1035000"/>
                <a:gd name="connsiteY10" fmla="*/ 0 h 630000"/>
                <a:gd name="connsiteX11" fmla="*/ 326743 w 1035000"/>
                <a:gd name="connsiteY11" fmla="*/ 16918 h 630000"/>
                <a:gd name="connsiteX12" fmla="*/ 326993 w 1035000"/>
                <a:gd name="connsiteY12" fmla="*/ 19766 h 630000"/>
                <a:gd name="connsiteX13" fmla="*/ 230153 w 1035000"/>
                <a:gd name="connsiteY13" fmla="*/ 585000 h 630000"/>
                <a:gd name="connsiteX14" fmla="*/ 193163 w 1035000"/>
                <a:gd name="connsiteY14" fmla="*/ 585000 h 630000"/>
                <a:gd name="connsiteX15" fmla="*/ 300724 w 1035000"/>
                <a:gd name="connsiteY15" fmla="*/ 92677 h 630000"/>
                <a:gd name="connsiteX16" fmla="*/ 163013 w 1035000"/>
                <a:gd name="connsiteY16" fmla="*/ 92677 h 630000"/>
                <a:gd name="connsiteX17" fmla="*/ 146081 w 1035000"/>
                <a:gd name="connsiteY17" fmla="*/ 109495 h 630000"/>
                <a:gd name="connsiteX18" fmla="*/ 146250 w 1035000"/>
                <a:gd name="connsiteY18" fmla="*/ 111938 h 630000"/>
                <a:gd name="connsiteX19" fmla="*/ 66128 w 1035000"/>
                <a:gd name="connsiteY19" fmla="*/ 585000 h 630000"/>
                <a:gd name="connsiteX20" fmla="*/ 0 w 1035000"/>
                <a:gd name="connsiteY20" fmla="*/ 585000 h 630000"/>
                <a:gd name="connsiteX21" fmla="*/ 0 w 1035000"/>
                <a:gd name="connsiteY21" fmla="*/ 630000 h 630000"/>
                <a:gd name="connsiteX22" fmla="*/ 1035000 w 1035000"/>
                <a:gd name="connsiteY22" fmla="*/ 630000 h 630000"/>
                <a:gd name="connsiteX23" fmla="*/ 1035000 w 1035000"/>
                <a:gd name="connsiteY23" fmla="*/ 585000 h 63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35000" h="630000">
                  <a:moveTo>
                    <a:pt x="957713" y="585000"/>
                  </a:moveTo>
                  <a:cubicBezTo>
                    <a:pt x="920239" y="498487"/>
                    <a:pt x="848318" y="300645"/>
                    <a:pt x="877624" y="111938"/>
                  </a:cubicBezTo>
                  <a:cubicBezTo>
                    <a:pt x="878941" y="102711"/>
                    <a:pt x="872530" y="94164"/>
                    <a:pt x="863304" y="92846"/>
                  </a:cubicBezTo>
                  <a:cubicBezTo>
                    <a:pt x="862484" y="92729"/>
                    <a:pt x="861656" y="92673"/>
                    <a:pt x="860828" y="92677"/>
                  </a:cubicBezTo>
                  <a:lnTo>
                    <a:pt x="724781" y="92677"/>
                  </a:lnTo>
                  <a:cubicBezTo>
                    <a:pt x="713768" y="302839"/>
                    <a:pt x="799031" y="512077"/>
                    <a:pt x="832354" y="585000"/>
                  </a:cubicBezTo>
                  <a:lnTo>
                    <a:pt x="795375" y="585000"/>
                  </a:lnTo>
                  <a:cubicBezTo>
                    <a:pt x="752423" y="487676"/>
                    <a:pt x="662074" y="247714"/>
                    <a:pt x="698535" y="19766"/>
                  </a:cubicBezTo>
                  <a:cubicBezTo>
                    <a:pt x="700131" y="10584"/>
                    <a:pt x="693983" y="1846"/>
                    <a:pt x="684801" y="250"/>
                  </a:cubicBezTo>
                  <a:cubicBezTo>
                    <a:pt x="683856" y="85"/>
                    <a:pt x="682900" y="2"/>
                    <a:pt x="681941" y="0"/>
                  </a:cubicBezTo>
                  <a:lnTo>
                    <a:pt x="343575" y="0"/>
                  </a:lnTo>
                  <a:cubicBezTo>
                    <a:pt x="334256" y="24"/>
                    <a:pt x="326719" y="7598"/>
                    <a:pt x="326743" y="16918"/>
                  </a:cubicBezTo>
                  <a:cubicBezTo>
                    <a:pt x="326745" y="17873"/>
                    <a:pt x="326829" y="18826"/>
                    <a:pt x="326993" y="19766"/>
                  </a:cubicBezTo>
                  <a:cubicBezTo>
                    <a:pt x="363454" y="247714"/>
                    <a:pt x="273105" y="487676"/>
                    <a:pt x="230153" y="585000"/>
                  </a:cubicBezTo>
                  <a:lnTo>
                    <a:pt x="193163" y="585000"/>
                  </a:lnTo>
                  <a:cubicBezTo>
                    <a:pt x="226508" y="512066"/>
                    <a:pt x="311738" y="302816"/>
                    <a:pt x="300724" y="92677"/>
                  </a:cubicBezTo>
                  <a:lnTo>
                    <a:pt x="163013" y="92677"/>
                  </a:lnTo>
                  <a:cubicBezTo>
                    <a:pt x="153693" y="92646"/>
                    <a:pt x="146112" y="100176"/>
                    <a:pt x="146081" y="109495"/>
                  </a:cubicBezTo>
                  <a:cubicBezTo>
                    <a:pt x="146078" y="110313"/>
                    <a:pt x="146134" y="111129"/>
                    <a:pt x="146250" y="111938"/>
                  </a:cubicBezTo>
                  <a:cubicBezTo>
                    <a:pt x="175500" y="300645"/>
                    <a:pt x="103601" y="498487"/>
                    <a:pt x="66128" y="585000"/>
                  </a:cubicBezTo>
                  <a:lnTo>
                    <a:pt x="0" y="585000"/>
                  </a:lnTo>
                  <a:lnTo>
                    <a:pt x="0" y="630000"/>
                  </a:lnTo>
                  <a:lnTo>
                    <a:pt x="1035000" y="630000"/>
                  </a:lnTo>
                  <a:lnTo>
                    <a:pt x="1035000" y="585000"/>
                  </a:lnTo>
                  <a:close/>
                </a:path>
              </a:pathLst>
            </a:custGeom>
            <a:solidFill>
              <a:schemeClr val="bg1">
                <a:lumMod val="65000"/>
              </a:schemeClr>
            </a:solidFill>
            <a:ln w="11212" cap="flat">
              <a:solidFill>
                <a:schemeClr val="accent3"/>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4623517-7211-534E-B2A5-04E7CAD9773D}"/>
                </a:ext>
              </a:extLst>
            </p:cNvPr>
            <p:cNvSpPr/>
            <p:nvPr/>
          </p:nvSpPr>
          <p:spPr>
            <a:xfrm>
              <a:off x="929756" y="4294073"/>
              <a:ext cx="494671" cy="294102"/>
            </a:xfrm>
            <a:custGeom>
              <a:avLst/>
              <a:gdLst>
                <a:gd name="connsiteX0" fmla="*/ 100192 w 494671"/>
                <a:gd name="connsiteY0" fmla="*/ 267969 h 294102"/>
                <a:gd name="connsiteX1" fmla="*/ 140197 w 494671"/>
                <a:gd name="connsiteY1" fmla="*/ 258249 h 294102"/>
                <a:gd name="connsiteX2" fmla="*/ 148477 w 494671"/>
                <a:gd name="connsiteY2" fmla="*/ 263300 h 294102"/>
                <a:gd name="connsiteX3" fmla="*/ 281793 w 494671"/>
                <a:gd name="connsiteY3" fmla="*/ 230856 h 294102"/>
                <a:gd name="connsiteX4" fmla="*/ 281801 w 494671"/>
                <a:gd name="connsiteY4" fmla="*/ 230844 h 294102"/>
                <a:gd name="connsiteX5" fmla="*/ 321806 w 494671"/>
                <a:gd name="connsiteY5" fmla="*/ 221124 h 294102"/>
                <a:gd name="connsiteX6" fmla="*/ 479306 w 494671"/>
                <a:gd name="connsiteY6" fmla="*/ 186384 h 294102"/>
                <a:gd name="connsiteX7" fmla="*/ 437873 w 494671"/>
                <a:gd name="connsiteY7" fmla="*/ 30594 h 294102"/>
                <a:gd name="connsiteX8" fmla="*/ 316766 w 494671"/>
                <a:gd name="connsiteY8" fmla="*/ 29278 h 294102"/>
                <a:gd name="connsiteX9" fmla="*/ 298373 w 494671"/>
                <a:gd name="connsiteY9" fmla="*/ 14743 h 294102"/>
                <a:gd name="connsiteX10" fmla="*/ 168851 w 494671"/>
                <a:gd name="connsiteY10" fmla="*/ 43284 h 294102"/>
                <a:gd name="connsiteX11" fmla="*/ 156960 w 494671"/>
                <a:gd name="connsiteY11" fmla="*/ 102706 h 294102"/>
                <a:gd name="connsiteX12" fmla="*/ 79335 w 494671"/>
                <a:gd name="connsiteY12" fmla="*/ 153005 h 294102"/>
                <a:gd name="connsiteX13" fmla="*/ 58725 w 494671"/>
                <a:gd name="connsiteY13" fmla="*/ 186845 h 294102"/>
                <a:gd name="connsiteX14" fmla="*/ 53876 w 494671"/>
                <a:gd name="connsiteY14" fmla="*/ 186350 h 294102"/>
                <a:gd name="connsiteX15" fmla="*/ 0 w 494671"/>
                <a:gd name="connsiteY15" fmla="*/ 240226 h 294102"/>
                <a:gd name="connsiteX16" fmla="*/ 53876 w 494671"/>
                <a:gd name="connsiteY16" fmla="*/ 294103 h 294102"/>
                <a:gd name="connsiteX17" fmla="*/ 86614 w 494671"/>
                <a:gd name="connsiteY17" fmla="*/ 282751 h 294102"/>
                <a:gd name="connsiteX18" fmla="*/ 98471 w 494671"/>
                <a:gd name="connsiteY18" fmla="*/ 270635 h 29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4671" h="294102">
                  <a:moveTo>
                    <a:pt x="100192" y="267969"/>
                  </a:moveTo>
                  <a:cubicBezTo>
                    <a:pt x="108557" y="254239"/>
                    <a:pt x="126466" y="249888"/>
                    <a:pt x="140197" y="258249"/>
                  </a:cubicBezTo>
                  <a:lnTo>
                    <a:pt x="148477" y="263300"/>
                  </a:lnTo>
                  <a:cubicBezTo>
                    <a:pt x="194250" y="291155"/>
                    <a:pt x="253938" y="276630"/>
                    <a:pt x="281793" y="230856"/>
                  </a:cubicBezTo>
                  <a:cubicBezTo>
                    <a:pt x="281796" y="230852"/>
                    <a:pt x="281799" y="230848"/>
                    <a:pt x="281801" y="230844"/>
                  </a:cubicBezTo>
                  <a:cubicBezTo>
                    <a:pt x="290166" y="217114"/>
                    <a:pt x="308074" y="212763"/>
                    <a:pt x="321806" y="221124"/>
                  </a:cubicBezTo>
                  <a:cubicBezTo>
                    <a:pt x="374895" y="255007"/>
                    <a:pt x="445398" y="239456"/>
                    <a:pt x="479306" y="186384"/>
                  </a:cubicBezTo>
                  <a:cubicBezTo>
                    <a:pt x="510834" y="131916"/>
                    <a:pt x="492294" y="62203"/>
                    <a:pt x="437873" y="30594"/>
                  </a:cubicBezTo>
                  <a:cubicBezTo>
                    <a:pt x="400896" y="7647"/>
                    <a:pt x="354233" y="7140"/>
                    <a:pt x="316766" y="29278"/>
                  </a:cubicBezTo>
                  <a:cubicBezTo>
                    <a:pt x="311227" y="23727"/>
                    <a:pt x="305053" y="18849"/>
                    <a:pt x="298373" y="14743"/>
                  </a:cubicBezTo>
                  <a:cubicBezTo>
                    <a:pt x="254719" y="-13111"/>
                    <a:pt x="196755" y="-338"/>
                    <a:pt x="168851" y="43284"/>
                  </a:cubicBezTo>
                  <a:cubicBezTo>
                    <a:pt x="158057" y="61089"/>
                    <a:pt x="153848" y="82118"/>
                    <a:pt x="156960" y="102706"/>
                  </a:cubicBezTo>
                  <a:cubicBezTo>
                    <a:pt x="124774" y="106772"/>
                    <a:pt x="96197" y="125290"/>
                    <a:pt x="79335" y="153005"/>
                  </a:cubicBezTo>
                  <a:lnTo>
                    <a:pt x="58725" y="186845"/>
                  </a:lnTo>
                  <a:cubicBezTo>
                    <a:pt x="57105" y="186699"/>
                    <a:pt x="55541" y="186350"/>
                    <a:pt x="53876" y="186350"/>
                  </a:cubicBezTo>
                  <a:cubicBezTo>
                    <a:pt x="24121" y="186350"/>
                    <a:pt x="0" y="210471"/>
                    <a:pt x="0" y="240226"/>
                  </a:cubicBezTo>
                  <a:cubicBezTo>
                    <a:pt x="0" y="269981"/>
                    <a:pt x="24121" y="294103"/>
                    <a:pt x="53876" y="294103"/>
                  </a:cubicBezTo>
                  <a:cubicBezTo>
                    <a:pt x="65747" y="294067"/>
                    <a:pt x="77268" y="290072"/>
                    <a:pt x="86614" y="282751"/>
                  </a:cubicBezTo>
                  <a:cubicBezTo>
                    <a:pt x="91414" y="279641"/>
                    <a:pt x="95464" y="275502"/>
                    <a:pt x="98471" y="270635"/>
                  </a:cubicBezTo>
                  <a:close/>
                </a:path>
              </a:pathLst>
            </a:custGeom>
            <a:solidFill>
              <a:schemeClr val="bg1">
                <a:lumMod val="50000"/>
              </a:schemeClr>
            </a:solidFill>
            <a:ln w="11212" cap="flat">
              <a:solidFill>
                <a:schemeClr val="accent3"/>
              </a:solidFill>
              <a:prstDash val="solid"/>
              <a:miter/>
            </a:ln>
          </p:spPr>
          <p:txBody>
            <a:bodyPr rtlCol="0" anchor="ctr"/>
            <a:lstStyle/>
            <a:p>
              <a:endParaRPr lang="en-GB"/>
            </a:p>
          </p:txBody>
        </p:sp>
      </p:grpSp>
      <p:sp>
        <p:nvSpPr>
          <p:cNvPr id="5" name="Slide Number Placeholder 4">
            <a:extLst>
              <a:ext uri="{FF2B5EF4-FFF2-40B4-BE49-F238E27FC236}">
                <a16:creationId xmlns:a16="http://schemas.microsoft.com/office/drawing/2014/main" id="{00A527DE-56BB-65A2-494B-5303A9550283}"/>
              </a:ext>
            </a:extLst>
          </p:cNvPr>
          <p:cNvSpPr>
            <a:spLocks noGrp="1"/>
          </p:cNvSpPr>
          <p:nvPr>
            <p:ph type="sldNum" sz="quarter" idx="12"/>
          </p:nvPr>
        </p:nvSpPr>
        <p:spPr/>
        <p:txBody>
          <a:bodyPr/>
          <a:lstStyle/>
          <a:p>
            <a:fld id="{CEDEF9C1-0071-4D4A-89AA-0CC05A8019E4}" type="slidenum">
              <a:rPr lang="en-US" smtClean="0"/>
              <a:t>40</a:t>
            </a:fld>
            <a:endParaRPr lang="en-US"/>
          </a:p>
        </p:txBody>
      </p:sp>
    </p:spTree>
    <p:extLst>
      <p:ext uri="{BB962C8B-B14F-4D97-AF65-F5344CB8AC3E}">
        <p14:creationId xmlns:p14="http://schemas.microsoft.com/office/powerpoint/2010/main" val="2975504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49AD78C-7226-EB83-ECC1-AE400F55BC00}"/>
              </a:ext>
            </a:extLst>
          </p:cNvPr>
          <p:cNvSpPr>
            <a:spLocks noGrp="1"/>
          </p:cNvSpPr>
          <p:nvPr>
            <p:ph type="title" idx="4294967295"/>
          </p:nvPr>
        </p:nvSpPr>
        <p:spPr>
          <a:xfrm>
            <a:off x="6969989" y="1436291"/>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rgbClr val="2FA390"/>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8335" tIns="321736" rIns="368335" bIns="321736"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chemeClr val="lt1"/>
                </a:solidFill>
                <a:effectLst/>
                <a:uLnTx/>
                <a:uFillTx/>
                <a:latin typeface="+mn-lt"/>
                <a:ea typeface="+mn-ea"/>
                <a:cs typeface="+mn-cs"/>
              </a:rPr>
              <a:t>Work &amp; Labour Market</a:t>
            </a:r>
          </a:p>
        </p:txBody>
      </p:sp>
      <p:grpSp>
        <p:nvGrpSpPr>
          <p:cNvPr id="17" name="Group 16">
            <a:extLst>
              <a:ext uri="{FF2B5EF4-FFF2-40B4-BE49-F238E27FC236}">
                <a16:creationId xmlns:a16="http://schemas.microsoft.com/office/drawing/2014/main" id="{D3505DC5-5883-9007-63F7-E0F421555BEF}"/>
              </a:ext>
              <a:ext uri="{C183D7F6-B498-43B3-948B-1728B52AA6E4}">
                <adec:decorative xmlns:adec="http://schemas.microsoft.com/office/drawing/2017/decorative" val="1"/>
              </a:ext>
            </a:extLst>
          </p:cNvPr>
          <p:cNvGrpSpPr/>
          <p:nvPr/>
        </p:nvGrpSpPr>
        <p:grpSpPr>
          <a:xfrm>
            <a:off x="3137336" y="327025"/>
            <a:ext cx="5917327" cy="6203949"/>
            <a:chOff x="3137336" y="327025"/>
            <a:chExt cx="5917327" cy="6203949"/>
          </a:xfrm>
        </p:grpSpPr>
        <p:sp>
          <p:nvSpPr>
            <p:cNvPr id="5" name="Freeform: Shape 4">
              <a:extLst>
                <a:ext uri="{FF2B5EF4-FFF2-40B4-BE49-F238E27FC236}">
                  <a16:creationId xmlns:a16="http://schemas.microsoft.com/office/drawing/2014/main" id="{C39E4CD1-48ED-21A6-839F-0EB15E9FFD38}"/>
                </a:ext>
              </a:extLst>
            </p:cNvPr>
            <p:cNvSpPr/>
            <p:nvPr/>
          </p:nvSpPr>
          <p:spPr>
            <a:xfrm>
              <a:off x="4823774" y="2328419"/>
              <a:ext cx="2543859" cy="2200541"/>
            </a:xfrm>
            <a:custGeom>
              <a:avLst/>
              <a:gdLst>
                <a:gd name="connsiteX0" fmla="*/ 0 w 2543859"/>
                <a:gd name="connsiteY0" fmla="*/ 1100271 h 2200541"/>
                <a:gd name="connsiteX1" fmla="*/ 628695 w 2543859"/>
                <a:gd name="connsiteY1" fmla="*/ 1 h 2200541"/>
                <a:gd name="connsiteX2" fmla="*/ 1915164 w 2543859"/>
                <a:gd name="connsiteY2" fmla="*/ 1 h 2200541"/>
                <a:gd name="connsiteX3" fmla="*/ 2543859 w 2543859"/>
                <a:gd name="connsiteY3" fmla="*/ 1100271 h 2200541"/>
                <a:gd name="connsiteX4" fmla="*/ 1915164 w 2543859"/>
                <a:gd name="connsiteY4" fmla="*/ 2200540 h 2200541"/>
                <a:gd name="connsiteX5" fmla="*/ 628695 w 2543859"/>
                <a:gd name="connsiteY5" fmla="*/ 2200540 h 2200541"/>
                <a:gd name="connsiteX6" fmla="*/ 0 w 2543859"/>
                <a:gd name="connsiteY6" fmla="*/ 1100271 h 22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859" h="2200541">
                  <a:moveTo>
                    <a:pt x="0" y="1100271"/>
                  </a:moveTo>
                  <a:lnTo>
                    <a:pt x="628695" y="1"/>
                  </a:lnTo>
                  <a:lnTo>
                    <a:pt x="1915164" y="1"/>
                  </a:lnTo>
                  <a:lnTo>
                    <a:pt x="2543859" y="1100271"/>
                  </a:lnTo>
                  <a:lnTo>
                    <a:pt x="1915164" y="2200540"/>
                  </a:lnTo>
                  <a:lnTo>
                    <a:pt x="628695" y="2200540"/>
                  </a:lnTo>
                  <a:lnTo>
                    <a:pt x="0" y="110027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4413" tIns="387520" rIns="444413" bIns="387520" numCol="1" spcCol="1270" anchor="ctr" anchorCtr="0">
              <a:noAutofit/>
            </a:bodyPr>
            <a:lstStyle/>
            <a:p>
              <a:pPr marL="0" lvl="0" indent="0" algn="ctr" defTabSz="800100">
                <a:lnSpc>
                  <a:spcPct val="90000"/>
                </a:lnSpc>
                <a:spcBef>
                  <a:spcPct val="0"/>
                </a:spcBef>
                <a:spcAft>
                  <a:spcPct val="35000"/>
                </a:spcAft>
                <a:buNone/>
              </a:pPr>
              <a:r>
                <a:rPr lang="en-GB" sz="1800" kern="1200"/>
                <a:t>Health &amp; Wellbeing</a:t>
              </a:r>
            </a:p>
          </p:txBody>
        </p:sp>
        <p:sp>
          <p:nvSpPr>
            <p:cNvPr id="6" name="Hexagon 5">
              <a:extLst>
                <a:ext uri="{FF2B5EF4-FFF2-40B4-BE49-F238E27FC236}">
                  <a16:creationId xmlns:a16="http://schemas.microsoft.com/office/drawing/2014/main" id="{4A656394-A02B-DFD3-3BA4-C17E625D6A6C}"/>
                </a:ext>
              </a:extLst>
            </p:cNvPr>
            <p:cNvSpPr/>
            <p:nvPr/>
          </p:nvSpPr>
          <p:spPr>
            <a:xfrm>
              <a:off x="6416719" y="1275608"/>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B6B9DA7C-65CB-9907-91FB-AA587C097D4A}"/>
                </a:ext>
              </a:extLst>
            </p:cNvPr>
            <p:cNvSpPr/>
            <p:nvPr/>
          </p:nvSpPr>
          <p:spPr>
            <a:xfrm>
              <a:off x="5058100" y="327025"/>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Built &amp; natural environment</a:t>
              </a:r>
            </a:p>
          </p:txBody>
        </p:sp>
        <p:sp>
          <p:nvSpPr>
            <p:cNvPr id="8" name="Hexagon 7">
              <a:extLst>
                <a:ext uri="{FF2B5EF4-FFF2-40B4-BE49-F238E27FC236}">
                  <a16:creationId xmlns:a16="http://schemas.microsoft.com/office/drawing/2014/main" id="{AC8A700D-E16B-3248-6A1E-A37A7F7C81DF}"/>
                </a:ext>
              </a:extLst>
            </p:cNvPr>
            <p:cNvSpPr/>
            <p:nvPr/>
          </p:nvSpPr>
          <p:spPr>
            <a:xfrm>
              <a:off x="7536869" y="2821633"/>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Hexagon 9">
              <a:extLst>
                <a:ext uri="{FF2B5EF4-FFF2-40B4-BE49-F238E27FC236}">
                  <a16:creationId xmlns:a16="http://schemas.microsoft.com/office/drawing/2014/main" id="{CEF0A0BC-211B-CA77-C9AF-8D3B5311034A}"/>
                </a:ext>
              </a:extLst>
            </p:cNvPr>
            <p:cNvSpPr/>
            <p:nvPr/>
          </p:nvSpPr>
          <p:spPr>
            <a:xfrm>
              <a:off x="6758740" y="4566804"/>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6DAF8DDA-604C-4170-34D4-562B37D00F39}"/>
                </a:ext>
              </a:extLst>
            </p:cNvPr>
            <p:cNvSpPr/>
            <p:nvPr/>
          </p:nvSpPr>
          <p:spPr>
            <a:xfrm>
              <a:off x="6969989" y="361697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Vulnerability</a:t>
              </a:r>
            </a:p>
          </p:txBody>
        </p:sp>
        <p:sp>
          <p:nvSpPr>
            <p:cNvPr id="12" name="Hexagon 11">
              <a:extLst>
                <a:ext uri="{FF2B5EF4-FFF2-40B4-BE49-F238E27FC236}">
                  <a16:creationId xmlns:a16="http://schemas.microsoft.com/office/drawing/2014/main" id="{A0DFB86C-DCBD-535B-6AA0-43F75C7AC856}"/>
                </a:ext>
              </a:extLst>
            </p:cNvPr>
            <p:cNvSpPr/>
            <p:nvPr/>
          </p:nvSpPr>
          <p:spPr>
            <a:xfrm>
              <a:off x="4828508" y="4747959"/>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1448F250-4535-690F-C5DA-022EF201A9CE}"/>
                </a:ext>
              </a:extLst>
            </p:cNvPr>
            <p:cNvSpPr/>
            <p:nvPr/>
          </p:nvSpPr>
          <p:spPr>
            <a:xfrm>
              <a:off x="5058100" y="4727486"/>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Income</a:t>
              </a:r>
            </a:p>
          </p:txBody>
        </p:sp>
        <p:sp>
          <p:nvSpPr>
            <p:cNvPr id="14" name="Hexagon 13">
              <a:extLst>
                <a:ext uri="{FF2B5EF4-FFF2-40B4-BE49-F238E27FC236}">
                  <a16:creationId xmlns:a16="http://schemas.microsoft.com/office/drawing/2014/main" id="{C8E206D4-5BFC-0774-B93A-EFD12E7AA8A7}"/>
                </a:ext>
              </a:extLst>
            </p:cNvPr>
            <p:cNvSpPr/>
            <p:nvPr/>
          </p:nvSpPr>
          <p:spPr>
            <a:xfrm>
              <a:off x="3690014" y="3202555"/>
              <a:ext cx="959790" cy="826986"/>
            </a:xfrm>
            <a:prstGeom prst="hexagon">
              <a:avLst>
                <a:gd name="adj" fmla="val 28900"/>
                <a:gd name="vf" fmla="val 115470"/>
              </a:avLst>
            </a:prstGeom>
            <a:solidFill>
              <a:schemeClr val="bg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CAE29A74-3B30-1ABB-03D7-A210799601C1}"/>
                </a:ext>
              </a:extLst>
            </p:cNvPr>
            <p:cNvSpPr/>
            <p:nvPr/>
          </p:nvSpPr>
          <p:spPr>
            <a:xfrm>
              <a:off x="3137336" y="3618220"/>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Crime</a:t>
              </a:r>
            </a:p>
          </p:txBody>
        </p:sp>
        <p:sp>
          <p:nvSpPr>
            <p:cNvPr id="16" name="Freeform: Shape 15">
              <a:extLst>
                <a:ext uri="{FF2B5EF4-FFF2-40B4-BE49-F238E27FC236}">
                  <a16:creationId xmlns:a16="http://schemas.microsoft.com/office/drawing/2014/main" id="{E8CEC2C0-5FB5-98F1-4332-CEFF8C4476C5}"/>
                </a:ext>
              </a:extLst>
            </p:cNvPr>
            <p:cNvSpPr/>
            <p:nvPr/>
          </p:nvSpPr>
          <p:spPr>
            <a:xfrm>
              <a:off x="3137336" y="143380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Education</a:t>
              </a:r>
            </a:p>
          </p:txBody>
        </p:sp>
      </p:grpSp>
      <p:sp>
        <p:nvSpPr>
          <p:cNvPr id="4" name="Slide Number Placeholder 3">
            <a:extLst>
              <a:ext uri="{FF2B5EF4-FFF2-40B4-BE49-F238E27FC236}">
                <a16:creationId xmlns:a16="http://schemas.microsoft.com/office/drawing/2014/main" id="{AD557CE7-2656-7698-82BA-20A556A5B9F9}"/>
              </a:ext>
            </a:extLst>
          </p:cNvPr>
          <p:cNvSpPr>
            <a:spLocks noGrp="1"/>
          </p:cNvSpPr>
          <p:nvPr>
            <p:ph type="sldNum" sz="quarter" idx="12"/>
          </p:nvPr>
        </p:nvSpPr>
        <p:spPr/>
        <p:txBody>
          <a:bodyPr/>
          <a:lstStyle/>
          <a:p>
            <a:fld id="{CEDEF9C1-0071-4D4A-89AA-0CC05A8019E4}" type="slidenum">
              <a:rPr lang="en-US" smtClean="0"/>
              <a:t>41</a:t>
            </a:fld>
            <a:endParaRPr lang="en-US"/>
          </a:p>
        </p:txBody>
      </p:sp>
    </p:spTree>
    <p:extLst>
      <p:ext uri="{BB962C8B-B14F-4D97-AF65-F5344CB8AC3E}">
        <p14:creationId xmlns:p14="http://schemas.microsoft.com/office/powerpoint/2010/main" val="44754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6" y="387568"/>
            <a:ext cx="11288229"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Work &amp; Labour Market – Economic activity</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51"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5" y="378001"/>
            <a:ext cx="704932" cy="704932"/>
          </a:xfrm>
          <a:prstGeom prst="rect">
            <a:avLst/>
          </a:prstGeom>
        </p:spPr>
      </p:pic>
      <p:sp>
        <p:nvSpPr>
          <p:cNvPr id="3" name="TextBox 2">
            <a:extLst>
              <a:ext uri="{FF2B5EF4-FFF2-40B4-BE49-F238E27FC236}">
                <a16:creationId xmlns:a16="http://schemas.microsoft.com/office/drawing/2014/main" id="{1B665664-37D4-6436-E9D2-7D25A97E4746}"/>
              </a:ext>
            </a:extLst>
          </p:cNvPr>
          <p:cNvSpPr txBox="1"/>
          <p:nvPr/>
        </p:nvSpPr>
        <p:spPr>
          <a:xfrm>
            <a:off x="5988425" y="1270466"/>
            <a:ext cx="5751690" cy="1200329"/>
          </a:xfrm>
          <a:prstGeom prst="rect">
            <a:avLst/>
          </a:prstGeom>
          <a:noFill/>
        </p:spPr>
        <p:txBody>
          <a:bodyPr wrap="square" lIns="91440" tIns="45720" rIns="91440" bIns="45720" rtlCol="0" anchor="t">
            <a:spAutoFit/>
          </a:bodyPr>
          <a:lstStyle/>
          <a:p>
            <a:r>
              <a:rPr lang="en-GB" dirty="0">
                <a:solidFill>
                  <a:srgbClr val="333333"/>
                </a:solidFill>
              </a:rPr>
              <a:t>In 2022-23, 79.7% of Slough’s working age population (aged 16-64) were economically active (England: 78.9%) and 20.3% were economically inactive (England: 21.1%). </a:t>
            </a:r>
            <a:endParaRPr lang="en-GB" i="0" dirty="0">
              <a:solidFill>
                <a:srgbClr val="333333"/>
              </a:solidFill>
              <a:effectLst/>
              <a:latin typeface="+mn-lt"/>
              <a:ea typeface="+mn-ea"/>
              <a:cs typeface="+mn-cs"/>
            </a:endParaRPr>
          </a:p>
        </p:txBody>
      </p:sp>
      <p:graphicFrame>
        <p:nvGraphicFramePr>
          <p:cNvPr id="5" name="Chart 4" descr="A bar chart showing the percentage of working age adults that were economically active and inactive in Slough and England in 2022-23. The percentages are also written in the text of this slide. ">
            <a:extLst>
              <a:ext uri="{FF2B5EF4-FFF2-40B4-BE49-F238E27FC236}">
                <a16:creationId xmlns:a16="http://schemas.microsoft.com/office/drawing/2014/main" id="{E32186D2-2AFE-0F55-3DCE-B231247E6029}"/>
              </a:ext>
            </a:extLst>
          </p:cNvPr>
          <p:cNvGraphicFramePr>
            <a:graphicFrameLocks/>
          </p:cNvGraphicFramePr>
          <p:nvPr>
            <p:extLst>
              <p:ext uri="{D42A27DB-BD31-4B8C-83A1-F6EECF244321}">
                <p14:modId xmlns:p14="http://schemas.microsoft.com/office/powerpoint/2010/main" val="3582182794"/>
              </p:ext>
            </p:extLst>
          </p:nvPr>
        </p:nvGraphicFramePr>
        <p:xfrm>
          <a:off x="6578268" y="2473970"/>
          <a:ext cx="4572000" cy="2740025"/>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A8EBE10C-9204-5C2F-CB9B-2EAA853C85DD}"/>
              </a:ext>
            </a:extLst>
          </p:cNvPr>
          <p:cNvSpPr txBox="1"/>
          <p:nvPr/>
        </p:nvSpPr>
        <p:spPr>
          <a:xfrm>
            <a:off x="5988423" y="5213995"/>
            <a:ext cx="5751690" cy="1200329"/>
          </a:xfrm>
          <a:prstGeom prst="rect">
            <a:avLst/>
          </a:prstGeom>
          <a:noFill/>
        </p:spPr>
        <p:txBody>
          <a:bodyPr wrap="square">
            <a:spAutoFit/>
          </a:bodyPr>
          <a:lstStyle/>
          <a:p>
            <a:r>
              <a:rPr lang="en-GB" sz="1800">
                <a:solidFill>
                  <a:srgbClr val="333333"/>
                </a:solidFill>
              </a:rPr>
              <a:t>In the 2021 census, there </a:t>
            </a:r>
            <a:r>
              <a:rPr lang="en-GB">
                <a:solidFill>
                  <a:srgbClr val="333333"/>
                </a:solidFill>
              </a:rPr>
              <a:t>had been </a:t>
            </a:r>
            <a:r>
              <a:rPr lang="en-GB" sz="1800">
                <a:solidFill>
                  <a:srgbClr val="333333"/>
                </a:solidFill>
              </a:rPr>
              <a:t>a larger increase in the number of economically inactive people </a:t>
            </a:r>
            <a:r>
              <a:rPr lang="en-GB">
                <a:solidFill>
                  <a:srgbClr val="333333"/>
                </a:solidFill>
              </a:rPr>
              <a:t>aged 16 and over (</a:t>
            </a:r>
            <a:r>
              <a:rPr lang="en-GB" sz="1800">
                <a:solidFill>
                  <a:srgbClr val="333333"/>
                </a:solidFill>
              </a:rPr>
              <a:t>+47%) than economically active people (+8%) compared to 2011.</a:t>
            </a:r>
            <a:endParaRPr lang="en-GB"/>
          </a:p>
        </p:txBody>
      </p:sp>
      <p:graphicFrame>
        <p:nvGraphicFramePr>
          <p:cNvPr id="13" name="Chart 12" descr="A bar chart comparing the proportions of economically active and inactive residents (aged 16+) in Slough in 2021 and 2011 censuses and England in 2021. ">
            <a:extLst>
              <a:ext uri="{FF2B5EF4-FFF2-40B4-BE49-F238E27FC236}">
                <a16:creationId xmlns:a16="http://schemas.microsoft.com/office/drawing/2014/main" id="{2C2E3CFE-8AA3-9429-DB29-EA3A976D57F5}"/>
              </a:ext>
            </a:extLst>
          </p:cNvPr>
          <p:cNvGraphicFramePr>
            <a:graphicFrameLocks/>
          </p:cNvGraphicFramePr>
          <p:nvPr>
            <p:extLst>
              <p:ext uri="{D42A27DB-BD31-4B8C-83A1-F6EECF244321}">
                <p14:modId xmlns:p14="http://schemas.microsoft.com/office/powerpoint/2010/main" val="314716974"/>
              </p:ext>
            </p:extLst>
          </p:nvPr>
        </p:nvGraphicFramePr>
        <p:xfrm>
          <a:off x="0" y="1086067"/>
          <a:ext cx="5988423" cy="5771933"/>
        </p:xfrm>
        <a:graphic>
          <a:graphicData uri="http://schemas.openxmlformats.org/drawingml/2006/chart">
            <c:chart xmlns:c="http://schemas.openxmlformats.org/drawingml/2006/chart" xmlns:r="http://schemas.openxmlformats.org/officeDocument/2006/relationships" r:id="rId6"/>
          </a:graphicData>
        </a:graphic>
      </p:graphicFrame>
      <p:sp>
        <p:nvSpPr>
          <p:cNvPr id="7" name="Slide Number Placeholder 6">
            <a:extLst>
              <a:ext uri="{FF2B5EF4-FFF2-40B4-BE49-F238E27FC236}">
                <a16:creationId xmlns:a16="http://schemas.microsoft.com/office/drawing/2014/main" id="{182984A6-EF1F-09E2-ACF7-A8318A975B09}"/>
              </a:ext>
            </a:extLst>
          </p:cNvPr>
          <p:cNvSpPr>
            <a:spLocks noGrp="1"/>
          </p:cNvSpPr>
          <p:nvPr>
            <p:ph type="sldNum" sz="quarter" idx="12"/>
          </p:nvPr>
        </p:nvSpPr>
        <p:spPr>
          <a:xfrm>
            <a:off x="2" y="6492875"/>
            <a:ext cx="2743200" cy="365125"/>
          </a:xfrm>
        </p:spPr>
        <p:txBody>
          <a:bodyPr/>
          <a:lstStyle/>
          <a:p>
            <a:fld id="{CEDEF9C1-0071-4D4A-89AA-0CC05A8019E4}" type="slidenum">
              <a:rPr lang="en-US" smtClean="0"/>
              <a:t>42</a:t>
            </a:fld>
            <a:endParaRPr lang="en-US"/>
          </a:p>
        </p:txBody>
      </p:sp>
    </p:spTree>
    <p:extLst>
      <p:ext uri="{BB962C8B-B14F-4D97-AF65-F5344CB8AC3E}">
        <p14:creationId xmlns:p14="http://schemas.microsoft.com/office/powerpoint/2010/main" val="470490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Work &amp; Labour Market – Unemployment &amp; job density</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3" name="TextBox 2">
            <a:extLst>
              <a:ext uri="{FF2B5EF4-FFF2-40B4-BE49-F238E27FC236}">
                <a16:creationId xmlns:a16="http://schemas.microsoft.com/office/drawing/2014/main" id="{1B665664-37D4-6436-E9D2-7D25A97E4746}"/>
              </a:ext>
            </a:extLst>
          </p:cNvPr>
          <p:cNvSpPr txBox="1"/>
          <p:nvPr/>
        </p:nvSpPr>
        <p:spPr>
          <a:xfrm>
            <a:off x="354020" y="1270466"/>
            <a:ext cx="11386093" cy="2246769"/>
          </a:xfrm>
          <a:prstGeom prst="rect">
            <a:avLst/>
          </a:prstGeom>
          <a:noFill/>
        </p:spPr>
        <p:txBody>
          <a:bodyPr wrap="square" lIns="91440" tIns="45720" rIns="91440" bIns="45720" rtlCol="0" anchor="t">
            <a:spAutoFit/>
          </a:bodyPr>
          <a:lstStyle/>
          <a:p>
            <a:r>
              <a:rPr lang="en-GB" sz="2000" dirty="0">
                <a:solidFill>
                  <a:srgbClr val="333333"/>
                </a:solidFill>
              </a:rPr>
              <a:t>Slough is more deprived than the South East average but less than the England average for employment in the 2019 indices of deprivation.</a:t>
            </a:r>
          </a:p>
          <a:p>
            <a:pPr marL="285750" indent="-285750">
              <a:buFont typeface="Arial" panose="020B0604020202020204" pitchFamily="34" charset="0"/>
              <a:buChar char="•"/>
            </a:pPr>
            <a:endParaRPr lang="en-GB" sz="2000" dirty="0">
              <a:solidFill>
                <a:srgbClr val="333333"/>
              </a:solidFill>
              <a:ea typeface="+mn-lt"/>
              <a:cs typeface="+mn-lt"/>
            </a:endParaRPr>
          </a:p>
          <a:p>
            <a:r>
              <a:rPr lang="en-GB" sz="2000" dirty="0">
                <a:solidFill>
                  <a:srgbClr val="333333"/>
                </a:solidFill>
                <a:ea typeface="+mn-lt"/>
                <a:cs typeface="+mn-lt"/>
              </a:rPr>
              <a:t>Slough has a larger proportion of people claiming unemployment benefit than the South East and England averages.</a:t>
            </a:r>
          </a:p>
          <a:p>
            <a:endParaRPr lang="en-GB" sz="2000" dirty="0">
              <a:solidFill>
                <a:srgbClr val="333333"/>
              </a:solidFill>
              <a:ea typeface="+mn-lt"/>
              <a:cs typeface="+mn-lt"/>
            </a:endParaRPr>
          </a:p>
          <a:p>
            <a:r>
              <a:rPr lang="en-GB" sz="2000" dirty="0">
                <a:solidFill>
                  <a:srgbClr val="333333"/>
                </a:solidFill>
                <a:ea typeface="+mn-lt"/>
                <a:cs typeface="+mn-lt"/>
              </a:rPr>
              <a:t>Slough has a higher job density than South East and England averages.</a:t>
            </a:r>
          </a:p>
        </p:txBody>
      </p:sp>
      <p:graphicFrame>
        <p:nvGraphicFramePr>
          <p:cNvPr id="4" name="Table 3">
            <a:extLst>
              <a:ext uri="{FF2B5EF4-FFF2-40B4-BE49-F238E27FC236}">
                <a16:creationId xmlns:a16="http://schemas.microsoft.com/office/drawing/2014/main" id="{907C5CFD-778A-E9B0-4EDA-20FD268EDD08}"/>
              </a:ext>
            </a:extLst>
          </p:cNvPr>
          <p:cNvGraphicFramePr>
            <a:graphicFrameLocks noGrp="1"/>
          </p:cNvGraphicFramePr>
          <p:nvPr>
            <p:extLst>
              <p:ext uri="{D42A27DB-BD31-4B8C-83A1-F6EECF244321}">
                <p14:modId xmlns:p14="http://schemas.microsoft.com/office/powerpoint/2010/main" val="328359067"/>
              </p:ext>
            </p:extLst>
          </p:nvPr>
        </p:nvGraphicFramePr>
        <p:xfrm>
          <a:off x="2534688" y="3655515"/>
          <a:ext cx="7122619" cy="2999034"/>
        </p:xfrm>
        <a:graphic>
          <a:graphicData uri="http://schemas.openxmlformats.org/drawingml/2006/table">
            <a:tbl>
              <a:tblPr firstRow="1">
                <a:tableStyleId>{F2DE63D5-997A-4646-A377-4702673A728D}</a:tableStyleId>
              </a:tblPr>
              <a:tblGrid>
                <a:gridCol w="3423136">
                  <a:extLst>
                    <a:ext uri="{9D8B030D-6E8A-4147-A177-3AD203B41FA5}">
                      <a16:colId xmlns:a16="http://schemas.microsoft.com/office/drawing/2014/main" val="1886531927"/>
                    </a:ext>
                  </a:extLst>
                </a:gridCol>
                <a:gridCol w="1233161">
                  <a:extLst>
                    <a:ext uri="{9D8B030D-6E8A-4147-A177-3AD203B41FA5}">
                      <a16:colId xmlns:a16="http://schemas.microsoft.com/office/drawing/2014/main" val="3159632437"/>
                    </a:ext>
                  </a:extLst>
                </a:gridCol>
                <a:gridCol w="1233161">
                  <a:extLst>
                    <a:ext uri="{9D8B030D-6E8A-4147-A177-3AD203B41FA5}">
                      <a16:colId xmlns:a16="http://schemas.microsoft.com/office/drawing/2014/main" val="787243470"/>
                    </a:ext>
                  </a:extLst>
                </a:gridCol>
                <a:gridCol w="1233161">
                  <a:extLst>
                    <a:ext uri="{9D8B030D-6E8A-4147-A177-3AD203B41FA5}">
                      <a16:colId xmlns:a16="http://schemas.microsoft.com/office/drawing/2014/main" val="3555858026"/>
                    </a:ext>
                  </a:extLst>
                </a:gridCol>
              </a:tblGrid>
              <a:tr h="546504">
                <a:tc>
                  <a:txBody>
                    <a:bodyPr/>
                    <a:lstStyle/>
                    <a:p>
                      <a:pPr algn="l" fontAlgn="b"/>
                      <a:endParaRPr lang="en-GB" sz="1600" b="1" i="0" u="none" strike="noStrike">
                        <a:solidFill>
                          <a:schemeClr val="bg1"/>
                        </a:solidFill>
                        <a:effectLst/>
                        <a:latin typeface="+mn-lt"/>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a:solidFill>
                            <a:schemeClr val="bg1"/>
                          </a:solidFill>
                          <a:effectLst/>
                        </a:rPr>
                        <a:t>Slough</a:t>
                      </a:r>
                      <a:endParaRPr lang="en-GB" sz="1600" b="1" i="0" u="none" strike="noStrike">
                        <a:solidFill>
                          <a:schemeClr val="bg1"/>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a:solidFill>
                            <a:schemeClr val="bg1"/>
                          </a:solidFill>
                          <a:effectLst/>
                        </a:rPr>
                        <a:t>South East</a:t>
                      </a:r>
                      <a:endParaRPr lang="en-GB" sz="1600" b="1" i="0" u="none" strike="noStrike">
                        <a:solidFill>
                          <a:schemeClr val="bg1"/>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rPr>
                        <a:t>England</a:t>
                      </a:r>
                      <a:endParaRPr lang="en-GB" sz="1600" b="1" i="0" u="none" strike="noStrike" dirty="0">
                        <a:solidFill>
                          <a:schemeClr val="bg1"/>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extLst>
                  <a:ext uri="{0D108BD9-81ED-4DB2-BD59-A6C34878D82A}">
                    <a16:rowId xmlns:a16="http://schemas.microsoft.com/office/drawing/2014/main" val="539376017"/>
                  </a:ext>
                </a:extLst>
              </a:tr>
              <a:tr h="817510">
                <a:tc>
                  <a:txBody>
                    <a:bodyPr/>
                    <a:lstStyle/>
                    <a:p>
                      <a:pPr algn="l" fontAlgn="b"/>
                      <a:r>
                        <a:rPr lang="en-GB" sz="1600" u="none" strike="noStrike" dirty="0">
                          <a:effectLst/>
                        </a:rPr>
                        <a:t>People aged 16+ claiming unemployment benefit (JSA &amp; UC)</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rPr>
                        <a:t>5.0%</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a:effectLst/>
                        </a:rPr>
                        <a:t>2.9%</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u="none" strike="noStrike" dirty="0">
                          <a:effectLst/>
                        </a:rPr>
                        <a:t>3.8%</a:t>
                      </a:r>
                      <a:endParaRPr lang="en-GB" sz="1600" b="0" i="0" u="none" strike="noStrike" dirty="0">
                        <a:solidFill>
                          <a:srgbClr val="000000"/>
                        </a:solidFill>
                        <a:effectLst/>
                        <a:latin typeface="Calibri" panose="020F050202020403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44673343"/>
                  </a:ext>
                </a:extLst>
              </a:tr>
              <a:tr h="81751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a:effectLst/>
                        </a:rPr>
                        <a:t>Young people aged 18-24 claiming unemployment benefit (JSA &amp; UC)</a:t>
                      </a:r>
                      <a:endParaRPr lang="en-GB" sz="1600" b="0" i="0" u="none" strike="noStrike">
                        <a:solidFill>
                          <a:srgbClr val="000000"/>
                        </a:solidFill>
                        <a:effectLst/>
                        <a:latin typeface="Calibri" panose="020F0502020204030204" pitchFamily="34" charset="0"/>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5.1%</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1620103940"/>
                  </a:ext>
                </a:extLst>
              </a:tr>
              <a:tr h="817510">
                <a:tc>
                  <a:txBody>
                    <a:bodyPr/>
                    <a:lstStyle/>
                    <a:p>
                      <a:pPr algn="l" fontAlgn="b"/>
                      <a:r>
                        <a:rPr lang="en-GB" sz="1600" u="none" strike="noStrike" dirty="0">
                          <a:effectLst/>
                        </a:rPr>
                        <a:t>Job density </a:t>
                      </a:r>
                    </a:p>
                    <a:p>
                      <a:pPr algn="l" fontAlgn="b"/>
                      <a:r>
                        <a:rPr lang="en-GB" sz="1600" u="none" strike="noStrike" dirty="0">
                          <a:effectLst/>
                        </a:rPr>
                        <a:t>(Ratio of jobs to pop aged 16-64)</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0.90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0.85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0.86</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651043991"/>
                  </a:ext>
                </a:extLst>
              </a:tr>
            </a:tbl>
          </a:graphicData>
        </a:graphic>
      </p:graphicFrame>
      <p:sp>
        <p:nvSpPr>
          <p:cNvPr id="7" name="Slide Number Placeholder 6">
            <a:extLst>
              <a:ext uri="{FF2B5EF4-FFF2-40B4-BE49-F238E27FC236}">
                <a16:creationId xmlns:a16="http://schemas.microsoft.com/office/drawing/2014/main" id="{D32E50A3-4ACC-E434-B08B-A8D3104A6C38}"/>
              </a:ext>
            </a:extLst>
          </p:cNvPr>
          <p:cNvSpPr>
            <a:spLocks noGrp="1"/>
          </p:cNvSpPr>
          <p:nvPr>
            <p:ph type="sldNum" sz="quarter" idx="12"/>
          </p:nvPr>
        </p:nvSpPr>
        <p:spPr/>
        <p:txBody>
          <a:bodyPr/>
          <a:lstStyle/>
          <a:p>
            <a:fld id="{CEDEF9C1-0071-4D4A-89AA-0CC05A8019E4}" type="slidenum">
              <a:rPr lang="en-US" smtClean="0"/>
              <a:t>43</a:t>
            </a:fld>
            <a:endParaRPr lang="en-US"/>
          </a:p>
        </p:txBody>
      </p:sp>
    </p:spTree>
    <p:extLst>
      <p:ext uri="{BB962C8B-B14F-4D97-AF65-F5344CB8AC3E}">
        <p14:creationId xmlns:p14="http://schemas.microsoft.com/office/powerpoint/2010/main" val="855983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6" y="387568"/>
            <a:ext cx="11288229"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Work &amp; Labour Market – Employment deprivation</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51"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5" y="378001"/>
            <a:ext cx="704932" cy="704932"/>
          </a:xfrm>
          <a:prstGeom prst="rect">
            <a:avLst/>
          </a:prstGeom>
        </p:spPr>
      </p:pic>
      <p:sp>
        <p:nvSpPr>
          <p:cNvPr id="3" name="TextBox 2">
            <a:extLst>
              <a:ext uri="{FF2B5EF4-FFF2-40B4-BE49-F238E27FC236}">
                <a16:creationId xmlns:a16="http://schemas.microsoft.com/office/drawing/2014/main" id="{1B665664-37D4-6436-E9D2-7D25A97E4746}"/>
              </a:ext>
            </a:extLst>
          </p:cNvPr>
          <p:cNvSpPr txBox="1"/>
          <p:nvPr/>
        </p:nvSpPr>
        <p:spPr>
          <a:xfrm>
            <a:off x="400809" y="1280034"/>
            <a:ext cx="3215760" cy="3416320"/>
          </a:xfrm>
          <a:prstGeom prst="rect">
            <a:avLst/>
          </a:prstGeom>
          <a:noFill/>
        </p:spPr>
        <p:txBody>
          <a:bodyPr wrap="square" lIns="91440" tIns="45720" rIns="91440" bIns="45720" rtlCol="0" anchor="t">
            <a:spAutoFit/>
          </a:bodyPr>
          <a:lstStyle/>
          <a:p>
            <a:r>
              <a:rPr lang="en-GB" dirty="0">
                <a:solidFill>
                  <a:srgbClr val="333333"/>
                </a:solidFill>
              </a:rPr>
              <a:t>This map shows </a:t>
            </a:r>
            <a:r>
              <a:rPr lang="en-GB" b="1" dirty="0">
                <a:solidFill>
                  <a:srgbClr val="333333"/>
                </a:solidFill>
              </a:rPr>
              <a:t>employment deprivation</a:t>
            </a:r>
            <a:r>
              <a:rPr lang="en-GB" dirty="0">
                <a:solidFill>
                  <a:srgbClr val="333333"/>
                </a:solidFill>
              </a:rPr>
              <a:t> across Slough from the 2019 Indices of Deprivation.</a:t>
            </a:r>
          </a:p>
          <a:p>
            <a:endParaRPr lang="en-GB" dirty="0">
              <a:solidFill>
                <a:srgbClr val="333333"/>
              </a:solidFill>
            </a:endParaRPr>
          </a:p>
          <a:p>
            <a:r>
              <a:rPr lang="en-GB" dirty="0">
                <a:solidFill>
                  <a:srgbClr val="333333"/>
                </a:solidFill>
              </a:rPr>
              <a:t>Red represents higher deprivation. </a:t>
            </a:r>
          </a:p>
          <a:p>
            <a:endParaRPr lang="en-GB" dirty="0">
              <a:solidFill>
                <a:srgbClr val="333333"/>
              </a:solidFill>
            </a:endParaRPr>
          </a:p>
          <a:p>
            <a:r>
              <a:rPr lang="en-GB" dirty="0">
                <a:solidFill>
                  <a:srgbClr val="333333"/>
                </a:solidFill>
              </a:rPr>
              <a:t>There is a particularly severe  pocket of employment deprivation (dark red) in Britwell. </a:t>
            </a:r>
          </a:p>
        </p:txBody>
      </p:sp>
      <p:pic>
        <p:nvPicPr>
          <p:cNvPr id="9" name="Picture 8" descr="A heat map of employment deprivation in Slough in 2019.">
            <a:extLst>
              <a:ext uri="{FF2B5EF4-FFF2-40B4-BE49-F238E27FC236}">
                <a16:creationId xmlns:a16="http://schemas.microsoft.com/office/drawing/2014/main" id="{9F33D13E-D645-462A-108C-3AABC6689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7646" y="1092652"/>
            <a:ext cx="8152852" cy="5765347"/>
          </a:xfrm>
          <a:prstGeom prst="rect">
            <a:avLst/>
          </a:prstGeom>
        </p:spPr>
      </p:pic>
      <p:sp>
        <p:nvSpPr>
          <p:cNvPr id="7" name="Slide Number Placeholder 6">
            <a:extLst>
              <a:ext uri="{FF2B5EF4-FFF2-40B4-BE49-F238E27FC236}">
                <a16:creationId xmlns:a16="http://schemas.microsoft.com/office/drawing/2014/main" id="{182984A6-EF1F-09E2-ACF7-A8318A975B09}"/>
              </a:ext>
            </a:extLst>
          </p:cNvPr>
          <p:cNvSpPr>
            <a:spLocks noGrp="1"/>
          </p:cNvSpPr>
          <p:nvPr>
            <p:ph type="sldNum" sz="quarter" idx="12"/>
          </p:nvPr>
        </p:nvSpPr>
        <p:spPr>
          <a:xfrm>
            <a:off x="2" y="6492875"/>
            <a:ext cx="2743200" cy="365125"/>
          </a:xfrm>
        </p:spPr>
        <p:txBody>
          <a:bodyPr/>
          <a:lstStyle/>
          <a:p>
            <a:fld id="{CEDEF9C1-0071-4D4A-89AA-0CC05A8019E4}" type="slidenum">
              <a:rPr lang="en-US" smtClean="0"/>
              <a:t>44</a:t>
            </a:fld>
            <a:endParaRPr lang="en-US"/>
          </a:p>
        </p:txBody>
      </p:sp>
    </p:spTree>
    <p:extLst>
      <p:ext uri="{BB962C8B-B14F-4D97-AF65-F5344CB8AC3E}">
        <p14:creationId xmlns:p14="http://schemas.microsoft.com/office/powerpoint/2010/main" val="3216036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5FCBC3-44A2-E84E-CF6A-0951FA99AE20}"/>
              </a:ext>
            </a:extLst>
          </p:cNvPr>
          <p:cNvSpPr>
            <a:spLocks noGrp="1"/>
          </p:cNvSpPr>
          <p:nvPr>
            <p:ph type="title" idx="4294967295"/>
          </p:nvPr>
        </p:nvSpPr>
        <p:spPr>
          <a:xfrm>
            <a:off x="451884" y="387568"/>
            <a:ext cx="11288229"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Work &amp; Labour Market - Industry</a:t>
            </a:r>
          </a:p>
        </p:txBody>
      </p:sp>
      <p:sp>
        <p:nvSpPr>
          <p:cNvPr id="4" name="TextBox 3">
            <a:extLst>
              <a:ext uri="{FF2B5EF4-FFF2-40B4-BE49-F238E27FC236}">
                <a16:creationId xmlns:a16="http://schemas.microsoft.com/office/drawing/2014/main" id="{44FB6E5D-4797-94A9-EFF9-238239C92C1C}"/>
              </a:ext>
            </a:extLst>
          </p:cNvPr>
          <p:cNvSpPr txBox="1"/>
          <p:nvPr/>
        </p:nvSpPr>
        <p:spPr>
          <a:xfrm>
            <a:off x="7263289" y="1283168"/>
            <a:ext cx="4557409" cy="1938992"/>
          </a:xfrm>
          <a:prstGeom prst="rect">
            <a:avLst/>
          </a:prstGeom>
          <a:noFill/>
        </p:spPr>
        <p:txBody>
          <a:bodyPr wrap="square">
            <a:spAutoFit/>
          </a:bodyPr>
          <a:lstStyle/>
          <a:p>
            <a:r>
              <a:rPr lang="en-GB" sz="2000">
                <a:solidFill>
                  <a:srgbClr val="333333"/>
                </a:solidFill>
              </a:rPr>
              <a:t>There have been increases of 25% or more in the number of residents working in human health and social work activities, information and communication, education, and construction industries since 2011.</a:t>
            </a:r>
            <a:endParaRPr lang="en-GB" sz="2000">
              <a:solidFill>
                <a:srgbClr val="333333"/>
              </a:solidFill>
              <a:latin typeface="Segoe UI (Body)"/>
            </a:endParaRPr>
          </a:p>
        </p:txBody>
      </p:sp>
      <p:graphicFrame>
        <p:nvGraphicFramePr>
          <p:cNvPr id="2" name="Chart 1" descr="A bar chart comparing the ten largest broad industries in Slough in 2021 and 2011 and England in 2021. ">
            <a:extLst>
              <a:ext uri="{FF2B5EF4-FFF2-40B4-BE49-F238E27FC236}">
                <a16:creationId xmlns:a16="http://schemas.microsoft.com/office/drawing/2014/main" id="{43FE344A-3928-2CCB-A000-A87154057CBA}"/>
              </a:ext>
            </a:extLst>
          </p:cNvPr>
          <p:cNvGraphicFramePr>
            <a:graphicFrameLocks/>
          </p:cNvGraphicFramePr>
          <p:nvPr>
            <p:extLst>
              <p:ext uri="{D42A27DB-BD31-4B8C-83A1-F6EECF244321}">
                <p14:modId xmlns:p14="http://schemas.microsoft.com/office/powerpoint/2010/main" val="3939978751"/>
              </p:ext>
            </p:extLst>
          </p:nvPr>
        </p:nvGraphicFramePr>
        <p:xfrm>
          <a:off x="451884" y="1134294"/>
          <a:ext cx="6811405" cy="5769586"/>
        </p:xfrm>
        <a:graphic>
          <a:graphicData uri="http://schemas.openxmlformats.org/drawingml/2006/chart">
            <c:chart xmlns:c="http://schemas.openxmlformats.org/drawingml/2006/chart" xmlns:r="http://schemas.openxmlformats.org/officeDocument/2006/relationships" r:id="rId3"/>
          </a:graphicData>
        </a:graphic>
      </p:graphicFrame>
      <p:sp>
        <p:nvSpPr>
          <p:cNvPr id="7" name="Hexagon 6">
            <a:extLst>
              <a:ext uri="{FF2B5EF4-FFF2-40B4-BE49-F238E27FC236}">
                <a16:creationId xmlns:a16="http://schemas.microsoft.com/office/drawing/2014/main" id="{62245A23-CB52-6F05-6C2F-3B1FB47652CB}"/>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2B4F08FD-FEA5-EE37-8187-A1E32C67AE0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5" name="Slide Number Placeholder 4">
            <a:extLst>
              <a:ext uri="{FF2B5EF4-FFF2-40B4-BE49-F238E27FC236}">
                <a16:creationId xmlns:a16="http://schemas.microsoft.com/office/drawing/2014/main" id="{2F933262-EA42-3734-E2C7-BCF0986A3AAC}"/>
              </a:ext>
            </a:extLst>
          </p:cNvPr>
          <p:cNvSpPr>
            <a:spLocks noGrp="1"/>
          </p:cNvSpPr>
          <p:nvPr>
            <p:ph type="sldNum" sz="quarter" idx="12"/>
          </p:nvPr>
        </p:nvSpPr>
        <p:spPr/>
        <p:txBody>
          <a:bodyPr/>
          <a:lstStyle/>
          <a:p>
            <a:fld id="{CEDEF9C1-0071-4D4A-89AA-0CC05A8019E4}" type="slidenum">
              <a:rPr lang="en-US" smtClean="0"/>
              <a:t>45</a:t>
            </a:fld>
            <a:endParaRPr lang="en-US"/>
          </a:p>
        </p:txBody>
      </p:sp>
    </p:spTree>
    <p:extLst>
      <p:ext uri="{BB962C8B-B14F-4D97-AF65-F5344CB8AC3E}">
        <p14:creationId xmlns:p14="http://schemas.microsoft.com/office/powerpoint/2010/main" val="2566548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ECDE-8ED4-3B81-879E-B20C9D9FF442}"/>
              </a:ext>
            </a:extLst>
          </p:cNvPr>
          <p:cNvSpPr>
            <a:spLocks noGrp="1"/>
          </p:cNvSpPr>
          <p:nvPr>
            <p:ph type="title" idx="4294967295"/>
          </p:nvPr>
        </p:nvSpPr>
        <p:spPr>
          <a:xfrm>
            <a:off x="451884" y="387568"/>
            <a:ext cx="11288229"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Work &amp; Labour Market - Occupation</a:t>
            </a:r>
          </a:p>
        </p:txBody>
      </p:sp>
      <p:sp>
        <p:nvSpPr>
          <p:cNvPr id="4" name="TextBox 3">
            <a:extLst>
              <a:ext uri="{FF2B5EF4-FFF2-40B4-BE49-F238E27FC236}">
                <a16:creationId xmlns:a16="http://schemas.microsoft.com/office/drawing/2014/main" id="{44FB6E5D-4797-94A9-EFF9-238239C92C1C}"/>
              </a:ext>
            </a:extLst>
          </p:cNvPr>
          <p:cNvSpPr txBox="1"/>
          <p:nvPr/>
        </p:nvSpPr>
        <p:spPr>
          <a:xfrm>
            <a:off x="6098847" y="1419216"/>
            <a:ext cx="5641266" cy="1631216"/>
          </a:xfrm>
          <a:prstGeom prst="rect">
            <a:avLst/>
          </a:prstGeom>
          <a:noFill/>
        </p:spPr>
        <p:txBody>
          <a:bodyPr wrap="square">
            <a:spAutoFit/>
          </a:bodyPr>
          <a:lstStyle/>
          <a:p>
            <a:r>
              <a:rPr lang="en-GB" sz="2000" dirty="0">
                <a:solidFill>
                  <a:srgbClr val="333333"/>
                </a:solidFill>
              </a:rPr>
              <a:t>There has been a 152% increase in the number of residents working in professional occupations.</a:t>
            </a:r>
          </a:p>
          <a:p>
            <a:endParaRPr lang="en-GB" sz="2000" dirty="0">
              <a:solidFill>
                <a:srgbClr val="333333"/>
              </a:solidFill>
            </a:endParaRPr>
          </a:p>
          <a:p>
            <a:r>
              <a:rPr lang="en-GB" sz="2000" dirty="0">
                <a:solidFill>
                  <a:srgbClr val="333333"/>
                </a:solidFill>
              </a:rPr>
              <a:t>There has been a 42% decrease in sales and customer service occupations. </a:t>
            </a:r>
          </a:p>
        </p:txBody>
      </p:sp>
      <p:graphicFrame>
        <p:nvGraphicFramePr>
          <p:cNvPr id="5" name="Chart 4" descr="A bar chart comparing the proportions of occupations Slough residents worked in in 2021 and 2011 and for England in 2021. ">
            <a:extLst>
              <a:ext uri="{FF2B5EF4-FFF2-40B4-BE49-F238E27FC236}">
                <a16:creationId xmlns:a16="http://schemas.microsoft.com/office/drawing/2014/main" id="{5F6BDD23-9214-3DFF-B816-DE976F8A4A25}"/>
              </a:ext>
            </a:extLst>
          </p:cNvPr>
          <p:cNvGraphicFramePr>
            <a:graphicFrameLocks/>
          </p:cNvGraphicFramePr>
          <p:nvPr>
            <p:extLst>
              <p:ext uri="{D42A27DB-BD31-4B8C-83A1-F6EECF244321}">
                <p14:modId xmlns:p14="http://schemas.microsoft.com/office/powerpoint/2010/main" val="275176203"/>
              </p:ext>
            </p:extLst>
          </p:nvPr>
        </p:nvGraphicFramePr>
        <p:xfrm>
          <a:off x="99701" y="1095634"/>
          <a:ext cx="5994074" cy="5762366"/>
        </p:xfrm>
        <a:graphic>
          <a:graphicData uri="http://schemas.openxmlformats.org/drawingml/2006/chart">
            <c:chart xmlns:c="http://schemas.openxmlformats.org/drawingml/2006/chart" xmlns:r="http://schemas.openxmlformats.org/officeDocument/2006/relationships" r:id="rId3"/>
          </a:graphicData>
        </a:graphic>
      </p:graphicFrame>
      <p:sp>
        <p:nvSpPr>
          <p:cNvPr id="6" name="Hexagon 5">
            <a:extLst>
              <a:ext uri="{FF2B5EF4-FFF2-40B4-BE49-F238E27FC236}">
                <a16:creationId xmlns:a16="http://schemas.microsoft.com/office/drawing/2014/main" id="{7F33E627-1DF9-CE92-834A-BE69748EBF72}"/>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 name="Graphic 6">
            <a:extLst>
              <a:ext uri="{FF2B5EF4-FFF2-40B4-BE49-F238E27FC236}">
                <a16:creationId xmlns:a16="http://schemas.microsoft.com/office/drawing/2014/main" id="{98682E64-4277-6EFF-F3A1-ECD92CD2756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8" name="Slide Number Placeholder 7">
            <a:extLst>
              <a:ext uri="{FF2B5EF4-FFF2-40B4-BE49-F238E27FC236}">
                <a16:creationId xmlns:a16="http://schemas.microsoft.com/office/drawing/2014/main" id="{D0BB88D9-9239-78C3-FE31-2DA324D8EB0C}"/>
              </a:ext>
            </a:extLst>
          </p:cNvPr>
          <p:cNvSpPr>
            <a:spLocks noGrp="1"/>
          </p:cNvSpPr>
          <p:nvPr>
            <p:ph type="sldNum" sz="quarter" idx="12"/>
          </p:nvPr>
        </p:nvSpPr>
        <p:spPr/>
        <p:txBody>
          <a:bodyPr/>
          <a:lstStyle/>
          <a:p>
            <a:fld id="{CEDEF9C1-0071-4D4A-89AA-0CC05A8019E4}" type="slidenum">
              <a:rPr lang="en-US" smtClean="0"/>
              <a:t>46</a:t>
            </a:fld>
            <a:endParaRPr lang="en-US"/>
          </a:p>
        </p:txBody>
      </p:sp>
    </p:spTree>
    <p:extLst>
      <p:ext uri="{BB962C8B-B14F-4D97-AF65-F5344CB8AC3E}">
        <p14:creationId xmlns:p14="http://schemas.microsoft.com/office/powerpoint/2010/main" val="476817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ECDE-8ED4-3B81-879E-B20C9D9FF442}"/>
              </a:ext>
            </a:extLst>
          </p:cNvPr>
          <p:cNvSpPr>
            <a:spLocks noGrp="1"/>
          </p:cNvSpPr>
          <p:nvPr>
            <p:ph type="title" idx="4294967295"/>
          </p:nvPr>
        </p:nvSpPr>
        <p:spPr>
          <a:xfrm>
            <a:off x="1061815" y="387568"/>
            <a:ext cx="10678298"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Work &amp; Labour Market – Vacancies</a:t>
            </a:r>
          </a:p>
        </p:txBody>
      </p:sp>
      <p:sp>
        <p:nvSpPr>
          <p:cNvPr id="6" name="Hexagon 5">
            <a:extLst>
              <a:ext uri="{FF2B5EF4-FFF2-40B4-BE49-F238E27FC236}">
                <a16:creationId xmlns:a16="http://schemas.microsoft.com/office/drawing/2014/main" id="{7F33E627-1DF9-CE92-834A-BE69748EBF72}"/>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 name="Graphic 6">
            <a:extLst>
              <a:ext uri="{FF2B5EF4-FFF2-40B4-BE49-F238E27FC236}">
                <a16:creationId xmlns:a16="http://schemas.microsoft.com/office/drawing/2014/main" id="{98682E64-4277-6EFF-F3A1-ECD92CD2756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5" name="Slide Number Placeholder 4">
            <a:extLst>
              <a:ext uri="{FF2B5EF4-FFF2-40B4-BE49-F238E27FC236}">
                <a16:creationId xmlns:a16="http://schemas.microsoft.com/office/drawing/2014/main" id="{04171B70-C12E-62F2-911A-C27B7DE2DDE3}"/>
              </a:ext>
            </a:extLst>
          </p:cNvPr>
          <p:cNvSpPr>
            <a:spLocks noGrp="1"/>
          </p:cNvSpPr>
          <p:nvPr>
            <p:ph type="sldNum" sz="quarter" idx="12"/>
          </p:nvPr>
        </p:nvSpPr>
        <p:spPr/>
        <p:txBody>
          <a:bodyPr/>
          <a:lstStyle/>
          <a:p>
            <a:fld id="{CEDEF9C1-0071-4D4A-89AA-0CC05A8019E4}" type="slidenum">
              <a:rPr lang="en-US" smtClean="0"/>
              <a:t>47</a:t>
            </a:fld>
            <a:endParaRPr lang="en-US"/>
          </a:p>
        </p:txBody>
      </p:sp>
      <p:graphicFrame>
        <p:nvGraphicFramePr>
          <p:cNvPr id="9" name="Table 8">
            <a:extLst>
              <a:ext uri="{FF2B5EF4-FFF2-40B4-BE49-F238E27FC236}">
                <a16:creationId xmlns:a16="http://schemas.microsoft.com/office/drawing/2014/main" id="{F88B1494-A02D-3426-7CC0-2CF99F0C882C}"/>
              </a:ext>
            </a:extLst>
          </p:cNvPr>
          <p:cNvGraphicFramePr>
            <a:graphicFrameLocks noGrp="1"/>
          </p:cNvGraphicFramePr>
          <p:nvPr>
            <p:extLst>
              <p:ext uri="{D42A27DB-BD31-4B8C-83A1-F6EECF244321}">
                <p14:modId xmlns:p14="http://schemas.microsoft.com/office/powerpoint/2010/main" val="2871047897"/>
              </p:ext>
            </p:extLst>
          </p:nvPr>
        </p:nvGraphicFramePr>
        <p:xfrm>
          <a:off x="6029325" y="2134289"/>
          <a:ext cx="5710785" cy="4466537"/>
        </p:xfrm>
        <a:graphic>
          <a:graphicData uri="http://schemas.openxmlformats.org/drawingml/2006/table">
            <a:tbl>
              <a:tblPr firstRow="1">
                <a:tableStyleId>{72833802-FEF1-4C79-8D5D-14CF1EAF98D9}</a:tableStyleId>
              </a:tblPr>
              <a:tblGrid>
                <a:gridCol w="2486025">
                  <a:extLst>
                    <a:ext uri="{9D8B030D-6E8A-4147-A177-3AD203B41FA5}">
                      <a16:colId xmlns:a16="http://schemas.microsoft.com/office/drawing/2014/main" val="2007314474"/>
                    </a:ext>
                  </a:extLst>
                </a:gridCol>
                <a:gridCol w="806190">
                  <a:extLst>
                    <a:ext uri="{9D8B030D-6E8A-4147-A177-3AD203B41FA5}">
                      <a16:colId xmlns:a16="http://schemas.microsoft.com/office/drawing/2014/main" val="2531447843"/>
                    </a:ext>
                  </a:extLst>
                </a:gridCol>
                <a:gridCol w="806190">
                  <a:extLst>
                    <a:ext uri="{9D8B030D-6E8A-4147-A177-3AD203B41FA5}">
                      <a16:colId xmlns:a16="http://schemas.microsoft.com/office/drawing/2014/main" val="3158014095"/>
                    </a:ext>
                  </a:extLst>
                </a:gridCol>
                <a:gridCol w="806190">
                  <a:extLst>
                    <a:ext uri="{9D8B030D-6E8A-4147-A177-3AD203B41FA5}">
                      <a16:colId xmlns:a16="http://schemas.microsoft.com/office/drawing/2014/main" val="3274554295"/>
                    </a:ext>
                  </a:extLst>
                </a:gridCol>
                <a:gridCol w="806190">
                  <a:extLst>
                    <a:ext uri="{9D8B030D-6E8A-4147-A177-3AD203B41FA5}">
                      <a16:colId xmlns:a16="http://schemas.microsoft.com/office/drawing/2014/main" val="119552091"/>
                    </a:ext>
                  </a:extLst>
                </a:gridCol>
              </a:tblGrid>
              <a:tr h="698633">
                <a:tc>
                  <a:txBody>
                    <a:bodyPr/>
                    <a:lstStyle/>
                    <a:p>
                      <a:pPr algn="l" fontAlgn="b"/>
                      <a:r>
                        <a:rPr lang="en-GB" sz="1400" b="1" u="none" strike="noStrike" dirty="0">
                          <a:solidFill>
                            <a:schemeClr val="bg1"/>
                          </a:solidFill>
                          <a:effectLst/>
                        </a:rPr>
                        <a:t>Top occupations in job adverts in Slough</a:t>
                      </a:r>
                      <a:br>
                        <a:rPr lang="en-GB" sz="1400" b="1" u="none" strike="noStrike" dirty="0">
                          <a:solidFill>
                            <a:schemeClr val="bg1"/>
                          </a:solidFill>
                          <a:effectLst/>
                        </a:rPr>
                      </a:br>
                      <a:r>
                        <a:rPr lang="en-GB" sz="1400" b="1" u="none" strike="noStrike" dirty="0">
                          <a:solidFill>
                            <a:schemeClr val="bg1"/>
                          </a:solidFill>
                          <a:effectLst/>
                        </a:rPr>
                        <a:t>(July – September 2023)</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Total Postings</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Unique postings</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Posting Intensity</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Median Duration (Days)</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extLst>
                  <a:ext uri="{0D108BD9-81ED-4DB2-BD59-A6C34878D82A}">
                    <a16:rowId xmlns:a16="http://schemas.microsoft.com/office/drawing/2014/main" val="3637016097"/>
                  </a:ext>
                </a:extLst>
              </a:tr>
              <a:tr h="238074">
                <a:tc>
                  <a:txBody>
                    <a:bodyPr/>
                    <a:lstStyle/>
                    <a:p>
                      <a:pPr algn="l" fontAlgn="b"/>
                      <a:r>
                        <a:rPr lang="en-GB" sz="1400" b="0" i="0" u="none" strike="noStrike" dirty="0">
                          <a:solidFill>
                            <a:srgbClr val="000000"/>
                          </a:solidFill>
                          <a:effectLst/>
                          <a:latin typeface="+mn-lt"/>
                        </a:rPr>
                        <a:t>Sales related occupations </a:t>
                      </a:r>
                      <a:r>
                        <a:rPr lang="en-GB" sz="1400" b="0" i="0" u="none" strike="noStrike" dirty="0" err="1">
                          <a:solidFill>
                            <a:srgbClr val="000000"/>
                          </a:solidFill>
                          <a:effectLst/>
                          <a:latin typeface="+mn-lt"/>
                        </a:rPr>
                        <a:t>n.e.c.</a:t>
                      </a:r>
                      <a:endParaRPr lang="en-GB" sz="1400" b="0" i="0" u="none" strike="noStrike" dirty="0">
                        <a:solidFill>
                          <a:srgbClr val="000000"/>
                        </a:solidFill>
                        <a:effectLst/>
                        <a:latin typeface="+mn-lt"/>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1205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455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30</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2879544844"/>
                  </a:ext>
                </a:extLst>
              </a:tr>
              <a:tr h="469268">
                <a:tc>
                  <a:txBody>
                    <a:bodyPr/>
                    <a:lstStyle/>
                    <a:p>
                      <a:pPr algn="l" fontAlgn="b"/>
                      <a:r>
                        <a:rPr lang="en-GB" sz="1400" b="0" i="0" u="none" strike="noStrike" dirty="0">
                          <a:solidFill>
                            <a:srgbClr val="000000"/>
                          </a:solidFill>
                          <a:effectLst/>
                          <a:latin typeface="+mn-lt"/>
                        </a:rPr>
                        <a:t>Other administrative occupations </a:t>
                      </a:r>
                      <a:r>
                        <a:rPr lang="en-GB" sz="1400" b="0" i="0" u="none" strike="noStrike" dirty="0" err="1">
                          <a:solidFill>
                            <a:srgbClr val="000000"/>
                          </a:solidFill>
                          <a:effectLst/>
                          <a:latin typeface="+mn-lt"/>
                        </a:rPr>
                        <a:t>n.e.c.</a:t>
                      </a:r>
                      <a:endParaRPr lang="en-GB" sz="1400" b="0" i="0" u="none" strike="noStrike" dirty="0">
                        <a:solidFill>
                          <a:srgbClr val="000000"/>
                        </a:solidFill>
                        <a:effectLst/>
                        <a:latin typeface="+mn-lt"/>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838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409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27</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4189924551"/>
                  </a:ext>
                </a:extLst>
              </a:tr>
              <a:tr h="238074">
                <a:tc>
                  <a:txBody>
                    <a:bodyPr/>
                    <a:lstStyle/>
                    <a:p>
                      <a:pPr algn="l" fontAlgn="b"/>
                      <a:r>
                        <a:rPr lang="en-GB" sz="1400" b="0" i="0" u="none" strike="noStrike" dirty="0">
                          <a:solidFill>
                            <a:srgbClr val="000000"/>
                          </a:solidFill>
                          <a:effectLst/>
                          <a:latin typeface="+mn-lt"/>
                        </a:rPr>
                        <a:t>Nurses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2888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339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9:1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34</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3703407632"/>
                  </a:ext>
                </a:extLst>
              </a:tr>
              <a:tr h="469268">
                <a:tc>
                  <a:txBody>
                    <a:bodyPr/>
                    <a:lstStyle/>
                    <a:p>
                      <a:pPr algn="l" fontAlgn="b"/>
                      <a:r>
                        <a:rPr lang="en-GB" sz="1400" b="0" i="0" u="none" strike="noStrike" dirty="0">
                          <a:solidFill>
                            <a:srgbClr val="000000"/>
                          </a:solidFill>
                          <a:effectLst/>
                          <a:latin typeface="+mn-lt"/>
                        </a:rPr>
                        <a:t>Customer service occupations </a:t>
                      </a:r>
                      <a:r>
                        <a:rPr lang="en-GB" sz="1400" b="0" i="0" u="none" strike="noStrike" dirty="0" err="1">
                          <a:solidFill>
                            <a:srgbClr val="000000"/>
                          </a:solidFill>
                          <a:effectLst/>
                          <a:latin typeface="+mn-lt"/>
                        </a:rPr>
                        <a:t>n.e.c.</a:t>
                      </a:r>
                      <a:endParaRPr lang="en-GB" sz="1400" b="0" i="0" u="none" strike="noStrike" dirty="0">
                        <a:solidFill>
                          <a:srgbClr val="000000"/>
                        </a:solidFill>
                        <a:effectLst/>
                        <a:latin typeface="+mn-lt"/>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907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327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30</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1204093655"/>
                  </a:ext>
                </a:extLst>
              </a:tr>
              <a:tr h="238074">
                <a:tc>
                  <a:txBody>
                    <a:bodyPr/>
                    <a:lstStyle/>
                    <a:p>
                      <a:pPr algn="l" fontAlgn="b"/>
                      <a:r>
                        <a:rPr lang="en-GB" sz="1400" b="0" i="0" u="none" strike="noStrike">
                          <a:solidFill>
                            <a:srgbClr val="000000"/>
                          </a:solidFill>
                          <a:effectLst/>
                          <a:latin typeface="+mn-lt"/>
                        </a:rPr>
                        <a:t>Teaching assistants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735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28</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442496421"/>
                  </a:ext>
                </a:extLst>
              </a:tr>
              <a:tr h="469268">
                <a:tc>
                  <a:txBody>
                    <a:bodyPr/>
                    <a:lstStyle/>
                    <a:p>
                      <a:pPr algn="l" fontAlgn="b"/>
                      <a:r>
                        <a:rPr lang="en-GB" sz="1400" b="0" i="0" u="none" strike="noStrike" dirty="0">
                          <a:solidFill>
                            <a:srgbClr val="000000"/>
                          </a:solidFill>
                          <a:effectLst/>
                          <a:latin typeface="+mn-lt"/>
                        </a:rPr>
                        <a:t>Book-keepers, payroll managers, and wage clerks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611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274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30</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1227125036"/>
                  </a:ext>
                </a:extLst>
              </a:tr>
              <a:tr h="238074">
                <a:tc>
                  <a:txBody>
                    <a:bodyPr/>
                    <a:lstStyle/>
                    <a:p>
                      <a:pPr algn="l" fontAlgn="b"/>
                      <a:r>
                        <a:rPr lang="en-GB" sz="1400" b="0" i="0" u="none" strike="noStrike" dirty="0">
                          <a:solidFill>
                            <a:srgbClr val="000000"/>
                          </a:solidFill>
                          <a:effectLst/>
                          <a:latin typeface="+mn-lt"/>
                        </a:rPr>
                        <a:t>Marketing and sales directors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496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272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33</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1140992419"/>
                  </a:ext>
                </a:extLst>
              </a:tr>
              <a:tr h="469268">
                <a:tc>
                  <a:txBody>
                    <a:bodyPr/>
                    <a:lstStyle/>
                    <a:p>
                      <a:pPr algn="l" fontAlgn="b"/>
                      <a:r>
                        <a:rPr lang="en-GB" sz="1400" b="0" i="0" u="none" strike="noStrike" dirty="0">
                          <a:solidFill>
                            <a:srgbClr val="000000"/>
                          </a:solidFill>
                          <a:effectLst/>
                          <a:latin typeface="+mn-lt"/>
                        </a:rPr>
                        <a:t>Programmers and software development professionals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416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229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34</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2047034624"/>
                  </a:ext>
                </a:extLst>
              </a:tr>
              <a:tr h="469268">
                <a:tc>
                  <a:txBody>
                    <a:bodyPr/>
                    <a:lstStyle/>
                    <a:p>
                      <a:pPr algn="l" fontAlgn="b"/>
                      <a:r>
                        <a:rPr lang="en-GB" sz="1400" b="0" i="0" u="none" strike="noStrike" dirty="0">
                          <a:solidFill>
                            <a:srgbClr val="000000"/>
                          </a:solidFill>
                          <a:effectLst/>
                          <a:latin typeface="+mn-lt"/>
                        </a:rPr>
                        <a:t>Chartered and certified accountants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510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226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29</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843053040"/>
                  </a:ext>
                </a:extLst>
              </a:tr>
              <a:tr h="469268">
                <a:tc>
                  <a:txBody>
                    <a:bodyPr/>
                    <a:lstStyle/>
                    <a:p>
                      <a:pPr algn="l" fontAlgn="b"/>
                      <a:r>
                        <a:rPr lang="en-GB" sz="1400" b="0" i="0" u="none" strike="noStrike" dirty="0">
                          <a:solidFill>
                            <a:srgbClr val="000000"/>
                          </a:solidFill>
                          <a:effectLst/>
                          <a:latin typeface="+mn-lt"/>
                        </a:rPr>
                        <a:t>Secondary education teaching professionals</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829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217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4:1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mn-lt"/>
                        </a:rPr>
                        <a:t>32</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1163265056"/>
                  </a:ext>
                </a:extLst>
              </a:tr>
            </a:tbl>
          </a:graphicData>
        </a:graphic>
      </p:graphicFrame>
      <p:graphicFrame>
        <p:nvGraphicFramePr>
          <p:cNvPr id="3" name="Table 2">
            <a:extLst>
              <a:ext uri="{FF2B5EF4-FFF2-40B4-BE49-F238E27FC236}">
                <a16:creationId xmlns:a16="http://schemas.microsoft.com/office/drawing/2014/main" id="{21F94296-4F69-016E-0CA8-C13A5EE3C630}"/>
              </a:ext>
            </a:extLst>
          </p:cNvPr>
          <p:cNvGraphicFramePr>
            <a:graphicFrameLocks noGrp="1"/>
          </p:cNvGraphicFramePr>
          <p:nvPr>
            <p:extLst>
              <p:ext uri="{D42A27DB-BD31-4B8C-83A1-F6EECF244321}">
                <p14:modId xmlns:p14="http://schemas.microsoft.com/office/powerpoint/2010/main" val="2105209774"/>
              </p:ext>
            </p:extLst>
          </p:nvPr>
        </p:nvGraphicFramePr>
        <p:xfrm>
          <a:off x="290208" y="2134296"/>
          <a:ext cx="5596791" cy="4466538"/>
        </p:xfrm>
        <a:graphic>
          <a:graphicData uri="http://schemas.openxmlformats.org/drawingml/2006/table">
            <a:tbl>
              <a:tblPr firstRow="1">
                <a:tableStyleId>{72833802-FEF1-4C79-8D5D-14CF1EAF98D9}</a:tableStyleId>
              </a:tblPr>
              <a:tblGrid>
                <a:gridCol w="2149799">
                  <a:extLst>
                    <a:ext uri="{9D8B030D-6E8A-4147-A177-3AD203B41FA5}">
                      <a16:colId xmlns:a16="http://schemas.microsoft.com/office/drawing/2014/main" val="2007314474"/>
                    </a:ext>
                  </a:extLst>
                </a:gridCol>
                <a:gridCol w="861748">
                  <a:extLst>
                    <a:ext uri="{9D8B030D-6E8A-4147-A177-3AD203B41FA5}">
                      <a16:colId xmlns:a16="http://schemas.microsoft.com/office/drawing/2014/main" val="2531447843"/>
                    </a:ext>
                  </a:extLst>
                </a:gridCol>
                <a:gridCol w="861748">
                  <a:extLst>
                    <a:ext uri="{9D8B030D-6E8A-4147-A177-3AD203B41FA5}">
                      <a16:colId xmlns:a16="http://schemas.microsoft.com/office/drawing/2014/main" val="3158014095"/>
                    </a:ext>
                  </a:extLst>
                </a:gridCol>
                <a:gridCol w="861748">
                  <a:extLst>
                    <a:ext uri="{9D8B030D-6E8A-4147-A177-3AD203B41FA5}">
                      <a16:colId xmlns:a16="http://schemas.microsoft.com/office/drawing/2014/main" val="3274554295"/>
                    </a:ext>
                  </a:extLst>
                </a:gridCol>
                <a:gridCol w="861748">
                  <a:extLst>
                    <a:ext uri="{9D8B030D-6E8A-4147-A177-3AD203B41FA5}">
                      <a16:colId xmlns:a16="http://schemas.microsoft.com/office/drawing/2014/main" val="119552091"/>
                    </a:ext>
                  </a:extLst>
                </a:gridCol>
              </a:tblGrid>
              <a:tr h="1019398">
                <a:tc>
                  <a:txBody>
                    <a:bodyPr/>
                    <a:lstStyle/>
                    <a:p>
                      <a:pPr algn="l" fontAlgn="b"/>
                      <a:r>
                        <a:rPr lang="en-GB" sz="1400" b="1" u="none" strike="noStrike" dirty="0">
                          <a:solidFill>
                            <a:schemeClr val="bg1"/>
                          </a:solidFill>
                          <a:effectLst/>
                        </a:rPr>
                        <a:t>Top companies posting job adverts in Slough</a:t>
                      </a:r>
                      <a:br>
                        <a:rPr lang="en-GB" sz="1400" b="1" u="none" strike="noStrike" dirty="0">
                          <a:solidFill>
                            <a:schemeClr val="bg1"/>
                          </a:solidFill>
                          <a:effectLst/>
                        </a:rPr>
                      </a:br>
                      <a:r>
                        <a:rPr lang="en-GB" sz="1400" b="1" u="none" strike="noStrike" dirty="0">
                          <a:solidFill>
                            <a:schemeClr val="bg1"/>
                          </a:solidFill>
                          <a:effectLst/>
                        </a:rPr>
                        <a:t>(July – September 2023)</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Total Postings</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Unique postings</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Posting Intensity</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400" b="1" u="none" strike="noStrike" dirty="0">
                          <a:solidFill>
                            <a:schemeClr val="bg1"/>
                          </a:solidFill>
                          <a:effectLst/>
                        </a:rPr>
                        <a:t>Median Posting Duration (Days)</a:t>
                      </a:r>
                      <a:endParaRPr lang="en-GB" sz="1400" b="1" i="0" u="none" strike="noStrike" dirty="0">
                        <a:solidFill>
                          <a:schemeClr val="bg1"/>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extLst>
                  <a:ext uri="{0D108BD9-81ED-4DB2-BD59-A6C34878D82A}">
                    <a16:rowId xmlns:a16="http://schemas.microsoft.com/office/drawing/2014/main" val="3637016097"/>
                  </a:ext>
                </a:extLst>
              </a:tr>
              <a:tr h="344714">
                <a:tc>
                  <a:txBody>
                    <a:bodyPr/>
                    <a:lstStyle/>
                    <a:p>
                      <a:pPr algn="l" fontAlgn="b"/>
                      <a:r>
                        <a:rPr lang="en-GB" sz="1400" u="none" strike="noStrike" dirty="0">
                          <a:effectLst/>
                        </a:rPr>
                        <a:t>NHS</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4783</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663</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7:1</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34</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3410372645"/>
                  </a:ext>
                </a:extLst>
              </a:tr>
              <a:tr h="344714">
                <a:tc>
                  <a:txBody>
                    <a:bodyPr/>
                    <a:lstStyle/>
                    <a:p>
                      <a:pPr algn="l" fontAlgn="b"/>
                      <a:r>
                        <a:rPr lang="en-GB" sz="1400" u="none" strike="noStrike" dirty="0">
                          <a:effectLst/>
                        </a:rPr>
                        <a:t>Academics</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895</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301</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3:1</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36</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2879544844"/>
                  </a:ext>
                </a:extLst>
              </a:tr>
              <a:tr h="344714">
                <a:tc>
                  <a:txBody>
                    <a:bodyPr/>
                    <a:lstStyle/>
                    <a:p>
                      <a:pPr algn="l" fontAlgn="b"/>
                      <a:r>
                        <a:rPr lang="en-GB" sz="1400" u="none" strike="noStrike" dirty="0">
                          <a:effectLst/>
                        </a:rPr>
                        <a:t>Reed</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528</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228</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2:1</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u="none" strike="noStrike" dirty="0">
                          <a:effectLst/>
                        </a:rPr>
                        <a:t>24</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4189924551"/>
                  </a:ext>
                </a:extLst>
              </a:tr>
              <a:tr h="344714">
                <a:tc>
                  <a:txBody>
                    <a:bodyPr/>
                    <a:lstStyle/>
                    <a:p>
                      <a:pPr algn="l" fontAlgn="b"/>
                      <a:r>
                        <a:rPr lang="en-GB" sz="1400" b="0" i="0" u="none" strike="noStrike" dirty="0">
                          <a:solidFill>
                            <a:srgbClr val="000000"/>
                          </a:solidFill>
                          <a:effectLst/>
                          <a:latin typeface="Calibri" panose="020F0502020204030204" pitchFamily="34" charset="0"/>
                        </a:rPr>
                        <a:t>Adecco</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363</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121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31</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1204093655"/>
                  </a:ext>
                </a:extLst>
              </a:tr>
              <a:tr h="344714">
                <a:tc>
                  <a:txBody>
                    <a:bodyPr/>
                    <a:lstStyle/>
                    <a:p>
                      <a:pPr algn="l" fontAlgn="b"/>
                      <a:r>
                        <a:rPr lang="en-GB" sz="1400" b="0" i="0" u="none" strike="noStrike" dirty="0">
                          <a:solidFill>
                            <a:srgbClr val="000000"/>
                          </a:solidFill>
                          <a:effectLst/>
                          <a:latin typeface="Calibri" panose="020F0502020204030204" pitchFamily="34" charset="0"/>
                        </a:rPr>
                        <a:t>UCB</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315</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104</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35</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442496421"/>
                  </a:ext>
                </a:extLst>
              </a:tr>
              <a:tr h="344714">
                <a:tc>
                  <a:txBody>
                    <a:bodyPr/>
                    <a:lstStyle/>
                    <a:p>
                      <a:pPr algn="l" fontAlgn="b"/>
                      <a:r>
                        <a:rPr lang="en-GB" sz="1400" b="0" i="0" u="none" strike="noStrike" dirty="0">
                          <a:solidFill>
                            <a:srgbClr val="000000"/>
                          </a:solidFill>
                          <a:effectLst/>
                          <a:latin typeface="Calibri" panose="020F0502020204030204" pitchFamily="34" charset="0"/>
                        </a:rPr>
                        <a:t>Hays</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201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94</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21</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1140992419"/>
                  </a:ext>
                </a:extLst>
              </a:tr>
              <a:tr h="344714">
                <a:tc>
                  <a:txBody>
                    <a:bodyPr/>
                    <a:lstStyle/>
                    <a:p>
                      <a:pPr algn="l" fontAlgn="b"/>
                      <a:r>
                        <a:rPr lang="en-GB" sz="1400" b="0" i="0" u="none" strike="noStrike" dirty="0">
                          <a:solidFill>
                            <a:srgbClr val="000000"/>
                          </a:solidFill>
                          <a:effectLst/>
                          <a:latin typeface="Calibri" panose="020F0502020204030204" pitchFamily="34" charset="0"/>
                        </a:rPr>
                        <a:t>Pertemps Network</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241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93</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28</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860633392"/>
                  </a:ext>
                </a:extLst>
              </a:tr>
              <a:tr h="344714">
                <a:tc>
                  <a:txBody>
                    <a:bodyPr/>
                    <a:lstStyle/>
                    <a:p>
                      <a:pPr algn="l" fontAlgn="b"/>
                      <a:r>
                        <a:rPr lang="en-GB" sz="1400" b="0" i="0" u="none" strike="noStrike" dirty="0">
                          <a:solidFill>
                            <a:srgbClr val="000000"/>
                          </a:solidFill>
                          <a:effectLst/>
                          <a:latin typeface="Calibri" panose="020F0502020204030204" pitchFamily="34" charset="0"/>
                        </a:rPr>
                        <a:t>Perfect Placement UK</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157</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91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36</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3163107543"/>
                  </a:ext>
                </a:extLst>
              </a:tr>
              <a:tr h="344714">
                <a:tc>
                  <a:txBody>
                    <a:bodyPr/>
                    <a:lstStyle/>
                    <a:p>
                      <a:pPr algn="l" fontAlgn="b"/>
                      <a:r>
                        <a:rPr lang="en-GB" sz="1400" b="0" i="0" u="none" strike="noStrike" dirty="0">
                          <a:solidFill>
                            <a:srgbClr val="000000"/>
                          </a:solidFill>
                          <a:effectLst/>
                          <a:latin typeface="Calibri" panose="020F0502020204030204" pitchFamily="34" charset="0"/>
                        </a:rPr>
                        <a:t>Mars Incorporated</a:t>
                      </a: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119</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91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1:1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35</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2047034624"/>
                  </a:ext>
                </a:extLst>
              </a:tr>
              <a:tr h="344714">
                <a:tc>
                  <a:txBody>
                    <a:bodyPr/>
                    <a:lstStyle/>
                    <a:p>
                      <a:pPr algn="l" fontAlgn="b"/>
                      <a:r>
                        <a:rPr lang="en-GB" sz="1400" b="0" i="0" u="none" strike="noStrike" dirty="0" err="1">
                          <a:solidFill>
                            <a:srgbClr val="000000"/>
                          </a:solidFill>
                          <a:effectLst/>
                          <a:latin typeface="Calibri" panose="020F0502020204030204" pitchFamily="34" charset="0"/>
                        </a:rPr>
                        <a:t>Ranstad</a:t>
                      </a:r>
                      <a:endParaRPr lang="en-GB" sz="1400" b="0" i="0" u="none" strike="noStrike" dirty="0">
                        <a:solidFill>
                          <a:srgbClr val="000000"/>
                        </a:solidFill>
                        <a:effectLst/>
                        <a:latin typeface="Calibri" panose="020F0502020204030204" pitchFamily="34" charset="0"/>
                      </a:endParaRPr>
                    </a:p>
                  </a:txBody>
                  <a:tcPr marL="4662" marR="4662" marT="4662"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271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75</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4:1</a:t>
                      </a:r>
                    </a:p>
                  </a:txBody>
                  <a:tcPr marL="4662" marR="4662" marT="466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Calibri" panose="020F0502020204030204" pitchFamily="34" charset="0"/>
                        </a:rPr>
                        <a:t>37</a:t>
                      </a:r>
                    </a:p>
                  </a:txBody>
                  <a:tcPr marL="4662" marR="4662" marT="4662"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noFill/>
                  </a:tcPr>
                </a:tc>
                <a:extLst>
                  <a:ext uri="{0D108BD9-81ED-4DB2-BD59-A6C34878D82A}">
                    <a16:rowId xmlns:a16="http://schemas.microsoft.com/office/drawing/2014/main" val="843053040"/>
                  </a:ext>
                </a:extLst>
              </a:tr>
            </a:tbl>
          </a:graphicData>
        </a:graphic>
      </p:graphicFrame>
      <p:sp>
        <p:nvSpPr>
          <p:cNvPr id="10" name="TextBox 9">
            <a:extLst>
              <a:ext uri="{FF2B5EF4-FFF2-40B4-BE49-F238E27FC236}">
                <a16:creationId xmlns:a16="http://schemas.microsoft.com/office/drawing/2014/main" id="{D20313BB-6781-7AB2-6A93-C3566B1DAE29}"/>
              </a:ext>
            </a:extLst>
          </p:cNvPr>
          <p:cNvSpPr txBox="1"/>
          <p:nvPr/>
        </p:nvSpPr>
        <p:spPr>
          <a:xfrm>
            <a:off x="290208" y="1257133"/>
            <a:ext cx="11449901"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solidFill>
                  <a:schemeClr val="tx1"/>
                </a:solidFill>
                <a:effectLst/>
              </a:rPr>
              <a:t>There were </a:t>
            </a:r>
            <a:r>
              <a:rPr lang="en-GB" sz="1700" dirty="0"/>
              <a:t>36,273</a:t>
            </a:r>
            <a:r>
              <a:rPr lang="en-GB" sz="1700" b="0" i="0" dirty="0">
                <a:solidFill>
                  <a:schemeClr val="tx1"/>
                </a:solidFill>
                <a:effectLst/>
              </a:rPr>
              <a:t> total job postings in Slough from July to September 2023, of which 13,221 were unique (there may be multiple postings for one position). The average posting intensity for all occupations and companies was 3:1. A</a:t>
            </a:r>
            <a:r>
              <a:rPr lang="en-GB" sz="1700" dirty="0"/>
              <a:t>n intensity higher than 2:1 indicates that more effort is being put into hiring for a position. </a:t>
            </a:r>
            <a:endParaRPr lang="en-GB" sz="1700" dirty="0">
              <a:solidFill>
                <a:schemeClr val="tx1"/>
              </a:solidFill>
            </a:endParaRPr>
          </a:p>
        </p:txBody>
      </p:sp>
    </p:spTree>
    <p:extLst>
      <p:ext uri="{BB962C8B-B14F-4D97-AF65-F5344CB8AC3E}">
        <p14:creationId xmlns:p14="http://schemas.microsoft.com/office/powerpoint/2010/main" val="2337119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ECDE-8ED4-3B81-879E-B20C9D9FF442}"/>
              </a:ext>
            </a:extLst>
          </p:cNvPr>
          <p:cNvSpPr>
            <a:spLocks noGrp="1"/>
          </p:cNvSpPr>
          <p:nvPr>
            <p:ph type="title" idx="4294967295"/>
          </p:nvPr>
        </p:nvSpPr>
        <p:spPr>
          <a:xfrm>
            <a:off x="451884" y="387568"/>
            <a:ext cx="11288229" cy="698499"/>
          </a:xfrm>
          <a:prstGeom prst="rect">
            <a:avLst/>
          </a:prstGeom>
          <a:solidFill>
            <a:srgbClr val="2FA39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Work &amp; Labour Market – Productivity &amp; business</a:t>
            </a:r>
          </a:p>
        </p:txBody>
      </p:sp>
      <p:sp>
        <p:nvSpPr>
          <p:cNvPr id="4" name="TextBox 3">
            <a:extLst>
              <a:ext uri="{FF2B5EF4-FFF2-40B4-BE49-F238E27FC236}">
                <a16:creationId xmlns:a16="http://schemas.microsoft.com/office/drawing/2014/main" id="{44FB6E5D-4797-94A9-EFF9-238239C92C1C}"/>
              </a:ext>
            </a:extLst>
          </p:cNvPr>
          <p:cNvSpPr txBox="1"/>
          <p:nvPr/>
        </p:nvSpPr>
        <p:spPr>
          <a:xfrm>
            <a:off x="6259131" y="1696409"/>
            <a:ext cx="5480982" cy="4439933"/>
          </a:xfrm>
          <a:prstGeom prst="rect">
            <a:avLst/>
          </a:prstGeom>
          <a:noFill/>
        </p:spPr>
        <p:txBody>
          <a:bodyPr wrap="square">
            <a:spAutoFit/>
          </a:bodyPr>
          <a:lstStyle/>
          <a:p>
            <a:pPr>
              <a:lnSpc>
                <a:spcPct val="107000"/>
              </a:lnSpc>
              <a:spcAft>
                <a:spcPts val="800"/>
              </a:spcAft>
            </a:pPr>
            <a:r>
              <a:rPr lang="en-GB" sz="2000" kern="100" dirty="0">
                <a:effectLst/>
                <a:ea typeface="Calibri" panose="020F0502020204030204" pitchFamily="34" charset="0"/>
                <a:cs typeface="Mangal" panose="02040503050203030202" pitchFamily="18" charset="0"/>
              </a:rPr>
              <a:t>Slough had £62.90 GVA (Gross Value Added) per hour in 2021, the highest of all cities and large towns in the UK.</a:t>
            </a:r>
          </a:p>
          <a:p>
            <a:pPr>
              <a:lnSpc>
                <a:spcPct val="107000"/>
              </a:lnSpc>
              <a:spcAft>
                <a:spcPts val="800"/>
              </a:spcAft>
            </a:pPr>
            <a:endParaRPr lang="en-GB" sz="2000" kern="100" dirty="0">
              <a:ea typeface="Calibri" panose="020F0502020204030204" pitchFamily="34" charset="0"/>
              <a:cs typeface="Mangal" panose="02040503050203030202" pitchFamily="18" charset="0"/>
            </a:endParaRPr>
          </a:p>
          <a:p>
            <a:pPr>
              <a:lnSpc>
                <a:spcPct val="107000"/>
              </a:lnSpc>
              <a:spcAft>
                <a:spcPts val="800"/>
              </a:spcAft>
            </a:pPr>
            <a:r>
              <a:rPr lang="en-GB" sz="2000" kern="100" dirty="0">
                <a:effectLst/>
                <a:ea typeface="Calibri" panose="020F0502020204030204" pitchFamily="34" charset="0"/>
                <a:cs typeface="Mangal" panose="02040503050203030202" pitchFamily="18" charset="0"/>
              </a:rPr>
              <a:t>Slough had the 7</a:t>
            </a:r>
            <a:r>
              <a:rPr lang="en-GB" sz="2000" kern="100" baseline="30000" dirty="0">
                <a:effectLst/>
                <a:ea typeface="Calibri" panose="020F0502020204030204" pitchFamily="34" charset="0"/>
                <a:cs typeface="Mangal" panose="02040503050203030202" pitchFamily="18" charset="0"/>
              </a:rPr>
              <a:t>th</a:t>
            </a:r>
            <a:r>
              <a:rPr lang="en-GB" sz="2000" kern="100" dirty="0">
                <a:effectLst/>
                <a:ea typeface="Calibri" panose="020F0502020204030204" pitchFamily="34" charset="0"/>
                <a:cs typeface="Mangal" panose="02040503050203030202" pitchFamily="18" charset="0"/>
              </a:rPr>
              <a:t> highest start-up rate of cities and large towns in the UK in 2022, with 59.7 business start-ups per 10k population.</a:t>
            </a:r>
          </a:p>
          <a:p>
            <a:pPr>
              <a:lnSpc>
                <a:spcPct val="107000"/>
              </a:lnSpc>
              <a:spcAft>
                <a:spcPts val="800"/>
              </a:spcAft>
            </a:pPr>
            <a:endParaRPr lang="en-GB" sz="2000" kern="100" dirty="0">
              <a:effectLst/>
              <a:ea typeface="Calibri" panose="020F0502020204030204" pitchFamily="34" charset="0"/>
              <a:cs typeface="Mangal" panose="02040503050203030202" pitchFamily="18" charset="0"/>
            </a:endParaRPr>
          </a:p>
          <a:p>
            <a:pPr>
              <a:lnSpc>
                <a:spcPct val="107000"/>
              </a:lnSpc>
              <a:spcAft>
                <a:spcPts val="800"/>
              </a:spcAft>
            </a:pPr>
            <a:r>
              <a:rPr lang="en-GB" sz="2000" kern="100" dirty="0">
                <a:effectLst/>
                <a:ea typeface="Calibri" panose="020F0502020204030204" pitchFamily="34" charset="0"/>
                <a:cs typeface="Mangal" panose="02040503050203030202" pitchFamily="18" charset="0"/>
              </a:rPr>
              <a:t>Slough had the 7</a:t>
            </a:r>
            <a:r>
              <a:rPr lang="en-GB" sz="2000" kern="100" baseline="30000" dirty="0">
                <a:effectLst/>
                <a:ea typeface="Calibri" panose="020F0502020204030204" pitchFamily="34" charset="0"/>
                <a:cs typeface="Mangal" panose="02040503050203030202" pitchFamily="18" charset="0"/>
              </a:rPr>
              <a:t>th</a:t>
            </a:r>
            <a:r>
              <a:rPr lang="en-GB" sz="2000" kern="100" dirty="0">
                <a:effectLst/>
                <a:ea typeface="Calibri" panose="020F0502020204030204" pitchFamily="34" charset="0"/>
                <a:cs typeface="Mangal" panose="02040503050203030202" pitchFamily="18" charset="0"/>
              </a:rPr>
              <a:t> highest number of businesses in 2022, with 398.0 business stock per 10k population. However, this was a decrease of 4.7% from 2021 (2021: 417.8).</a:t>
            </a:r>
          </a:p>
        </p:txBody>
      </p:sp>
      <p:sp>
        <p:nvSpPr>
          <p:cNvPr id="6" name="Hexagon 5">
            <a:extLst>
              <a:ext uri="{FF2B5EF4-FFF2-40B4-BE49-F238E27FC236}">
                <a16:creationId xmlns:a16="http://schemas.microsoft.com/office/drawing/2014/main" id="{7F33E627-1DF9-CE92-834A-BE69748EBF72}"/>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2FA390"/>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 name="Graphic 6">
            <a:extLst>
              <a:ext uri="{FF2B5EF4-FFF2-40B4-BE49-F238E27FC236}">
                <a16:creationId xmlns:a16="http://schemas.microsoft.com/office/drawing/2014/main" id="{98682E64-4277-6EFF-F3A1-ECD92CD2756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graphicFrame>
        <p:nvGraphicFramePr>
          <p:cNvPr id="3" name="Table 2">
            <a:extLst>
              <a:ext uri="{FF2B5EF4-FFF2-40B4-BE49-F238E27FC236}">
                <a16:creationId xmlns:a16="http://schemas.microsoft.com/office/drawing/2014/main" id="{EE2E3924-CD88-6D87-45CF-933B6D7E43CD}"/>
              </a:ext>
            </a:extLst>
          </p:cNvPr>
          <p:cNvGraphicFramePr>
            <a:graphicFrameLocks noGrp="1"/>
          </p:cNvGraphicFramePr>
          <p:nvPr>
            <p:extLst>
              <p:ext uri="{D42A27DB-BD31-4B8C-83A1-F6EECF244321}">
                <p14:modId xmlns:p14="http://schemas.microsoft.com/office/powerpoint/2010/main" val="2280143454"/>
              </p:ext>
            </p:extLst>
          </p:nvPr>
        </p:nvGraphicFramePr>
        <p:xfrm>
          <a:off x="451884" y="1696409"/>
          <a:ext cx="5641267" cy="4370524"/>
        </p:xfrm>
        <a:graphic>
          <a:graphicData uri="http://schemas.openxmlformats.org/drawingml/2006/table">
            <a:tbl>
              <a:tblPr firstRow="1">
                <a:tableStyleId>{F2DE63D5-997A-4646-A377-4702673A728D}</a:tableStyleId>
              </a:tblPr>
              <a:tblGrid>
                <a:gridCol w="2346887">
                  <a:extLst>
                    <a:ext uri="{9D8B030D-6E8A-4147-A177-3AD203B41FA5}">
                      <a16:colId xmlns:a16="http://schemas.microsoft.com/office/drawing/2014/main" val="1886531927"/>
                    </a:ext>
                  </a:extLst>
                </a:gridCol>
                <a:gridCol w="823595">
                  <a:extLst>
                    <a:ext uri="{9D8B030D-6E8A-4147-A177-3AD203B41FA5}">
                      <a16:colId xmlns:a16="http://schemas.microsoft.com/office/drawing/2014/main" val="3159632437"/>
                    </a:ext>
                  </a:extLst>
                </a:gridCol>
                <a:gridCol w="823595">
                  <a:extLst>
                    <a:ext uri="{9D8B030D-6E8A-4147-A177-3AD203B41FA5}">
                      <a16:colId xmlns:a16="http://schemas.microsoft.com/office/drawing/2014/main" val="787243470"/>
                    </a:ext>
                  </a:extLst>
                </a:gridCol>
                <a:gridCol w="823595">
                  <a:extLst>
                    <a:ext uri="{9D8B030D-6E8A-4147-A177-3AD203B41FA5}">
                      <a16:colId xmlns:a16="http://schemas.microsoft.com/office/drawing/2014/main" val="3267835196"/>
                    </a:ext>
                  </a:extLst>
                </a:gridCol>
                <a:gridCol w="823595">
                  <a:extLst>
                    <a:ext uri="{9D8B030D-6E8A-4147-A177-3AD203B41FA5}">
                      <a16:colId xmlns:a16="http://schemas.microsoft.com/office/drawing/2014/main" val="3555858026"/>
                    </a:ext>
                  </a:extLst>
                </a:gridCol>
              </a:tblGrid>
              <a:tr h="401958">
                <a:tc>
                  <a:txBody>
                    <a:bodyPr/>
                    <a:lstStyle/>
                    <a:p>
                      <a:pPr algn="l" fontAlgn="b"/>
                      <a:endParaRPr lang="en-GB" sz="1600" b="1" i="0" u="none" strike="noStrike" dirty="0">
                        <a:solidFill>
                          <a:schemeClr val="bg1"/>
                        </a:solidFill>
                        <a:effectLst/>
                        <a:latin typeface="+mn-lt"/>
                      </a:endParaRP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latin typeface="+mn-lt"/>
                        </a:rPr>
                        <a:t>Slough</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i="0" u="none" strike="noStrike" dirty="0">
                          <a:solidFill>
                            <a:schemeClr val="bg1"/>
                          </a:solidFill>
                          <a:effectLst/>
                          <a:latin typeface="+mn-lt"/>
                        </a:rPr>
                        <a:t>Reading</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i="0" u="none" strike="noStrike" dirty="0">
                          <a:solidFill>
                            <a:schemeClr val="bg1"/>
                          </a:solidFill>
                          <a:effectLst/>
                          <a:latin typeface="+mn-lt"/>
                        </a:rPr>
                        <a:t>London</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tc>
                  <a:txBody>
                    <a:bodyPr/>
                    <a:lstStyle/>
                    <a:p>
                      <a:pPr algn="ctr" fontAlgn="b"/>
                      <a:r>
                        <a:rPr lang="en-GB" sz="1600" b="1" u="none" strike="noStrike" dirty="0">
                          <a:solidFill>
                            <a:schemeClr val="bg1"/>
                          </a:solidFill>
                          <a:effectLst/>
                          <a:latin typeface="+mn-lt"/>
                        </a:rPr>
                        <a:t>UK</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solidFill>
                      <a:srgbClr val="2FA390"/>
                    </a:solidFill>
                  </a:tcPr>
                </a:tc>
                <a:extLst>
                  <a:ext uri="{0D108BD9-81ED-4DB2-BD59-A6C34878D82A}">
                    <a16:rowId xmlns:a16="http://schemas.microsoft.com/office/drawing/2014/main" val="539376017"/>
                  </a:ext>
                </a:extLst>
              </a:tr>
              <a:tr h="401958">
                <a:tc>
                  <a:txBody>
                    <a:bodyPr/>
                    <a:lstStyle/>
                    <a:p>
                      <a:pPr algn="l" fontAlgn="b"/>
                      <a:r>
                        <a:rPr lang="en-GB" sz="1600" b="0" i="0" u="none" strike="noStrike" dirty="0">
                          <a:solidFill>
                            <a:srgbClr val="000000"/>
                          </a:solidFill>
                          <a:effectLst/>
                          <a:latin typeface="+mn-lt"/>
                        </a:rPr>
                        <a:t>GVA per hour (£)</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62.9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48.6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48.1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36.3</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4023341815"/>
                  </a:ext>
                </a:extLst>
              </a:tr>
              <a:tr h="793713">
                <a:tc>
                  <a:txBody>
                    <a:bodyPr/>
                    <a:lstStyle/>
                    <a:p>
                      <a:pPr algn="l" fontAlgn="b"/>
                      <a:r>
                        <a:rPr lang="en-GB" sz="1600" b="0" i="0" u="none" strike="noStrike" dirty="0">
                          <a:solidFill>
                            <a:srgbClr val="000000"/>
                          </a:solidFill>
                          <a:effectLst/>
                          <a:latin typeface="+mn-lt"/>
                        </a:rPr>
                        <a:t>Business start-ups per 10k population</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83.4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49.8</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867981200"/>
                  </a:ext>
                </a:extLst>
              </a:tr>
              <a:tr h="793713">
                <a:tc>
                  <a:txBody>
                    <a:bodyPr/>
                    <a:lstStyle/>
                    <a:p>
                      <a:pPr algn="l" fontAlgn="b"/>
                      <a:r>
                        <a:rPr lang="en-GB" sz="1600" b="0" i="0" u="none" strike="noStrike" dirty="0">
                          <a:solidFill>
                            <a:srgbClr val="000000"/>
                          </a:solidFill>
                          <a:effectLst/>
                          <a:latin typeface="+mn-lt"/>
                        </a:rPr>
                        <a:t>Business closures per 10k population</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67.2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61.3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83.8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51.1</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44673343"/>
                  </a:ext>
                </a:extLst>
              </a:tr>
              <a:tr h="793713">
                <a:tc>
                  <a:txBody>
                    <a:bodyPr/>
                    <a:lstStyle/>
                    <a:p>
                      <a:pPr algn="l" fontAlgn="b"/>
                      <a:r>
                        <a:rPr lang="en-GB" sz="1600" b="0" i="0" u="none" strike="noStrike" dirty="0">
                          <a:solidFill>
                            <a:srgbClr val="000000"/>
                          </a:solidFill>
                          <a:effectLst/>
                          <a:latin typeface="+mn-lt"/>
                        </a:rPr>
                        <a:t>Number of businesses per 10k population</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398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416.4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582.4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381.4</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2118858248"/>
                  </a:ext>
                </a:extLst>
              </a:tr>
              <a:tr h="1185469">
                <a:tc>
                  <a:txBody>
                    <a:bodyPr/>
                    <a:lstStyle/>
                    <a:p>
                      <a:pPr algn="l" fontAlgn="b"/>
                      <a:r>
                        <a:rPr lang="en-GB" sz="1600" b="0" i="0" u="none" strike="noStrike" dirty="0">
                          <a:solidFill>
                            <a:srgbClr val="000000"/>
                          </a:solidFill>
                          <a:effectLst/>
                          <a:latin typeface="+mn-lt"/>
                        </a:rPr>
                        <a:t>Change in number of businesses from 2021 to 2022</a:t>
                      </a:r>
                    </a:p>
                  </a:txBody>
                  <a:tcPr marL="6350" marR="6350" marT="6350" marB="0" anchor="ctr">
                    <a:lnL w="12700" cap="flat" cmpd="sng" algn="ctr">
                      <a:solidFill>
                        <a:srgbClr val="2FA39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-4.2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-2.4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-2.1</a:t>
                      </a:r>
                    </a:p>
                  </a:txBody>
                  <a:tcPr marL="6350" marR="6350" marT="635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2FA390"/>
                      </a:solidFill>
                      <a:prstDash val="solid"/>
                      <a:round/>
                      <a:headEnd type="none" w="med" len="med"/>
                      <a:tailEnd type="none" w="med" len="med"/>
                    </a:lnT>
                    <a:lnB w="12700" cap="flat" cmpd="sng" algn="ctr">
                      <a:solidFill>
                        <a:srgbClr val="2FA390"/>
                      </a:solidFill>
                      <a:prstDash val="solid"/>
                      <a:round/>
                      <a:headEnd type="none" w="med" len="med"/>
                      <a:tailEnd type="none" w="med" len="med"/>
                    </a:lnB>
                  </a:tcPr>
                </a:tc>
                <a:extLst>
                  <a:ext uri="{0D108BD9-81ED-4DB2-BD59-A6C34878D82A}">
                    <a16:rowId xmlns:a16="http://schemas.microsoft.com/office/drawing/2014/main" val="1575730709"/>
                  </a:ext>
                </a:extLst>
              </a:tr>
            </a:tbl>
          </a:graphicData>
        </a:graphic>
      </p:graphicFrame>
      <p:sp>
        <p:nvSpPr>
          <p:cNvPr id="8" name="Slide Number Placeholder 7">
            <a:extLst>
              <a:ext uri="{FF2B5EF4-FFF2-40B4-BE49-F238E27FC236}">
                <a16:creationId xmlns:a16="http://schemas.microsoft.com/office/drawing/2014/main" id="{D0BB88D9-9239-78C3-FE31-2DA324D8EB0C}"/>
              </a:ext>
            </a:extLst>
          </p:cNvPr>
          <p:cNvSpPr>
            <a:spLocks noGrp="1"/>
          </p:cNvSpPr>
          <p:nvPr>
            <p:ph type="sldNum" sz="quarter" idx="12"/>
          </p:nvPr>
        </p:nvSpPr>
        <p:spPr/>
        <p:txBody>
          <a:bodyPr/>
          <a:lstStyle/>
          <a:p>
            <a:fld id="{CEDEF9C1-0071-4D4A-89AA-0CC05A8019E4}" type="slidenum">
              <a:rPr lang="en-US" smtClean="0"/>
              <a:t>48</a:t>
            </a:fld>
            <a:endParaRPr lang="en-US"/>
          </a:p>
        </p:txBody>
      </p:sp>
    </p:spTree>
    <p:extLst>
      <p:ext uri="{BB962C8B-B14F-4D97-AF65-F5344CB8AC3E}">
        <p14:creationId xmlns:p14="http://schemas.microsoft.com/office/powerpoint/2010/main" val="4024750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928889A-0123-E608-01D8-D8757CB56A4D}"/>
              </a:ext>
            </a:extLst>
          </p:cNvPr>
          <p:cNvSpPr>
            <a:spLocks noGrp="1"/>
          </p:cNvSpPr>
          <p:nvPr>
            <p:ph type="title" idx="4294967295"/>
          </p:nvPr>
        </p:nvSpPr>
        <p:spPr>
          <a:xfrm>
            <a:off x="6969989" y="361697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rgbClr val="009AB4"/>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8335" tIns="321736" rIns="368335" bIns="321736"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chemeClr val="lt1"/>
                </a:solidFill>
                <a:effectLst/>
                <a:uLnTx/>
                <a:uFillTx/>
                <a:latin typeface="+mn-lt"/>
                <a:ea typeface="+mn-ea"/>
                <a:cs typeface="+mn-cs"/>
              </a:rPr>
              <a:t>Vulnerability</a:t>
            </a:r>
          </a:p>
        </p:txBody>
      </p:sp>
      <p:grpSp>
        <p:nvGrpSpPr>
          <p:cNvPr id="17" name="Group 16">
            <a:extLst>
              <a:ext uri="{FF2B5EF4-FFF2-40B4-BE49-F238E27FC236}">
                <a16:creationId xmlns:a16="http://schemas.microsoft.com/office/drawing/2014/main" id="{5962F62D-135E-4B6C-16A7-88E5315582A5}"/>
              </a:ext>
              <a:ext uri="{C183D7F6-B498-43B3-948B-1728B52AA6E4}">
                <adec:decorative xmlns:adec="http://schemas.microsoft.com/office/drawing/2017/decorative" val="1"/>
              </a:ext>
            </a:extLst>
          </p:cNvPr>
          <p:cNvGrpSpPr/>
          <p:nvPr/>
        </p:nvGrpSpPr>
        <p:grpSpPr>
          <a:xfrm>
            <a:off x="3137336" y="327025"/>
            <a:ext cx="5917327" cy="6203949"/>
            <a:chOff x="3137336" y="327025"/>
            <a:chExt cx="5917327" cy="6203949"/>
          </a:xfrm>
        </p:grpSpPr>
        <p:sp>
          <p:nvSpPr>
            <p:cNvPr id="5" name="Freeform: Shape 4">
              <a:extLst>
                <a:ext uri="{FF2B5EF4-FFF2-40B4-BE49-F238E27FC236}">
                  <a16:creationId xmlns:a16="http://schemas.microsoft.com/office/drawing/2014/main" id="{6F6063F0-A167-CC8A-F6FA-0DF50686605F}"/>
                </a:ext>
              </a:extLst>
            </p:cNvPr>
            <p:cNvSpPr/>
            <p:nvPr/>
          </p:nvSpPr>
          <p:spPr>
            <a:xfrm>
              <a:off x="4823774" y="2328419"/>
              <a:ext cx="2543859" cy="2200541"/>
            </a:xfrm>
            <a:custGeom>
              <a:avLst/>
              <a:gdLst>
                <a:gd name="connsiteX0" fmla="*/ 0 w 2543859"/>
                <a:gd name="connsiteY0" fmla="*/ 1100271 h 2200541"/>
                <a:gd name="connsiteX1" fmla="*/ 628695 w 2543859"/>
                <a:gd name="connsiteY1" fmla="*/ 1 h 2200541"/>
                <a:gd name="connsiteX2" fmla="*/ 1915164 w 2543859"/>
                <a:gd name="connsiteY2" fmla="*/ 1 h 2200541"/>
                <a:gd name="connsiteX3" fmla="*/ 2543859 w 2543859"/>
                <a:gd name="connsiteY3" fmla="*/ 1100271 h 2200541"/>
                <a:gd name="connsiteX4" fmla="*/ 1915164 w 2543859"/>
                <a:gd name="connsiteY4" fmla="*/ 2200540 h 2200541"/>
                <a:gd name="connsiteX5" fmla="*/ 628695 w 2543859"/>
                <a:gd name="connsiteY5" fmla="*/ 2200540 h 2200541"/>
                <a:gd name="connsiteX6" fmla="*/ 0 w 2543859"/>
                <a:gd name="connsiteY6" fmla="*/ 1100271 h 22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859" h="2200541">
                  <a:moveTo>
                    <a:pt x="0" y="1100271"/>
                  </a:moveTo>
                  <a:lnTo>
                    <a:pt x="628695" y="1"/>
                  </a:lnTo>
                  <a:lnTo>
                    <a:pt x="1915164" y="1"/>
                  </a:lnTo>
                  <a:lnTo>
                    <a:pt x="2543859" y="1100271"/>
                  </a:lnTo>
                  <a:lnTo>
                    <a:pt x="1915164" y="2200540"/>
                  </a:lnTo>
                  <a:lnTo>
                    <a:pt x="628695" y="2200540"/>
                  </a:lnTo>
                  <a:lnTo>
                    <a:pt x="0" y="110027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4413" tIns="387520" rIns="444413" bIns="387520" numCol="1" spcCol="1270" anchor="ctr" anchorCtr="0">
              <a:noAutofit/>
            </a:bodyPr>
            <a:lstStyle/>
            <a:p>
              <a:pPr marL="0" lvl="0" indent="0" algn="ctr" defTabSz="800100">
                <a:lnSpc>
                  <a:spcPct val="90000"/>
                </a:lnSpc>
                <a:spcBef>
                  <a:spcPct val="0"/>
                </a:spcBef>
                <a:spcAft>
                  <a:spcPct val="35000"/>
                </a:spcAft>
                <a:buNone/>
              </a:pPr>
              <a:r>
                <a:rPr lang="en-GB" sz="1800" kern="1200"/>
                <a:t>Health &amp; Wellbeing</a:t>
              </a:r>
            </a:p>
          </p:txBody>
        </p:sp>
        <p:sp>
          <p:nvSpPr>
            <p:cNvPr id="6" name="Hexagon 5">
              <a:extLst>
                <a:ext uri="{FF2B5EF4-FFF2-40B4-BE49-F238E27FC236}">
                  <a16:creationId xmlns:a16="http://schemas.microsoft.com/office/drawing/2014/main" id="{3DB80D29-9EC7-F3B8-197A-C03516998ADB}"/>
                </a:ext>
              </a:extLst>
            </p:cNvPr>
            <p:cNvSpPr/>
            <p:nvPr/>
          </p:nvSpPr>
          <p:spPr>
            <a:xfrm>
              <a:off x="6416719" y="1275608"/>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8E6C696E-D335-6175-A86A-A2B1E6B47EEE}"/>
                </a:ext>
              </a:extLst>
            </p:cNvPr>
            <p:cNvSpPr/>
            <p:nvPr/>
          </p:nvSpPr>
          <p:spPr>
            <a:xfrm>
              <a:off x="5058100" y="327025"/>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Built &amp; natural environment</a:t>
              </a:r>
            </a:p>
          </p:txBody>
        </p:sp>
        <p:sp>
          <p:nvSpPr>
            <p:cNvPr id="8" name="Hexagon 7">
              <a:extLst>
                <a:ext uri="{FF2B5EF4-FFF2-40B4-BE49-F238E27FC236}">
                  <a16:creationId xmlns:a16="http://schemas.microsoft.com/office/drawing/2014/main" id="{EE346E08-5534-609D-F394-6FB25A26E8F7}"/>
                </a:ext>
              </a:extLst>
            </p:cNvPr>
            <p:cNvSpPr/>
            <p:nvPr/>
          </p:nvSpPr>
          <p:spPr>
            <a:xfrm>
              <a:off x="7536869" y="2821633"/>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21EE0A15-2250-19E5-300C-D98D652FD426}"/>
                </a:ext>
              </a:extLst>
            </p:cNvPr>
            <p:cNvSpPr/>
            <p:nvPr/>
          </p:nvSpPr>
          <p:spPr>
            <a:xfrm>
              <a:off x="6969989" y="1436291"/>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Work &amp; Labour Market</a:t>
              </a:r>
            </a:p>
          </p:txBody>
        </p:sp>
        <p:sp>
          <p:nvSpPr>
            <p:cNvPr id="10" name="Hexagon 9">
              <a:extLst>
                <a:ext uri="{FF2B5EF4-FFF2-40B4-BE49-F238E27FC236}">
                  <a16:creationId xmlns:a16="http://schemas.microsoft.com/office/drawing/2014/main" id="{D695AE09-44E8-6B18-DAC4-A4634B740673}"/>
                </a:ext>
              </a:extLst>
            </p:cNvPr>
            <p:cNvSpPr/>
            <p:nvPr/>
          </p:nvSpPr>
          <p:spPr>
            <a:xfrm>
              <a:off x="6758740" y="4566804"/>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Hexagon 11">
              <a:extLst>
                <a:ext uri="{FF2B5EF4-FFF2-40B4-BE49-F238E27FC236}">
                  <a16:creationId xmlns:a16="http://schemas.microsoft.com/office/drawing/2014/main" id="{D4F5D69C-2072-0DFB-7A0B-FBEB17F9DDA5}"/>
                </a:ext>
              </a:extLst>
            </p:cNvPr>
            <p:cNvSpPr/>
            <p:nvPr/>
          </p:nvSpPr>
          <p:spPr>
            <a:xfrm>
              <a:off x="4828508" y="4747959"/>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0BAB4040-90C7-D027-2D0C-99166D20E28A}"/>
                </a:ext>
              </a:extLst>
            </p:cNvPr>
            <p:cNvSpPr/>
            <p:nvPr/>
          </p:nvSpPr>
          <p:spPr>
            <a:xfrm>
              <a:off x="5058100" y="4727486"/>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Income</a:t>
              </a:r>
            </a:p>
          </p:txBody>
        </p:sp>
        <p:sp>
          <p:nvSpPr>
            <p:cNvPr id="14" name="Hexagon 13">
              <a:extLst>
                <a:ext uri="{FF2B5EF4-FFF2-40B4-BE49-F238E27FC236}">
                  <a16:creationId xmlns:a16="http://schemas.microsoft.com/office/drawing/2014/main" id="{847FEC75-ED92-3C5A-3C32-16F6AA5DE881}"/>
                </a:ext>
              </a:extLst>
            </p:cNvPr>
            <p:cNvSpPr/>
            <p:nvPr/>
          </p:nvSpPr>
          <p:spPr>
            <a:xfrm>
              <a:off x="3690014" y="3202555"/>
              <a:ext cx="959790" cy="826986"/>
            </a:xfrm>
            <a:prstGeom prst="hexagon">
              <a:avLst>
                <a:gd name="adj" fmla="val 28900"/>
                <a:gd name="vf" fmla="val 115470"/>
              </a:avLst>
            </a:prstGeom>
            <a:solidFill>
              <a:schemeClr val="bg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E1797129-F674-5BC9-528A-FD87FB75E2F0}"/>
                </a:ext>
              </a:extLst>
            </p:cNvPr>
            <p:cNvSpPr/>
            <p:nvPr/>
          </p:nvSpPr>
          <p:spPr>
            <a:xfrm>
              <a:off x="3137336" y="3618220"/>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Crime</a:t>
              </a:r>
            </a:p>
          </p:txBody>
        </p:sp>
        <p:sp>
          <p:nvSpPr>
            <p:cNvPr id="16" name="Freeform: Shape 15">
              <a:extLst>
                <a:ext uri="{FF2B5EF4-FFF2-40B4-BE49-F238E27FC236}">
                  <a16:creationId xmlns:a16="http://schemas.microsoft.com/office/drawing/2014/main" id="{F1AD2A91-F8E7-C695-5597-1AE0B62E5300}"/>
                </a:ext>
              </a:extLst>
            </p:cNvPr>
            <p:cNvSpPr/>
            <p:nvPr/>
          </p:nvSpPr>
          <p:spPr>
            <a:xfrm>
              <a:off x="3137336" y="143380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Education</a:t>
              </a:r>
            </a:p>
          </p:txBody>
        </p:sp>
      </p:grpSp>
      <p:sp>
        <p:nvSpPr>
          <p:cNvPr id="4" name="Slide Number Placeholder 3">
            <a:extLst>
              <a:ext uri="{FF2B5EF4-FFF2-40B4-BE49-F238E27FC236}">
                <a16:creationId xmlns:a16="http://schemas.microsoft.com/office/drawing/2014/main" id="{6A547806-3721-55A7-00BB-C3EF061F547C}"/>
              </a:ext>
            </a:extLst>
          </p:cNvPr>
          <p:cNvSpPr>
            <a:spLocks noGrp="1"/>
          </p:cNvSpPr>
          <p:nvPr>
            <p:ph type="sldNum" sz="quarter" idx="12"/>
          </p:nvPr>
        </p:nvSpPr>
        <p:spPr/>
        <p:txBody>
          <a:bodyPr/>
          <a:lstStyle/>
          <a:p>
            <a:fld id="{CEDEF9C1-0071-4D4A-89AA-0CC05A8019E4}" type="slidenum">
              <a:rPr lang="en-US" smtClean="0"/>
              <a:t>49</a:t>
            </a:fld>
            <a:endParaRPr lang="en-US"/>
          </a:p>
        </p:txBody>
      </p:sp>
    </p:spTree>
    <p:extLst>
      <p:ext uri="{BB962C8B-B14F-4D97-AF65-F5344CB8AC3E}">
        <p14:creationId xmlns:p14="http://schemas.microsoft.com/office/powerpoint/2010/main" val="745077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FF9ED-66B8-0890-DB8F-C9BF4FFDD42B}"/>
              </a:ext>
            </a:extLst>
          </p:cNvPr>
          <p:cNvSpPr>
            <a:spLocks noGrp="1"/>
          </p:cNvSpPr>
          <p:nvPr>
            <p:ph type="title" idx="4294967295"/>
          </p:nvPr>
        </p:nvSpPr>
        <p:spPr>
          <a:xfrm>
            <a:off x="306955" y="287"/>
            <a:ext cx="10515600" cy="1325563"/>
          </a:xfrm>
        </p:spPr>
        <p:txBody>
          <a:bodyPr/>
          <a:lstStyle/>
          <a:p>
            <a:r>
              <a:rPr lang="en-GB" dirty="0"/>
              <a:t>Contents (2)</a:t>
            </a:r>
          </a:p>
        </p:txBody>
      </p:sp>
      <p:graphicFrame>
        <p:nvGraphicFramePr>
          <p:cNvPr id="10" name="Table 10">
            <a:extLst>
              <a:ext uri="{FF2B5EF4-FFF2-40B4-BE49-F238E27FC236}">
                <a16:creationId xmlns:a16="http://schemas.microsoft.com/office/drawing/2014/main" id="{9282CC1E-C76A-46A8-7D93-6223C42A3167}"/>
              </a:ext>
            </a:extLst>
          </p:cNvPr>
          <p:cNvGraphicFramePr>
            <a:graphicFrameLocks noGrp="1"/>
          </p:cNvGraphicFramePr>
          <p:nvPr>
            <p:extLst>
              <p:ext uri="{D42A27DB-BD31-4B8C-83A1-F6EECF244321}">
                <p14:modId xmlns:p14="http://schemas.microsoft.com/office/powerpoint/2010/main" val="4093939314"/>
              </p:ext>
            </p:extLst>
          </p:nvPr>
        </p:nvGraphicFramePr>
        <p:xfrm>
          <a:off x="306955" y="1322683"/>
          <a:ext cx="11578089" cy="4841049"/>
        </p:xfrm>
        <a:graphic>
          <a:graphicData uri="http://schemas.openxmlformats.org/drawingml/2006/table">
            <a:tbl>
              <a:tblPr firstRow="1" bandRow="1">
                <a:tableStyleId>{5C22544A-7EE6-4342-B048-85BDC9FD1C3A}</a:tableStyleId>
              </a:tblPr>
              <a:tblGrid>
                <a:gridCol w="2935009">
                  <a:extLst>
                    <a:ext uri="{9D8B030D-6E8A-4147-A177-3AD203B41FA5}">
                      <a16:colId xmlns:a16="http://schemas.microsoft.com/office/drawing/2014/main" val="1842806123"/>
                    </a:ext>
                  </a:extLst>
                </a:gridCol>
                <a:gridCol w="8643080">
                  <a:extLst>
                    <a:ext uri="{9D8B030D-6E8A-4147-A177-3AD203B41FA5}">
                      <a16:colId xmlns:a16="http://schemas.microsoft.com/office/drawing/2014/main" val="4040721763"/>
                    </a:ext>
                  </a:extLst>
                </a:gridCol>
              </a:tblGrid>
              <a:tr h="1290362">
                <a:tc>
                  <a:txBody>
                    <a:bodyPr/>
                    <a:lstStyle/>
                    <a:p>
                      <a:pPr algn="ctr"/>
                      <a:r>
                        <a:rPr lang="en-GB" sz="2000" b="1" kern="1200" dirty="0">
                          <a:solidFill>
                            <a:schemeClr val="bg1"/>
                          </a:solidFill>
                          <a:latin typeface="+mn-lt"/>
                          <a:ea typeface="+mn-ea"/>
                          <a:cs typeface="+mn-cs"/>
                        </a:rPr>
                        <a:t>Income</a:t>
                      </a:r>
                    </a:p>
                    <a:p>
                      <a:pPr algn="ctr"/>
                      <a:endParaRPr lang="en-GB" sz="1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slides 56-59</a:t>
                      </a:r>
                    </a:p>
                  </a:txBody>
                  <a:tcPr anchor="ctr">
                    <a:lnB w="19050" cap="flat" cmpd="sng" algn="ctr">
                      <a:solidFill>
                        <a:schemeClr val="bg1"/>
                      </a:solidFill>
                      <a:prstDash val="solid"/>
                      <a:round/>
                      <a:headEnd type="none" w="med" len="med"/>
                      <a:tailEnd type="none" w="med" len="med"/>
                    </a:lnB>
                    <a:solidFill>
                      <a:schemeClr val="tx2"/>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Weekly earnings</a:t>
                      </a:r>
                    </a:p>
                    <a:p>
                      <a:pPr marL="285750" indent="-285750">
                        <a:buFont typeface="Arial" panose="020B0604020202020204" pitchFamily="34" charset="0"/>
                        <a:buChar char="•"/>
                      </a:pPr>
                      <a:r>
                        <a:rPr lang="en-GB" sz="1600" b="0" kern="1200" dirty="0">
                          <a:solidFill>
                            <a:srgbClr val="333333"/>
                          </a:solidFill>
                          <a:latin typeface="+mn-lt"/>
                          <a:ea typeface="+mn-ea"/>
                          <a:cs typeface="+mn-cs"/>
                        </a:rPr>
                        <a:t>Income deprivation</a:t>
                      </a:r>
                    </a:p>
                  </a:txBody>
                  <a:tcPr>
                    <a:lnB w="19050" cap="flat" cmpd="sng" algn="ctr">
                      <a:solidFill>
                        <a:schemeClr val="bg1"/>
                      </a:solidFill>
                      <a:prstDash val="solid"/>
                      <a:round/>
                      <a:headEnd type="none" w="med" len="med"/>
                      <a:tailEnd type="none" w="med" len="med"/>
                    </a:lnB>
                    <a:solidFill>
                      <a:schemeClr val="tx2">
                        <a:alpha val="10000"/>
                      </a:schemeClr>
                    </a:solidFill>
                  </a:tcPr>
                </a:tc>
                <a:extLst>
                  <a:ext uri="{0D108BD9-81ED-4DB2-BD59-A6C34878D82A}">
                    <a16:rowId xmlns:a16="http://schemas.microsoft.com/office/drawing/2014/main" val="321608435"/>
                  </a:ext>
                </a:extLst>
              </a:tr>
              <a:tr h="1457610">
                <a:tc>
                  <a:txBody>
                    <a:bodyPr/>
                    <a:lstStyle/>
                    <a:p>
                      <a:pPr algn="ctr"/>
                      <a:r>
                        <a:rPr lang="en-GB" sz="2000" b="1" kern="1200" dirty="0">
                          <a:solidFill>
                            <a:schemeClr val="bg1"/>
                          </a:solidFill>
                          <a:latin typeface="+mn-lt"/>
                          <a:ea typeface="+mn-ea"/>
                          <a:cs typeface="+mn-cs"/>
                        </a:rPr>
                        <a:t>Crime</a:t>
                      </a:r>
                    </a:p>
                    <a:p>
                      <a:pPr algn="ctr"/>
                      <a:endParaRPr lang="en-GB" sz="1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slides 60-61</a:t>
                      </a:r>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Crime rates</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3253529865"/>
                  </a:ext>
                </a:extLst>
              </a:tr>
              <a:tr h="2093077">
                <a:tc>
                  <a:txBody>
                    <a:bodyPr/>
                    <a:lstStyle/>
                    <a:p>
                      <a:pPr algn="ctr"/>
                      <a:r>
                        <a:rPr lang="en-GB" sz="2000" b="1" kern="1200" dirty="0">
                          <a:solidFill>
                            <a:schemeClr val="bg1"/>
                          </a:solidFill>
                          <a:latin typeface="+mn-lt"/>
                          <a:ea typeface="+mn-ea"/>
                          <a:cs typeface="+mn-cs"/>
                        </a:rPr>
                        <a:t>Education</a:t>
                      </a:r>
                    </a:p>
                    <a:p>
                      <a:pPr algn="ctr"/>
                      <a:endParaRPr lang="en-GB" sz="1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n-lt"/>
                          <a:ea typeface="+mn-ea"/>
                          <a:cs typeface="+mn-cs"/>
                        </a:rPr>
                        <a:t>slides 62-70</a:t>
                      </a:r>
                    </a:p>
                  </a:txBody>
                  <a:tcPr anchor="ctr">
                    <a:lnT w="19050" cap="flat" cmpd="sng" algn="ctr">
                      <a:solidFill>
                        <a:schemeClr val="bg1"/>
                      </a:solidFill>
                      <a:prstDash val="solid"/>
                      <a:round/>
                      <a:headEnd type="none" w="med" len="med"/>
                      <a:tailEnd type="none" w="med" len="med"/>
                    </a:lnT>
                    <a:solidFill>
                      <a:schemeClr val="accent1"/>
                    </a:solidFill>
                  </a:tcPr>
                </a:tc>
                <a:tc>
                  <a:txBody>
                    <a:bodyPr/>
                    <a:lstStyle/>
                    <a:p>
                      <a:pPr marL="285750" indent="-285750">
                        <a:buFont typeface="Arial" panose="020B0604020202020204" pitchFamily="34" charset="0"/>
                        <a:buChar char="•"/>
                      </a:pPr>
                      <a:r>
                        <a:rPr lang="en-GB" sz="1600" b="0" kern="1200" dirty="0">
                          <a:solidFill>
                            <a:srgbClr val="333333"/>
                          </a:solidFill>
                          <a:latin typeface="+mn-lt"/>
                          <a:ea typeface="+mn-ea"/>
                          <a:cs typeface="+mn-cs"/>
                        </a:rPr>
                        <a:t>Early Years Foundation Stage (EYFS)</a:t>
                      </a:r>
                    </a:p>
                    <a:p>
                      <a:pPr marL="285750" indent="-285750">
                        <a:buFont typeface="Arial" panose="020B0604020202020204" pitchFamily="34" charset="0"/>
                        <a:buChar char="•"/>
                      </a:pPr>
                      <a:r>
                        <a:rPr lang="en-GB" sz="1600" b="0" kern="1200" dirty="0">
                          <a:solidFill>
                            <a:srgbClr val="333333"/>
                          </a:solidFill>
                          <a:latin typeface="+mn-lt"/>
                          <a:ea typeface="+mn-ea"/>
                          <a:cs typeface="+mn-cs"/>
                        </a:rPr>
                        <a:t>Key Stage 2</a:t>
                      </a:r>
                    </a:p>
                    <a:p>
                      <a:pPr marL="285750" indent="-285750">
                        <a:buFont typeface="Arial" panose="020B0604020202020204" pitchFamily="34" charset="0"/>
                        <a:buChar char="•"/>
                      </a:pPr>
                      <a:r>
                        <a:rPr lang="en-GB" sz="1600" b="0" kern="1200" dirty="0">
                          <a:solidFill>
                            <a:srgbClr val="333333"/>
                          </a:solidFill>
                          <a:latin typeface="+mn-lt"/>
                          <a:ea typeface="+mn-ea"/>
                          <a:cs typeface="+mn-cs"/>
                        </a:rPr>
                        <a:t>Key Stage 4</a:t>
                      </a:r>
                    </a:p>
                    <a:p>
                      <a:pPr marL="285750" indent="-285750">
                        <a:buFont typeface="Arial" panose="020B0604020202020204" pitchFamily="34" charset="0"/>
                        <a:buChar char="•"/>
                      </a:pPr>
                      <a:r>
                        <a:rPr lang="en-GB" sz="1600" b="0" kern="1200" dirty="0">
                          <a:solidFill>
                            <a:srgbClr val="333333"/>
                          </a:solidFill>
                          <a:latin typeface="+mn-lt"/>
                          <a:ea typeface="+mn-ea"/>
                          <a:cs typeface="+mn-cs"/>
                        </a:rPr>
                        <a:t>Post-16</a:t>
                      </a:r>
                    </a:p>
                    <a:p>
                      <a:pPr marL="285750" indent="-285750">
                        <a:buFont typeface="Arial" panose="020B0604020202020204" pitchFamily="34" charset="0"/>
                        <a:buChar char="•"/>
                      </a:pPr>
                      <a:r>
                        <a:rPr lang="en-GB" sz="1600" b="0" kern="1200" dirty="0">
                          <a:solidFill>
                            <a:srgbClr val="333333"/>
                          </a:solidFill>
                          <a:latin typeface="+mn-lt"/>
                          <a:ea typeface="+mn-ea"/>
                          <a:cs typeface="+mn-cs"/>
                        </a:rPr>
                        <a:t>Qualifications</a:t>
                      </a:r>
                    </a:p>
                    <a:p>
                      <a:pPr marL="285750" indent="-285750">
                        <a:buFont typeface="Arial" panose="020B0604020202020204" pitchFamily="34" charset="0"/>
                        <a:buChar char="•"/>
                      </a:pPr>
                      <a:r>
                        <a:rPr lang="en-GB" sz="1600" b="0" kern="1200" dirty="0">
                          <a:solidFill>
                            <a:srgbClr val="333333"/>
                          </a:solidFill>
                          <a:latin typeface="+mn-lt"/>
                          <a:ea typeface="+mn-ea"/>
                          <a:cs typeface="+mn-cs"/>
                        </a:rPr>
                        <a:t>SEND</a:t>
                      </a:r>
                    </a:p>
                    <a:p>
                      <a:pPr marL="285750" indent="-285750">
                        <a:buFont typeface="Arial" panose="020B0604020202020204" pitchFamily="34" charset="0"/>
                        <a:buChar char="•"/>
                      </a:pPr>
                      <a:r>
                        <a:rPr lang="en-GB" sz="1600" b="0" kern="1200" dirty="0">
                          <a:solidFill>
                            <a:srgbClr val="333333"/>
                          </a:solidFill>
                          <a:latin typeface="+mn-lt"/>
                          <a:ea typeface="+mn-ea"/>
                          <a:cs typeface="+mn-cs"/>
                        </a:rPr>
                        <a:t>EHC plans</a:t>
                      </a:r>
                    </a:p>
                    <a:p>
                      <a:pPr marL="285750" indent="-285750">
                        <a:buFont typeface="Arial" panose="020B0604020202020204" pitchFamily="34" charset="0"/>
                        <a:buChar char="•"/>
                      </a:pPr>
                      <a:r>
                        <a:rPr lang="en-GB" sz="1600" b="0" kern="1200" dirty="0">
                          <a:solidFill>
                            <a:srgbClr val="333333"/>
                          </a:solidFill>
                          <a:latin typeface="+mn-lt"/>
                          <a:ea typeface="+mn-ea"/>
                          <a:cs typeface="+mn-cs"/>
                        </a:rPr>
                        <a:t>SEN support &amp; EHC plan attainment</a:t>
                      </a:r>
                    </a:p>
                  </a:txBody>
                  <a:tcPr>
                    <a:lnT w="19050" cap="flat" cmpd="sng" algn="ctr">
                      <a:solidFill>
                        <a:schemeClr val="bg1"/>
                      </a:solidFill>
                      <a:prstDash val="solid"/>
                      <a:round/>
                      <a:headEnd type="none" w="med" len="med"/>
                      <a:tailEnd type="none" w="med" len="med"/>
                    </a:lnT>
                    <a:solidFill>
                      <a:schemeClr val="accent4">
                        <a:alpha val="10000"/>
                      </a:schemeClr>
                    </a:solidFill>
                  </a:tcPr>
                </a:tc>
                <a:extLst>
                  <a:ext uri="{0D108BD9-81ED-4DB2-BD59-A6C34878D82A}">
                    <a16:rowId xmlns:a16="http://schemas.microsoft.com/office/drawing/2014/main" val="4224380723"/>
                  </a:ext>
                </a:extLst>
              </a:tr>
            </a:tbl>
          </a:graphicData>
        </a:graphic>
      </p:graphicFrame>
      <p:sp>
        <p:nvSpPr>
          <p:cNvPr id="3" name="Slide Number Placeholder 2">
            <a:extLst>
              <a:ext uri="{FF2B5EF4-FFF2-40B4-BE49-F238E27FC236}">
                <a16:creationId xmlns:a16="http://schemas.microsoft.com/office/drawing/2014/main" id="{67DF5A5B-18EA-BE10-E297-E6F72D507CA5}"/>
              </a:ext>
            </a:extLst>
          </p:cNvPr>
          <p:cNvSpPr>
            <a:spLocks noGrp="1"/>
          </p:cNvSpPr>
          <p:nvPr>
            <p:ph type="sldNum" sz="quarter" idx="12"/>
          </p:nvPr>
        </p:nvSpPr>
        <p:spPr/>
        <p:txBody>
          <a:bodyPr/>
          <a:lstStyle/>
          <a:p>
            <a:fld id="{CEDEF9C1-0071-4D4A-89AA-0CC05A8019E4}" type="slidenum">
              <a:rPr lang="en-US" smtClean="0"/>
              <a:t>5</a:t>
            </a:fld>
            <a:endParaRPr lang="en-US"/>
          </a:p>
        </p:txBody>
      </p:sp>
    </p:spTree>
    <p:extLst>
      <p:ext uri="{BB962C8B-B14F-4D97-AF65-F5344CB8AC3E}">
        <p14:creationId xmlns:p14="http://schemas.microsoft.com/office/powerpoint/2010/main" val="2097733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Vulnerability – Family income, fuel poverty &amp; loneliness</a:t>
            </a:r>
          </a:p>
        </p:txBody>
      </p:sp>
      <p:sp>
        <p:nvSpPr>
          <p:cNvPr id="3" name="TextBox 2">
            <a:extLst>
              <a:ext uri="{FF2B5EF4-FFF2-40B4-BE49-F238E27FC236}">
                <a16:creationId xmlns:a16="http://schemas.microsoft.com/office/drawing/2014/main" id="{890FB8BA-A4CA-82BF-7A05-67D9EF9364F5}"/>
              </a:ext>
            </a:extLst>
          </p:cNvPr>
          <p:cNvSpPr txBox="1"/>
          <p:nvPr/>
        </p:nvSpPr>
        <p:spPr>
          <a:xfrm>
            <a:off x="6958098" y="1358742"/>
            <a:ext cx="5078731" cy="5078313"/>
          </a:xfrm>
          <a:prstGeom prst="rect">
            <a:avLst/>
          </a:prstGeom>
          <a:noFill/>
        </p:spPr>
        <p:txBody>
          <a:bodyPr wrap="square" lIns="91440" tIns="45720" rIns="91440" bIns="45720" rtlCol="0" anchor="t">
            <a:spAutoFit/>
          </a:bodyPr>
          <a:lstStyle/>
          <a:p>
            <a:r>
              <a:rPr lang="en-GB" i="0" dirty="0">
                <a:solidFill>
                  <a:srgbClr val="333333"/>
                </a:solidFill>
                <a:effectLst/>
                <a:latin typeface="+mn-lt"/>
                <a:ea typeface="+mn-ea"/>
                <a:cs typeface="+mn-cs"/>
              </a:rPr>
              <a:t>Slough has the largest proportions of children in relative and absolute low income </a:t>
            </a:r>
            <a:r>
              <a:rPr lang="en-GB" dirty="0">
                <a:solidFill>
                  <a:srgbClr val="333333"/>
                </a:solidFill>
              </a:rPr>
              <a:t>families and </a:t>
            </a:r>
            <a:r>
              <a:rPr lang="en-GB" i="0" dirty="0">
                <a:solidFill>
                  <a:srgbClr val="333333"/>
                </a:solidFill>
                <a:effectLst/>
                <a:latin typeface="+mn-lt"/>
                <a:ea typeface="+mn-ea"/>
                <a:cs typeface="+mn-cs"/>
              </a:rPr>
              <a:t>pensioners in poverty</a:t>
            </a:r>
            <a:r>
              <a:rPr lang="en-GB" dirty="0">
                <a:solidFill>
                  <a:srgbClr val="333333"/>
                </a:solidFill>
              </a:rPr>
              <a:t> </a:t>
            </a:r>
            <a:r>
              <a:rPr lang="en-GB" i="0" dirty="0">
                <a:solidFill>
                  <a:srgbClr val="333333"/>
                </a:solidFill>
                <a:effectLst/>
                <a:latin typeface="+mn-lt"/>
                <a:ea typeface="+mn-ea"/>
                <a:cs typeface="+mn-cs"/>
              </a:rPr>
              <a:t>in Berkshire and </a:t>
            </a:r>
            <a:r>
              <a:rPr lang="en-GB" dirty="0">
                <a:solidFill>
                  <a:srgbClr val="333333"/>
                </a:solidFill>
              </a:rPr>
              <a:t>has larger proportions than the South East and England averages.</a:t>
            </a:r>
          </a:p>
          <a:p>
            <a:endParaRPr lang="en-GB" i="0" dirty="0">
              <a:solidFill>
                <a:srgbClr val="333333"/>
              </a:solidFill>
              <a:effectLst/>
              <a:latin typeface="+mn-lt"/>
              <a:ea typeface="+mn-ea"/>
              <a:cs typeface="+mn-cs"/>
            </a:endParaRPr>
          </a:p>
          <a:p>
            <a:r>
              <a:rPr lang="en-GB" dirty="0">
                <a:solidFill>
                  <a:srgbClr val="333333"/>
                </a:solidFill>
              </a:rPr>
              <a:t>5,180 households were estimated to live in fuel poverty in 2020. Analysis from Frimley Health and Care estimates a significantly larger proportion of the population is at risk.</a:t>
            </a:r>
          </a:p>
          <a:p>
            <a:endParaRPr lang="en-GB" sz="1800" i="0" dirty="0">
              <a:solidFill>
                <a:srgbClr val="333333"/>
              </a:solidFill>
              <a:effectLst/>
              <a:latin typeface="+mn-lt"/>
              <a:ea typeface="+mn-ea"/>
              <a:cs typeface="+mn-cs"/>
            </a:endParaRPr>
          </a:p>
          <a:p>
            <a:r>
              <a:rPr lang="en-GB" dirty="0">
                <a:solidFill>
                  <a:srgbClr val="333333"/>
                </a:solidFill>
              </a:rPr>
              <a:t>Slough scored as more vulnerable than the South East average but less than the England average </a:t>
            </a:r>
            <a:r>
              <a:rPr lang="en-GB" i="0" dirty="0">
                <a:solidFill>
                  <a:srgbClr val="333333"/>
                </a:solidFill>
                <a:effectLst/>
                <a:latin typeface="+mn-lt"/>
                <a:ea typeface="+mn-ea"/>
                <a:cs typeface="+mn-cs"/>
              </a:rPr>
              <a:t>on the Hardship Fund Vulnerability Index</a:t>
            </a:r>
            <a:r>
              <a:rPr lang="en-GB" dirty="0">
                <a:solidFill>
                  <a:srgbClr val="333333"/>
                </a:solidFill>
              </a:rPr>
              <a:t>.</a:t>
            </a:r>
            <a:endParaRPr lang="en-GB" i="0" dirty="0">
              <a:solidFill>
                <a:srgbClr val="333333"/>
              </a:solidFill>
              <a:effectLst/>
              <a:latin typeface="+mn-lt"/>
              <a:ea typeface="+mn-ea"/>
              <a:cs typeface="+mn-cs"/>
            </a:endParaRPr>
          </a:p>
          <a:p>
            <a:endParaRPr lang="en-GB" dirty="0">
              <a:solidFill>
                <a:srgbClr val="333333"/>
              </a:solidFill>
            </a:endParaRPr>
          </a:p>
          <a:p>
            <a:r>
              <a:rPr lang="en-GB" dirty="0">
                <a:solidFill>
                  <a:srgbClr val="333333"/>
                </a:solidFill>
              </a:rPr>
              <a:t>Slough has a higher rate of loneliness than the South East and England averages.</a:t>
            </a:r>
            <a:endParaRPr lang="en-GB" i="0" dirty="0">
              <a:solidFill>
                <a:srgbClr val="333333"/>
              </a:solidFill>
              <a:effectLst/>
              <a:latin typeface="+mn-lt"/>
              <a:ea typeface="+mn-ea"/>
              <a:cs typeface="+mn-cs"/>
            </a:endParaRP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4" name="Graphic 3">
            <a:extLst>
              <a:ext uri="{FF2B5EF4-FFF2-40B4-BE49-F238E27FC236}">
                <a16:creationId xmlns:a16="http://schemas.microsoft.com/office/drawing/2014/main" id="{A99DC320-D76D-967E-41FC-9751813D42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graphicFrame>
        <p:nvGraphicFramePr>
          <p:cNvPr id="5" name="Table 4">
            <a:extLst>
              <a:ext uri="{FF2B5EF4-FFF2-40B4-BE49-F238E27FC236}">
                <a16:creationId xmlns:a16="http://schemas.microsoft.com/office/drawing/2014/main" id="{0BF27C90-0C79-FA0C-9410-1223FD0BF440}"/>
              </a:ext>
            </a:extLst>
          </p:cNvPr>
          <p:cNvGraphicFramePr>
            <a:graphicFrameLocks noGrp="1"/>
          </p:cNvGraphicFramePr>
          <p:nvPr>
            <p:extLst>
              <p:ext uri="{D42A27DB-BD31-4B8C-83A1-F6EECF244321}">
                <p14:modId xmlns:p14="http://schemas.microsoft.com/office/powerpoint/2010/main" val="2761060835"/>
              </p:ext>
            </p:extLst>
          </p:nvPr>
        </p:nvGraphicFramePr>
        <p:xfrm>
          <a:off x="356883" y="1539239"/>
          <a:ext cx="6421354" cy="4571999"/>
        </p:xfrm>
        <a:graphic>
          <a:graphicData uri="http://schemas.openxmlformats.org/drawingml/2006/table">
            <a:tbl>
              <a:tblPr firstRow="1">
                <a:tableStyleId>{F2DE63D5-997A-4646-A377-4702673A728D}</a:tableStyleId>
              </a:tblPr>
              <a:tblGrid>
                <a:gridCol w="3128107">
                  <a:extLst>
                    <a:ext uri="{9D8B030D-6E8A-4147-A177-3AD203B41FA5}">
                      <a16:colId xmlns:a16="http://schemas.microsoft.com/office/drawing/2014/main" val="1886531927"/>
                    </a:ext>
                  </a:extLst>
                </a:gridCol>
                <a:gridCol w="1097749">
                  <a:extLst>
                    <a:ext uri="{9D8B030D-6E8A-4147-A177-3AD203B41FA5}">
                      <a16:colId xmlns:a16="http://schemas.microsoft.com/office/drawing/2014/main" val="3159632437"/>
                    </a:ext>
                  </a:extLst>
                </a:gridCol>
                <a:gridCol w="1097749">
                  <a:extLst>
                    <a:ext uri="{9D8B030D-6E8A-4147-A177-3AD203B41FA5}">
                      <a16:colId xmlns:a16="http://schemas.microsoft.com/office/drawing/2014/main" val="787243470"/>
                    </a:ext>
                  </a:extLst>
                </a:gridCol>
                <a:gridCol w="1097749">
                  <a:extLst>
                    <a:ext uri="{9D8B030D-6E8A-4147-A177-3AD203B41FA5}">
                      <a16:colId xmlns:a16="http://schemas.microsoft.com/office/drawing/2014/main" val="3555858026"/>
                    </a:ext>
                  </a:extLst>
                </a:gridCol>
              </a:tblGrid>
              <a:tr h="474262">
                <a:tc>
                  <a:txBody>
                    <a:bodyPr/>
                    <a:lstStyle/>
                    <a:p>
                      <a:pPr algn="l" fontAlgn="b"/>
                      <a:endParaRPr lang="en-GB" sz="1600" b="1" i="0" u="none" strike="noStrike">
                        <a:solidFill>
                          <a:schemeClr val="bg1"/>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dirty="0">
                          <a:solidFill>
                            <a:schemeClr val="bg1"/>
                          </a:solidFill>
                          <a:effectLst/>
                          <a:latin typeface="+mn-lt"/>
                        </a:rPr>
                        <a:t>Slough</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i="0" u="none" strike="noStrike" dirty="0">
                          <a:solidFill>
                            <a:schemeClr val="bg1"/>
                          </a:solidFill>
                          <a:effectLst/>
                          <a:latin typeface="+mn-lt"/>
                        </a:rPr>
                        <a:t>South East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England</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extLst>
                  <a:ext uri="{0D108BD9-81ED-4DB2-BD59-A6C34878D82A}">
                    <a16:rowId xmlns:a16="http://schemas.microsoft.com/office/drawing/2014/main" val="539376017"/>
                  </a:ext>
                </a:extLst>
              </a:tr>
              <a:tr h="528285">
                <a:tc>
                  <a:txBody>
                    <a:bodyPr/>
                    <a:lstStyle/>
                    <a:p>
                      <a:pPr algn="l" fontAlgn="b"/>
                      <a:r>
                        <a:rPr lang="en-GB" sz="1600" u="none" strike="noStrike">
                          <a:effectLst/>
                          <a:latin typeface="+mn-lt"/>
                        </a:rPr>
                        <a:t>Children in relative low-income families</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24.4%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14.6%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19.5%</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4023341815"/>
                  </a:ext>
                </a:extLst>
              </a:tr>
              <a:tr h="528285">
                <a:tc>
                  <a:txBody>
                    <a:bodyPr/>
                    <a:lstStyle/>
                    <a:p>
                      <a:pPr algn="l" fontAlgn="b"/>
                      <a:r>
                        <a:rPr lang="en-GB" sz="1600" u="none" strike="noStrike">
                          <a:effectLst/>
                          <a:latin typeface="+mn-lt"/>
                        </a:rPr>
                        <a:t>Children in absolute low-income families</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17.9%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10.6%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15.0%</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867981200"/>
                  </a:ext>
                </a:extLst>
              </a:tr>
              <a:tr h="528285">
                <a:tc>
                  <a:txBody>
                    <a:bodyPr/>
                    <a:lstStyle/>
                    <a:p>
                      <a:pPr algn="l" fontAlgn="b"/>
                      <a:r>
                        <a:rPr lang="en-GB" sz="1600" u="none" strike="noStrike">
                          <a:effectLst/>
                          <a:latin typeface="+mn-lt"/>
                        </a:rPr>
                        <a:t>Pensioners in poverty (receiving pension credit)</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17.7%</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9.6%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11.3%</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44673343"/>
                  </a:ext>
                </a:extLst>
              </a:tr>
              <a:tr h="528285">
                <a:tc>
                  <a:txBody>
                    <a:bodyPr/>
                    <a:lstStyle/>
                    <a:p>
                      <a:pPr algn="l" fontAlgn="b"/>
                      <a:r>
                        <a:rPr lang="en-GB" sz="1600" b="0" i="0" u="none" strike="noStrike">
                          <a:solidFill>
                            <a:srgbClr val="000000"/>
                          </a:solidFill>
                          <a:effectLst/>
                          <a:latin typeface="+mn-lt"/>
                        </a:rPr>
                        <a:t>Households living in fuel poverty</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9.4%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8.5%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13.3%</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36761555"/>
                  </a:ext>
                </a:extLst>
              </a:tr>
              <a:tr h="1049780">
                <a:tc>
                  <a:txBody>
                    <a:bodyPr/>
                    <a:lstStyle/>
                    <a:p>
                      <a:pPr algn="l" fontAlgn="b"/>
                      <a:r>
                        <a:rPr lang="en-GB" sz="1600" b="0" i="0" u="none" strike="noStrike" dirty="0">
                          <a:solidFill>
                            <a:srgbClr val="000000"/>
                          </a:solidFill>
                          <a:effectLst/>
                          <a:latin typeface="+mn-lt"/>
                        </a:rPr>
                        <a:t>Hardship Fund Vulnerability Index score</a:t>
                      </a:r>
                    </a:p>
                    <a:p>
                      <a:pPr algn="l" fontAlgn="b"/>
                      <a:r>
                        <a:rPr lang="en-GB" sz="1600" b="0" i="0" u="none" strike="noStrike" dirty="0">
                          <a:solidFill>
                            <a:srgbClr val="000000"/>
                          </a:solidFill>
                          <a:effectLst/>
                          <a:latin typeface="+mn-lt"/>
                        </a:rPr>
                        <a:t>(higher score = more vulnerable)</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123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109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131</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118858248"/>
                  </a:ext>
                </a:extLst>
              </a:tr>
              <a:tr h="934817">
                <a:tc>
                  <a:txBody>
                    <a:bodyPr/>
                    <a:lstStyle/>
                    <a:p>
                      <a:pPr algn="l" fontAlgn="b"/>
                      <a:r>
                        <a:rPr lang="en-GB" sz="1600" b="0" i="0" u="none" strike="noStrike">
                          <a:solidFill>
                            <a:srgbClr val="000000"/>
                          </a:solidFill>
                          <a:effectLst/>
                          <a:latin typeface="+mn-lt"/>
                        </a:rPr>
                        <a:t>Loneliness Index score</a:t>
                      </a:r>
                    </a:p>
                    <a:p>
                      <a:pPr algn="l" fontAlgn="b"/>
                      <a:r>
                        <a:rPr lang="en-GB" sz="1600" b="0" i="0" u="none" strike="noStrike">
                          <a:solidFill>
                            <a:srgbClr val="000000"/>
                          </a:solidFill>
                          <a:effectLst/>
                          <a:latin typeface="+mn-lt"/>
                        </a:rPr>
                        <a:t>(lower score = more loneliness)</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-1.4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mn-lt"/>
                        </a:rPr>
                        <a:t>0.9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0.1</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575730709"/>
                  </a:ext>
                </a:extLst>
              </a:tr>
            </a:tbl>
          </a:graphicData>
        </a:graphic>
      </p:graphicFrame>
      <p:sp>
        <p:nvSpPr>
          <p:cNvPr id="8" name="Slide Number Placeholder 7">
            <a:extLst>
              <a:ext uri="{FF2B5EF4-FFF2-40B4-BE49-F238E27FC236}">
                <a16:creationId xmlns:a16="http://schemas.microsoft.com/office/drawing/2014/main" id="{467C4798-1415-0E2A-2260-A01AC5983F20}"/>
              </a:ext>
            </a:extLst>
          </p:cNvPr>
          <p:cNvSpPr>
            <a:spLocks noGrp="1"/>
          </p:cNvSpPr>
          <p:nvPr>
            <p:ph type="sldNum" sz="quarter" idx="12"/>
          </p:nvPr>
        </p:nvSpPr>
        <p:spPr/>
        <p:txBody>
          <a:bodyPr/>
          <a:lstStyle/>
          <a:p>
            <a:fld id="{CEDEF9C1-0071-4D4A-89AA-0CC05A8019E4}" type="slidenum">
              <a:rPr lang="en-US" smtClean="0"/>
              <a:t>50</a:t>
            </a:fld>
            <a:endParaRPr lang="en-US"/>
          </a:p>
        </p:txBody>
      </p:sp>
    </p:spTree>
    <p:extLst>
      <p:ext uri="{BB962C8B-B14F-4D97-AF65-F5344CB8AC3E}">
        <p14:creationId xmlns:p14="http://schemas.microsoft.com/office/powerpoint/2010/main" val="406991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Vulnerability - Homelessness</a:t>
            </a:r>
          </a:p>
        </p:txBody>
      </p:sp>
      <p:sp>
        <p:nvSpPr>
          <p:cNvPr id="5" name="TextBox 4">
            <a:extLst>
              <a:ext uri="{FF2B5EF4-FFF2-40B4-BE49-F238E27FC236}">
                <a16:creationId xmlns:a16="http://schemas.microsoft.com/office/drawing/2014/main" id="{CC91B79D-D6BF-4D5B-5C3D-9F3A70307FE1}"/>
              </a:ext>
            </a:extLst>
          </p:cNvPr>
          <p:cNvSpPr txBox="1"/>
          <p:nvPr/>
        </p:nvSpPr>
        <p:spPr>
          <a:xfrm>
            <a:off x="6292850" y="1164635"/>
            <a:ext cx="5447264" cy="5324535"/>
          </a:xfrm>
          <a:prstGeom prst="rect">
            <a:avLst/>
          </a:prstGeom>
          <a:noFill/>
        </p:spPr>
        <p:txBody>
          <a:bodyPr wrap="square">
            <a:spAutoFit/>
          </a:bodyPr>
          <a:lstStyle/>
          <a:p>
            <a:pPr>
              <a:spcAft>
                <a:spcPts val="1800"/>
              </a:spcAft>
            </a:pPr>
            <a:r>
              <a:rPr lang="en-GB" sz="2000" dirty="0">
                <a:solidFill>
                  <a:srgbClr val="333333"/>
                </a:solidFill>
                <a:latin typeface="Segoe UI" panose="020B0502040204020203" pitchFamily="34" charset="0"/>
                <a:ea typeface="Times New Roman" panose="02020603050405020304" pitchFamily="18" charset="0"/>
                <a:cs typeface="Segoe UI" panose="020B0502040204020203" pitchFamily="34" charset="0"/>
              </a:rPr>
              <a:t>Slough has a rising number of homeless households and people living in Temporary Accommodation.</a:t>
            </a:r>
          </a:p>
          <a:p>
            <a:pPr>
              <a:spcAft>
                <a:spcPts val="1800"/>
              </a:spcAft>
            </a:pPr>
            <a:r>
              <a:rPr lang="en-GB" sz="2000" dirty="0">
                <a:solidFill>
                  <a:srgbClr val="333333"/>
                </a:solidFill>
                <a:latin typeface="Segoe UI" panose="020B0502040204020203" pitchFamily="34" charset="0"/>
                <a:ea typeface="Times New Roman" panose="02020603050405020304" pitchFamily="18" charset="0"/>
                <a:cs typeface="Segoe UI" panose="020B0502040204020203" pitchFamily="34" charset="0"/>
              </a:rPr>
              <a:t>There are key challenges around housing supply stock availability and affordability. </a:t>
            </a:r>
          </a:p>
          <a:p>
            <a:pPr>
              <a:spcAft>
                <a:spcPts val="1800"/>
              </a:spcAft>
            </a:pPr>
            <a:r>
              <a:rPr lang="en-GB" sz="2000" dirty="0">
                <a:solidFill>
                  <a:srgbClr val="333333"/>
                </a:solidFill>
                <a:latin typeface="Segoe UI" panose="020B0502040204020203" pitchFamily="34" charset="0"/>
                <a:ea typeface="Times New Roman" panose="02020603050405020304" pitchFamily="18" charset="0"/>
                <a:cs typeface="Segoe UI" panose="020B0502040204020203" pitchFamily="34" charset="0"/>
              </a:rPr>
              <a:t>The private rented sector is being placed under pressure due to no fault evictions (section 21) and additional expense for landlords, leading many to sell.</a:t>
            </a:r>
          </a:p>
          <a:p>
            <a:pPr>
              <a:spcAft>
                <a:spcPts val="1800"/>
              </a:spcAft>
            </a:pPr>
            <a:r>
              <a:rPr lang="en-GB" sz="2000" dirty="0">
                <a:solidFill>
                  <a:srgbClr val="333333"/>
                </a:solidFill>
                <a:latin typeface="Segoe UI" panose="020B0502040204020203" pitchFamily="34" charset="0"/>
                <a:ea typeface="Times New Roman" panose="02020603050405020304" pitchFamily="18" charset="0"/>
                <a:cs typeface="Segoe UI" panose="020B0502040204020203" pitchFamily="34" charset="0"/>
              </a:rPr>
              <a:t>The voluntary sector are reporting a significant increase in people struggling with bills and the cost of living.</a:t>
            </a:r>
          </a:p>
          <a:p>
            <a:pPr>
              <a:spcAft>
                <a:spcPts val="1800"/>
              </a:spcAft>
            </a:pPr>
            <a:r>
              <a:rPr lang="en-GB" sz="2000" dirty="0">
                <a:solidFill>
                  <a:srgbClr val="333333"/>
                </a:solidFill>
                <a:latin typeface="Segoe UI" panose="020B0502040204020203" pitchFamily="34" charset="0"/>
                <a:ea typeface="Times New Roman" panose="02020603050405020304" pitchFamily="18" charset="0"/>
                <a:cs typeface="Segoe UI" panose="020B0502040204020203" pitchFamily="34" charset="0"/>
              </a:rPr>
              <a:t>Around 70% of rough sleepers in Slough currently have No Recourse to Public Funds.</a:t>
            </a:r>
          </a:p>
        </p:txBody>
      </p:sp>
      <p:graphicFrame>
        <p:nvGraphicFramePr>
          <p:cNvPr id="4" name="Table 3">
            <a:extLst>
              <a:ext uri="{FF2B5EF4-FFF2-40B4-BE49-F238E27FC236}">
                <a16:creationId xmlns:a16="http://schemas.microsoft.com/office/drawing/2014/main" id="{274FFB95-76E2-12CB-30BD-DDED93430C37}"/>
              </a:ext>
            </a:extLst>
          </p:cNvPr>
          <p:cNvGraphicFramePr>
            <a:graphicFrameLocks noGrp="1"/>
          </p:cNvGraphicFramePr>
          <p:nvPr>
            <p:extLst>
              <p:ext uri="{D42A27DB-BD31-4B8C-83A1-F6EECF244321}">
                <p14:modId xmlns:p14="http://schemas.microsoft.com/office/powerpoint/2010/main" val="560629785"/>
              </p:ext>
            </p:extLst>
          </p:nvPr>
        </p:nvGraphicFramePr>
        <p:xfrm>
          <a:off x="510540" y="1376219"/>
          <a:ext cx="5585458" cy="5112952"/>
        </p:xfrm>
        <a:graphic>
          <a:graphicData uri="http://schemas.openxmlformats.org/drawingml/2006/table">
            <a:tbl>
              <a:tblPr firstRow="1">
                <a:tableStyleId>{5C22544A-7EE6-4342-B048-85BDC9FD1C3A}</a:tableStyleId>
              </a:tblPr>
              <a:tblGrid>
                <a:gridCol w="2413282">
                  <a:extLst>
                    <a:ext uri="{9D8B030D-6E8A-4147-A177-3AD203B41FA5}">
                      <a16:colId xmlns:a16="http://schemas.microsoft.com/office/drawing/2014/main" val="1856750965"/>
                    </a:ext>
                  </a:extLst>
                </a:gridCol>
                <a:gridCol w="1057392">
                  <a:extLst>
                    <a:ext uri="{9D8B030D-6E8A-4147-A177-3AD203B41FA5}">
                      <a16:colId xmlns:a16="http://schemas.microsoft.com/office/drawing/2014/main" val="1403789541"/>
                    </a:ext>
                  </a:extLst>
                </a:gridCol>
                <a:gridCol w="1057392">
                  <a:extLst>
                    <a:ext uri="{9D8B030D-6E8A-4147-A177-3AD203B41FA5}">
                      <a16:colId xmlns:a16="http://schemas.microsoft.com/office/drawing/2014/main" val="920863710"/>
                    </a:ext>
                  </a:extLst>
                </a:gridCol>
                <a:gridCol w="1057392">
                  <a:extLst>
                    <a:ext uri="{9D8B030D-6E8A-4147-A177-3AD203B41FA5}">
                      <a16:colId xmlns:a16="http://schemas.microsoft.com/office/drawing/2014/main" val="3042289853"/>
                    </a:ext>
                  </a:extLst>
                </a:gridCol>
              </a:tblGrid>
              <a:tr h="470346">
                <a:tc>
                  <a:txBody>
                    <a:bodyPr/>
                    <a:lstStyle/>
                    <a:p>
                      <a:pPr algn="l" fontAlgn="b"/>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9525" marR="9525" marT="9525"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t"/>
                      <a:r>
                        <a:rPr lang="en-GB" sz="1600" b="1" u="none" strike="noStrike">
                          <a:solidFill>
                            <a:schemeClr val="bg1"/>
                          </a:solidFill>
                          <a:effectLst/>
                        </a:rPr>
                        <a:t>2020-21</a:t>
                      </a:r>
                      <a:endParaRPr lang="en-GB" sz="1600" b="1" i="0" u="none" strike="noStrike">
                        <a:solidFill>
                          <a:schemeClr val="bg1"/>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t"/>
                      <a:r>
                        <a:rPr lang="en-GB" sz="1600" b="1" u="none" strike="noStrike">
                          <a:solidFill>
                            <a:schemeClr val="bg1"/>
                          </a:solidFill>
                          <a:effectLst/>
                        </a:rPr>
                        <a:t>2021-22</a:t>
                      </a:r>
                      <a:endParaRPr lang="en-GB" sz="1600" b="1" i="0" u="none" strike="noStrike">
                        <a:solidFill>
                          <a:schemeClr val="bg1"/>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t"/>
                      <a:r>
                        <a:rPr lang="en-GB" sz="1600" b="1" u="none" strike="noStrike">
                          <a:solidFill>
                            <a:schemeClr val="bg1"/>
                          </a:solidFill>
                          <a:effectLst/>
                        </a:rPr>
                        <a:t>2022-23</a:t>
                      </a:r>
                      <a:endParaRPr lang="en-GB" sz="1600" b="1" i="0" u="none" strike="noStrike">
                        <a:solidFill>
                          <a:schemeClr val="bg1"/>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extLst>
                  <a:ext uri="{0D108BD9-81ED-4DB2-BD59-A6C34878D82A}">
                    <a16:rowId xmlns:a16="http://schemas.microsoft.com/office/drawing/2014/main" val="1877384282"/>
                  </a:ext>
                </a:extLst>
              </a:tr>
              <a:tr h="1114588">
                <a:tc>
                  <a:txBody>
                    <a:bodyPr/>
                    <a:lstStyle/>
                    <a:p>
                      <a:pPr algn="l" fontAlgn="b"/>
                      <a:r>
                        <a:rPr lang="en-GB" sz="1600" u="none" strike="noStrike">
                          <a:solidFill>
                            <a:srgbClr val="333333"/>
                          </a:solidFill>
                          <a:effectLst/>
                        </a:rPr>
                        <a:t>Number of Homeless Reduction Act (HRA) approaches</a:t>
                      </a:r>
                      <a:endParaRPr lang="en-GB" sz="1600" b="1" i="0" u="none" strike="noStrike">
                        <a:solidFill>
                          <a:srgbClr val="333333"/>
                        </a:solidFill>
                        <a:effectLst/>
                        <a:latin typeface="Arial" panose="020B0604020202020204" pitchFamily="34" charset="0"/>
                      </a:endParaRPr>
                    </a:p>
                  </a:txBody>
                  <a:tcPr marL="9525" marR="9525" marT="9525"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a:solidFill>
                            <a:srgbClr val="333333"/>
                          </a:solidFill>
                          <a:effectLst/>
                        </a:rPr>
                        <a:t>1745</a:t>
                      </a:r>
                      <a:endParaRPr lang="en-GB" sz="1600" b="0" i="0" u="none" strike="noStrike">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a:solidFill>
                            <a:srgbClr val="333333"/>
                          </a:solidFill>
                          <a:effectLst/>
                        </a:rPr>
                        <a:t>1822</a:t>
                      </a:r>
                      <a:endParaRPr lang="en-GB" sz="1600" b="0" i="0" u="none" strike="noStrike">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2086</a:t>
                      </a:r>
                    </a:p>
                  </a:txBody>
                  <a:tcPr marL="68580" marR="68580" marT="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extLst>
                  <a:ext uri="{0D108BD9-81ED-4DB2-BD59-A6C34878D82A}">
                    <a16:rowId xmlns:a16="http://schemas.microsoft.com/office/drawing/2014/main" val="3516045015"/>
                  </a:ext>
                </a:extLst>
              </a:tr>
              <a:tr h="610391">
                <a:tc>
                  <a:txBody>
                    <a:bodyPr/>
                    <a:lstStyle/>
                    <a:p>
                      <a:pPr algn="l" fontAlgn="b"/>
                      <a:r>
                        <a:rPr lang="en-GB" sz="1600" u="none" strike="noStrike">
                          <a:solidFill>
                            <a:srgbClr val="333333"/>
                          </a:solidFill>
                          <a:effectLst/>
                        </a:rPr>
                        <a:t>Preventions</a:t>
                      </a:r>
                      <a:endParaRPr lang="en-GB" sz="1600" b="1" i="0" u="none" strike="noStrike">
                        <a:solidFill>
                          <a:srgbClr val="333333"/>
                        </a:solidFill>
                        <a:effectLst/>
                        <a:latin typeface="Arial" panose="020B0604020202020204" pitchFamily="34" charset="0"/>
                      </a:endParaRPr>
                    </a:p>
                  </a:txBody>
                  <a:tcPr marL="9525" marR="9525" marT="9525"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a:solidFill>
                            <a:srgbClr val="333333"/>
                          </a:solidFill>
                          <a:effectLst/>
                        </a:rPr>
                        <a:t>351</a:t>
                      </a:r>
                      <a:endParaRPr lang="en-GB" sz="1600" b="0" i="0" u="none" strike="noStrike">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a:solidFill>
                            <a:srgbClr val="333333"/>
                          </a:solidFill>
                          <a:effectLst/>
                        </a:rPr>
                        <a:t>212</a:t>
                      </a:r>
                      <a:endParaRPr lang="en-GB" sz="1600" b="0" i="0" u="none" strike="noStrike">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122</a:t>
                      </a:r>
                    </a:p>
                  </a:txBody>
                  <a:tcPr marL="68580" marR="68580" marT="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extLst>
                  <a:ext uri="{0D108BD9-81ED-4DB2-BD59-A6C34878D82A}">
                    <a16:rowId xmlns:a16="http://schemas.microsoft.com/office/drawing/2014/main" val="2121890839"/>
                  </a:ext>
                </a:extLst>
              </a:tr>
              <a:tr h="845173">
                <a:tc>
                  <a:txBody>
                    <a:bodyPr/>
                    <a:lstStyle/>
                    <a:p>
                      <a:pPr algn="l" fontAlgn="b"/>
                      <a:r>
                        <a:rPr lang="en-GB" sz="1600" u="none" strike="noStrike">
                          <a:solidFill>
                            <a:srgbClr val="333333"/>
                          </a:solidFill>
                          <a:effectLst/>
                        </a:rPr>
                        <a:t>New Homeless cases opened</a:t>
                      </a:r>
                      <a:endParaRPr lang="en-GB" sz="1600" b="1" i="0" u="none" strike="noStrike">
                        <a:solidFill>
                          <a:srgbClr val="333333"/>
                        </a:solidFill>
                        <a:effectLst/>
                        <a:latin typeface="Arial" panose="020B0604020202020204" pitchFamily="34" charset="0"/>
                      </a:endParaRPr>
                    </a:p>
                  </a:txBody>
                  <a:tcPr marL="9525" marR="9525" marT="9525"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a:solidFill>
                            <a:srgbClr val="333333"/>
                          </a:solidFill>
                          <a:effectLst/>
                        </a:rPr>
                        <a:t>466</a:t>
                      </a:r>
                      <a:endParaRPr lang="en-GB" sz="1600" b="0" i="0" u="none" strike="noStrike">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a:solidFill>
                            <a:srgbClr val="333333"/>
                          </a:solidFill>
                          <a:effectLst/>
                        </a:rPr>
                        <a:t>466</a:t>
                      </a:r>
                      <a:endParaRPr lang="en-GB" sz="1600" b="0" i="0" u="none" strike="noStrike">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252 (Sept)</a:t>
                      </a:r>
                    </a:p>
                  </a:txBody>
                  <a:tcPr marL="68580" marR="68580" marT="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extLst>
                  <a:ext uri="{0D108BD9-81ED-4DB2-BD59-A6C34878D82A}">
                    <a16:rowId xmlns:a16="http://schemas.microsoft.com/office/drawing/2014/main" val="103273196"/>
                  </a:ext>
                </a:extLst>
              </a:tr>
              <a:tr h="1243472">
                <a:tc>
                  <a:txBody>
                    <a:bodyPr/>
                    <a:lstStyle/>
                    <a:p>
                      <a:pPr algn="l" fontAlgn="b"/>
                      <a:r>
                        <a:rPr lang="en-GB" sz="1600" u="none" strike="noStrike">
                          <a:solidFill>
                            <a:srgbClr val="333333"/>
                          </a:solidFill>
                          <a:effectLst/>
                        </a:rPr>
                        <a:t>% Homeless cases agreed</a:t>
                      </a:r>
                      <a:endParaRPr lang="en-GB" sz="1600" b="1" i="0" u="none" strike="noStrike">
                        <a:solidFill>
                          <a:srgbClr val="333333"/>
                        </a:solidFill>
                        <a:effectLst/>
                        <a:latin typeface="Arial" panose="020B0604020202020204" pitchFamily="34" charset="0"/>
                      </a:endParaRPr>
                    </a:p>
                  </a:txBody>
                  <a:tcPr marL="9525" marR="9525" marT="9525"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a:solidFill>
                            <a:srgbClr val="333333"/>
                          </a:solidFill>
                          <a:effectLst/>
                        </a:rPr>
                        <a:t>31% (114/373)</a:t>
                      </a:r>
                      <a:endParaRPr lang="en-GB" sz="1600" b="0" i="0" u="none" strike="noStrike">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a:solidFill>
                            <a:srgbClr val="333333"/>
                          </a:solidFill>
                          <a:effectLst/>
                        </a:rPr>
                        <a:t>38% (170/446)</a:t>
                      </a:r>
                      <a:endParaRPr lang="en-GB" sz="1600" b="0" i="0" u="none" strike="noStrike">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31% (44/141) (Sept)</a:t>
                      </a:r>
                    </a:p>
                  </a:txBody>
                  <a:tcPr marL="68580" marR="68580" marT="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extLst>
                  <a:ext uri="{0D108BD9-81ED-4DB2-BD59-A6C34878D82A}">
                    <a16:rowId xmlns:a16="http://schemas.microsoft.com/office/drawing/2014/main" val="1688292764"/>
                  </a:ext>
                </a:extLst>
              </a:tr>
              <a:tr h="828982">
                <a:tc>
                  <a:txBody>
                    <a:bodyPr/>
                    <a:lstStyle/>
                    <a:p>
                      <a:pPr algn="l" fontAlgn="b"/>
                      <a:r>
                        <a:rPr lang="en-GB" sz="1600" u="none" strike="noStrike">
                          <a:solidFill>
                            <a:srgbClr val="333333"/>
                          </a:solidFill>
                          <a:effectLst/>
                        </a:rPr>
                        <a:t>Numbers currently in TA</a:t>
                      </a:r>
                      <a:endParaRPr lang="en-GB" sz="1600" b="1" i="0" u="none" strike="noStrike">
                        <a:solidFill>
                          <a:srgbClr val="333333"/>
                        </a:solidFill>
                        <a:effectLst/>
                        <a:latin typeface="Arial" panose="020B0604020202020204" pitchFamily="34" charset="0"/>
                      </a:endParaRPr>
                    </a:p>
                  </a:txBody>
                  <a:tcPr marL="9525" marR="9525" marT="9525"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a:solidFill>
                            <a:srgbClr val="333333"/>
                          </a:solidFill>
                          <a:effectLst/>
                        </a:rPr>
                        <a:t>414</a:t>
                      </a:r>
                      <a:endParaRPr lang="en-GB" sz="1600" b="0" i="0" u="none" strike="noStrike">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algn="ctr" fontAlgn="ctr"/>
                      <a:r>
                        <a:rPr lang="en-GB" sz="1600" u="none" strike="noStrike">
                          <a:solidFill>
                            <a:srgbClr val="333333"/>
                          </a:solidFill>
                          <a:effectLst/>
                        </a:rPr>
                        <a:t>462</a:t>
                      </a:r>
                      <a:endParaRPr lang="en-GB" sz="1600" b="0" i="0" u="none" strike="noStrike">
                        <a:solidFill>
                          <a:srgbClr val="333333"/>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GB" sz="1600" u="none" strike="noStrike" kern="1200" dirty="0">
                          <a:solidFill>
                            <a:srgbClr val="333333"/>
                          </a:solidFill>
                          <a:effectLst/>
                          <a:latin typeface="+mn-lt"/>
                          <a:ea typeface="+mn-ea"/>
                          <a:cs typeface="+mn-cs"/>
                        </a:rPr>
                        <a:t>676 (Estimate)</a:t>
                      </a:r>
                    </a:p>
                  </a:txBody>
                  <a:tcPr marL="68580" marR="68580" marT="0" marB="0" anchor="ctr">
                    <a:lnL w="12700" cap="flat" cmpd="sng" algn="ctr">
                      <a:noFill/>
                      <a:prstDash val="solid"/>
                      <a:round/>
                      <a:headEnd type="none" w="med" len="med"/>
                      <a:tailEnd type="none" w="med" len="med"/>
                    </a:lnL>
                    <a:lnR w="12700" cap="flat" cmpd="sng" algn="ctr">
                      <a:solidFill>
                        <a:srgbClr val="2FA390"/>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noFill/>
                  </a:tcPr>
                </a:tc>
                <a:extLst>
                  <a:ext uri="{0D108BD9-81ED-4DB2-BD59-A6C34878D82A}">
                    <a16:rowId xmlns:a16="http://schemas.microsoft.com/office/drawing/2014/main" val="3162384217"/>
                  </a:ext>
                </a:extLst>
              </a:tr>
            </a:tbl>
          </a:graphicData>
        </a:graphic>
      </p:graphicFrame>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 name="Graphic 6">
            <a:extLst>
              <a:ext uri="{FF2B5EF4-FFF2-40B4-BE49-F238E27FC236}">
                <a16:creationId xmlns:a16="http://schemas.microsoft.com/office/drawing/2014/main" id="{8214D628-5717-A795-56BD-2AA1D1A46A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8" name="Slide Number Placeholder 7">
            <a:extLst>
              <a:ext uri="{FF2B5EF4-FFF2-40B4-BE49-F238E27FC236}">
                <a16:creationId xmlns:a16="http://schemas.microsoft.com/office/drawing/2014/main" id="{E9D3ACD9-9C09-CDB5-A129-CBA2B081653F}"/>
              </a:ext>
            </a:extLst>
          </p:cNvPr>
          <p:cNvSpPr>
            <a:spLocks noGrp="1"/>
          </p:cNvSpPr>
          <p:nvPr>
            <p:ph type="sldNum" sz="quarter" idx="12"/>
          </p:nvPr>
        </p:nvSpPr>
        <p:spPr/>
        <p:txBody>
          <a:bodyPr/>
          <a:lstStyle/>
          <a:p>
            <a:fld id="{CEDEF9C1-0071-4D4A-89AA-0CC05A8019E4}" type="slidenum">
              <a:rPr lang="en-US" smtClean="0"/>
              <a:t>51</a:t>
            </a:fld>
            <a:endParaRPr lang="en-US"/>
          </a:p>
        </p:txBody>
      </p:sp>
    </p:spTree>
    <p:extLst>
      <p:ext uri="{BB962C8B-B14F-4D97-AF65-F5344CB8AC3E}">
        <p14:creationId xmlns:p14="http://schemas.microsoft.com/office/powerpoint/2010/main" val="2100524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Vulnerability – Support</a:t>
            </a:r>
          </a:p>
        </p:txBody>
      </p:sp>
      <p:sp>
        <p:nvSpPr>
          <p:cNvPr id="4" name="TextBox 3">
            <a:extLst>
              <a:ext uri="{FF2B5EF4-FFF2-40B4-BE49-F238E27FC236}">
                <a16:creationId xmlns:a16="http://schemas.microsoft.com/office/drawing/2014/main" id="{963DB6B3-4DC0-261A-1445-F56052FCE1DD}"/>
              </a:ext>
            </a:extLst>
          </p:cNvPr>
          <p:cNvSpPr txBox="1"/>
          <p:nvPr/>
        </p:nvSpPr>
        <p:spPr>
          <a:xfrm>
            <a:off x="451884" y="1199074"/>
            <a:ext cx="11288229" cy="2862322"/>
          </a:xfrm>
          <a:prstGeom prst="rect">
            <a:avLst/>
          </a:prstGeom>
          <a:noFill/>
        </p:spPr>
        <p:txBody>
          <a:bodyPr wrap="square" rtlCol="0">
            <a:spAutoFit/>
          </a:bodyPr>
          <a:lstStyle/>
          <a:p>
            <a:r>
              <a:rPr lang="en-GB" dirty="0">
                <a:solidFill>
                  <a:srgbClr val="333333"/>
                </a:solidFill>
                <a:ea typeface="Times New Roman" panose="02020603050405020304" pitchFamily="18" charset="0"/>
                <a:cs typeface="Segoe UI" panose="020B0502040204020203" pitchFamily="34" charset="0"/>
              </a:rPr>
              <a:t>In 2023, Slough Foodbank provided 11,300 food parcels (21% increase from 2022). 7,171 food parcels were for adults (a 24% increase) and 4129 were for children (17% increase). </a:t>
            </a:r>
          </a:p>
          <a:p>
            <a:r>
              <a:rPr lang="en-GB" dirty="0">
                <a:solidFill>
                  <a:srgbClr val="333333"/>
                </a:solidFill>
                <a:ea typeface="Times New Roman" panose="02020603050405020304" pitchFamily="18" charset="0"/>
                <a:cs typeface="Segoe UI" panose="020B0502040204020203" pitchFamily="34" charset="0"/>
              </a:rPr>
              <a:t>Slough Foodbank also provided 783 emergency fuel vouchers (30% increase from 2022) and 1,300 SIM cards.</a:t>
            </a:r>
          </a:p>
          <a:p>
            <a:endParaRPr lang="en-GB" dirty="0">
              <a:solidFill>
                <a:srgbClr val="333333"/>
              </a:solidFill>
              <a:ea typeface="Times New Roman" panose="02020603050405020304" pitchFamily="18" charset="0"/>
              <a:cs typeface="Segoe UI" panose="020B0502040204020203" pitchFamily="34" charset="0"/>
            </a:endParaRPr>
          </a:p>
          <a:p>
            <a:r>
              <a:rPr lang="en-GB" dirty="0">
                <a:solidFill>
                  <a:srgbClr val="333333"/>
                </a:solidFill>
                <a:ea typeface="Times New Roman" panose="02020603050405020304" pitchFamily="18" charset="0"/>
                <a:cs typeface="Segoe UI" panose="020B0502040204020203" pitchFamily="34" charset="0"/>
              </a:rPr>
              <a:t>In October 2023, Slough Foodbank and Citizens Advice launched a new service in Slough, with CA workers running sessions in Foodbank Distribution Centres to further help people in crisis, offering advice and information on benefits, debt, low income, discrimination at work, housing, homelessness and ill health. In Q4 of 2023, 54 clients were seen and 413 issues were identified.  As a result of this service, an additional £23,132 income gain was achieved for clients.</a:t>
            </a:r>
          </a:p>
          <a:p>
            <a:endParaRPr lang="en-GB" dirty="0">
              <a:solidFill>
                <a:srgbClr val="333333"/>
              </a:solidFill>
              <a:ea typeface="Times New Roman" panose="02020603050405020304" pitchFamily="18" charset="0"/>
              <a:cs typeface="Segoe UI" panose="020B0502040204020203" pitchFamily="34" charset="0"/>
            </a:endParaRPr>
          </a:p>
        </p:txBody>
      </p:sp>
      <p:sp>
        <p:nvSpPr>
          <p:cNvPr id="9" name="TextBox 8">
            <a:extLst>
              <a:ext uri="{FF2B5EF4-FFF2-40B4-BE49-F238E27FC236}">
                <a16:creationId xmlns:a16="http://schemas.microsoft.com/office/drawing/2014/main" id="{38CF7919-05FA-1CD1-C9C7-F4B3D4E76F24}"/>
              </a:ext>
            </a:extLst>
          </p:cNvPr>
          <p:cNvSpPr txBox="1"/>
          <p:nvPr/>
        </p:nvSpPr>
        <p:spPr>
          <a:xfrm>
            <a:off x="449792" y="4061396"/>
            <a:ext cx="4240696" cy="2031325"/>
          </a:xfrm>
          <a:prstGeom prst="rect">
            <a:avLst/>
          </a:prstGeom>
          <a:noFill/>
        </p:spPr>
        <p:txBody>
          <a:bodyPr wrap="square" numCol="1">
            <a:spAutoFit/>
          </a:bodyPr>
          <a:lstStyle/>
          <a:p>
            <a:r>
              <a:rPr lang="en-GB" i="0" dirty="0">
                <a:solidFill>
                  <a:srgbClr val="333333"/>
                </a:solidFill>
                <a:effectLst/>
                <a:latin typeface="+mn-lt"/>
                <a:cs typeface="Segoe UI" panose="020B0502040204020203" pitchFamily="34" charset="0"/>
              </a:rPr>
              <a:t>In Dec 2</a:t>
            </a:r>
            <a:r>
              <a:rPr lang="en-GB" dirty="0">
                <a:solidFill>
                  <a:srgbClr val="333333"/>
                </a:solidFill>
                <a:cs typeface="Segoe UI" panose="020B0502040204020203" pitchFamily="34" charset="0"/>
              </a:rPr>
              <a:t>2 – Feb 23, Citizens Advice East Berkshire gave advice to 365 people:</a:t>
            </a:r>
          </a:p>
          <a:p>
            <a:pPr marL="342900" indent="-342900">
              <a:buFont typeface="Arial" panose="020B0604020202020204" pitchFamily="34" charset="0"/>
              <a:buChar char="•"/>
            </a:pPr>
            <a:r>
              <a:rPr lang="en-GB" dirty="0">
                <a:solidFill>
                  <a:srgbClr val="333333"/>
                </a:solidFill>
                <a:cs typeface="Segoe UI" panose="020B0502040204020203" pitchFamily="34" charset="0"/>
              </a:rPr>
              <a:t>62% were women</a:t>
            </a:r>
          </a:p>
          <a:p>
            <a:pPr marL="342900" indent="-342900">
              <a:buFont typeface="Arial" panose="020B0604020202020204" pitchFamily="34" charset="0"/>
              <a:buChar char="•"/>
            </a:pPr>
            <a:r>
              <a:rPr lang="en-GB" dirty="0">
                <a:solidFill>
                  <a:srgbClr val="333333"/>
                </a:solidFill>
                <a:cs typeface="Segoe UI" panose="020B0502040204020203" pitchFamily="34" charset="0"/>
              </a:rPr>
              <a:t>56% were disabled or have a long-term health condition</a:t>
            </a:r>
          </a:p>
          <a:p>
            <a:pPr marL="342900" indent="-342900">
              <a:buFont typeface="Arial" panose="020B0604020202020204" pitchFamily="34" charset="0"/>
              <a:buChar char="•"/>
            </a:pPr>
            <a:r>
              <a:rPr lang="en-GB" dirty="0">
                <a:solidFill>
                  <a:srgbClr val="333333"/>
                </a:solidFill>
                <a:cs typeface="Segoe UI" panose="020B0502040204020203" pitchFamily="34" charset="0"/>
              </a:rPr>
              <a:t>58% were from Black Asian and Minority Ethnic backgrounds</a:t>
            </a:r>
          </a:p>
        </p:txBody>
      </p:sp>
      <p:sp>
        <p:nvSpPr>
          <p:cNvPr id="11" name="TextBox 10">
            <a:extLst>
              <a:ext uri="{FF2B5EF4-FFF2-40B4-BE49-F238E27FC236}">
                <a16:creationId xmlns:a16="http://schemas.microsoft.com/office/drawing/2014/main" id="{55192657-7860-1989-A6CA-A0D894BD8038}"/>
              </a:ext>
            </a:extLst>
          </p:cNvPr>
          <p:cNvSpPr txBox="1"/>
          <p:nvPr/>
        </p:nvSpPr>
        <p:spPr>
          <a:xfrm>
            <a:off x="4690488" y="4061396"/>
            <a:ext cx="2811026" cy="1477328"/>
          </a:xfrm>
          <a:prstGeom prst="rect">
            <a:avLst/>
          </a:prstGeom>
          <a:noFill/>
        </p:spPr>
        <p:txBody>
          <a:bodyPr wrap="square">
            <a:spAutoFit/>
          </a:bodyPr>
          <a:lstStyle/>
          <a:p>
            <a:r>
              <a:rPr lang="en-GB" dirty="0">
                <a:cs typeface="Segoe UI" panose="020B0502040204020203" pitchFamily="34" charset="0"/>
              </a:rPr>
              <a:t>The top four issues were: </a:t>
            </a:r>
          </a:p>
          <a:p>
            <a:pPr marL="457200" indent="-457200">
              <a:buFont typeface="+mj-lt"/>
              <a:buAutoNum type="arabicPeriod"/>
            </a:pPr>
            <a:r>
              <a:rPr lang="en-GB" dirty="0">
                <a:cs typeface="Segoe UI" panose="020B0502040204020203" pitchFamily="34" charset="0"/>
              </a:rPr>
              <a:t>Housing – 29%</a:t>
            </a:r>
          </a:p>
          <a:p>
            <a:pPr marL="457200" indent="-457200">
              <a:buFont typeface="+mj-lt"/>
              <a:buAutoNum type="arabicPeriod"/>
            </a:pPr>
            <a:r>
              <a:rPr lang="en-GB" dirty="0">
                <a:cs typeface="Segoe UI" panose="020B0502040204020203" pitchFamily="34" charset="0"/>
              </a:rPr>
              <a:t>Benefits – 21%</a:t>
            </a:r>
          </a:p>
          <a:p>
            <a:pPr marL="457200" indent="-457200">
              <a:buFont typeface="+mj-lt"/>
              <a:buAutoNum type="arabicPeriod"/>
            </a:pPr>
            <a:r>
              <a:rPr lang="en-GB" dirty="0">
                <a:cs typeface="Segoe UI" panose="020B0502040204020203" pitchFamily="34" charset="0"/>
              </a:rPr>
              <a:t>Legal – 8%</a:t>
            </a:r>
          </a:p>
          <a:p>
            <a:pPr marL="457200" indent="-457200">
              <a:buFont typeface="+mj-lt"/>
              <a:buAutoNum type="arabicPeriod"/>
            </a:pPr>
            <a:r>
              <a:rPr lang="en-GB" dirty="0">
                <a:solidFill>
                  <a:srgbClr val="333333"/>
                </a:solidFill>
                <a:cs typeface="Segoe UI" panose="020B0502040204020203" pitchFamily="34" charset="0"/>
              </a:rPr>
              <a:t>Debt – 7%</a:t>
            </a:r>
            <a:endParaRPr lang="en-GB" dirty="0"/>
          </a:p>
        </p:txBody>
      </p:sp>
      <p:graphicFrame>
        <p:nvGraphicFramePr>
          <p:cNvPr id="3" name="Chart 2" descr="A line graph showing the total number of food parcels provided by Slough Foodbank from 2019 to 2023. The number has increased every year. ">
            <a:extLst>
              <a:ext uri="{FF2B5EF4-FFF2-40B4-BE49-F238E27FC236}">
                <a16:creationId xmlns:a16="http://schemas.microsoft.com/office/drawing/2014/main" id="{38B3AB97-419D-22A2-920F-3D8C29613740}"/>
              </a:ext>
            </a:extLst>
          </p:cNvPr>
          <p:cNvGraphicFramePr>
            <a:graphicFrameLocks/>
          </p:cNvGraphicFramePr>
          <p:nvPr>
            <p:extLst>
              <p:ext uri="{D42A27DB-BD31-4B8C-83A1-F6EECF244321}">
                <p14:modId xmlns:p14="http://schemas.microsoft.com/office/powerpoint/2010/main" val="2277489310"/>
              </p:ext>
            </p:extLst>
          </p:nvPr>
        </p:nvGraphicFramePr>
        <p:xfrm>
          <a:off x="7335297" y="3506875"/>
          <a:ext cx="4400637" cy="2986000"/>
        </p:xfrm>
        <a:graphic>
          <a:graphicData uri="http://schemas.openxmlformats.org/drawingml/2006/chart">
            <c:chart xmlns:c="http://schemas.openxmlformats.org/drawingml/2006/chart" xmlns:r="http://schemas.openxmlformats.org/officeDocument/2006/relationships" r:id="rId3"/>
          </a:graphicData>
        </a:graphic>
      </p:graphicFrame>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5" name="Graphic 4">
            <a:extLst>
              <a:ext uri="{FF2B5EF4-FFF2-40B4-BE49-F238E27FC236}">
                <a16:creationId xmlns:a16="http://schemas.microsoft.com/office/drawing/2014/main" id="{66A84FD7-B119-AD9A-13F2-653DE7186D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8B98904C-E1D7-08DB-B90E-E00A2D027C7F}"/>
              </a:ext>
            </a:extLst>
          </p:cNvPr>
          <p:cNvSpPr>
            <a:spLocks noGrp="1"/>
          </p:cNvSpPr>
          <p:nvPr>
            <p:ph type="sldNum" sz="quarter" idx="12"/>
          </p:nvPr>
        </p:nvSpPr>
        <p:spPr/>
        <p:txBody>
          <a:bodyPr/>
          <a:lstStyle/>
          <a:p>
            <a:fld id="{CEDEF9C1-0071-4D4A-89AA-0CC05A8019E4}" type="slidenum">
              <a:rPr lang="en-US" smtClean="0"/>
              <a:t>52</a:t>
            </a:fld>
            <a:endParaRPr lang="en-US"/>
          </a:p>
        </p:txBody>
      </p:sp>
    </p:spTree>
    <p:extLst>
      <p:ext uri="{BB962C8B-B14F-4D97-AF65-F5344CB8AC3E}">
        <p14:creationId xmlns:p14="http://schemas.microsoft.com/office/powerpoint/2010/main" val="2164822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Vulnerability – Vulnerable children</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5" name="Graphic 4">
            <a:extLst>
              <a:ext uri="{FF2B5EF4-FFF2-40B4-BE49-F238E27FC236}">
                <a16:creationId xmlns:a16="http://schemas.microsoft.com/office/drawing/2014/main" id="{66A84FD7-B119-AD9A-13F2-653DE7186D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4F8C5368-0877-35C8-71D7-25DE01F90E2A}"/>
              </a:ext>
            </a:extLst>
          </p:cNvPr>
          <p:cNvSpPr txBox="1"/>
          <p:nvPr/>
        </p:nvSpPr>
        <p:spPr>
          <a:xfrm>
            <a:off x="6498076" y="2509064"/>
            <a:ext cx="5242037" cy="2554545"/>
          </a:xfrm>
          <a:prstGeom prst="rect">
            <a:avLst/>
          </a:prstGeom>
          <a:noFill/>
        </p:spPr>
        <p:txBody>
          <a:bodyPr wrap="square" rtlCol="0">
            <a:spAutoFit/>
          </a:bodyPr>
          <a:lstStyle/>
          <a:p>
            <a:r>
              <a:rPr lang="en-GB" sz="2000" dirty="0">
                <a:solidFill>
                  <a:srgbClr val="333333"/>
                </a:solidFill>
                <a:ea typeface="Times New Roman" panose="02020603050405020304" pitchFamily="18" charset="0"/>
                <a:cs typeface="Segoe UI" panose="020B0502040204020203" pitchFamily="34" charset="0"/>
              </a:rPr>
              <a:t>Slough has higher than average rates of Children in Need and children receiving Targeted Early Help and Child Protection Plans.</a:t>
            </a:r>
          </a:p>
          <a:p>
            <a:endParaRPr lang="en-GB" sz="2000" dirty="0">
              <a:solidFill>
                <a:srgbClr val="333333"/>
              </a:solidFill>
              <a:ea typeface="Times New Roman" panose="02020603050405020304" pitchFamily="18" charset="0"/>
              <a:cs typeface="Segoe UI" panose="020B0502040204020203" pitchFamily="34" charset="0"/>
            </a:endParaRPr>
          </a:p>
          <a:p>
            <a:r>
              <a:rPr lang="en-GB" sz="2000" i="0" dirty="0">
                <a:solidFill>
                  <a:srgbClr val="333333"/>
                </a:solidFill>
                <a:effectLst/>
                <a:latin typeface="+mn-lt"/>
                <a:cs typeface="Segoe UI" panose="020B0502040204020203" pitchFamily="34" charset="0"/>
              </a:rPr>
              <a:t>Slough has </a:t>
            </a:r>
            <a:r>
              <a:rPr lang="en-GB" sz="2000" dirty="0">
                <a:solidFill>
                  <a:srgbClr val="333333"/>
                </a:solidFill>
                <a:cs typeface="Segoe UI" panose="020B0502040204020203" pitchFamily="34" charset="0"/>
              </a:rPr>
              <a:t>a lower rate of Children Looked After than the England average and is similar to the South East average.</a:t>
            </a:r>
          </a:p>
        </p:txBody>
      </p:sp>
      <p:graphicFrame>
        <p:nvGraphicFramePr>
          <p:cNvPr id="3" name="Table 2">
            <a:extLst>
              <a:ext uri="{FF2B5EF4-FFF2-40B4-BE49-F238E27FC236}">
                <a16:creationId xmlns:a16="http://schemas.microsoft.com/office/drawing/2014/main" id="{FA7820F0-BE34-8C68-C092-85666286A04A}"/>
              </a:ext>
            </a:extLst>
          </p:cNvPr>
          <p:cNvGraphicFramePr>
            <a:graphicFrameLocks noGrp="1"/>
          </p:cNvGraphicFramePr>
          <p:nvPr>
            <p:extLst>
              <p:ext uri="{D42A27DB-BD31-4B8C-83A1-F6EECF244321}">
                <p14:modId xmlns:p14="http://schemas.microsoft.com/office/powerpoint/2010/main" val="267189782"/>
              </p:ext>
            </p:extLst>
          </p:nvPr>
        </p:nvGraphicFramePr>
        <p:xfrm>
          <a:off x="356883" y="1840448"/>
          <a:ext cx="5947180" cy="3891778"/>
        </p:xfrm>
        <a:graphic>
          <a:graphicData uri="http://schemas.openxmlformats.org/drawingml/2006/table">
            <a:tbl>
              <a:tblPr firstRow="1">
                <a:tableStyleId>{5A111915-BE36-4E01-A7E5-04B1672EAD32}</a:tableStyleId>
              </a:tblPr>
              <a:tblGrid>
                <a:gridCol w="3172900">
                  <a:extLst>
                    <a:ext uri="{9D8B030D-6E8A-4147-A177-3AD203B41FA5}">
                      <a16:colId xmlns:a16="http://schemas.microsoft.com/office/drawing/2014/main" val="1806707834"/>
                    </a:ext>
                  </a:extLst>
                </a:gridCol>
                <a:gridCol w="860612">
                  <a:extLst>
                    <a:ext uri="{9D8B030D-6E8A-4147-A177-3AD203B41FA5}">
                      <a16:colId xmlns:a16="http://schemas.microsoft.com/office/drawing/2014/main" val="2539382183"/>
                    </a:ext>
                  </a:extLst>
                </a:gridCol>
                <a:gridCol w="1094094">
                  <a:extLst>
                    <a:ext uri="{9D8B030D-6E8A-4147-A177-3AD203B41FA5}">
                      <a16:colId xmlns:a16="http://schemas.microsoft.com/office/drawing/2014/main" val="1485667195"/>
                    </a:ext>
                  </a:extLst>
                </a:gridCol>
                <a:gridCol w="819574">
                  <a:extLst>
                    <a:ext uri="{9D8B030D-6E8A-4147-A177-3AD203B41FA5}">
                      <a16:colId xmlns:a16="http://schemas.microsoft.com/office/drawing/2014/main" val="2519999424"/>
                    </a:ext>
                  </a:extLst>
                </a:gridCol>
              </a:tblGrid>
              <a:tr h="532926">
                <a:tc>
                  <a:txBody>
                    <a:bodyPr/>
                    <a:lstStyle/>
                    <a:p>
                      <a:pPr algn="l" fontAlgn="b"/>
                      <a:r>
                        <a:rPr lang="en-GB" sz="1600" b="1" i="0" u="none" strike="noStrike">
                          <a:solidFill>
                            <a:schemeClr val="bg1"/>
                          </a:solidFill>
                          <a:effectLst/>
                          <a:latin typeface="+mn-lt"/>
                        </a:rPr>
                        <a:t>Rate (per 10,000 0-17 year olds)</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Slough</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South East</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England</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extLst>
                  <a:ext uri="{0D108BD9-81ED-4DB2-BD59-A6C34878D82A}">
                    <a16:rowId xmlns:a16="http://schemas.microsoft.com/office/drawing/2014/main" val="1998260710"/>
                  </a:ext>
                </a:extLst>
              </a:tr>
              <a:tr h="532926">
                <a:tc>
                  <a:txBody>
                    <a:bodyPr/>
                    <a:lstStyle/>
                    <a:p>
                      <a:pPr algn="l" fontAlgn="b"/>
                      <a:r>
                        <a:rPr lang="en-GB" sz="1600" u="none" strike="noStrike">
                          <a:effectLst/>
                          <a:latin typeface="+mn-lt"/>
                        </a:rPr>
                        <a:t>Rate of Targeted Early Help</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138.1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122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N/A</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941286735"/>
                  </a:ext>
                </a:extLst>
              </a:tr>
              <a:tr h="532926">
                <a:tc>
                  <a:txBody>
                    <a:bodyPr/>
                    <a:lstStyle/>
                    <a:p>
                      <a:pPr algn="l" fontAlgn="b"/>
                      <a:r>
                        <a:rPr lang="en-GB" sz="1600" u="none" strike="noStrike">
                          <a:effectLst/>
                          <a:latin typeface="+mn-lt"/>
                        </a:rPr>
                        <a:t>Rate of Children in Need</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346.2</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335.6</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342.7</a:t>
                      </a: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369315314"/>
                  </a:ext>
                </a:extLst>
              </a:tr>
              <a:tr h="880037">
                <a:tc>
                  <a:txBody>
                    <a:bodyPr/>
                    <a:lstStyle/>
                    <a:p>
                      <a:pPr algn="l" fontAlgn="b"/>
                      <a:r>
                        <a:rPr lang="en-GB" sz="1600" u="none" strike="noStrike">
                          <a:effectLst/>
                          <a:latin typeface="+mn-lt"/>
                        </a:rPr>
                        <a:t>Rate of children subject to Children in Need Plans</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109.4</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105.8</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91.2</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538653212"/>
                  </a:ext>
                </a:extLst>
              </a:tr>
              <a:tr h="880037">
                <a:tc>
                  <a:txBody>
                    <a:bodyPr/>
                    <a:lstStyle/>
                    <a:p>
                      <a:pPr algn="l" fontAlgn="b"/>
                      <a:r>
                        <a:rPr lang="en-GB" sz="1600" u="none" strike="noStrike">
                          <a:effectLst/>
                          <a:latin typeface="+mn-lt"/>
                        </a:rPr>
                        <a:t>Rate of children subject to Child Protection Plans</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37.8</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42.9</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43.2</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620887181"/>
                  </a:ext>
                </a:extLst>
              </a:tr>
              <a:tr h="532926">
                <a:tc>
                  <a:txBody>
                    <a:bodyPr/>
                    <a:lstStyle/>
                    <a:p>
                      <a:pPr algn="l" fontAlgn="b"/>
                      <a:r>
                        <a:rPr lang="en-GB" sz="1600" u="none" strike="noStrike">
                          <a:effectLst/>
                          <a:latin typeface="+mn-lt"/>
                        </a:rPr>
                        <a:t>Rate of Children Looked After</a:t>
                      </a:r>
                      <a:endParaRPr lang="en-GB" sz="1600" b="0" i="0" u="none" strike="noStrike">
                        <a:solidFill>
                          <a:srgbClr val="000000"/>
                        </a:solidFill>
                        <a:effectLst/>
                        <a:latin typeface="+mn-lt"/>
                      </a:endParaRP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47.4</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57</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algn="ctr" fontAlgn="b"/>
                      <a:r>
                        <a:rPr lang="en-GB" sz="1600" u="none" strike="noStrike" dirty="0">
                          <a:effectLst/>
                          <a:latin typeface="+mn-lt"/>
                        </a:rPr>
                        <a:t>71</a:t>
                      </a:r>
                      <a:endParaRPr lang="en-GB" sz="160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960351245"/>
                  </a:ext>
                </a:extLst>
              </a:tr>
            </a:tbl>
          </a:graphicData>
        </a:graphic>
      </p:graphicFrame>
      <p:sp>
        <p:nvSpPr>
          <p:cNvPr id="8" name="Slide Number Placeholder 7">
            <a:extLst>
              <a:ext uri="{FF2B5EF4-FFF2-40B4-BE49-F238E27FC236}">
                <a16:creationId xmlns:a16="http://schemas.microsoft.com/office/drawing/2014/main" id="{835505CC-48E9-3B97-2464-2EF57C2E160C}"/>
              </a:ext>
            </a:extLst>
          </p:cNvPr>
          <p:cNvSpPr>
            <a:spLocks noGrp="1"/>
          </p:cNvSpPr>
          <p:nvPr>
            <p:ph type="sldNum" sz="quarter" idx="12"/>
          </p:nvPr>
        </p:nvSpPr>
        <p:spPr/>
        <p:txBody>
          <a:bodyPr/>
          <a:lstStyle/>
          <a:p>
            <a:fld id="{CEDEF9C1-0071-4D4A-89AA-0CC05A8019E4}" type="slidenum">
              <a:rPr lang="en-US" smtClean="0"/>
              <a:t>53</a:t>
            </a:fld>
            <a:endParaRPr lang="en-US"/>
          </a:p>
        </p:txBody>
      </p:sp>
    </p:spTree>
    <p:extLst>
      <p:ext uri="{BB962C8B-B14F-4D97-AF65-F5344CB8AC3E}">
        <p14:creationId xmlns:p14="http://schemas.microsoft.com/office/powerpoint/2010/main" val="947858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Vulnerability – Projected adult needs (aged 18-64)</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5" name="Graphic 4">
            <a:extLst>
              <a:ext uri="{FF2B5EF4-FFF2-40B4-BE49-F238E27FC236}">
                <a16:creationId xmlns:a16="http://schemas.microsoft.com/office/drawing/2014/main" id="{66A84FD7-B119-AD9A-13F2-653DE7186D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4F8C5368-0877-35C8-71D7-25DE01F90E2A}"/>
              </a:ext>
            </a:extLst>
          </p:cNvPr>
          <p:cNvSpPr txBox="1"/>
          <p:nvPr/>
        </p:nvSpPr>
        <p:spPr>
          <a:xfrm>
            <a:off x="451884" y="1270467"/>
            <a:ext cx="11288229" cy="1400383"/>
          </a:xfrm>
          <a:prstGeom prst="rect">
            <a:avLst/>
          </a:prstGeom>
          <a:noFill/>
        </p:spPr>
        <p:txBody>
          <a:bodyPr wrap="square" rtlCol="0">
            <a:spAutoFit/>
          </a:bodyPr>
          <a:lstStyle/>
          <a:p>
            <a:pPr marL="342900" indent="-342900">
              <a:buFont typeface="Arial" panose="020B0604020202020204" pitchFamily="34" charset="0"/>
              <a:buChar char="•"/>
            </a:pPr>
            <a:r>
              <a:rPr lang="en-GB" sz="1700" dirty="0">
                <a:solidFill>
                  <a:srgbClr val="333333"/>
                </a:solidFill>
                <a:ea typeface="Times New Roman" panose="02020603050405020304" pitchFamily="18" charset="0"/>
                <a:cs typeface="Segoe UI" panose="020B0502040204020203" pitchFamily="34" charset="0"/>
              </a:rPr>
              <a:t>PANSI projects increases in learning and physical disabilities and mental illness in Slough’s population aged 18-64 from 2023 to 2030. </a:t>
            </a:r>
            <a:endParaRPr lang="en-GB" sz="1700" dirty="0">
              <a:solidFill>
                <a:srgbClr val="333333"/>
              </a:solidFill>
              <a:highlight>
                <a:srgbClr val="FFFF00"/>
              </a:highlight>
              <a:ea typeface="Times New Roman" panose="02020603050405020304" pitchFamily="18" charset="0"/>
              <a:cs typeface="Segoe UI" panose="020B0502040204020203" pitchFamily="34" charset="0"/>
            </a:endParaRPr>
          </a:p>
          <a:p>
            <a:pPr marL="342900" indent="-342900">
              <a:buFont typeface="Arial" panose="020B0604020202020204" pitchFamily="34" charset="0"/>
              <a:buChar char="•"/>
            </a:pPr>
            <a:r>
              <a:rPr lang="en-GB" sz="1700" dirty="0">
                <a:solidFill>
                  <a:srgbClr val="333333"/>
                </a:solidFill>
                <a:cs typeface="Segoe UI" panose="020B0502040204020203" pitchFamily="34" charset="0"/>
              </a:rPr>
              <a:t>Slough is projected to have larger percentage increases than the South East and England for several of the health issues and disabilities listed, especially longstanding health conditions caused by a stroke, diabetes, and hearing impairment. </a:t>
            </a:r>
          </a:p>
        </p:txBody>
      </p:sp>
      <p:sp>
        <p:nvSpPr>
          <p:cNvPr id="8" name="Slide Number Placeholder 7">
            <a:extLst>
              <a:ext uri="{FF2B5EF4-FFF2-40B4-BE49-F238E27FC236}">
                <a16:creationId xmlns:a16="http://schemas.microsoft.com/office/drawing/2014/main" id="{835505CC-48E9-3B97-2464-2EF57C2E160C}"/>
              </a:ext>
            </a:extLst>
          </p:cNvPr>
          <p:cNvSpPr>
            <a:spLocks noGrp="1"/>
          </p:cNvSpPr>
          <p:nvPr>
            <p:ph type="sldNum" sz="quarter" idx="12"/>
          </p:nvPr>
        </p:nvSpPr>
        <p:spPr/>
        <p:txBody>
          <a:bodyPr/>
          <a:lstStyle/>
          <a:p>
            <a:fld id="{CEDEF9C1-0071-4D4A-89AA-0CC05A8019E4}" type="slidenum">
              <a:rPr lang="en-US" smtClean="0"/>
              <a:t>54</a:t>
            </a:fld>
            <a:endParaRPr lang="en-US"/>
          </a:p>
        </p:txBody>
      </p:sp>
      <p:graphicFrame>
        <p:nvGraphicFramePr>
          <p:cNvPr id="7" name="Table 6">
            <a:extLst>
              <a:ext uri="{FF2B5EF4-FFF2-40B4-BE49-F238E27FC236}">
                <a16:creationId xmlns:a16="http://schemas.microsoft.com/office/drawing/2014/main" id="{5A57AD5E-BFF1-3A5A-0979-AC64BB28EDB1}"/>
              </a:ext>
            </a:extLst>
          </p:cNvPr>
          <p:cNvGraphicFramePr>
            <a:graphicFrameLocks noGrp="1"/>
          </p:cNvGraphicFramePr>
          <p:nvPr>
            <p:extLst>
              <p:ext uri="{D42A27DB-BD31-4B8C-83A1-F6EECF244321}">
                <p14:modId xmlns:p14="http://schemas.microsoft.com/office/powerpoint/2010/main" val="2667161429"/>
              </p:ext>
            </p:extLst>
          </p:nvPr>
        </p:nvGraphicFramePr>
        <p:xfrm>
          <a:off x="685809" y="2670850"/>
          <a:ext cx="10820382" cy="3996676"/>
        </p:xfrm>
        <a:graphic>
          <a:graphicData uri="http://schemas.openxmlformats.org/drawingml/2006/table">
            <a:tbl>
              <a:tblPr firstRow="1">
                <a:tableStyleId>{5A111915-BE36-4E01-A7E5-04B1672EAD32}</a:tableStyleId>
              </a:tblPr>
              <a:tblGrid>
                <a:gridCol w="4761612">
                  <a:extLst>
                    <a:ext uri="{9D8B030D-6E8A-4147-A177-3AD203B41FA5}">
                      <a16:colId xmlns:a16="http://schemas.microsoft.com/office/drawing/2014/main" val="1806707834"/>
                    </a:ext>
                  </a:extLst>
                </a:gridCol>
                <a:gridCol w="1211754">
                  <a:extLst>
                    <a:ext uri="{9D8B030D-6E8A-4147-A177-3AD203B41FA5}">
                      <a16:colId xmlns:a16="http://schemas.microsoft.com/office/drawing/2014/main" val="2536345163"/>
                    </a:ext>
                  </a:extLst>
                </a:gridCol>
                <a:gridCol w="1211754">
                  <a:extLst>
                    <a:ext uri="{9D8B030D-6E8A-4147-A177-3AD203B41FA5}">
                      <a16:colId xmlns:a16="http://schemas.microsoft.com/office/drawing/2014/main" val="3541104108"/>
                    </a:ext>
                  </a:extLst>
                </a:gridCol>
                <a:gridCol w="1211754">
                  <a:extLst>
                    <a:ext uri="{9D8B030D-6E8A-4147-A177-3AD203B41FA5}">
                      <a16:colId xmlns:a16="http://schemas.microsoft.com/office/drawing/2014/main" val="2539382183"/>
                    </a:ext>
                  </a:extLst>
                </a:gridCol>
                <a:gridCol w="1211754">
                  <a:extLst>
                    <a:ext uri="{9D8B030D-6E8A-4147-A177-3AD203B41FA5}">
                      <a16:colId xmlns:a16="http://schemas.microsoft.com/office/drawing/2014/main" val="1485667195"/>
                    </a:ext>
                  </a:extLst>
                </a:gridCol>
                <a:gridCol w="1211754">
                  <a:extLst>
                    <a:ext uri="{9D8B030D-6E8A-4147-A177-3AD203B41FA5}">
                      <a16:colId xmlns:a16="http://schemas.microsoft.com/office/drawing/2014/main" val="2519999424"/>
                    </a:ext>
                  </a:extLst>
                </a:gridCol>
              </a:tblGrid>
              <a:tr h="608258">
                <a:tc>
                  <a:txBody>
                    <a:bodyPr/>
                    <a:lstStyle/>
                    <a:p>
                      <a:pPr algn="l" fontAlgn="b"/>
                      <a:r>
                        <a:rPr lang="en-GB" sz="1600" b="1" i="0" u="none" strike="noStrike" dirty="0">
                          <a:solidFill>
                            <a:schemeClr val="bg1"/>
                          </a:solidFill>
                          <a:effectLst/>
                          <a:latin typeface="+mn-lt"/>
                        </a:rPr>
                        <a:t>Projected population change from 2023 to 2030 (Aged 18-64)</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i="0" u="none" strike="noStrike" dirty="0">
                          <a:solidFill>
                            <a:schemeClr val="bg1"/>
                          </a:solidFill>
                          <a:effectLst/>
                          <a:latin typeface="+mn-lt"/>
                        </a:rPr>
                        <a:t>Slough  2023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i="0" u="none" strike="noStrike" dirty="0">
                          <a:solidFill>
                            <a:schemeClr val="bg1"/>
                          </a:solidFill>
                          <a:effectLst/>
                          <a:latin typeface="+mn-lt"/>
                        </a:rPr>
                        <a:t>Slough  2030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dirty="0">
                          <a:solidFill>
                            <a:schemeClr val="bg1"/>
                          </a:solidFill>
                          <a:effectLst/>
                          <a:latin typeface="+mn-lt"/>
                        </a:rPr>
                        <a:t>Slough Change</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South East Change</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England Change</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extLst>
                  <a:ext uri="{0D108BD9-81ED-4DB2-BD59-A6C34878D82A}">
                    <a16:rowId xmlns:a16="http://schemas.microsoft.com/office/drawing/2014/main" val="1785895551"/>
                  </a:ext>
                </a:extLst>
              </a:tr>
              <a:tr h="308038">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Learning disability</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2,241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2,268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+1.3%</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941286735"/>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Autism</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938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953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+1.2%</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538653212"/>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Mobility impairment</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4,736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4,846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+2.3%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+0.5%</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620887181"/>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Personal care disability (moderate and serious)</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4,183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4,324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+3.4%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+0.2%</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960351245"/>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Longstanding health condition caused by a stroke</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261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284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+8.8%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+0.2%</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696422830"/>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Diabetes</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2,880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3,036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+5.4%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+0.3%</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68707009"/>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Visual impairment (serious)</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60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60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+0.9%</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018850686"/>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Hearing impairment (moderate or serious)</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8,718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9,212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+5.7%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+0.6%</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203855782"/>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Common mental health problems</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17,195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17,336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+0.8%</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007119198"/>
                  </a:ext>
                </a:extLst>
              </a:tr>
              <a:tr h="308038">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At higher risk of alcohol related health problems</a:t>
                      </a:r>
                      <a:endParaRPr lang="en-GB" sz="1600" u="none" strike="noStrike" kern="1200" dirty="0">
                        <a:solidFill>
                          <a:schemeClr val="tx1"/>
                        </a:solidFill>
                        <a:effectLst/>
                        <a:latin typeface="+mn-lt"/>
                        <a:ea typeface="+mn-ea"/>
                        <a:cs typeface="+mn-cs"/>
                      </a:endParaRP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3,938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4,063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+3.2%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+0.5%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+1.1%</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690720208"/>
                  </a:ext>
                </a:extLst>
              </a:tr>
              <a:tr h="308038">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Dependent on drugs</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3,228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3,289</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+1.9%</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+2.6%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+2.9%</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779078038"/>
                  </a:ext>
                </a:extLst>
              </a:tr>
            </a:tbl>
          </a:graphicData>
        </a:graphic>
      </p:graphicFrame>
    </p:spTree>
    <p:extLst>
      <p:ext uri="{BB962C8B-B14F-4D97-AF65-F5344CB8AC3E}">
        <p14:creationId xmlns:p14="http://schemas.microsoft.com/office/powerpoint/2010/main" val="1464060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2" y="384434"/>
            <a:ext cx="11288229" cy="698499"/>
          </a:xfrm>
          <a:prstGeom prst="rect">
            <a:avLst/>
          </a:prstGeom>
          <a:solidFill>
            <a:srgbClr val="009AB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Vulnerability – Projected adult needs (aged 65 and over)</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009AB4"/>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5" name="Graphic 4">
            <a:extLst>
              <a:ext uri="{FF2B5EF4-FFF2-40B4-BE49-F238E27FC236}">
                <a16:creationId xmlns:a16="http://schemas.microsoft.com/office/drawing/2014/main" id="{66A84FD7-B119-AD9A-13F2-653DE7186D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4F8C5368-0877-35C8-71D7-25DE01F90E2A}"/>
              </a:ext>
            </a:extLst>
          </p:cNvPr>
          <p:cNvSpPr txBox="1"/>
          <p:nvPr/>
        </p:nvSpPr>
        <p:spPr>
          <a:xfrm>
            <a:off x="451882" y="1194267"/>
            <a:ext cx="11288231" cy="1138773"/>
          </a:xfrm>
          <a:prstGeom prst="rect">
            <a:avLst/>
          </a:prstGeom>
          <a:noFill/>
        </p:spPr>
        <p:txBody>
          <a:bodyPr wrap="square" rtlCol="0">
            <a:spAutoFit/>
          </a:bodyPr>
          <a:lstStyle/>
          <a:p>
            <a:pPr marL="342900" indent="-342900">
              <a:buFont typeface="Arial" panose="020B0604020202020204" pitchFamily="34" charset="0"/>
              <a:buChar char="•"/>
            </a:pPr>
            <a:r>
              <a:rPr lang="en-GB" sz="1700" dirty="0">
                <a:solidFill>
                  <a:srgbClr val="333333"/>
                </a:solidFill>
                <a:ea typeface="Times New Roman" panose="02020603050405020304" pitchFamily="18" charset="0"/>
                <a:cs typeface="Segoe UI" panose="020B0502040204020203" pitchFamily="34" charset="0"/>
              </a:rPr>
              <a:t>POPPI projects increases in support needs, health issues, and disabilities in Slough’s population aged 65 and over from 2023 to 2030. </a:t>
            </a:r>
          </a:p>
          <a:p>
            <a:pPr marL="342900" indent="-342900">
              <a:buFont typeface="Arial" panose="020B0604020202020204" pitchFamily="34" charset="0"/>
              <a:buChar char="•"/>
            </a:pPr>
            <a:r>
              <a:rPr lang="en-GB" sz="1700" dirty="0">
                <a:solidFill>
                  <a:srgbClr val="333333"/>
                </a:solidFill>
                <a:cs typeface="Segoe UI" panose="020B0502040204020203" pitchFamily="34" charset="0"/>
              </a:rPr>
              <a:t>Slough is projected to have larger percentage increases than the South East and England for most of the health issues and disabilities listed.</a:t>
            </a:r>
          </a:p>
        </p:txBody>
      </p:sp>
      <p:sp>
        <p:nvSpPr>
          <p:cNvPr id="8" name="Slide Number Placeholder 7">
            <a:extLst>
              <a:ext uri="{FF2B5EF4-FFF2-40B4-BE49-F238E27FC236}">
                <a16:creationId xmlns:a16="http://schemas.microsoft.com/office/drawing/2014/main" id="{835505CC-48E9-3B97-2464-2EF57C2E160C}"/>
              </a:ext>
            </a:extLst>
          </p:cNvPr>
          <p:cNvSpPr>
            <a:spLocks noGrp="1"/>
          </p:cNvSpPr>
          <p:nvPr>
            <p:ph type="sldNum" sz="quarter" idx="12"/>
          </p:nvPr>
        </p:nvSpPr>
        <p:spPr/>
        <p:txBody>
          <a:bodyPr/>
          <a:lstStyle/>
          <a:p>
            <a:fld id="{CEDEF9C1-0071-4D4A-89AA-0CC05A8019E4}" type="slidenum">
              <a:rPr lang="en-US" smtClean="0"/>
              <a:t>55</a:t>
            </a:fld>
            <a:endParaRPr lang="en-US"/>
          </a:p>
        </p:txBody>
      </p:sp>
      <p:graphicFrame>
        <p:nvGraphicFramePr>
          <p:cNvPr id="4" name="Table 3">
            <a:extLst>
              <a:ext uri="{FF2B5EF4-FFF2-40B4-BE49-F238E27FC236}">
                <a16:creationId xmlns:a16="http://schemas.microsoft.com/office/drawing/2014/main" id="{D15EC93F-08E3-0AA1-DD20-896E5ED55F21}"/>
              </a:ext>
            </a:extLst>
          </p:cNvPr>
          <p:cNvGraphicFramePr>
            <a:graphicFrameLocks noGrp="1"/>
          </p:cNvGraphicFramePr>
          <p:nvPr>
            <p:extLst>
              <p:ext uri="{D42A27DB-BD31-4B8C-83A1-F6EECF244321}">
                <p14:modId xmlns:p14="http://schemas.microsoft.com/office/powerpoint/2010/main" val="2305208352"/>
              </p:ext>
            </p:extLst>
          </p:nvPr>
        </p:nvGraphicFramePr>
        <p:xfrm>
          <a:off x="685809" y="2444374"/>
          <a:ext cx="10820382" cy="4246897"/>
        </p:xfrm>
        <a:graphic>
          <a:graphicData uri="http://schemas.openxmlformats.org/drawingml/2006/table">
            <a:tbl>
              <a:tblPr firstRow="1">
                <a:tableStyleId>{5A111915-BE36-4E01-A7E5-04B1672EAD32}</a:tableStyleId>
              </a:tblPr>
              <a:tblGrid>
                <a:gridCol w="4761612">
                  <a:extLst>
                    <a:ext uri="{9D8B030D-6E8A-4147-A177-3AD203B41FA5}">
                      <a16:colId xmlns:a16="http://schemas.microsoft.com/office/drawing/2014/main" val="1806707834"/>
                    </a:ext>
                  </a:extLst>
                </a:gridCol>
                <a:gridCol w="1211754">
                  <a:extLst>
                    <a:ext uri="{9D8B030D-6E8A-4147-A177-3AD203B41FA5}">
                      <a16:colId xmlns:a16="http://schemas.microsoft.com/office/drawing/2014/main" val="2536345163"/>
                    </a:ext>
                  </a:extLst>
                </a:gridCol>
                <a:gridCol w="1211754">
                  <a:extLst>
                    <a:ext uri="{9D8B030D-6E8A-4147-A177-3AD203B41FA5}">
                      <a16:colId xmlns:a16="http://schemas.microsoft.com/office/drawing/2014/main" val="3541104108"/>
                    </a:ext>
                  </a:extLst>
                </a:gridCol>
                <a:gridCol w="1211754">
                  <a:extLst>
                    <a:ext uri="{9D8B030D-6E8A-4147-A177-3AD203B41FA5}">
                      <a16:colId xmlns:a16="http://schemas.microsoft.com/office/drawing/2014/main" val="2539382183"/>
                    </a:ext>
                  </a:extLst>
                </a:gridCol>
                <a:gridCol w="1211754">
                  <a:extLst>
                    <a:ext uri="{9D8B030D-6E8A-4147-A177-3AD203B41FA5}">
                      <a16:colId xmlns:a16="http://schemas.microsoft.com/office/drawing/2014/main" val="1485667195"/>
                    </a:ext>
                  </a:extLst>
                </a:gridCol>
                <a:gridCol w="1211754">
                  <a:extLst>
                    <a:ext uri="{9D8B030D-6E8A-4147-A177-3AD203B41FA5}">
                      <a16:colId xmlns:a16="http://schemas.microsoft.com/office/drawing/2014/main" val="2519999424"/>
                    </a:ext>
                  </a:extLst>
                </a:gridCol>
              </a:tblGrid>
              <a:tr h="511048">
                <a:tc>
                  <a:txBody>
                    <a:bodyPr/>
                    <a:lstStyle/>
                    <a:p>
                      <a:pPr algn="l" fontAlgn="b"/>
                      <a:r>
                        <a:rPr lang="en-GB" sz="1600" b="1" i="0" u="none" strike="noStrike" dirty="0">
                          <a:solidFill>
                            <a:schemeClr val="bg1"/>
                          </a:solidFill>
                          <a:effectLst/>
                          <a:latin typeface="+mn-lt"/>
                        </a:rPr>
                        <a:t>Projected population change from 2023 to 2030 (Aged 65 and over)</a:t>
                      </a:r>
                    </a:p>
                  </a:txBody>
                  <a:tcPr marL="6350" marR="6350" marT="6350" marB="0" anchor="ctr">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i="0" u="none" strike="noStrike" dirty="0">
                          <a:solidFill>
                            <a:schemeClr val="bg1"/>
                          </a:solidFill>
                          <a:effectLst/>
                          <a:latin typeface="+mn-lt"/>
                        </a:rPr>
                        <a:t>Slough  2023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i="0" u="none" strike="noStrike" dirty="0">
                          <a:solidFill>
                            <a:schemeClr val="bg1"/>
                          </a:solidFill>
                          <a:effectLst/>
                          <a:latin typeface="+mn-lt"/>
                        </a:rPr>
                        <a:t>Slough  2030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dirty="0">
                          <a:solidFill>
                            <a:schemeClr val="bg1"/>
                          </a:solidFill>
                          <a:effectLst/>
                          <a:latin typeface="+mn-lt"/>
                        </a:rPr>
                        <a:t>Slough Change</a:t>
                      </a:r>
                      <a:endParaRPr lang="en-GB" sz="1600" b="1" i="0" u="none" strike="noStrike" dirty="0">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South East Change</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tc>
                  <a:txBody>
                    <a:bodyPr/>
                    <a:lstStyle/>
                    <a:p>
                      <a:pPr algn="ctr" fontAlgn="b"/>
                      <a:r>
                        <a:rPr lang="en-GB" sz="1600" b="1" u="none" strike="noStrike">
                          <a:solidFill>
                            <a:schemeClr val="bg1"/>
                          </a:solidFill>
                          <a:effectLst/>
                          <a:latin typeface="+mn-lt"/>
                        </a:rPr>
                        <a:t>England Change</a:t>
                      </a:r>
                      <a:endParaRPr lang="en-GB" sz="1600" b="1" i="0" u="none" strike="noStrike">
                        <a:solidFill>
                          <a:schemeClr val="bg1"/>
                        </a:solidFill>
                        <a:effectLst/>
                        <a:latin typeface="+mn-lt"/>
                      </a:endParaRPr>
                    </a:p>
                  </a:txBody>
                  <a:tcPr marL="6350" marR="6350" marT="6350" marB="0" anchor="ctr">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solidFill>
                      <a:srgbClr val="009AB4"/>
                    </a:solidFill>
                  </a:tcPr>
                </a:tc>
                <a:extLst>
                  <a:ext uri="{0D108BD9-81ED-4DB2-BD59-A6C34878D82A}">
                    <a16:rowId xmlns:a16="http://schemas.microsoft.com/office/drawing/2014/main" val="1785895551"/>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Learning disability</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347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404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+15.1%</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941286735"/>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Autism</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185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+15.9%</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+15.6%</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538653212"/>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Mobility impairment</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2,875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3,393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+16.3%</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620887181"/>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Need help with self care</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4,542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5,416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+19.2%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+16.3%</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960351245"/>
                  </a:ext>
                </a:extLst>
              </a:tr>
              <a:tr h="287373">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Limiting long-term illness</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8,917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10,396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+15.0%</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696422830"/>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Diabetes</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2,077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2,450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+15.1%</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68707009"/>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Visual impairment (moderate or severe)</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1,412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1,671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+14.8%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+14.7%</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018850686"/>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Hearing impairment (moderate or severe)</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10,957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12,834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+17.1%</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203855782"/>
                  </a:ext>
                </a:extLst>
              </a:tr>
              <a:tr h="287373">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Depression</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1,411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1,667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+15.2%</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3007119198"/>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Dementia</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1,112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1,301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+17.7%</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1690720208"/>
                  </a:ext>
                </a:extLst>
              </a:tr>
              <a:tr h="287373">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Cardiovascular disease</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5,186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6,158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+15.2%</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+15.0%</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779078038"/>
                  </a:ext>
                </a:extLst>
              </a:tr>
              <a:tr h="287373">
                <a:tc>
                  <a:txBody>
                    <a:bodyPr/>
                    <a:lstStyle/>
                    <a:p>
                      <a:pPr marL="0" algn="l" defTabSz="914400" rtl="0" eaLnBrk="1" fontAlgn="b" latinLnBrk="0" hangingPunct="1"/>
                      <a:r>
                        <a:rPr lang="en-GB" sz="1600" u="none" strike="noStrike" kern="1200">
                          <a:solidFill>
                            <a:schemeClr val="tx1"/>
                          </a:solidFill>
                          <a:effectLst/>
                          <a:latin typeface="+mn-lt"/>
                          <a:ea typeface="+mn-ea"/>
                          <a:cs typeface="+mn-cs"/>
                        </a:rPr>
                        <a:t>Falls</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4,285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5,069</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+16.3%</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958935024"/>
                  </a:ext>
                </a:extLst>
              </a:tr>
              <a:tr h="287373">
                <a:tc>
                  <a:txBody>
                    <a:bodyPr/>
                    <a:lstStyle/>
                    <a:p>
                      <a:pPr marL="0" algn="l" defTabSz="914400" rtl="0" eaLnBrk="1" fontAlgn="b" latinLnBrk="0" hangingPunct="1"/>
                      <a:r>
                        <a:rPr lang="en-GB" sz="1600" u="none" strike="noStrike" kern="1200" dirty="0">
                          <a:solidFill>
                            <a:schemeClr val="tx1"/>
                          </a:solidFill>
                          <a:effectLst/>
                          <a:latin typeface="+mn-lt"/>
                          <a:ea typeface="+mn-ea"/>
                          <a:cs typeface="+mn-cs"/>
                        </a:rPr>
                        <a:t>Bladder/continence problems</a:t>
                      </a:r>
                    </a:p>
                  </a:txBody>
                  <a:tcPr marL="6350" marR="6350" marT="6350" marB="0" anchor="b">
                    <a:lnL w="12700" cap="flat" cmpd="sng" algn="ctr">
                      <a:solidFill>
                        <a:srgbClr val="009A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3,169</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a:solidFill>
                            <a:schemeClr val="tx1"/>
                          </a:solidFill>
                          <a:effectLst/>
                          <a:latin typeface="+mn-lt"/>
                          <a:ea typeface="+mn-ea"/>
                          <a:cs typeface="+mn-cs"/>
                        </a:rPr>
                        <a:t>3,750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+18.3%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+15.8%</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tc>
                  <a:txBody>
                    <a:bodyPr/>
                    <a:lstStyle/>
                    <a:p>
                      <a:pPr marL="0" algn="ctr" defTabSz="914400" rtl="0" eaLnBrk="1" fontAlgn="b" latinLnBrk="0" hangingPunct="1"/>
                      <a:r>
                        <a:rPr lang="en-GB" sz="1600" u="none" strike="noStrike" kern="1200" dirty="0">
                          <a:solidFill>
                            <a:schemeClr val="tx1"/>
                          </a:solidFill>
                          <a:effectLst/>
                          <a:latin typeface="+mn-lt"/>
                          <a:ea typeface="+mn-ea"/>
                          <a:cs typeface="+mn-cs"/>
                        </a:rPr>
                        <a:t>+15.4%</a:t>
                      </a:r>
                    </a:p>
                  </a:txBody>
                  <a:tcPr marL="6350" marR="6350" marT="6350" marB="0" anchor="b">
                    <a:lnL w="12700" cap="flat" cmpd="sng" algn="ctr">
                      <a:noFill/>
                      <a:prstDash val="solid"/>
                      <a:round/>
                      <a:headEnd type="none" w="med" len="med"/>
                      <a:tailEnd type="none" w="med" len="med"/>
                    </a:lnL>
                    <a:lnR w="12700" cap="flat" cmpd="sng" algn="ctr">
                      <a:solidFill>
                        <a:srgbClr val="009AB4"/>
                      </a:solidFill>
                      <a:prstDash val="solid"/>
                      <a:round/>
                      <a:headEnd type="none" w="med" len="med"/>
                      <a:tailEnd type="none" w="med" len="med"/>
                    </a:lnR>
                    <a:lnT w="12700" cap="flat" cmpd="sng" algn="ctr">
                      <a:solidFill>
                        <a:srgbClr val="009AB4"/>
                      </a:solidFill>
                      <a:prstDash val="solid"/>
                      <a:round/>
                      <a:headEnd type="none" w="med" len="med"/>
                      <a:tailEnd type="none" w="med" len="med"/>
                    </a:lnT>
                    <a:lnB w="12700" cap="flat" cmpd="sng" algn="ctr">
                      <a:solidFill>
                        <a:srgbClr val="009AB4"/>
                      </a:solidFill>
                      <a:prstDash val="solid"/>
                      <a:round/>
                      <a:headEnd type="none" w="med" len="med"/>
                      <a:tailEnd type="none" w="med" len="med"/>
                    </a:lnB>
                  </a:tcPr>
                </a:tc>
                <a:extLst>
                  <a:ext uri="{0D108BD9-81ED-4DB2-BD59-A6C34878D82A}">
                    <a16:rowId xmlns:a16="http://schemas.microsoft.com/office/drawing/2014/main" val="2378453721"/>
                  </a:ext>
                </a:extLst>
              </a:tr>
            </a:tbl>
          </a:graphicData>
        </a:graphic>
      </p:graphicFrame>
    </p:spTree>
    <p:extLst>
      <p:ext uri="{BB962C8B-B14F-4D97-AF65-F5344CB8AC3E}">
        <p14:creationId xmlns:p14="http://schemas.microsoft.com/office/powerpoint/2010/main" val="1314784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D465D0C-C153-FAE0-2A7C-2A2BB37B0A37}"/>
              </a:ext>
            </a:extLst>
          </p:cNvPr>
          <p:cNvSpPr>
            <a:spLocks noGrp="1"/>
          </p:cNvSpPr>
          <p:nvPr>
            <p:ph type="title" idx="4294967295"/>
          </p:nvPr>
        </p:nvSpPr>
        <p:spPr>
          <a:xfrm>
            <a:off x="5058100" y="4727486"/>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tx2"/>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8335" tIns="321736" rIns="368335" bIns="321736"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chemeClr val="lt1"/>
                </a:solidFill>
                <a:effectLst/>
                <a:uLnTx/>
                <a:uFillTx/>
                <a:latin typeface="+mn-lt"/>
                <a:ea typeface="+mn-ea"/>
                <a:cs typeface="+mn-cs"/>
              </a:rPr>
              <a:t>Income</a:t>
            </a:r>
          </a:p>
        </p:txBody>
      </p:sp>
      <p:grpSp>
        <p:nvGrpSpPr>
          <p:cNvPr id="17" name="Group 16">
            <a:extLst>
              <a:ext uri="{FF2B5EF4-FFF2-40B4-BE49-F238E27FC236}">
                <a16:creationId xmlns:a16="http://schemas.microsoft.com/office/drawing/2014/main" id="{C3CE3DF1-7527-CD96-38B5-8A16861F1B35}"/>
              </a:ext>
              <a:ext uri="{C183D7F6-B498-43B3-948B-1728B52AA6E4}">
                <adec:decorative xmlns:adec="http://schemas.microsoft.com/office/drawing/2017/decorative" val="1"/>
              </a:ext>
            </a:extLst>
          </p:cNvPr>
          <p:cNvGrpSpPr/>
          <p:nvPr/>
        </p:nvGrpSpPr>
        <p:grpSpPr>
          <a:xfrm>
            <a:off x="3137336" y="327025"/>
            <a:ext cx="5917327" cy="5247920"/>
            <a:chOff x="3137336" y="327025"/>
            <a:chExt cx="5917327" cy="5247920"/>
          </a:xfrm>
        </p:grpSpPr>
        <p:sp>
          <p:nvSpPr>
            <p:cNvPr id="5" name="Freeform: Shape 4">
              <a:extLst>
                <a:ext uri="{FF2B5EF4-FFF2-40B4-BE49-F238E27FC236}">
                  <a16:creationId xmlns:a16="http://schemas.microsoft.com/office/drawing/2014/main" id="{1560CC71-8930-6ECE-B381-A3D7DB8ACA99}"/>
                </a:ext>
              </a:extLst>
            </p:cNvPr>
            <p:cNvSpPr/>
            <p:nvPr/>
          </p:nvSpPr>
          <p:spPr>
            <a:xfrm>
              <a:off x="4823774" y="2328419"/>
              <a:ext cx="2543859" cy="2200541"/>
            </a:xfrm>
            <a:custGeom>
              <a:avLst/>
              <a:gdLst>
                <a:gd name="connsiteX0" fmla="*/ 0 w 2543859"/>
                <a:gd name="connsiteY0" fmla="*/ 1100271 h 2200541"/>
                <a:gd name="connsiteX1" fmla="*/ 628695 w 2543859"/>
                <a:gd name="connsiteY1" fmla="*/ 1 h 2200541"/>
                <a:gd name="connsiteX2" fmla="*/ 1915164 w 2543859"/>
                <a:gd name="connsiteY2" fmla="*/ 1 h 2200541"/>
                <a:gd name="connsiteX3" fmla="*/ 2543859 w 2543859"/>
                <a:gd name="connsiteY3" fmla="*/ 1100271 h 2200541"/>
                <a:gd name="connsiteX4" fmla="*/ 1915164 w 2543859"/>
                <a:gd name="connsiteY4" fmla="*/ 2200540 h 2200541"/>
                <a:gd name="connsiteX5" fmla="*/ 628695 w 2543859"/>
                <a:gd name="connsiteY5" fmla="*/ 2200540 h 2200541"/>
                <a:gd name="connsiteX6" fmla="*/ 0 w 2543859"/>
                <a:gd name="connsiteY6" fmla="*/ 1100271 h 22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859" h="2200541">
                  <a:moveTo>
                    <a:pt x="0" y="1100271"/>
                  </a:moveTo>
                  <a:lnTo>
                    <a:pt x="628695" y="1"/>
                  </a:lnTo>
                  <a:lnTo>
                    <a:pt x="1915164" y="1"/>
                  </a:lnTo>
                  <a:lnTo>
                    <a:pt x="2543859" y="1100271"/>
                  </a:lnTo>
                  <a:lnTo>
                    <a:pt x="1915164" y="2200540"/>
                  </a:lnTo>
                  <a:lnTo>
                    <a:pt x="628695" y="2200540"/>
                  </a:lnTo>
                  <a:lnTo>
                    <a:pt x="0" y="110027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4413" tIns="387520" rIns="444413" bIns="387520" numCol="1" spcCol="1270" anchor="ctr" anchorCtr="0">
              <a:noAutofit/>
            </a:bodyPr>
            <a:lstStyle/>
            <a:p>
              <a:pPr marL="0" lvl="0" indent="0" algn="ctr" defTabSz="800100">
                <a:lnSpc>
                  <a:spcPct val="90000"/>
                </a:lnSpc>
                <a:spcBef>
                  <a:spcPct val="0"/>
                </a:spcBef>
                <a:spcAft>
                  <a:spcPct val="35000"/>
                </a:spcAft>
                <a:buNone/>
              </a:pPr>
              <a:r>
                <a:rPr lang="en-GB" sz="1800" kern="1200"/>
                <a:t>Health &amp; Wellbeing</a:t>
              </a:r>
            </a:p>
          </p:txBody>
        </p:sp>
        <p:sp>
          <p:nvSpPr>
            <p:cNvPr id="6" name="Hexagon 5">
              <a:extLst>
                <a:ext uri="{FF2B5EF4-FFF2-40B4-BE49-F238E27FC236}">
                  <a16:creationId xmlns:a16="http://schemas.microsoft.com/office/drawing/2014/main" id="{6CCEA744-E196-7C5A-9A0A-1B84C69EB67E}"/>
                </a:ext>
              </a:extLst>
            </p:cNvPr>
            <p:cNvSpPr/>
            <p:nvPr/>
          </p:nvSpPr>
          <p:spPr>
            <a:xfrm>
              <a:off x="6416719" y="1275608"/>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E0B3B339-85AA-B99B-FAC6-E65275F78448}"/>
                </a:ext>
              </a:extLst>
            </p:cNvPr>
            <p:cNvSpPr/>
            <p:nvPr/>
          </p:nvSpPr>
          <p:spPr>
            <a:xfrm>
              <a:off x="5058100" y="327025"/>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Built &amp; natural environment</a:t>
              </a:r>
            </a:p>
          </p:txBody>
        </p:sp>
        <p:sp>
          <p:nvSpPr>
            <p:cNvPr id="8" name="Hexagon 7">
              <a:extLst>
                <a:ext uri="{FF2B5EF4-FFF2-40B4-BE49-F238E27FC236}">
                  <a16:creationId xmlns:a16="http://schemas.microsoft.com/office/drawing/2014/main" id="{08B69C2A-9372-FB3E-786E-6F2FA504CF00}"/>
                </a:ext>
              </a:extLst>
            </p:cNvPr>
            <p:cNvSpPr/>
            <p:nvPr/>
          </p:nvSpPr>
          <p:spPr>
            <a:xfrm>
              <a:off x="7536869" y="2821633"/>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93F26AF2-ABB0-50F4-F00A-7123EE3BBD95}"/>
                </a:ext>
              </a:extLst>
            </p:cNvPr>
            <p:cNvSpPr/>
            <p:nvPr/>
          </p:nvSpPr>
          <p:spPr>
            <a:xfrm>
              <a:off x="6969989" y="1436291"/>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Work &amp; Labour Market</a:t>
              </a:r>
            </a:p>
          </p:txBody>
        </p:sp>
        <p:sp>
          <p:nvSpPr>
            <p:cNvPr id="10" name="Hexagon 9">
              <a:extLst>
                <a:ext uri="{FF2B5EF4-FFF2-40B4-BE49-F238E27FC236}">
                  <a16:creationId xmlns:a16="http://schemas.microsoft.com/office/drawing/2014/main" id="{1A830679-AA75-B9C5-7C93-354CB3331177}"/>
                </a:ext>
              </a:extLst>
            </p:cNvPr>
            <p:cNvSpPr/>
            <p:nvPr/>
          </p:nvSpPr>
          <p:spPr>
            <a:xfrm>
              <a:off x="6758740" y="4566804"/>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F6B2254A-A207-F21C-6A50-AEB90BF8EA12}"/>
                </a:ext>
              </a:extLst>
            </p:cNvPr>
            <p:cNvSpPr/>
            <p:nvPr/>
          </p:nvSpPr>
          <p:spPr>
            <a:xfrm>
              <a:off x="6969989" y="361697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Vulnerability</a:t>
              </a:r>
            </a:p>
          </p:txBody>
        </p:sp>
        <p:sp>
          <p:nvSpPr>
            <p:cNvPr id="12" name="Hexagon 11">
              <a:extLst>
                <a:ext uri="{FF2B5EF4-FFF2-40B4-BE49-F238E27FC236}">
                  <a16:creationId xmlns:a16="http://schemas.microsoft.com/office/drawing/2014/main" id="{579022F0-C897-B408-2FB6-8CA0AC1B1CB6}"/>
                </a:ext>
              </a:extLst>
            </p:cNvPr>
            <p:cNvSpPr/>
            <p:nvPr/>
          </p:nvSpPr>
          <p:spPr>
            <a:xfrm>
              <a:off x="4828508" y="4747959"/>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Hexagon 13">
              <a:extLst>
                <a:ext uri="{FF2B5EF4-FFF2-40B4-BE49-F238E27FC236}">
                  <a16:creationId xmlns:a16="http://schemas.microsoft.com/office/drawing/2014/main" id="{77720AB9-DAA4-0AA1-8A27-08B4A6B25C34}"/>
                </a:ext>
              </a:extLst>
            </p:cNvPr>
            <p:cNvSpPr/>
            <p:nvPr/>
          </p:nvSpPr>
          <p:spPr>
            <a:xfrm>
              <a:off x="3690014" y="3202555"/>
              <a:ext cx="959790" cy="826986"/>
            </a:xfrm>
            <a:prstGeom prst="hexagon">
              <a:avLst>
                <a:gd name="adj" fmla="val 28900"/>
                <a:gd name="vf" fmla="val 115470"/>
              </a:avLst>
            </a:prstGeom>
            <a:solidFill>
              <a:schemeClr val="bg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CDF8837C-016B-7D9C-D04F-4A1A699FF801}"/>
                </a:ext>
              </a:extLst>
            </p:cNvPr>
            <p:cNvSpPr/>
            <p:nvPr/>
          </p:nvSpPr>
          <p:spPr>
            <a:xfrm>
              <a:off x="3137336" y="3618220"/>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Crime</a:t>
              </a:r>
            </a:p>
          </p:txBody>
        </p:sp>
        <p:sp>
          <p:nvSpPr>
            <p:cNvPr id="16" name="Freeform: Shape 15">
              <a:extLst>
                <a:ext uri="{FF2B5EF4-FFF2-40B4-BE49-F238E27FC236}">
                  <a16:creationId xmlns:a16="http://schemas.microsoft.com/office/drawing/2014/main" id="{4D3CD178-C38B-FFBD-C713-303CEB086456}"/>
                </a:ext>
              </a:extLst>
            </p:cNvPr>
            <p:cNvSpPr/>
            <p:nvPr/>
          </p:nvSpPr>
          <p:spPr>
            <a:xfrm>
              <a:off x="3137336" y="143380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Education</a:t>
              </a:r>
            </a:p>
          </p:txBody>
        </p:sp>
      </p:grpSp>
      <p:sp>
        <p:nvSpPr>
          <p:cNvPr id="4" name="Slide Number Placeholder 3">
            <a:extLst>
              <a:ext uri="{FF2B5EF4-FFF2-40B4-BE49-F238E27FC236}">
                <a16:creationId xmlns:a16="http://schemas.microsoft.com/office/drawing/2014/main" id="{BC16CE24-1357-5E30-0C0D-6DFE6C2E027C}"/>
              </a:ext>
            </a:extLst>
          </p:cNvPr>
          <p:cNvSpPr>
            <a:spLocks noGrp="1"/>
          </p:cNvSpPr>
          <p:nvPr>
            <p:ph type="sldNum" sz="quarter" idx="12"/>
          </p:nvPr>
        </p:nvSpPr>
        <p:spPr/>
        <p:txBody>
          <a:bodyPr/>
          <a:lstStyle/>
          <a:p>
            <a:fld id="{CEDEF9C1-0071-4D4A-89AA-0CC05A8019E4}" type="slidenum">
              <a:rPr lang="en-US" smtClean="0"/>
              <a:t>56</a:t>
            </a:fld>
            <a:endParaRPr lang="en-US"/>
          </a:p>
        </p:txBody>
      </p:sp>
    </p:spTree>
    <p:extLst>
      <p:ext uri="{BB962C8B-B14F-4D97-AF65-F5344CB8AC3E}">
        <p14:creationId xmlns:p14="http://schemas.microsoft.com/office/powerpoint/2010/main" val="3481878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Income – Weekly earnings</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tx2"/>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4" name="TextBox 3">
            <a:extLst>
              <a:ext uri="{FF2B5EF4-FFF2-40B4-BE49-F238E27FC236}">
                <a16:creationId xmlns:a16="http://schemas.microsoft.com/office/drawing/2014/main" id="{7B03A61D-6C09-B9DE-2B65-97D74B4AE209}"/>
              </a:ext>
            </a:extLst>
          </p:cNvPr>
          <p:cNvSpPr txBox="1"/>
          <p:nvPr/>
        </p:nvSpPr>
        <p:spPr>
          <a:xfrm>
            <a:off x="356883" y="1280034"/>
            <a:ext cx="1138323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Segoe UI"/>
              </a:rPr>
              <a:t>In 2023, there was a gap in gross weekly pay of £53.40 between Slough residents (£720.60) and all those </a:t>
            </a:r>
            <a:r>
              <a:rPr lang="en-GB">
                <a:cs typeface="Segoe UI"/>
              </a:rPr>
              <a:t>who worked </a:t>
            </a:r>
            <a:r>
              <a:rPr lang="en-GB" dirty="0">
                <a:cs typeface="Segoe UI"/>
              </a:rPr>
              <a:t>in Slough (£774). This gap has decreased from 2022, when it was £84.</a:t>
            </a:r>
          </a:p>
          <a:p>
            <a:r>
              <a:rPr lang="en-GB" dirty="0"/>
              <a:t>Slough residents also earned £2.90 less per week than the South East average in 2023. This difference has also decreased from 2022, when Slough residents earned £27.80 less.</a:t>
            </a:r>
          </a:p>
        </p:txBody>
      </p:sp>
      <p:graphicFrame>
        <p:nvGraphicFramePr>
          <p:cNvPr id="5" name="Table 3">
            <a:extLst>
              <a:ext uri="{FF2B5EF4-FFF2-40B4-BE49-F238E27FC236}">
                <a16:creationId xmlns:a16="http://schemas.microsoft.com/office/drawing/2014/main" id="{EF51F79A-8AC2-19F6-AB5A-614E437F2404}"/>
              </a:ext>
            </a:extLst>
          </p:cNvPr>
          <p:cNvGraphicFramePr>
            <a:graphicFrameLocks noGrp="1"/>
          </p:cNvGraphicFramePr>
          <p:nvPr>
            <p:extLst>
              <p:ext uri="{D42A27DB-BD31-4B8C-83A1-F6EECF244321}">
                <p14:modId xmlns:p14="http://schemas.microsoft.com/office/powerpoint/2010/main" val="2663183050"/>
              </p:ext>
            </p:extLst>
          </p:nvPr>
        </p:nvGraphicFramePr>
        <p:xfrm>
          <a:off x="356883" y="2576579"/>
          <a:ext cx="5586719" cy="1814946"/>
        </p:xfrm>
        <a:graphic>
          <a:graphicData uri="http://schemas.openxmlformats.org/drawingml/2006/table">
            <a:tbl>
              <a:tblPr firstRow="1" bandRow="1">
                <a:tableStyleId>{2D5ABB26-0587-4C30-8999-92F81FD0307C}</a:tableStyleId>
              </a:tblPr>
              <a:tblGrid>
                <a:gridCol w="2409341">
                  <a:extLst>
                    <a:ext uri="{9D8B030D-6E8A-4147-A177-3AD203B41FA5}">
                      <a16:colId xmlns:a16="http://schemas.microsoft.com/office/drawing/2014/main" val="875307090"/>
                    </a:ext>
                  </a:extLst>
                </a:gridCol>
                <a:gridCol w="1059126">
                  <a:extLst>
                    <a:ext uri="{9D8B030D-6E8A-4147-A177-3AD203B41FA5}">
                      <a16:colId xmlns:a16="http://schemas.microsoft.com/office/drawing/2014/main" val="2918345821"/>
                    </a:ext>
                  </a:extLst>
                </a:gridCol>
                <a:gridCol w="1059126">
                  <a:extLst>
                    <a:ext uri="{9D8B030D-6E8A-4147-A177-3AD203B41FA5}">
                      <a16:colId xmlns:a16="http://schemas.microsoft.com/office/drawing/2014/main" val="3078935411"/>
                    </a:ext>
                  </a:extLst>
                </a:gridCol>
                <a:gridCol w="1059126">
                  <a:extLst>
                    <a:ext uri="{9D8B030D-6E8A-4147-A177-3AD203B41FA5}">
                      <a16:colId xmlns:a16="http://schemas.microsoft.com/office/drawing/2014/main" val="2997604109"/>
                    </a:ext>
                  </a:extLst>
                </a:gridCol>
              </a:tblGrid>
              <a:tr h="655103">
                <a:tc>
                  <a:txBody>
                    <a:bodyPr/>
                    <a:lstStyle/>
                    <a:p>
                      <a:pPr algn="l"/>
                      <a:r>
                        <a:rPr lang="en-GB" sz="1600" b="1" kern="1200">
                          <a:solidFill>
                            <a:schemeClr val="bg1"/>
                          </a:solidFill>
                          <a:latin typeface="+mn-lt"/>
                          <a:ea typeface="+mn-ea"/>
                          <a:cs typeface="+mn-cs"/>
                        </a:rPr>
                        <a:t>Earnings by Residence: Gross Weekly Pay (£)</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Slough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South East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Great Britain</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396095839"/>
                  </a:ext>
                </a:extLst>
              </a:tr>
              <a:tr h="378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333333"/>
                          </a:solidFill>
                        </a:rPr>
                        <a:t>Full Time Earners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720.6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723.5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682.6</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297264913"/>
                  </a:ext>
                </a:extLst>
              </a:tr>
              <a:tr h="378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333333"/>
                          </a:solidFill>
                        </a:rPr>
                        <a:t>Males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733.9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781.9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728.3</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167829532"/>
                  </a:ext>
                </a:extLst>
              </a:tr>
              <a:tr h="403361">
                <a:tc>
                  <a:txBody>
                    <a:bodyPr/>
                    <a:lstStyle/>
                    <a:p>
                      <a:pPr algn="l"/>
                      <a:r>
                        <a:rPr lang="en-GB" sz="1600" dirty="0">
                          <a:solidFill>
                            <a:srgbClr val="333333"/>
                          </a:solidFill>
                        </a:rPr>
                        <a:t>Females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698.6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646.1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628.8</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73264265"/>
                  </a:ext>
                </a:extLst>
              </a:tr>
            </a:tbl>
          </a:graphicData>
        </a:graphic>
      </p:graphicFrame>
      <p:graphicFrame>
        <p:nvGraphicFramePr>
          <p:cNvPr id="3" name="Table 2">
            <a:extLst>
              <a:ext uri="{FF2B5EF4-FFF2-40B4-BE49-F238E27FC236}">
                <a16:creationId xmlns:a16="http://schemas.microsoft.com/office/drawing/2014/main" id="{D617CDAC-19DA-D386-D4B1-1274031AA4C8}"/>
              </a:ext>
            </a:extLst>
          </p:cNvPr>
          <p:cNvGraphicFramePr>
            <a:graphicFrameLocks noGrp="1"/>
          </p:cNvGraphicFramePr>
          <p:nvPr>
            <p:extLst>
              <p:ext uri="{D42A27DB-BD31-4B8C-83A1-F6EECF244321}">
                <p14:modId xmlns:p14="http://schemas.microsoft.com/office/powerpoint/2010/main" val="1794729045"/>
              </p:ext>
            </p:extLst>
          </p:nvPr>
        </p:nvGraphicFramePr>
        <p:xfrm>
          <a:off x="356885" y="4575117"/>
          <a:ext cx="5586717" cy="1860276"/>
        </p:xfrm>
        <a:graphic>
          <a:graphicData uri="http://schemas.openxmlformats.org/drawingml/2006/table">
            <a:tbl>
              <a:tblPr firstRow="1" bandRow="1">
                <a:tableStyleId>{2D5ABB26-0587-4C30-8999-92F81FD0307C}</a:tableStyleId>
              </a:tblPr>
              <a:tblGrid>
                <a:gridCol w="2374170">
                  <a:extLst>
                    <a:ext uri="{9D8B030D-6E8A-4147-A177-3AD203B41FA5}">
                      <a16:colId xmlns:a16="http://schemas.microsoft.com/office/drawing/2014/main" val="516108627"/>
                    </a:ext>
                  </a:extLst>
                </a:gridCol>
                <a:gridCol w="1070849">
                  <a:extLst>
                    <a:ext uri="{9D8B030D-6E8A-4147-A177-3AD203B41FA5}">
                      <a16:colId xmlns:a16="http://schemas.microsoft.com/office/drawing/2014/main" val="1225896880"/>
                    </a:ext>
                  </a:extLst>
                </a:gridCol>
                <a:gridCol w="1070849">
                  <a:extLst>
                    <a:ext uri="{9D8B030D-6E8A-4147-A177-3AD203B41FA5}">
                      <a16:colId xmlns:a16="http://schemas.microsoft.com/office/drawing/2014/main" val="984080712"/>
                    </a:ext>
                  </a:extLst>
                </a:gridCol>
                <a:gridCol w="1070849">
                  <a:extLst>
                    <a:ext uri="{9D8B030D-6E8A-4147-A177-3AD203B41FA5}">
                      <a16:colId xmlns:a16="http://schemas.microsoft.com/office/drawing/2014/main" val="1457475059"/>
                    </a:ext>
                  </a:extLst>
                </a:gridCol>
              </a:tblGrid>
              <a:tr h="345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bg1"/>
                          </a:solidFill>
                          <a:latin typeface="+mn-lt"/>
                          <a:ea typeface="+mn-ea"/>
                          <a:cs typeface="+mn-cs"/>
                        </a:rPr>
                        <a:t>Earnings by Residence: Hourly Pay (£) (excl. overtime)</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Slough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South East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Great Britain</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276011015"/>
                  </a:ext>
                </a:extLst>
              </a:tr>
              <a:tr h="345772">
                <a:tc>
                  <a:txBody>
                    <a:bodyPr/>
                    <a:lstStyle/>
                    <a:p>
                      <a:pPr algn="l"/>
                      <a:r>
                        <a:rPr lang="en-GB" sz="1600">
                          <a:solidFill>
                            <a:srgbClr val="333333"/>
                          </a:solidFill>
                        </a:rPr>
                        <a:t>Full Time Earners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18.77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18.70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17.49</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926918747"/>
                  </a:ext>
                </a:extLst>
              </a:tr>
              <a:tr h="345772">
                <a:tc>
                  <a:txBody>
                    <a:bodyPr/>
                    <a:lstStyle/>
                    <a:p>
                      <a:pPr algn="l"/>
                      <a:r>
                        <a:rPr lang="en-GB" sz="1600">
                          <a:solidFill>
                            <a:srgbClr val="333333"/>
                          </a:solidFill>
                        </a:rPr>
                        <a:t>Male</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19.23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19.77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18.15</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855519120"/>
                  </a:ext>
                </a:extLst>
              </a:tr>
              <a:tr h="345772">
                <a:tc>
                  <a:txBody>
                    <a:bodyPr/>
                    <a:lstStyle/>
                    <a:p>
                      <a:pPr algn="l"/>
                      <a:r>
                        <a:rPr lang="en-GB" sz="1600">
                          <a:solidFill>
                            <a:srgbClr val="333333"/>
                          </a:solidFill>
                        </a:rPr>
                        <a:t>Females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17.23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16.64</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812699094"/>
                  </a:ext>
                </a:extLst>
              </a:tr>
            </a:tbl>
          </a:graphicData>
        </a:graphic>
      </p:graphicFrame>
      <p:graphicFrame>
        <p:nvGraphicFramePr>
          <p:cNvPr id="10" name="Table 3">
            <a:extLst>
              <a:ext uri="{FF2B5EF4-FFF2-40B4-BE49-F238E27FC236}">
                <a16:creationId xmlns:a16="http://schemas.microsoft.com/office/drawing/2014/main" id="{87982820-87BA-6004-7CD1-9661845D1C7E}"/>
              </a:ext>
            </a:extLst>
          </p:cNvPr>
          <p:cNvGraphicFramePr>
            <a:graphicFrameLocks noGrp="1"/>
          </p:cNvGraphicFramePr>
          <p:nvPr>
            <p:extLst>
              <p:ext uri="{D42A27DB-BD31-4B8C-83A1-F6EECF244321}">
                <p14:modId xmlns:p14="http://schemas.microsoft.com/office/powerpoint/2010/main" val="3984520233"/>
              </p:ext>
            </p:extLst>
          </p:nvPr>
        </p:nvGraphicFramePr>
        <p:xfrm>
          <a:off x="6153393" y="2576579"/>
          <a:ext cx="5586720" cy="1814946"/>
        </p:xfrm>
        <a:graphic>
          <a:graphicData uri="http://schemas.openxmlformats.org/drawingml/2006/table">
            <a:tbl>
              <a:tblPr firstRow="1" bandRow="1">
                <a:tableStyleId>{2D5ABB26-0587-4C30-8999-92F81FD0307C}</a:tableStyleId>
              </a:tblPr>
              <a:tblGrid>
                <a:gridCol w="2756145">
                  <a:extLst>
                    <a:ext uri="{9D8B030D-6E8A-4147-A177-3AD203B41FA5}">
                      <a16:colId xmlns:a16="http://schemas.microsoft.com/office/drawing/2014/main" val="875307090"/>
                    </a:ext>
                  </a:extLst>
                </a:gridCol>
                <a:gridCol w="943525">
                  <a:extLst>
                    <a:ext uri="{9D8B030D-6E8A-4147-A177-3AD203B41FA5}">
                      <a16:colId xmlns:a16="http://schemas.microsoft.com/office/drawing/2014/main" val="2918345821"/>
                    </a:ext>
                  </a:extLst>
                </a:gridCol>
                <a:gridCol w="943525">
                  <a:extLst>
                    <a:ext uri="{9D8B030D-6E8A-4147-A177-3AD203B41FA5}">
                      <a16:colId xmlns:a16="http://schemas.microsoft.com/office/drawing/2014/main" val="3078935411"/>
                    </a:ext>
                  </a:extLst>
                </a:gridCol>
                <a:gridCol w="943525">
                  <a:extLst>
                    <a:ext uri="{9D8B030D-6E8A-4147-A177-3AD203B41FA5}">
                      <a16:colId xmlns:a16="http://schemas.microsoft.com/office/drawing/2014/main" val="755731101"/>
                    </a:ext>
                  </a:extLst>
                </a:gridCol>
              </a:tblGrid>
              <a:tr h="676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a:solidFill>
                            <a:schemeClr val="bg1"/>
                          </a:solidFill>
                          <a:latin typeface="+mn-lt"/>
                          <a:ea typeface="+mn-ea"/>
                          <a:cs typeface="+mn-cs"/>
                        </a:rPr>
                        <a:t>Earnings by Place of Work: Gross Weekly Pay (£)</a:t>
                      </a: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Slough</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South East</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schemeClr val="bg1"/>
                          </a:solidFill>
                        </a:rPr>
                        <a:t>Great Britain</a:t>
                      </a: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396095839"/>
                  </a:ext>
                </a:extLst>
              </a:tr>
              <a:tr h="390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333333"/>
                          </a:solidFill>
                        </a:rPr>
                        <a:t>Full Time Earners</a:t>
                      </a: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774.0</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704.3</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682.6</a:t>
                      </a: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297264913"/>
                  </a:ext>
                </a:extLst>
              </a:tr>
              <a:tr h="390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333333"/>
                          </a:solidFill>
                        </a:rPr>
                        <a:t>Males</a:t>
                      </a: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851.7</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762.3</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728.3</a:t>
                      </a: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167829532"/>
                  </a:ext>
                </a:extLst>
              </a:tr>
              <a:tr h="357103">
                <a:tc>
                  <a:txBody>
                    <a:bodyPr/>
                    <a:lstStyle/>
                    <a:p>
                      <a:pPr algn="l"/>
                      <a:r>
                        <a:rPr lang="en-GB" sz="1600">
                          <a:solidFill>
                            <a:srgbClr val="333333"/>
                          </a:solidFill>
                        </a:rPr>
                        <a:t>Females</a:t>
                      </a: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699.7</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632.7</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629.1</a:t>
                      </a: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73264265"/>
                  </a:ext>
                </a:extLst>
              </a:tr>
            </a:tbl>
          </a:graphicData>
        </a:graphic>
      </p:graphicFrame>
      <p:graphicFrame>
        <p:nvGraphicFramePr>
          <p:cNvPr id="7" name="Table 6">
            <a:extLst>
              <a:ext uri="{FF2B5EF4-FFF2-40B4-BE49-F238E27FC236}">
                <a16:creationId xmlns:a16="http://schemas.microsoft.com/office/drawing/2014/main" id="{D417FC21-DA87-84DC-8D12-0173D2DF5322}"/>
              </a:ext>
            </a:extLst>
          </p:cNvPr>
          <p:cNvGraphicFramePr>
            <a:graphicFrameLocks noGrp="1"/>
          </p:cNvGraphicFramePr>
          <p:nvPr>
            <p:extLst>
              <p:ext uri="{D42A27DB-BD31-4B8C-83A1-F6EECF244321}">
                <p14:modId xmlns:p14="http://schemas.microsoft.com/office/powerpoint/2010/main" val="1181759518"/>
              </p:ext>
            </p:extLst>
          </p:nvPr>
        </p:nvGraphicFramePr>
        <p:xfrm>
          <a:off x="6153394" y="4575117"/>
          <a:ext cx="5586719" cy="1860276"/>
        </p:xfrm>
        <a:graphic>
          <a:graphicData uri="http://schemas.openxmlformats.org/drawingml/2006/table">
            <a:tbl>
              <a:tblPr firstRow="1" bandRow="1">
                <a:tableStyleId>{2D5ABB26-0587-4C30-8999-92F81FD0307C}</a:tableStyleId>
              </a:tblPr>
              <a:tblGrid>
                <a:gridCol w="2790515">
                  <a:extLst>
                    <a:ext uri="{9D8B030D-6E8A-4147-A177-3AD203B41FA5}">
                      <a16:colId xmlns:a16="http://schemas.microsoft.com/office/drawing/2014/main" val="2855230662"/>
                    </a:ext>
                  </a:extLst>
                </a:gridCol>
                <a:gridCol w="932068">
                  <a:extLst>
                    <a:ext uri="{9D8B030D-6E8A-4147-A177-3AD203B41FA5}">
                      <a16:colId xmlns:a16="http://schemas.microsoft.com/office/drawing/2014/main" val="355987829"/>
                    </a:ext>
                  </a:extLst>
                </a:gridCol>
                <a:gridCol w="932068">
                  <a:extLst>
                    <a:ext uri="{9D8B030D-6E8A-4147-A177-3AD203B41FA5}">
                      <a16:colId xmlns:a16="http://schemas.microsoft.com/office/drawing/2014/main" val="47025234"/>
                    </a:ext>
                  </a:extLst>
                </a:gridCol>
                <a:gridCol w="932068">
                  <a:extLst>
                    <a:ext uri="{9D8B030D-6E8A-4147-A177-3AD203B41FA5}">
                      <a16:colId xmlns:a16="http://schemas.microsoft.com/office/drawing/2014/main" val="3896901925"/>
                    </a:ext>
                  </a:extLst>
                </a:gridCol>
              </a:tblGrid>
              <a:tr h="345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a:solidFill>
                            <a:schemeClr val="bg1"/>
                          </a:solidFill>
                          <a:latin typeface="+mn-lt"/>
                          <a:ea typeface="+mn-ea"/>
                          <a:cs typeface="+mn-cs"/>
                        </a:rPr>
                        <a:t>Earnings by Place of Work: Hourly Pay (£) </a:t>
                      </a:r>
                      <a:br>
                        <a:rPr lang="en-GB" sz="1600" b="1" kern="1200">
                          <a:solidFill>
                            <a:schemeClr val="bg1"/>
                          </a:solidFill>
                          <a:latin typeface="+mn-lt"/>
                          <a:ea typeface="+mn-ea"/>
                          <a:cs typeface="+mn-cs"/>
                        </a:rPr>
                      </a:br>
                      <a:r>
                        <a:rPr lang="en-GB" sz="1600" b="1" kern="1200">
                          <a:solidFill>
                            <a:schemeClr val="bg1"/>
                          </a:solidFill>
                          <a:latin typeface="+mn-lt"/>
                          <a:ea typeface="+mn-ea"/>
                          <a:cs typeface="+mn-cs"/>
                        </a:rPr>
                        <a:t>(excl. overtime)</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Slough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GB" sz="1600" b="1">
                          <a:solidFill>
                            <a:schemeClr val="bg1"/>
                          </a:solidFill>
                        </a:rPr>
                        <a:t>South East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schemeClr val="bg1"/>
                          </a:solidFill>
                        </a:rPr>
                        <a:t>Great Britain</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490149892"/>
                  </a:ext>
                </a:extLst>
              </a:tr>
              <a:tr h="345772">
                <a:tc>
                  <a:txBody>
                    <a:bodyPr/>
                    <a:lstStyle/>
                    <a:p>
                      <a:pPr algn="l"/>
                      <a:r>
                        <a:rPr lang="en-GB" sz="1600">
                          <a:solidFill>
                            <a:srgbClr val="333333"/>
                          </a:solidFill>
                        </a:rPr>
                        <a:t>Full Time Earners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20.39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17.49</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767137545"/>
                  </a:ext>
                </a:extLst>
              </a:tr>
              <a:tr h="345772">
                <a:tc>
                  <a:txBody>
                    <a:bodyPr/>
                    <a:lstStyle/>
                    <a:p>
                      <a:pPr algn="l"/>
                      <a:r>
                        <a:rPr lang="en-GB" sz="1600">
                          <a:solidFill>
                            <a:srgbClr val="333333"/>
                          </a:solidFill>
                        </a:rPr>
                        <a:t>Male</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20.76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19.18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18.14</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72257063"/>
                  </a:ext>
                </a:extLst>
              </a:tr>
              <a:tr h="345772">
                <a:tc>
                  <a:txBody>
                    <a:bodyPr/>
                    <a:lstStyle/>
                    <a:p>
                      <a:pPr algn="l"/>
                      <a:r>
                        <a:rPr lang="en-GB" sz="1600">
                          <a:solidFill>
                            <a:srgbClr val="333333"/>
                          </a:solidFill>
                        </a:rPr>
                        <a:t>Females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18.79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16.70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GB" sz="1600" dirty="0">
                          <a:solidFill>
                            <a:srgbClr val="333333"/>
                          </a:solidFill>
                        </a:rPr>
                        <a:t>16.65</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84424912"/>
                  </a:ext>
                </a:extLst>
              </a:tr>
            </a:tbl>
          </a:graphicData>
        </a:graphic>
      </p:graphicFrame>
      <p:sp>
        <p:nvSpPr>
          <p:cNvPr id="9" name="Slide Number Placeholder 8">
            <a:extLst>
              <a:ext uri="{FF2B5EF4-FFF2-40B4-BE49-F238E27FC236}">
                <a16:creationId xmlns:a16="http://schemas.microsoft.com/office/drawing/2014/main" id="{C7D46484-9E98-96F2-919D-BA70049E7486}"/>
              </a:ext>
            </a:extLst>
          </p:cNvPr>
          <p:cNvSpPr>
            <a:spLocks noGrp="1"/>
          </p:cNvSpPr>
          <p:nvPr>
            <p:ph type="sldNum" sz="quarter" idx="12"/>
          </p:nvPr>
        </p:nvSpPr>
        <p:spPr/>
        <p:txBody>
          <a:bodyPr/>
          <a:lstStyle/>
          <a:p>
            <a:fld id="{CEDEF9C1-0071-4D4A-89AA-0CC05A8019E4}" type="slidenum">
              <a:rPr lang="en-US" smtClean="0"/>
              <a:t>57</a:t>
            </a:fld>
            <a:endParaRPr lang="en-US"/>
          </a:p>
        </p:txBody>
      </p:sp>
    </p:spTree>
    <p:extLst>
      <p:ext uri="{BB962C8B-B14F-4D97-AF65-F5344CB8AC3E}">
        <p14:creationId xmlns:p14="http://schemas.microsoft.com/office/powerpoint/2010/main" val="2280261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Income – Deprivation (1)</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tx2"/>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4" name="TextBox 3">
            <a:extLst>
              <a:ext uri="{FF2B5EF4-FFF2-40B4-BE49-F238E27FC236}">
                <a16:creationId xmlns:a16="http://schemas.microsoft.com/office/drawing/2014/main" id="{7B03A61D-6C09-B9DE-2B65-97D74B4AE209}"/>
              </a:ext>
            </a:extLst>
          </p:cNvPr>
          <p:cNvSpPr txBox="1"/>
          <p:nvPr/>
        </p:nvSpPr>
        <p:spPr>
          <a:xfrm>
            <a:off x="355601" y="1270000"/>
            <a:ext cx="1138451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333333"/>
                </a:solidFill>
              </a:rPr>
              <a:t>The charts below show where Slough’s neighbourhoods fall on the income domains of the 2019 Indices of Deprivation. For all three, most of Slough’s LSOAs fall below the national average.</a:t>
            </a:r>
          </a:p>
          <a:p>
            <a:endParaRPr lang="en-GB" dirty="0">
              <a:solidFill>
                <a:srgbClr val="333333"/>
              </a:solidFill>
            </a:endParaRPr>
          </a:p>
          <a:p>
            <a:r>
              <a:rPr lang="en-US" dirty="0">
                <a:solidFill>
                  <a:srgbClr val="333333"/>
                </a:solidFill>
              </a:rPr>
              <a:t>For further data on children living in low-income families and pensioners in poverty, please see slide 45.</a:t>
            </a:r>
            <a:endParaRPr lang="en-US" dirty="0"/>
          </a:p>
        </p:txBody>
      </p:sp>
      <p:pic>
        <p:nvPicPr>
          <p:cNvPr id="13" name="Picture 12" descr="The first of three graphics showing the number and percentage of LSOAs in Slough in each decile for three measures of deprivation. The first decile is the most deprived and the tenth decile is the least deprived. &#10;This first graphic is for income deprivation.&#10;Most of Slough's LSOAs fall within the third to fifth deciles for income deprivation, with 26% in the fourth decile. ">
            <a:extLst>
              <a:ext uri="{FF2B5EF4-FFF2-40B4-BE49-F238E27FC236}">
                <a16:creationId xmlns:a16="http://schemas.microsoft.com/office/drawing/2014/main" id="{4C5619B5-2EF0-3370-45CF-5710A7A56F0F}"/>
              </a:ext>
            </a:extLst>
          </p:cNvPr>
          <p:cNvPicPr>
            <a:picLocks noChangeAspect="1"/>
          </p:cNvPicPr>
          <p:nvPr/>
        </p:nvPicPr>
        <p:blipFill>
          <a:blip r:embed="rId5"/>
          <a:stretch>
            <a:fillRect/>
          </a:stretch>
        </p:blipFill>
        <p:spPr>
          <a:xfrm>
            <a:off x="8467" y="2529729"/>
            <a:ext cx="12192000" cy="1385001"/>
          </a:xfrm>
          <a:prstGeom prst="rect">
            <a:avLst/>
          </a:prstGeom>
        </p:spPr>
      </p:pic>
      <p:pic>
        <p:nvPicPr>
          <p:cNvPr id="11" name="Picture 10" descr="This second graphic is for the income deprivation affecting children index. &#10;Most of Slough's LSOAs fall within the fourth to sixth deciles for income deprivation affecting children, with 33% in the fifth decile. ">
            <a:extLst>
              <a:ext uri="{FF2B5EF4-FFF2-40B4-BE49-F238E27FC236}">
                <a16:creationId xmlns:a16="http://schemas.microsoft.com/office/drawing/2014/main" id="{C7582AD4-06E5-CEE5-8D22-CBD0E57AB96B}"/>
              </a:ext>
            </a:extLst>
          </p:cNvPr>
          <p:cNvPicPr>
            <a:picLocks noChangeAspect="1"/>
          </p:cNvPicPr>
          <p:nvPr/>
        </p:nvPicPr>
        <p:blipFill>
          <a:blip r:embed="rId6"/>
          <a:stretch>
            <a:fillRect/>
          </a:stretch>
        </p:blipFill>
        <p:spPr>
          <a:xfrm>
            <a:off x="19076" y="3944323"/>
            <a:ext cx="12192000" cy="1430049"/>
          </a:xfrm>
          <a:prstGeom prst="rect">
            <a:avLst/>
          </a:prstGeom>
        </p:spPr>
      </p:pic>
      <p:pic>
        <p:nvPicPr>
          <p:cNvPr id="15" name="Picture 14" descr="This third graphic is for the income deprivation affecting older people index. &#10;Most of Slough's LSOAs fall within the first to fifth deciles for income deprivation affecting older people, with 18% in the second decile and 19% in the fifth decile.">
            <a:extLst>
              <a:ext uri="{FF2B5EF4-FFF2-40B4-BE49-F238E27FC236}">
                <a16:creationId xmlns:a16="http://schemas.microsoft.com/office/drawing/2014/main" id="{7DFD1625-AAFF-48DE-CBA6-D20CAB1B0795}"/>
              </a:ext>
            </a:extLst>
          </p:cNvPr>
          <p:cNvPicPr>
            <a:picLocks noChangeAspect="1"/>
          </p:cNvPicPr>
          <p:nvPr/>
        </p:nvPicPr>
        <p:blipFill>
          <a:blip r:embed="rId7"/>
          <a:stretch>
            <a:fillRect/>
          </a:stretch>
        </p:blipFill>
        <p:spPr>
          <a:xfrm>
            <a:off x="-6325" y="5323570"/>
            <a:ext cx="12192000" cy="1509866"/>
          </a:xfrm>
          <a:prstGeom prst="rect">
            <a:avLst/>
          </a:prstGeom>
        </p:spPr>
      </p:pic>
      <p:sp>
        <p:nvSpPr>
          <p:cNvPr id="7" name="Slide Number Placeholder 6">
            <a:extLst>
              <a:ext uri="{FF2B5EF4-FFF2-40B4-BE49-F238E27FC236}">
                <a16:creationId xmlns:a16="http://schemas.microsoft.com/office/drawing/2014/main" id="{226063AC-0CFF-0645-C1BA-A370A6828096}"/>
              </a:ext>
            </a:extLst>
          </p:cNvPr>
          <p:cNvSpPr>
            <a:spLocks noGrp="1"/>
          </p:cNvSpPr>
          <p:nvPr>
            <p:ph type="sldNum" sz="quarter" idx="12"/>
          </p:nvPr>
        </p:nvSpPr>
        <p:spPr/>
        <p:txBody>
          <a:bodyPr/>
          <a:lstStyle/>
          <a:p>
            <a:fld id="{CEDEF9C1-0071-4D4A-89AA-0CC05A8019E4}" type="slidenum">
              <a:rPr lang="en-US" smtClean="0"/>
              <a:t>58</a:t>
            </a:fld>
            <a:endParaRPr lang="en-US"/>
          </a:p>
        </p:txBody>
      </p:sp>
    </p:spTree>
    <p:extLst>
      <p:ext uri="{BB962C8B-B14F-4D97-AF65-F5344CB8AC3E}">
        <p14:creationId xmlns:p14="http://schemas.microsoft.com/office/powerpoint/2010/main" val="1341676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Income – Deprivation (2)</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tx2"/>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4" name="TextBox 3">
            <a:extLst>
              <a:ext uri="{FF2B5EF4-FFF2-40B4-BE49-F238E27FC236}">
                <a16:creationId xmlns:a16="http://schemas.microsoft.com/office/drawing/2014/main" id="{7B03A61D-6C09-B9DE-2B65-97D74B4AE209}"/>
              </a:ext>
            </a:extLst>
          </p:cNvPr>
          <p:cNvSpPr txBox="1"/>
          <p:nvPr/>
        </p:nvSpPr>
        <p:spPr>
          <a:xfrm>
            <a:off x="451884" y="1280034"/>
            <a:ext cx="320201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333333"/>
                </a:solidFill>
              </a:rPr>
              <a:t>This map shows </a:t>
            </a:r>
            <a:r>
              <a:rPr lang="en-GB" b="1" dirty="0">
                <a:solidFill>
                  <a:srgbClr val="333333"/>
                </a:solidFill>
              </a:rPr>
              <a:t>income deprivation</a:t>
            </a:r>
            <a:r>
              <a:rPr lang="en-GB" dirty="0">
                <a:solidFill>
                  <a:srgbClr val="333333"/>
                </a:solidFill>
              </a:rPr>
              <a:t> across Slough from the 2019 Indices of Deprivation.</a:t>
            </a:r>
          </a:p>
          <a:p>
            <a:endParaRPr lang="en-GB" dirty="0">
              <a:solidFill>
                <a:srgbClr val="333333"/>
              </a:solidFill>
            </a:endParaRPr>
          </a:p>
          <a:p>
            <a:r>
              <a:rPr lang="en-GB" dirty="0">
                <a:solidFill>
                  <a:srgbClr val="333333"/>
                </a:solidFill>
              </a:rPr>
              <a:t>Red represents higher deprivation. </a:t>
            </a:r>
          </a:p>
          <a:p>
            <a:endParaRPr lang="en-GB" dirty="0">
              <a:solidFill>
                <a:srgbClr val="333333"/>
              </a:solidFill>
            </a:endParaRPr>
          </a:p>
          <a:p>
            <a:r>
              <a:rPr lang="en-GB" dirty="0">
                <a:solidFill>
                  <a:srgbClr val="333333"/>
                </a:solidFill>
              </a:rPr>
              <a:t>There are particularly severe pockets of income deprivation (dark red) in Britwell, Chalvey, and Colnbrook &amp; Poyle. </a:t>
            </a:r>
          </a:p>
        </p:txBody>
      </p:sp>
      <p:pic>
        <p:nvPicPr>
          <p:cNvPr id="5" name="Picture 4" descr="A heat map of income deprivation in Slough in 2019.">
            <a:extLst>
              <a:ext uri="{FF2B5EF4-FFF2-40B4-BE49-F238E27FC236}">
                <a16:creationId xmlns:a16="http://schemas.microsoft.com/office/drawing/2014/main" id="{57B9092E-68FF-23B3-5860-6B5EFB4E9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901" y="1082933"/>
            <a:ext cx="8166596" cy="5775067"/>
          </a:xfrm>
          <a:prstGeom prst="rect">
            <a:avLst/>
          </a:prstGeom>
        </p:spPr>
      </p:pic>
      <p:sp>
        <p:nvSpPr>
          <p:cNvPr id="7" name="Slide Number Placeholder 6">
            <a:extLst>
              <a:ext uri="{FF2B5EF4-FFF2-40B4-BE49-F238E27FC236}">
                <a16:creationId xmlns:a16="http://schemas.microsoft.com/office/drawing/2014/main" id="{226063AC-0CFF-0645-C1BA-A370A6828096}"/>
              </a:ext>
            </a:extLst>
          </p:cNvPr>
          <p:cNvSpPr>
            <a:spLocks noGrp="1"/>
          </p:cNvSpPr>
          <p:nvPr>
            <p:ph type="sldNum" sz="quarter" idx="12"/>
          </p:nvPr>
        </p:nvSpPr>
        <p:spPr/>
        <p:txBody>
          <a:bodyPr/>
          <a:lstStyle/>
          <a:p>
            <a:fld id="{CEDEF9C1-0071-4D4A-89AA-0CC05A8019E4}" type="slidenum">
              <a:rPr lang="en-US" smtClean="0"/>
              <a:t>59</a:t>
            </a:fld>
            <a:endParaRPr lang="en-US"/>
          </a:p>
        </p:txBody>
      </p:sp>
    </p:spTree>
    <p:extLst>
      <p:ext uri="{BB962C8B-B14F-4D97-AF65-F5344CB8AC3E}">
        <p14:creationId xmlns:p14="http://schemas.microsoft.com/office/powerpoint/2010/main" val="1177610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7EBC7-5445-049B-34CD-899CC0EA9FA9}"/>
              </a:ext>
            </a:extLst>
          </p:cNvPr>
          <p:cNvSpPr>
            <a:spLocks noGrp="1"/>
          </p:cNvSpPr>
          <p:nvPr>
            <p:ph type="title"/>
          </p:nvPr>
        </p:nvSpPr>
        <p:spPr/>
        <p:txBody>
          <a:bodyPr/>
          <a:lstStyle/>
          <a:p>
            <a:r>
              <a:rPr lang="en-GB"/>
              <a:t>Population</a:t>
            </a:r>
          </a:p>
        </p:txBody>
      </p:sp>
      <p:sp>
        <p:nvSpPr>
          <p:cNvPr id="3" name="Text Placeholder 2">
            <a:extLst>
              <a:ext uri="{FF2B5EF4-FFF2-40B4-BE49-F238E27FC236}">
                <a16:creationId xmlns:a16="http://schemas.microsoft.com/office/drawing/2014/main" id="{757CC38A-DFC2-6615-7D00-2FEAD7998289}"/>
              </a:ext>
              <a:ext uri="{C183D7F6-B498-43B3-948B-1728B52AA6E4}">
                <adec:decorative xmlns:adec="http://schemas.microsoft.com/office/drawing/2017/decorative" val="1"/>
              </a:ext>
            </a:extLst>
          </p:cNvPr>
          <p:cNvSpPr>
            <a:spLocks noGrp="1"/>
          </p:cNvSpPr>
          <p:nvPr>
            <p:ph type="body" idx="1"/>
          </p:nvPr>
        </p:nvSpPr>
        <p:spPr/>
        <p:txBody>
          <a:bodyPr/>
          <a:lstStyle/>
          <a:p>
            <a:endParaRPr lang="en-GB"/>
          </a:p>
        </p:txBody>
      </p:sp>
      <p:sp>
        <p:nvSpPr>
          <p:cNvPr id="5" name="Slide Number Placeholder 4">
            <a:extLst>
              <a:ext uri="{FF2B5EF4-FFF2-40B4-BE49-F238E27FC236}">
                <a16:creationId xmlns:a16="http://schemas.microsoft.com/office/drawing/2014/main" id="{78FA009C-9B50-3300-1CFC-19C62917439D}"/>
              </a:ext>
            </a:extLst>
          </p:cNvPr>
          <p:cNvSpPr>
            <a:spLocks noGrp="1"/>
          </p:cNvSpPr>
          <p:nvPr>
            <p:ph type="sldNum" sz="quarter" idx="12"/>
          </p:nvPr>
        </p:nvSpPr>
        <p:spPr/>
        <p:txBody>
          <a:bodyPr/>
          <a:lstStyle/>
          <a:p>
            <a:fld id="{CEDEF9C1-0071-4D4A-89AA-0CC05A8019E4}" type="slidenum">
              <a:rPr lang="en-US" smtClean="0">
                <a:solidFill>
                  <a:schemeClr val="bg1"/>
                </a:solidFill>
              </a:rPr>
              <a:t>6</a:t>
            </a:fld>
            <a:endParaRPr lang="en-US">
              <a:solidFill>
                <a:schemeClr val="bg1"/>
              </a:solidFill>
            </a:endParaRPr>
          </a:p>
        </p:txBody>
      </p:sp>
    </p:spTree>
    <p:extLst>
      <p:ext uri="{BB962C8B-B14F-4D97-AF65-F5344CB8AC3E}">
        <p14:creationId xmlns:p14="http://schemas.microsoft.com/office/powerpoint/2010/main" val="3069743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8647B41-B44D-EE28-44DF-CD984F2B64D2}"/>
              </a:ext>
              <a:ext uri="{C183D7F6-B498-43B3-948B-1728B52AA6E4}">
                <adec:decorative xmlns:adec="http://schemas.microsoft.com/office/drawing/2017/decorative" val="1"/>
              </a:ext>
            </a:extLst>
          </p:cNvPr>
          <p:cNvGrpSpPr/>
          <p:nvPr/>
        </p:nvGrpSpPr>
        <p:grpSpPr>
          <a:xfrm>
            <a:off x="3137336" y="327025"/>
            <a:ext cx="5917327" cy="6203949"/>
            <a:chOff x="3137336" y="327025"/>
            <a:chExt cx="5917327" cy="6203949"/>
          </a:xfrm>
        </p:grpSpPr>
        <p:sp>
          <p:nvSpPr>
            <p:cNvPr id="5" name="Freeform: Shape 4">
              <a:extLst>
                <a:ext uri="{FF2B5EF4-FFF2-40B4-BE49-F238E27FC236}">
                  <a16:creationId xmlns:a16="http://schemas.microsoft.com/office/drawing/2014/main" id="{FCD6D20A-1FF1-D146-04B4-DDA0CF269882}"/>
                </a:ext>
              </a:extLst>
            </p:cNvPr>
            <p:cNvSpPr/>
            <p:nvPr/>
          </p:nvSpPr>
          <p:spPr>
            <a:xfrm>
              <a:off x="4824079" y="2328727"/>
              <a:ext cx="2543859" cy="2200541"/>
            </a:xfrm>
            <a:custGeom>
              <a:avLst/>
              <a:gdLst>
                <a:gd name="connsiteX0" fmla="*/ 0 w 2543859"/>
                <a:gd name="connsiteY0" fmla="*/ 1100271 h 2200541"/>
                <a:gd name="connsiteX1" fmla="*/ 628695 w 2543859"/>
                <a:gd name="connsiteY1" fmla="*/ 1 h 2200541"/>
                <a:gd name="connsiteX2" fmla="*/ 1915164 w 2543859"/>
                <a:gd name="connsiteY2" fmla="*/ 1 h 2200541"/>
                <a:gd name="connsiteX3" fmla="*/ 2543859 w 2543859"/>
                <a:gd name="connsiteY3" fmla="*/ 1100271 h 2200541"/>
                <a:gd name="connsiteX4" fmla="*/ 1915164 w 2543859"/>
                <a:gd name="connsiteY4" fmla="*/ 2200540 h 2200541"/>
                <a:gd name="connsiteX5" fmla="*/ 628695 w 2543859"/>
                <a:gd name="connsiteY5" fmla="*/ 2200540 h 2200541"/>
                <a:gd name="connsiteX6" fmla="*/ 0 w 2543859"/>
                <a:gd name="connsiteY6" fmla="*/ 1100271 h 22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859" h="2200541">
                  <a:moveTo>
                    <a:pt x="0" y="1100271"/>
                  </a:moveTo>
                  <a:lnTo>
                    <a:pt x="628695" y="1"/>
                  </a:lnTo>
                  <a:lnTo>
                    <a:pt x="1915164" y="1"/>
                  </a:lnTo>
                  <a:lnTo>
                    <a:pt x="2543859" y="1100271"/>
                  </a:lnTo>
                  <a:lnTo>
                    <a:pt x="1915164" y="2200540"/>
                  </a:lnTo>
                  <a:lnTo>
                    <a:pt x="628695" y="2200540"/>
                  </a:lnTo>
                  <a:lnTo>
                    <a:pt x="0" y="110027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4413" tIns="387520" rIns="444413" bIns="387520" numCol="1" spcCol="1270" anchor="ctr" anchorCtr="0">
              <a:noAutofit/>
            </a:bodyPr>
            <a:lstStyle/>
            <a:p>
              <a:pPr marL="0" lvl="0" indent="0" algn="ctr" defTabSz="800100">
                <a:lnSpc>
                  <a:spcPct val="90000"/>
                </a:lnSpc>
                <a:spcBef>
                  <a:spcPct val="0"/>
                </a:spcBef>
                <a:spcAft>
                  <a:spcPct val="35000"/>
                </a:spcAft>
                <a:buNone/>
              </a:pPr>
              <a:r>
                <a:rPr lang="en-GB" sz="1800" kern="1200"/>
                <a:t>Health &amp; Wellbeing</a:t>
              </a:r>
            </a:p>
          </p:txBody>
        </p:sp>
        <p:sp>
          <p:nvSpPr>
            <p:cNvPr id="6" name="Hexagon 5">
              <a:extLst>
                <a:ext uri="{FF2B5EF4-FFF2-40B4-BE49-F238E27FC236}">
                  <a16:creationId xmlns:a16="http://schemas.microsoft.com/office/drawing/2014/main" id="{CB938DDD-E532-E880-234F-E8A041048EEA}"/>
                </a:ext>
              </a:extLst>
            </p:cNvPr>
            <p:cNvSpPr/>
            <p:nvPr/>
          </p:nvSpPr>
          <p:spPr>
            <a:xfrm>
              <a:off x="6416719" y="1275608"/>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EB47BF8E-CF97-9476-86ED-3F08435D7B50}"/>
                </a:ext>
              </a:extLst>
            </p:cNvPr>
            <p:cNvSpPr/>
            <p:nvPr/>
          </p:nvSpPr>
          <p:spPr>
            <a:xfrm>
              <a:off x="5058100" y="327025"/>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Built &amp; natural environment</a:t>
              </a:r>
            </a:p>
          </p:txBody>
        </p:sp>
        <p:sp>
          <p:nvSpPr>
            <p:cNvPr id="8" name="Hexagon 7">
              <a:extLst>
                <a:ext uri="{FF2B5EF4-FFF2-40B4-BE49-F238E27FC236}">
                  <a16:creationId xmlns:a16="http://schemas.microsoft.com/office/drawing/2014/main" id="{9EE5AD4D-8502-8190-FBC9-4964123707AD}"/>
                </a:ext>
              </a:extLst>
            </p:cNvPr>
            <p:cNvSpPr/>
            <p:nvPr/>
          </p:nvSpPr>
          <p:spPr>
            <a:xfrm>
              <a:off x="7536869" y="2821633"/>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79B69C30-0343-46FC-843C-74D16AA29B33}"/>
                </a:ext>
              </a:extLst>
            </p:cNvPr>
            <p:cNvSpPr/>
            <p:nvPr/>
          </p:nvSpPr>
          <p:spPr>
            <a:xfrm>
              <a:off x="6969989" y="1436291"/>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Work &amp; Labour Market</a:t>
              </a:r>
            </a:p>
          </p:txBody>
        </p:sp>
        <p:sp>
          <p:nvSpPr>
            <p:cNvPr id="10" name="Hexagon 9">
              <a:extLst>
                <a:ext uri="{FF2B5EF4-FFF2-40B4-BE49-F238E27FC236}">
                  <a16:creationId xmlns:a16="http://schemas.microsoft.com/office/drawing/2014/main" id="{E12BB9C7-277F-A972-FDB0-5781A54DEDB8}"/>
                </a:ext>
              </a:extLst>
            </p:cNvPr>
            <p:cNvSpPr/>
            <p:nvPr/>
          </p:nvSpPr>
          <p:spPr>
            <a:xfrm>
              <a:off x="6758740" y="4566804"/>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1C72FFA1-42CD-EDA9-D0C3-6741848B1ABE}"/>
                </a:ext>
              </a:extLst>
            </p:cNvPr>
            <p:cNvSpPr/>
            <p:nvPr/>
          </p:nvSpPr>
          <p:spPr>
            <a:xfrm>
              <a:off x="6969989" y="361697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Vulnerability</a:t>
              </a:r>
            </a:p>
          </p:txBody>
        </p:sp>
        <p:sp>
          <p:nvSpPr>
            <p:cNvPr id="12" name="Hexagon 11">
              <a:extLst>
                <a:ext uri="{FF2B5EF4-FFF2-40B4-BE49-F238E27FC236}">
                  <a16:creationId xmlns:a16="http://schemas.microsoft.com/office/drawing/2014/main" id="{7C953F67-78A9-492D-029E-CF01C1C72BD4}"/>
                </a:ext>
              </a:extLst>
            </p:cNvPr>
            <p:cNvSpPr/>
            <p:nvPr/>
          </p:nvSpPr>
          <p:spPr>
            <a:xfrm>
              <a:off x="4828508" y="4747959"/>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A85303B6-0311-292C-A2D2-B826EF390E97}"/>
                </a:ext>
              </a:extLst>
            </p:cNvPr>
            <p:cNvSpPr/>
            <p:nvPr/>
          </p:nvSpPr>
          <p:spPr>
            <a:xfrm>
              <a:off x="5058100" y="4727486"/>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Income</a:t>
              </a:r>
            </a:p>
          </p:txBody>
        </p:sp>
        <p:sp>
          <p:nvSpPr>
            <p:cNvPr id="14" name="Hexagon 13">
              <a:extLst>
                <a:ext uri="{FF2B5EF4-FFF2-40B4-BE49-F238E27FC236}">
                  <a16:creationId xmlns:a16="http://schemas.microsoft.com/office/drawing/2014/main" id="{6BC47C41-105A-27E6-2EBA-F2048911C9B6}"/>
                </a:ext>
              </a:extLst>
            </p:cNvPr>
            <p:cNvSpPr/>
            <p:nvPr/>
          </p:nvSpPr>
          <p:spPr>
            <a:xfrm>
              <a:off x="3690014" y="3202555"/>
              <a:ext cx="959790" cy="826986"/>
            </a:xfrm>
            <a:prstGeom prst="hexagon">
              <a:avLst>
                <a:gd name="adj" fmla="val 28900"/>
                <a:gd name="vf" fmla="val 115470"/>
              </a:avLst>
            </a:prstGeom>
            <a:solidFill>
              <a:schemeClr val="bg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AA7A6170-495C-DCCB-E3D4-056BE89CB47C}"/>
                </a:ext>
              </a:extLst>
            </p:cNvPr>
            <p:cNvSpPr/>
            <p:nvPr/>
          </p:nvSpPr>
          <p:spPr>
            <a:xfrm>
              <a:off x="3137336" y="143380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Education</a:t>
              </a:r>
            </a:p>
          </p:txBody>
        </p:sp>
      </p:grpSp>
      <p:sp>
        <p:nvSpPr>
          <p:cNvPr id="4" name="Slide Number Placeholder 3">
            <a:extLst>
              <a:ext uri="{FF2B5EF4-FFF2-40B4-BE49-F238E27FC236}">
                <a16:creationId xmlns:a16="http://schemas.microsoft.com/office/drawing/2014/main" id="{1C242DCE-C5ED-DC3C-11EA-C51F98D2D1EA}"/>
              </a:ext>
            </a:extLst>
          </p:cNvPr>
          <p:cNvSpPr>
            <a:spLocks noGrp="1"/>
          </p:cNvSpPr>
          <p:nvPr>
            <p:ph type="sldNum" sz="quarter" idx="12"/>
          </p:nvPr>
        </p:nvSpPr>
        <p:spPr/>
        <p:txBody>
          <a:bodyPr/>
          <a:lstStyle/>
          <a:p>
            <a:fld id="{CEDEF9C1-0071-4D4A-89AA-0CC05A8019E4}" type="slidenum">
              <a:rPr lang="en-US" smtClean="0"/>
              <a:t>60</a:t>
            </a:fld>
            <a:endParaRPr lang="en-US"/>
          </a:p>
        </p:txBody>
      </p:sp>
      <p:sp>
        <p:nvSpPr>
          <p:cNvPr id="15" name="Title 14">
            <a:extLst>
              <a:ext uri="{FF2B5EF4-FFF2-40B4-BE49-F238E27FC236}">
                <a16:creationId xmlns:a16="http://schemas.microsoft.com/office/drawing/2014/main" id="{A49029A0-F7DF-0762-3DA9-2D365CDF130B}"/>
              </a:ext>
            </a:extLst>
          </p:cNvPr>
          <p:cNvSpPr>
            <a:spLocks noGrp="1"/>
          </p:cNvSpPr>
          <p:nvPr>
            <p:ph type="title" idx="4294967295"/>
          </p:nvPr>
        </p:nvSpPr>
        <p:spPr>
          <a:xfrm>
            <a:off x="3137336" y="3618220"/>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2"/>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8335" tIns="321736" rIns="368335" bIns="321736"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chemeClr val="lt1"/>
                </a:solidFill>
                <a:effectLst/>
                <a:uLnTx/>
                <a:uFillTx/>
                <a:latin typeface="+mn-lt"/>
                <a:ea typeface="+mn-ea"/>
                <a:cs typeface="+mn-cs"/>
              </a:rPr>
              <a:t>Crime</a:t>
            </a:r>
          </a:p>
        </p:txBody>
      </p:sp>
    </p:spTree>
    <p:extLst>
      <p:ext uri="{BB962C8B-B14F-4D97-AF65-F5344CB8AC3E}">
        <p14:creationId xmlns:p14="http://schemas.microsoft.com/office/powerpoint/2010/main" val="18202861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Crime - Rates</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bg2"/>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7" name="TextBox 6">
            <a:extLst>
              <a:ext uri="{FF2B5EF4-FFF2-40B4-BE49-F238E27FC236}">
                <a16:creationId xmlns:a16="http://schemas.microsoft.com/office/drawing/2014/main" id="{103C9ED6-9F25-75AA-C3C3-2AEE7B2FE40D}"/>
              </a:ext>
            </a:extLst>
          </p:cNvPr>
          <p:cNvSpPr txBox="1"/>
          <p:nvPr/>
        </p:nvSpPr>
        <p:spPr>
          <a:xfrm>
            <a:off x="1914696" y="1251138"/>
            <a:ext cx="8362603" cy="369332"/>
          </a:xfrm>
          <a:prstGeom prst="rect">
            <a:avLst/>
          </a:prstGeom>
          <a:noFill/>
        </p:spPr>
        <p:txBody>
          <a:bodyPr wrap="square" rtlCol="0">
            <a:spAutoFit/>
          </a:bodyPr>
          <a:lstStyle/>
          <a:p>
            <a:pPr algn="ctr"/>
            <a:r>
              <a:rPr lang="en-GB" i="1" dirty="0"/>
              <a:t>Year ending September 2023</a:t>
            </a:r>
          </a:p>
        </p:txBody>
      </p:sp>
      <p:graphicFrame>
        <p:nvGraphicFramePr>
          <p:cNvPr id="5" name="Table 6">
            <a:extLst>
              <a:ext uri="{FF2B5EF4-FFF2-40B4-BE49-F238E27FC236}">
                <a16:creationId xmlns:a16="http://schemas.microsoft.com/office/drawing/2014/main" id="{B014C90B-9E1F-929F-8D64-C39889F67488}"/>
              </a:ext>
            </a:extLst>
          </p:cNvPr>
          <p:cNvGraphicFramePr>
            <a:graphicFrameLocks noGrp="1"/>
          </p:cNvGraphicFramePr>
          <p:nvPr>
            <p:extLst>
              <p:ext uri="{D42A27DB-BD31-4B8C-83A1-F6EECF244321}">
                <p14:modId xmlns:p14="http://schemas.microsoft.com/office/powerpoint/2010/main" val="2781256369"/>
              </p:ext>
            </p:extLst>
          </p:nvPr>
        </p:nvGraphicFramePr>
        <p:xfrm>
          <a:off x="451884" y="1804870"/>
          <a:ext cx="11288232" cy="4755382"/>
        </p:xfrm>
        <a:graphic>
          <a:graphicData uri="http://schemas.openxmlformats.org/drawingml/2006/table">
            <a:tbl>
              <a:tblPr firstRow="1" bandRow="1">
                <a:tableStyleId>{B301B821-A1FF-4177-AEE7-76D212191A09}</a:tableStyleId>
              </a:tblPr>
              <a:tblGrid>
                <a:gridCol w="2366620">
                  <a:extLst>
                    <a:ext uri="{9D8B030D-6E8A-4147-A177-3AD203B41FA5}">
                      <a16:colId xmlns:a16="http://schemas.microsoft.com/office/drawing/2014/main" val="3196325140"/>
                    </a:ext>
                  </a:extLst>
                </a:gridCol>
                <a:gridCol w="2230403">
                  <a:extLst>
                    <a:ext uri="{9D8B030D-6E8A-4147-A177-3AD203B41FA5}">
                      <a16:colId xmlns:a16="http://schemas.microsoft.com/office/drawing/2014/main" val="3819694655"/>
                    </a:ext>
                  </a:extLst>
                </a:gridCol>
                <a:gridCol w="2230403">
                  <a:extLst>
                    <a:ext uri="{9D8B030D-6E8A-4147-A177-3AD203B41FA5}">
                      <a16:colId xmlns:a16="http://schemas.microsoft.com/office/drawing/2014/main" val="2628055034"/>
                    </a:ext>
                  </a:extLst>
                </a:gridCol>
                <a:gridCol w="2230403">
                  <a:extLst>
                    <a:ext uri="{9D8B030D-6E8A-4147-A177-3AD203B41FA5}">
                      <a16:colId xmlns:a16="http://schemas.microsoft.com/office/drawing/2014/main" val="1769423076"/>
                    </a:ext>
                  </a:extLst>
                </a:gridCol>
                <a:gridCol w="2230403">
                  <a:extLst>
                    <a:ext uri="{9D8B030D-6E8A-4147-A177-3AD203B41FA5}">
                      <a16:colId xmlns:a16="http://schemas.microsoft.com/office/drawing/2014/main" val="2225917872"/>
                    </a:ext>
                  </a:extLst>
                </a:gridCol>
              </a:tblGrid>
              <a:tr h="619117">
                <a:tc>
                  <a:txBody>
                    <a:bodyPr/>
                    <a:lstStyle/>
                    <a:p>
                      <a:pPr algn="ctr"/>
                      <a:r>
                        <a:rPr lang="en-GB" b="1"/>
                        <a:t>Crime</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b="1" dirty="0"/>
                        <a:t>Slough Number</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b="1"/>
                        <a:t>Slough Rate </a:t>
                      </a:r>
                    </a:p>
                    <a:p>
                      <a:pPr algn="ctr"/>
                      <a:r>
                        <a:rPr lang="en-GB" sz="1400" b="1"/>
                        <a:t>(per 1,000 pop)</a:t>
                      </a:r>
                      <a:endParaRPr lang="en-GB" b="1"/>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b="1"/>
                        <a:t>TVP 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t>(per 1,000 pop)</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b="1"/>
                        <a:t>Eng &amp; Wal 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t>(per 1,000 pop)</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14049561"/>
                  </a:ext>
                </a:extLst>
              </a:tr>
              <a:tr h="571221">
                <a:tc>
                  <a:txBody>
                    <a:bodyPr/>
                    <a:lstStyle/>
                    <a:p>
                      <a:r>
                        <a:rPr lang="en-GB" sz="1800" dirty="0"/>
                        <a:t>Total recorded crime</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16,694</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105</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72</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92</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2017209"/>
                  </a:ext>
                </a:extLst>
              </a:tr>
              <a:tr h="619117">
                <a:tc>
                  <a:txBody>
                    <a:bodyPr/>
                    <a:lstStyle/>
                    <a:p>
                      <a:r>
                        <a:rPr lang="en-GB" sz="1800" dirty="0"/>
                        <a:t>Violence against the person</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6,446</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40</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27</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34</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3858908"/>
                  </a:ext>
                </a:extLst>
              </a:tr>
              <a:tr h="571221">
                <a:tc>
                  <a:txBody>
                    <a:bodyPr/>
                    <a:lstStyle/>
                    <a:p>
                      <a:r>
                        <a:rPr lang="en-GB" sz="1800"/>
                        <a:t>Sexual offences</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488</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409682"/>
                  </a:ext>
                </a:extLst>
              </a:tr>
              <a:tr h="571221">
                <a:tc>
                  <a:txBody>
                    <a:bodyPr/>
                    <a:lstStyle/>
                    <a:p>
                      <a:r>
                        <a:rPr lang="en-GB" sz="1800"/>
                        <a:t>Theft offences</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5,378</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34</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24</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29</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1069169"/>
                  </a:ext>
                </a:extLst>
              </a:tr>
              <a:tr h="571221">
                <a:tc>
                  <a:txBody>
                    <a:bodyPr/>
                    <a:lstStyle/>
                    <a:p>
                      <a:r>
                        <a:rPr lang="en-GB" sz="1800" dirty="0"/>
                        <a:t>Criminal damage and arson</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1,474</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9</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6</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9</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3922906"/>
                  </a:ext>
                </a:extLst>
              </a:tr>
              <a:tr h="571221">
                <a:tc>
                  <a:txBody>
                    <a:bodyPr/>
                    <a:lstStyle/>
                    <a:p>
                      <a:r>
                        <a:rPr lang="en-GB" sz="1800"/>
                        <a:t>Drug offences</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576</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4</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2</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3</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1041712"/>
                  </a:ext>
                </a:extLst>
              </a:tr>
              <a:tr h="571221">
                <a:tc>
                  <a:txBody>
                    <a:bodyPr/>
                    <a:lstStyle/>
                    <a:p>
                      <a:r>
                        <a:rPr lang="en-GB" sz="1800"/>
                        <a:t>Public order offences</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1,689</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11</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7</a:t>
                      </a:r>
                    </a:p>
                  </a:txBody>
                  <a:tcPr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9</a:t>
                      </a: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8406942"/>
                  </a:ext>
                </a:extLst>
              </a:tr>
            </a:tbl>
          </a:graphicData>
        </a:graphic>
      </p:graphicFrame>
      <p:sp>
        <p:nvSpPr>
          <p:cNvPr id="4" name="Slide Number Placeholder 3">
            <a:extLst>
              <a:ext uri="{FF2B5EF4-FFF2-40B4-BE49-F238E27FC236}">
                <a16:creationId xmlns:a16="http://schemas.microsoft.com/office/drawing/2014/main" id="{4533EA2E-96A1-7D85-FBD6-F890372DACB9}"/>
              </a:ext>
            </a:extLst>
          </p:cNvPr>
          <p:cNvSpPr>
            <a:spLocks noGrp="1"/>
          </p:cNvSpPr>
          <p:nvPr>
            <p:ph type="sldNum" sz="quarter" idx="12"/>
          </p:nvPr>
        </p:nvSpPr>
        <p:spPr/>
        <p:txBody>
          <a:bodyPr/>
          <a:lstStyle/>
          <a:p>
            <a:fld id="{CEDEF9C1-0071-4D4A-89AA-0CC05A8019E4}" type="slidenum">
              <a:rPr lang="en-US" smtClean="0"/>
              <a:t>61</a:t>
            </a:fld>
            <a:endParaRPr lang="en-US"/>
          </a:p>
        </p:txBody>
      </p:sp>
    </p:spTree>
    <p:extLst>
      <p:ext uri="{BB962C8B-B14F-4D97-AF65-F5344CB8AC3E}">
        <p14:creationId xmlns:p14="http://schemas.microsoft.com/office/powerpoint/2010/main" val="652155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D39EFAF-AC74-C3D3-DF71-5B97BD345F75}"/>
              </a:ext>
              <a:ext uri="{C183D7F6-B498-43B3-948B-1728B52AA6E4}">
                <adec:decorative xmlns:adec="http://schemas.microsoft.com/office/drawing/2017/decorative" val="1"/>
              </a:ext>
            </a:extLst>
          </p:cNvPr>
          <p:cNvGrpSpPr/>
          <p:nvPr/>
        </p:nvGrpSpPr>
        <p:grpSpPr>
          <a:xfrm>
            <a:off x="3137336" y="327025"/>
            <a:ext cx="5917327" cy="6203949"/>
            <a:chOff x="3137336" y="327025"/>
            <a:chExt cx="5917327" cy="6203949"/>
          </a:xfrm>
        </p:grpSpPr>
        <p:sp>
          <p:nvSpPr>
            <p:cNvPr id="5" name="Freeform: Shape 4">
              <a:extLst>
                <a:ext uri="{FF2B5EF4-FFF2-40B4-BE49-F238E27FC236}">
                  <a16:creationId xmlns:a16="http://schemas.microsoft.com/office/drawing/2014/main" id="{2F19C004-97E1-9B7A-3845-4276F58C0F42}"/>
                </a:ext>
              </a:extLst>
            </p:cNvPr>
            <p:cNvSpPr/>
            <p:nvPr/>
          </p:nvSpPr>
          <p:spPr>
            <a:xfrm>
              <a:off x="4823774" y="2328419"/>
              <a:ext cx="2543859" cy="2200541"/>
            </a:xfrm>
            <a:custGeom>
              <a:avLst/>
              <a:gdLst>
                <a:gd name="connsiteX0" fmla="*/ 0 w 2543859"/>
                <a:gd name="connsiteY0" fmla="*/ 1100271 h 2200541"/>
                <a:gd name="connsiteX1" fmla="*/ 628695 w 2543859"/>
                <a:gd name="connsiteY1" fmla="*/ 1 h 2200541"/>
                <a:gd name="connsiteX2" fmla="*/ 1915164 w 2543859"/>
                <a:gd name="connsiteY2" fmla="*/ 1 h 2200541"/>
                <a:gd name="connsiteX3" fmla="*/ 2543859 w 2543859"/>
                <a:gd name="connsiteY3" fmla="*/ 1100271 h 2200541"/>
                <a:gd name="connsiteX4" fmla="*/ 1915164 w 2543859"/>
                <a:gd name="connsiteY4" fmla="*/ 2200540 h 2200541"/>
                <a:gd name="connsiteX5" fmla="*/ 628695 w 2543859"/>
                <a:gd name="connsiteY5" fmla="*/ 2200540 h 2200541"/>
                <a:gd name="connsiteX6" fmla="*/ 0 w 2543859"/>
                <a:gd name="connsiteY6" fmla="*/ 1100271 h 22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859" h="2200541">
                  <a:moveTo>
                    <a:pt x="0" y="1100271"/>
                  </a:moveTo>
                  <a:lnTo>
                    <a:pt x="628695" y="1"/>
                  </a:lnTo>
                  <a:lnTo>
                    <a:pt x="1915164" y="1"/>
                  </a:lnTo>
                  <a:lnTo>
                    <a:pt x="2543859" y="1100271"/>
                  </a:lnTo>
                  <a:lnTo>
                    <a:pt x="1915164" y="2200540"/>
                  </a:lnTo>
                  <a:lnTo>
                    <a:pt x="628695" y="2200540"/>
                  </a:lnTo>
                  <a:lnTo>
                    <a:pt x="0" y="110027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4413" tIns="387520" rIns="444413" bIns="387520" numCol="1" spcCol="1270" anchor="ctr" anchorCtr="0">
              <a:noAutofit/>
            </a:bodyPr>
            <a:lstStyle/>
            <a:p>
              <a:pPr marL="0" lvl="0" indent="0" algn="ctr" defTabSz="800100">
                <a:lnSpc>
                  <a:spcPct val="90000"/>
                </a:lnSpc>
                <a:spcBef>
                  <a:spcPct val="0"/>
                </a:spcBef>
                <a:spcAft>
                  <a:spcPct val="35000"/>
                </a:spcAft>
                <a:buNone/>
              </a:pPr>
              <a:r>
                <a:rPr lang="en-GB" sz="1800" kern="1200"/>
                <a:t>Health &amp; Wellbeing</a:t>
              </a:r>
            </a:p>
          </p:txBody>
        </p:sp>
        <p:sp>
          <p:nvSpPr>
            <p:cNvPr id="6" name="Hexagon 5">
              <a:extLst>
                <a:ext uri="{FF2B5EF4-FFF2-40B4-BE49-F238E27FC236}">
                  <a16:creationId xmlns:a16="http://schemas.microsoft.com/office/drawing/2014/main" id="{0D778DE4-E1AB-D7B4-D4B6-3FBF7289AA9D}"/>
                </a:ext>
              </a:extLst>
            </p:cNvPr>
            <p:cNvSpPr/>
            <p:nvPr/>
          </p:nvSpPr>
          <p:spPr>
            <a:xfrm>
              <a:off x="6416719" y="1275608"/>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1B0121C3-35B3-8B27-3211-7A060D328FAC}"/>
                </a:ext>
              </a:extLst>
            </p:cNvPr>
            <p:cNvSpPr/>
            <p:nvPr/>
          </p:nvSpPr>
          <p:spPr>
            <a:xfrm>
              <a:off x="5058100" y="327025"/>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Built &amp; natural environment</a:t>
              </a:r>
            </a:p>
          </p:txBody>
        </p:sp>
        <p:sp>
          <p:nvSpPr>
            <p:cNvPr id="8" name="Hexagon 7">
              <a:extLst>
                <a:ext uri="{FF2B5EF4-FFF2-40B4-BE49-F238E27FC236}">
                  <a16:creationId xmlns:a16="http://schemas.microsoft.com/office/drawing/2014/main" id="{683184AA-8806-BF0D-A99D-B59DEE09B9A9}"/>
                </a:ext>
              </a:extLst>
            </p:cNvPr>
            <p:cNvSpPr/>
            <p:nvPr/>
          </p:nvSpPr>
          <p:spPr>
            <a:xfrm>
              <a:off x="7536869" y="2821633"/>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9126101B-BEB8-A555-0F22-02D07248A69B}"/>
                </a:ext>
              </a:extLst>
            </p:cNvPr>
            <p:cNvSpPr/>
            <p:nvPr/>
          </p:nvSpPr>
          <p:spPr>
            <a:xfrm>
              <a:off x="6969989" y="1436291"/>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Work &amp; Labour Market</a:t>
              </a:r>
            </a:p>
          </p:txBody>
        </p:sp>
        <p:sp>
          <p:nvSpPr>
            <p:cNvPr id="10" name="Hexagon 9">
              <a:extLst>
                <a:ext uri="{FF2B5EF4-FFF2-40B4-BE49-F238E27FC236}">
                  <a16:creationId xmlns:a16="http://schemas.microsoft.com/office/drawing/2014/main" id="{32C635EF-6CAF-7486-E2B0-F80011A18DDB}"/>
                </a:ext>
              </a:extLst>
            </p:cNvPr>
            <p:cNvSpPr/>
            <p:nvPr/>
          </p:nvSpPr>
          <p:spPr>
            <a:xfrm>
              <a:off x="6758740" y="4566804"/>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4622F072-872F-4A0B-3436-DA4D97644449}"/>
                </a:ext>
              </a:extLst>
            </p:cNvPr>
            <p:cNvSpPr/>
            <p:nvPr/>
          </p:nvSpPr>
          <p:spPr>
            <a:xfrm>
              <a:off x="6969989" y="361697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Vulnerability</a:t>
              </a:r>
            </a:p>
          </p:txBody>
        </p:sp>
        <p:sp>
          <p:nvSpPr>
            <p:cNvPr id="12" name="Hexagon 11">
              <a:extLst>
                <a:ext uri="{FF2B5EF4-FFF2-40B4-BE49-F238E27FC236}">
                  <a16:creationId xmlns:a16="http://schemas.microsoft.com/office/drawing/2014/main" id="{CCB917D2-F112-6A52-B624-554CAD5608E3}"/>
                </a:ext>
              </a:extLst>
            </p:cNvPr>
            <p:cNvSpPr/>
            <p:nvPr/>
          </p:nvSpPr>
          <p:spPr>
            <a:xfrm>
              <a:off x="4828508" y="4747959"/>
              <a:ext cx="959790" cy="826986"/>
            </a:xfrm>
            <a:prstGeom prst="hexagon">
              <a:avLst>
                <a:gd name="adj" fmla="val 28900"/>
                <a:gd name="vf" fmla="val 115470"/>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79185512-1E47-9ADC-F761-4F58396FD808}"/>
                </a:ext>
              </a:extLst>
            </p:cNvPr>
            <p:cNvSpPr/>
            <p:nvPr/>
          </p:nvSpPr>
          <p:spPr>
            <a:xfrm>
              <a:off x="5058100" y="4727486"/>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Income</a:t>
              </a:r>
            </a:p>
          </p:txBody>
        </p:sp>
        <p:sp>
          <p:nvSpPr>
            <p:cNvPr id="14" name="Hexagon 13">
              <a:extLst>
                <a:ext uri="{FF2B5EF4-FFF2-40B4-BE49-F238E27FC236}">
                  <a16:creationId xmlns:a16="http://schemas.microsoft.com/office/drawing/2014/main" id="{9518AE56-3029-7215-4642-7F822C3AFE14}"/>
                </a:ext>
              </a:extLst>
            </p:cNvPr>
            <p:cNvSpPr/>
            <p:nvPr/>
          </p:nvSpPr>
          <p:spPr>
            <a:xfrm>
              <a:off x="3690014" y="3202555"/>
              <a:ext cx="959790" cy="826986"/>
            </a:xfrm>
            <a:prstGeom prst="hexagon">
              <a:avLst>
                <a:gd name="adj" fmla="val 28900"/>
                <a:gd name="vf" fmla="val 115470"/>
              </a:avLst>
            </a:prstGeom>
            <a:solidFill>
              <a:schemeClr val="bg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6FA034C4-1CBE-277A-1F19-018718B5EBC1}"/>
                </a:ext>
              </a:extLst>
            </p:cNvPr>
            <p:cNvSpPr/>
            <p:nvPr/>
          </p:nvSpPr>
          <p:spPr>
            <a:xfrm>
              <a:off x="3137336" y="3618220"/>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8335" tIns="321736" rIns="368335" bIns="321736" numCol="1" spcCol="1270" anchor="ctr" anchorCtr="0">
              <a:noAutofit/>
            </a:bodyPr>
            <a:lstStyle/>
            <a:p>
              <a:pPr marL="0" lvl="0" indent="0" algn="ctr" defTabSz="800100">
                <a:lnSpc>
                  <a:spcPct val="90000"/>
                </a:lnSpc>
                <a:spcBef>
                  <a:spcPct val="0"/>
                </a:spcBef>
                <a:spcAft>
                  <a:spcPct val="35000"/>
                </a:spcAft>
                <a:buNone/>
              </a:pPr>
              <a:r>
                <a:rPr lang="en-GB" sz="1800" kern="1200"/>
                <a:t>Crime</a:t>
              </a:r>
            </a:p>
          </p:txBody>
        </p:sp>
      </p:grpSp>
      <p:sp>
        <p:nvSpPr>
          <p:cNvPr id="4" name="Slide Number Placeholder 3">
            <a:extLst>
              <a:ext uri="{FF2B5EF4-FFF2-40B4-BE49-F238E27FC236}">
                <a16:creationId xmlns:a16="http://schemas.microsoft.com/office/drawing/2014/main" id="{49C248BA-984A-1AF4-5A47-A78FA856BB13}"/>
              </a:ext>
            </a:extLst>
          </p:cNvPr>
          <p:cNvSpPr>
            <a:spLocks noGrp="1"/>
          </p:cNvSpPr>
          <p:nvPr>
            <p:ph type="sldNum" sz="quarter" idx="12"/>
          </p:nvPr>
        </p:nvSpPr>
        <p:spPr/>
        <p:txBody>
          <a:bodyPr/>
          <a:lstStyle/>
          <a:p>
            <a:fld id="{CEDEF9C1-0071-4D4A-89AA-0CC05A8019E4}" type="slidenum">
              <a:rPr lang="en-US" smtClean="0"/>
              <a:t>62</a:t>
            </a:fld>
            <a:endParaRPr lang="en-US"/>
          </a:p>
        </p:txBody>
      </p:sp>
      <p:sp>
        <p:nvSpPr>
          <p:cNvPr id="16" name="Title 15">
            <a:extLst>
              <a:ext uri="{FF2B5EF4-FFF2-40B4-BE49-F238E27FC236}">
                <a16:creationId xmlns:a16="http://schemas.microsoft.com/office/drawing/2014/main" id="{AC2C2AD7-D8E4-E6C1-E6AB-ABC681E15CC1}"/>
              </a:ext>
            </a:extLst>
          </p:cNvPr>
          <p:cNvSpPr>
            <a:spLocks noGrp="1"/>
          </p:cNvSpPr>
          <p:nvPr>
            <p:ph type="title" idx="4294967295"/>
          </p:nvPr>
        </p:nvSpPr>
        <p:spPr>
          <a:xfrm>
            <a:off x="3137336" y="1433809"/>
            <a:ext cx="2084674" cy="1803488"/>
          </a:xfrm>
          <a:custGeom>
            <a:avLst/>
            <a:gdLst>
              <a:gd name="connsiteX0" fmla="*/ 0 w 2084674"/>
              <a:gd name="connsiteY0" fmla="*/ 901744 h 1803488"/>
              <a:gd name="connsiteX1" fmla="*/ 515257 w 2084674"/>
              <a:gd name="connsiteY1" fmla="*/ 0 h 1803488"/>
              <a:gd name="connsiteX2" fmla="*/ 1569417 w 2084674"/>
              <a:gd name="connsiteY2" fmla="*/ 0 h 1803488"/>
              <a:gd name="connsiteX3" fmla="*/ 2084674 w 2084674"/>
              <a:gd name="connsiteY3" fmla="*/ 901744 h 1803488"/>
              <a:gd name="connsiteX4" fmla="*/ 1569417 w 2084674"/>
              <a:gd name="connsiteY4" fmla="*/ 1803488 h 1803488"/>
              <a:gd name="connsiteX5" fmla="*/ 515257 w 2084674"/>
              <a:gd name="connsiteY5" fmla="*/ 1803488 h 1803488"/>
              <a:gd name="connsiteX6" fmla="*/ 0 w 2084674"/>
              <a:gd name="connsiteY6" fmla="*/ 901744 h 18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674" h="1803488">
                <a:moveTo>
                  <a:pt x="0" y="901744"/>
                </a:moveTo>
                <a:lnTo>
                  <a:pt x="515257" y="0"/>
                </a:lnTo>
                <a:lnTo>
                  <a:pt x="1569417" y="0"/>
                </a:lnTo>
                <a:lnTo>
                  <a:pt x="2084674" y="901744"/>
                </a:lnTo>
                <a:lnTo>
                  <a:pt x="1569417" y="1803488"/>
                </a:lnTo>
                <a:lnTo>
                  <a:pt x="515257" y="1803488"/>
                </a:lnTo>
                <a:lnTo>
                  <a:pt x="0" y="901744"/>
                </a:lnTo>
                <a:close/>
              </a:path>
            </a:pathLst>
          </a:custGeom>
          <a:solidFill>
            <a:schemeClr val="accent1"/>
          </a:solidFill>
          <a:ln w="12700" cap="flat" cmpd="sng" algn="ctr">
            <a:solidFill>
              <a:schemeClr val="lt1">
                <a:hueOff val="0"/>
                <a:satOff val="0"/>
                <a:lumOff val="0"/>
                <a:alphaOff val="0"/>
              </a:schemeClr>
            </a:solidFill>
            <a:prstDash val="solid"/>
            <a:miter lim="800000"/>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368335" tIns="321736" rIns="368335" bIns="321736" numCol="1" spcCol="1270" rtlCol="0" fromWordArt="0" anchor="ctr" anchorCtr="0" forceAA="0" compatLnSpc="1">
            <a:prstTxWarp prst="textNoShape">
              <a:avLst/>
            </a:prstTxWarp>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schemeClr val="lt1"/>
                </a:solidFill>
                <a:effectLst/>
                <a:uLnTx/>
                <a:uFillTx/>
                <a:latin typeface="+mn-lt"/>
                <a:ea typeface="+mn-ea"/>
                <a:cs typeface="+mn-cs"/>
              </a:rPr>
              <a:t>Education</a:t>
            </a:r>
          </a:p>
        </p:txBody>
      </p:sp>
    </p:spTree>
    <p:extLst>
      <p:ext uri="{BB962C8B-B14F-4D97-AF65-F5344CB8AC3E}">
        <p14:creationId xmlns:p14="http://schemas.microsoft.com/office/powerpoint/2010/main" val="1196181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Education – EYFS</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pic>
        <p:nvPicPr>
          <p:cNvPr id="4" name="Graphic 3">
            <a:extLst>
              <a:ext uri="{FF2B5EF4-FFF2-40B4-BE49-F238E27FC236}">
                <a16:creationId xmlns:a16="http://schemas.microsoft.com/office/drawing/2014/main" id="{11F6EC3E-9D9D-3E18-7643-8FBDD52F67FE}"/>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0505" t="16491" r="28633" b="15762"/>
          <a:stretch/>
        </p:blipFill>
        <p:spPr>
          <a:xfrm>
            <a:off x="10656000" y="4464000"/>
            <a:ext cx="1368000" cy="2268000"/>
          </a:xfrm>
          <a:prstGeom prst="rect">
            <a:avLst/>
          </a:prstGeom>
        </p:spPr>
      </p:pic>
      <p:sp>
        <p:nvSpPr>
          <p:cNvPr id="5" name="TextBox 4">
            <a:extLst>
              <a:ext uri="{FF2B5EF4-FFF2-40B4-BE49-F238E27FC236}">
                <a16:creationId xmlns:a16="http://schemas.microsoft.com/office/drawing/2014/main" id="{624F45F1-E88E-773F-D74E-FB7BEC8CA06C}"/>
              </a:ext>
            </a:extLst>
          </p:cNvPr>
          <p:cNvSpPr txBox="1"/>
          <p:nvPr/>
        </p:nvSpPr>
        <p:spPr>
          <a:xfrm>
            <a:off x="6708303" y="1587750"/>
            <a:ext cx="5031810" cy="2862322"/>
          </a:xfrm>
          <a:prstGeom prst="rect">
            <a:avLst/>
          </a:prstGeom>
          <a:noFill/>
        </p:spPr>
        <p:txBody>
          <a:bodyPr wrap="square" rtlCol="0">
            <a:spAutoFit/>
          </a:bodyPr>
          <a:lstStyle/>
          <a:p>
            <a:r>
              <a:rPr lang="en-GB" sz="2000" dirty="0"/>
              <a:t>Prior to COVID, Slough was performing in the top quartile nationally for the proportion of children who achieved a good level of development at Early Years Foundation Stage. </a:t>
            </a:r>
          </a:p>
          <a:p>
            <a:endParaRPr lang="en-GB" sz="2000" dirty="0"/>
          </a:p>
          <a:p>
            <a:r>
              <a:rPr lang="en-GB" sz="2000" dirty="0"/>
              <a:t>Slough fell below the national average in 2022 but improved in 2023 and now matches the national average.</a:t>
            </a:r>
          </a:p>
        </p:txBody>
      </p:sp>
      <p:graphicFrame>
        <p:nvGraphicFramePr>
          <p:cNvPr id="3" name="Chart 2" descr="A line graph showing the percentage of EYFS students achieving a good level of development. This was 67.2% for both Slough and England in 2023.">
            <a:extLst>
              <a:ext uri="{FF2B5EF4-FFF2-40B4-BE49-F238E27FC236}">
                <a16:creationId xmlns:a16="http://schemas.microsoft.com/office/drawing/2014/main" id="{7774BF48-0500-6101-1BE6-CC24DEC8D9A8}"/>
              </a:ext>
            </a:extLst>
          </p:cNvPr>
          <p:cNvGraphicFramePr>
            <a:graphicFrameLocks/>
          </p:cNvGraphicFramePr>
          <p:nvPr>
            <p:extLst>
              <p:ext uri="{D42A27DB-BD31-4B8C-83A1-F6EECF244321}">
                <p14:modId xmlns:p14="http://schemas.microsoft.com/office/powerpoint/2010/main" val="39084746"/>
              </p:ext>
            </p:extLst>
          </p:nvPr>
        </p:nvGraphicFramePr>
        <p:xfrm>
          <a:off x="451884" y="1283167"/>
          <a:ext cx="6134896" cy="5209708"/>
        </p:xfrm>
        <a:graphic>
          <a:graphicData uri="http://schemas.openxmlformats.org/drawingml/2006/chart">
            <c:chart xmlns:c="http://schemas.openxmlformats.org/drawingml/2006/chart" xmlns:r="http://schemas.openxmlformats.org/officeDocument/2006/relationships" r:id="rId7"/>
          </a:graphicData>
        </a:graphic>
      </p:graphicFrame>
      <p:sp>
        <p:nvSpPr>
          <p:cNvPr id="7" name="Slide Number Placeholder 6">
            <a:extLst>
              <a:ext uri="{FF2B5EF4-FFF2-40B4-BE49-F238E27FC236}">
                <a16:creationId xmlns:a16="http://schemas.microsoft.com/office/drawing/2014/main" id="{6CA45E9C-953B-FB34-90B0-03FD1BA68B16}"/>
              </a:ext>
            </a:extLst>
          </p:cNvPr>
          <p:cNvSpPr>
            <a:spLocks noGrp="1"/>
          </p:cNvSpPr>
          <p:nvPr>
            <p:ph type="sldNum" sz="quarter" idx="12"/>
          </p:nvPr>
        </p:nvSpPr>
        <p:spPr/>
        <p:txBody>
          <a:bodyPr/>
          <a:lstStyle/>
          <a:p>
            <a:fld id="{CEDEF9C1-0071-4D4A-89AA-0CC05A8019E4}" type="slidenum">
              <a:rPr lang="en-US" smtClean="0"/>
              <a:t>63</a:t>
            </a:fld>
            <a:endParaRPr lang="en-US"/>
          </a:p>
        </p:txBody>
      </p:sp>
    </p:spTree>
    <p:extLst>
      <p:ext uri="{BB962C8B-B14F-4D97-AF65-F5344CB8AC3E}">
        <p14:creationId xmlns:p14="http://schemas.microsoft.com/office/powerpoint/2010/main" val="1102113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Education – Key Stage 2</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E19FE142-F17F-C1EA-C8FD-11718F0EC5B3}"/>
              </a:ext>
            </a:extLst>
          </p:cNvPr>
          <p:cNvSpPr txBox="1"/>
          <p:nvPr/>
        </p:nvSpPr>
        <p:spPr>
          <a:xfrm>
            <a:off x="489376" y="1472096"/>
            <a:ext cx="11250737" cy="400110"/>
          </a:xfrm>
          <a:prstGeom prst="rect">
            <a:avLst/>
          </a:prstGeom>
          <a:noFill/>
        </p:spPr>
        <p:txBody>
          <a:bodyPr wrap="square" rtlCol="0">
            <a:spAutoFit/>
          </a:bodyPr>
          <a:lstStyle/>
          <a:p>
            <a:r>
              <a:rPr lang="en-GB" sz="2000" dirty="0"/>
              <a:t>Slough significantly exceeds the national average for attainment at KS2. </a:t>
            </a:r>
          </a:p>
        </p:txBody>
      </p:sp>
      <p:graphicFrame>
        <p:nvGraphicFramePr>
          <p:cNvPr id="3" name="Chart 2" descr="A line graph showing the percentage of students achieving the expected standard in Reading, Writing, and Maths combined in KS2. Slough has higher percentages than England in 2019, 2022, and 2023. Slough has 63.8% and England has 59.6% in 2023. ">
            <a:extLst>
              <a:ext uri="{FF2B5EF4-FFF2-40B4-BE49-F238E27FC236}">
                <a16:creationId xmlns:a16="http://schemas.microsoft.com/office/drawing/2014/main" id="{8A2FC089-31DC-4B9F-2797-5A22D94E8711}"/>
              </a:ext>
            </a:extLst>
          </p:cNvPr>
          <p:cNvGraphicFramePr>
            <a:graphicFrameLocks/>
          </p:cNvGraphicFramePr>
          <p:nvPr>
            <p:extLst>
              <p:ext uri="{D42A27DB-BD31-4B8C-83A1-F6EECF244321}">
                <p14:modId xmlns:p14="http://schemas.microsoft.com/office/powerpoint/2010/main" val="3732146149"/>
              </p:ext>
            </p:extLst>
          </p:nvPr>
        </p:nvGraphicFramePr>
        <p:xfrm>
          <a:off x="356882" y="2258236"/>
          <a:ext cx="5622387" cy="42346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descr="A line graph showing the percentage of students achieving the higher standard in Reading, Writing, and Maths combined in KS2. Slough has higher percentages than England in 2019, 2022, and 2023. Slough has 11.3% and England has 8% in 2023. ">
            <a:extLst>
              <a:ext uri="{FF2B5EF4-FFF2-40B4-BE49-F238E27FC236}">
                <a16:creationId xmlns:a16="http://schemas.microsoft.com/office/drawing/2014/main" id="{BB9940FE-C14B-9D80-B525-34AB75E04261}"/>
              </a:ext>
            </a:extLst>
          </p:cNvPr>
          <p:cNvGraphicFramePr>
            <a:graphicFrameLocks/>
          </p:cNvGraphicFramePr>
          <p:nvPr>
            <p:extLst>
              <p:ext uri="{D42A27DB-BD31-4B8C-83A1-F6EECF244321}">
                <p14:modId xmlns:p14="http://schemas.microsoft.com/office/powerpoint/2010/main" val="908529716"/>
              </p:ext>
            </p:extLst>
          </p:nvPr>
        </p:nvGraphicFramePr>
        <p:xfrm>
          <a:off x="6212733" y="2258234"/>
          <a:ext cx="5527380" cy="4234640"/>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3">
            <a:extLst>
              <a:ext uri="{FF2B5EF4-FFF2-40B4-BE49-F238E27FC236}">
                <a16:creationId xmlns:a16="http://schemas.microsoft.com/office/drawing/2014/main" id="{485DE591-D1A4-B539-AB8B-BF2270C4A114}"/>
              </a:ext>
            </a:extLst>
          </p:cNvPr>
          <p:cNvSpPr>
            <a:spLocks noGrp="1"/>
          </p:cNvSpPr>
          <p:nvPr>
            <p:ph type="sldNum" sz="quarter" idx="12"/>
          </p:nvPr>
        </p:nvSpPr>
        <p:spPr/>
        <p:txBody>
          <a:bodyPr/>
          <a:lstStyle/>
          <a:p>
            <a:fld id="{CEDEF9C1-0071-4D4A-89AA-0CC05A8019E4}" type="slidenum">
              <a:rPr lang="en-US" smtClean="0"/>
              <a:t>64</a:t>
            </a:fld>
            <a:endParaRPr lang="en-US"/>
          </a:p>
        </p:txBody>
      </p:sp>
    </p:spTree>
    <p:extLst>
      <p:ext uri="{BB962C8B-B14F-4D97-AF65-F5344CB8AC3E}">
        <p14:creationId xmlns:p14="http://schemas.microsoft.com/office/powerpoint/2010/main" val="3722520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Education – Key Stage 4</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E19FE142-F17F-C1EA-C8FD-11718F0EC5B3}"/>
              </a:ext>
            </a:extLst>
          </p:cNvPr>
          <p:cNvSpPr txBox="1"/>
          <p:nvPr/>
        </p:nvSpPr>
        <p:spPr>
          <a:xfrm>
            <a:off x="489376" y="1472096"/>
            <a:ext cx="11250737" cy="400110"/>
          </a:xfrm>
          <a:prstGeom prst="rect">
            <a:avLst/>
          </a:prstGeom>
          <a:noFill/>
        </p:spPr>
        <p:txBody>
          <a:bodyPr wrap="square" rtlCol="0">
            <a:spAutoFit/>
          </a:bodyPr>
          <a:lstStyle/>
          <a:p>
            <a:r>
              <a:rPr lang="en-GB" sz="2000" dirty="0"/>
              <a:t>Slough’s results continue to exceed national averages at KS4.</a:t>
            </a:r>
          </a:p>
        </p:txBody>
      </p:sp>
      <p:graphicFrame>
        <p:nvGraphicFramePr>
          <p:cNvPr id="10" name="Chart 9" descr="A line graph showing the percentage of students achieving grade 5 or above in English and Maths GCSEs in KS4. Slough has higher percentages than England in 2019, 2022, and 2023. Slough has 55.6% and England has 45% in 2023. ">
            <a:extLst>
              <a:ext uri="{FF2B5EF4-FFF2-40B4-BE49-F238E27FC236}">
                <a16:creationId xmlns:a16="http://schemas.microsoft.com/office/drawing/2014/main" id="{AD0EDB00-B32E-BD4B-36E5-F8E3B4FB5F16}"/>
              </a:ext>
            </a:extLst>
          </p:cNvPr>
          <p:cNvGraphicFramePr>
            <a:graphicFrameLocks/>
          </p:cNvGraphicFramePr>
          <p:nvPr>
            <p:extLst>
              <p:ext uri="{D42A27DB-BD31-4B8C-83A1-F6EECF244321}">
                <p14:modId xmlns:p14="http://schemas.microsoft.com/office/powerpoint/2010/main" val="48628516"/>
              </p:ext>
            </p:extLst>
          </p:nvPr>
        </p:nvGraphicFramePr>
        <p:xfrm>
          <a:off x="457200" y="2186248"/>
          <a:ext cx="5638798" cy="428418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descr="A line graph showing the percentage of students achieving attainment 8 in KS4. Slough has higher percentages than England in 2019, 2022, and 2023. Slough has 52.3% and England has 46.2% in 2023. ">
            <a:extLst>
              <a:ext uri="{FF2B5EF4-FFF2-40B4-BE49-F238E27FC236}">
                <a16:creationId xmlns:a16="http://schemas.microsoft.com/office/drawing/2014/main" id="{EF9EA18E-DD5B-EC79-0BDE-ADF40EA6B5D6}"/>
              </a:ext>
            </a:extLst>
          </p:cNvPr>
          <p:cNvGraphicFramePr>
            <a:graphicFrameLocks/>
          </p:cNvGraphicFramePr>
          <p:nvPr>
            <p:extLst>
              <p:ext uri="{D42A27DB-BD31-4B8C-83A1-F6EECF244321}">
                <p14:modId xmlns:p14="http://schemas.microsoft.com/office/powerpoint/2010/main" val="3615076652"/>
              </p:ext>
            </p:extLst>
          </p:nvPr>
        </p:nvGraphicFramePr>
        <p:xfrm>
          <a:off x="6114744" y="2186248"/>
          <a:ext cx="5620056" cy="4284182"/>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3">
            <a:extLst>
              <a:ext uri="{FF2B5EF4-FFF2-40B4-BE49-F238E27FC236}">
                <a16:creationId xmlns:a16="http://schemas.microsoft.com/office/drawing/2014/main" id="{1BCF4AC8-2B02-2AC0-3C2E-34C61FFF43A9}"/>
              </a:ext>
            </a:extLst>
          </p:cNvPr>
          <p:cNvSpPr>
            <a:spLocks noGrp="1"/>
          </p:cNvSpPr>
          <p:nvPr>
            <p:ph type="sldNum" sz="quarter" idx="12"/>
          </p:nvPr>
        </p:nvSpPr>
        <p:spPr/>
        <p:txBody>
          <a:bodyPr/>
          <a:lstStyle/>
          <a:p>
            <a:fld id="{CEDEF9C1-0071-4D4A-89AA-0CC05A8019E4}" type="slidenum">
              <a:rPr lang="en-US" smtClean="0"/>
              <a:t>65</a:t>
            </a:fld>
            <a:endParaRPr lang="en-US"/>
          </a:p>
        </p:txBody>
      </p:sp>
    </p:spTree>
    <p:extLst>
      <p:ext uri="{BB962C8B-B14F-4D97-AF65-F5344CB8AC3E}">
        <p14:creationId xmlns:p14="http://schemas.microsoft.com/office/powerpoint/2010/main" val="5605291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Education – Post-16</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E19FE142-F17F-C1EA-C8FD-11718F0EC5B3}"/>
              </a:ext>
            </a:extLst>
          </p:cNvPr>
          <p:cNvSpPr txBox="1"/>
          <p:nvPr/>
        </p:nvSpPr>
        <p:spPr>
          <a:xfrm>
            <a:off x="451884" y="1345077"/>
            <a:ext cx="11250737" cy="1323439"/>
          </a:xfrm>
          <a:prstGeom prst="rect">
            <a:avLst/>
          </a:prstGeom>
          <a:noFill/>
        </p:spPr>
        <p:txBody>
          <a:bodyPr wrap="square" rtlCol="0">
            <a:spAutoFit/>
          </a:bodyPr>
          <a:lstStyle/>
          <a:p>
            <a:r>
              <a:rPr lang="en-GB" sz="2000" dirty="0"/>
              <a:t>93.8% of 16-17 year olds in Slough are in Education or Training (SE: 91.1%, Eng: 92.3%)</a:t>
            </a:r>
          </a:p>
          <a:p>
            <a:endParaRPr lang="en-GB" sz="2000" dirty="0"/>
          </a:p>
          <a:p>
            <a:r>
              <a:rPr lang="en-GB" sz="2000" dirty="0"/>
              <a:t>However, Slough is achieving lower grades (fewer average points per entry) at A-level or equivalent than the England average. </a:t>
            </a:r>
          </a:p>
        </p:txBody>
      </p:sp>
      <p:graphicFrame>
        <p:nvGraphicFramePr>
          <p:cNvPr id="3" name="Chart 2" descr="A line graph showing the average points per entry for academic students. Slough has lower grades than England in 2019, 2022, and 2023. Slough has an average of 32.78 and England has 34.15 in 2023. ">
            <a:extLst>
              <a:ext uri="{FF2B5EF4-FFF2-40B4-BE49-F238E27FC236}">
                <a16:creationId xmlns:a16="http://schemas.microsoft.com/office/drawing/2014/main" id="{0B8ED979-AE56-FD1A-7B77-A0A57AFB09A8}"/>
              </a:ext>
            </a:extLst>
          </p:cNvPr>
          <p:cNvGraphicFramePr>
            <a:graphicFrameLocks/>
          </p:cNvGraphicFramePr>
          <p:nvPr>
            <p:extLst>
              <p:ext uri="{D42A27DB-BD31-4B8C-83A1-F6EECF244321}">
                <p14:modId xmlns:p14="http://schemas.microsoft.com/office/powerpoint/2010/main" val="81701858"/>
              </p:ext>
            </p:extLst>
          </p:nvPr>
        </p:nvGraphicFramePr>
        <p:xfrm>
          <a:off x="356882" y="2743127"/>
          <a:ext cx="5701629" cy="39181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descr="A line graph showing the average points per entry for applied general students. Slough has lower grades than England in 2019, 2022, and 2023. Slough has an average of 27.11 and England has 29.51 in 2023. ">
            <a:extLst>
              <a:ext uri="{FF2B5EF4-FFF2-40B4-BE49-F238E27FC236}">
                <a16:creationId xmlns:a16="http://schemas.microsoft.com/office/drawing/2014/main" id="{CF8E7417-545A-9B1A-B019-275A24DE4BE5}"/>
              </a:ext>
            </a:extLst>
          </p:cNvPr>
          <p:cNvGraphicFramePr>
            <a:graphicFrameLocks/>
          </p:cNvGraphicFramePr>
          <p:nvPr>
            <p:extLst>
              <p:ext uri="{D42A27DB-BD31-4B8C-83A1-F6EECF244321}">
                <p14:modId xmlns:p14="http://schemas.microsoft.com/office/powerpoint/2010/main" val="1695780480"/>
              </p:ext>
            </p:extLst>
          </p:nvPr>
        </p:nvGraphicFramePr>
        <p:xfrm>
          <a:off x="6133491" y="2743126"/>
          <a:ext cx="5569130" cy="3749750"/>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3">
            <a:extLst>
              <a:ext uri="{FF2B5EF4-FFF2-40B4-BE49-F238E27FC236}">
                <a16:creationId xmlns:a16="http://schemas.microsoft.com/office/drawing/2014/main" id="{DEC6A012-3E05-282E-3FF0-9EBDD844295E}"/>
              </a:ext>
            </a:extLst>
          </p:cNvPr>
          <p:cNvSpPr>
            <a:spLocks noGrp="1"/>
          </p:cNvSpPr>
          <p:nvPr>
            <p:ph type="sldNum" sz="quarter" idx="12"/>
          </p:nvPr>
        </p:nvSpPr>
        <p:spPr/>
        <p:txBody>
          <a:bodyPr/>
          <a:lstStyle/>
          <a:p>
            <a:fld id="{CEDEF9C1-0071-4D4A-89AA-0CC05A8019E4}" type="slidenum">
              <a:rPr lang="en-US" smtClean="0"/>
              <a:t>66</a:t>
            </a:fld>
            <a:endParaRPr lang="en-US"/>
          </a:p>
        </p:txBody>
      </p:sp>
    </p:spTree>
    <p:extLst>
      <p:ext uri="{BB962C8B-B14F-4D97-AF65-F5344CB8AC3E}">
        <p14:creationId xmlns:p14="http://schemas.microsoft.com/office/powerpoint/2010/main" val="5543297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DB4B9D-2249-4EE3-B832-070F667E1BF8}"/>
              </a:ext>
            </a:extLst>
          </p:cNvPr>
          <p:cNvSpPr>
            <a:spLocks noGrp="1"/>
          </p:cNvSpPr>
          <p:nvPr>
            <p:ph type="title" idx="4294967295"/>
          </p:nvPr>
        </p:nvSpPr>
        <p:spPr>
          <a:xfrm>
            <a:off x="451885"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Education - Qualifications</a:t>
            </a:r>
          </a:p>
        </p:txBody>
      </p:sp>
      <p:sp>
        <p:nvSpPr>
          <p:cNvPr id="19" name="TextBox 18">
            <a:extLst>
              <a:ext uri="{FF2B5EF4-FFF2-40B4-BE49-F238E27FC236}">
                <a16:creationId xmlns:a16="http://schemas.microsoft.com/office/drawing/2014/main" id="{B60C0D78-3568-B6D7-B7DD-CF10CF4567CB}"/>
              </a:ext>
            </a:extLst>
          </p:cNvPr>
          <p:cNvSpPr txBox="1"/>
          <p:nvPr/>
        </p:nvSpPr>
        <p:spPr>
          <a:xfrm>
            <a:off x="5511338" y="1092500"/>
            <a:ext cx="6500054" cy="2246769"/>
          </a:xfrm>
          <a:prstGeom prst="rect">
            <a:avLst/>
          </a:prstGeom>
          <a:noFill/>
        </p:spPr>
        <p:txBody>
          <a:bodyPr wrap="square" rtlCol="0">
            <a:spAutoFit/>
          </a:bodyPr>
          <a:lstStyle/>
          <a:p>
            <a:r>
              <a:rPr lang="en-GB" sz="2000" dirty="0">
                <a:solidFill>
                  <a:srgbClr val="333333"/>
                </a:solidFill>
              </a:rPr>
              <a:t>There has been a 50% increase in the number of Slough’s residents holding a level 4 qualification (degree equivalent) or above since 2011. </a:t>
            </a:r>
          </a:p>
          <a:p>
            <a:endParaRPr lang="en-GB" sz="2000" dirty="0">
              <a:solidFill>
                <a:srgbClr val="333333"/>
              </a:solidFill>
            </a:endParaRPr>
          </a:p>
          <a:p>
            <a:r>
              <a:rPr lang="en-GB" sz="2000" dirty="0">
                <a:solidFill>
                  <a:srgbClr val="333333"/>
                </a:solidFill>
              </a:rPr>
              <a:t>Slough is slightly below the national average in terms of levels of qualification – falling in the 41</a:t>
            </a:r>
            <a:r>
              <a:rPr lang="en-GB" sz="2000" baseline="30000" dirty="0">
                <a:solidFill>
                  <a:srgbClr val="333333"/>
                </a:solidFill>
              </a:rPr>
              <a:t>st</a:t>
            </a:r>
            <a:r>
              <a:rPr lang="en-GB" sz="2000" dirty="0">
                <a:solidFill>
                  <a:srgbClr val="333333"/>
                </a:solidFill>
              </a:rPr>
              <a:t> percentile nationally.</a:t>
            </a:r>
            <a:r>
              <a:rPr lang="en-GB" sz="2000" baseline="30000" dirty="0">
                <a:solidFill>
                  <a:srgbClr val="333333"/>
                </a:solidFill>
              </a:rPr>
              <a:t>1</a:t>
            </a:r>
          </a:p>
        </p:txBody>
      </p:sp>
      <p:graphicFrame>
        <p:nvGraphicFramePr>
          <p:cNvPr id="2" name="Chart 1" descr="A bar chart comparing the highest level of qualification for Slough in 2021 and 2011 and England in 2021. Slough has a slightly larger proportion of residents with level 4 and above qualifications than the England average, but also has a larger proportion of residents with no qualifications than the England average. ">
            <a:extLst>
              <a:ext uri="{FF2B5EF4-FFF2-40B4-BE49-F238E27FC236}">
                <a16:creationId xmlns:a16="http://schemas.microsoft.com/office/drawing/2014/main" id="{5A367ACF-B1B9-CF30-84DB-BAFE4F05E51C}"/>
              </a:ext>
            </a:extLst>
          </p:cNvPr>
          <p:cNvGraphicFramePr>
            <a:graphicFrameLocks/>
          </p:cNvGraphicFramePr>
          <p:nvPr>
            <p:extLst>
              <p:ext uri="{D42A27DB-BD31-4B8C-83A1-F6EECF244321}">
                <p14:modId xmlns:p14="http://schemas.microsoft.com/office/powerpoint/2010/main" val="2873444139"/>
              </p:ext>
            </p:extLst>
          </p:nvPr>
        </p:nvGraphicFramePr>
        <p:xfrm>
          <a:off x="0" y="1092500"/>
          <a:ext cx="5511337" cy="5765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9BF3A38F-EF02-F64F-3AE8-A2EE76047549}"/>
              </a:ext>
            </a:extLst>
          </p:cNvPr>
          <p:cNvGraphicFramePr>
            <a:graphicFrameLocks noGrp="1"/>
          </p:cNvGraphicFramePr>
          <p:nvPr>
            <p:extLst>
              <p:ext uri="{D42A27DB-BD31-4B8C-83A1-F6EECF244321}">
                <p14:modId xmlns:p14="http://schemas.microsoft.com/office/powerpoint/2010/main" val="3984883642"/>
              </p:ext>
            </p:extLst>
          </p:nvPr>
        </p:nvGraphicFramePr>
        <p:xfrm>
          <a:off x="5603630" y="3518732"/>
          <a:ext cx="6136484" cy="2741754"/>
        </p:xfrm>
        <a:graphic>
          <a:graphicData uri="http://schemas.openxmlformats.org/drawingml/2006/table">
            <a:tbl>
              <a:tblPr firstRow="1">
                <a:effectLst/>
                <a:tableStyleId>{F5AB1C69-6EDB-4FF4-983F-18BD219EF322}</a:tableStyleId>
              </a:tblPr>
              <a:tblGrid>
                <a:gridCol w="3094892">
                  <a:extLst>
                    <a:ext uri="{9D8B030D-6E8A-4147-A177-3AD203B41FA5}">
                      <a16:colId xmlns:a16="http://schemas.microsoft.com/office/drawing/2014/main" val="287925320"/>
                    </a:ext>
                  </a:extLst>
                </a:gridCol>
                <a:gridCol w="1520796">
                  <a:extLst>
                    <a:ext uri="{9D8B030D-6E8A-4147-A177-3AD203B41FA5}">
                      <a16:colId xmlns:a16="http://schemas.microsoft.com/office/drawing/2014/main" val="540561129"/>
                    </a:ext>
                  </a:extLst>
                </a:gridCol>
                <a:gridCol w="1520796">
                  <a:extLst>
                    <a:ext uri="{9D8B030D-6E8A-4147-A177-3AD203B41FA5}">
                      <a16:colId xmlns:a16="http://schemas.microsoft.com/office/drawing/2014/main" val="497313302"/>
                    </a:ext>
                  </a:extLst>
                </a:gridCol>
              </a:tblGrid>
              <a:tr h="688339">
                <a:tc>
                  <a:txBody>
                    <a:bodyPr/>
                    <a:lstStyle/>
                    <a:p>
                      <a:pPr marL="0" algn="l" defTabSz="914400" rtl="0" eaLnBrk="1" fontAlgn="b" latinLnBrk="0" hangingPunct="1"/>
                      <a:r>
                        <a:rPr lang="en-GB" sz="1600" b="1" u="none" strike="noStrike" kern="1200">
                          <a:solidFill>
                            <a:schemeClr val="bg1"/>
                          </a:solidFill>
                          <a:effectLst/>
                          <a:latin typeface="Calibri" panose="020F0502020204030204" pitchFamily="34" charset="0"/>
                          <a:ea typeface="+mn-ea"/>
                          <a:cs typeface="Calibri" panose="020F0502020204030204" pitchFamily="34" charset="0"/>
                        </a:rPr>
                        <a:t>Highest Qualification: Number of Slough Residents (Aged 16 or Over)</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fontAlgn="b" latinLnBrk="0" hangingPunct="1"/>
                      <a:r>
                        <a:rPr lang="en-GB" sz="1600" b="1" u="none" strike="noStrike" kern="1200">
                          <a:solidFill>
                            <a:schemeClr val="bg1"/>
                          </a:solidFill>
                          <a:effectLst/>
                          <a:latin typeface="Calibri" panose="020F0502020204030204" pitchFamily="34" charset="0"/>
                          <a:ea typeface="+mn-ea"/>
                          <a:cs typeface="Calibri" panose="020F0502020204030204" pitchFamily="34" charset="0"/>
                        </a:rPr>
                        <a:t>2021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fontAlgn="b" latinLnBrk="0" hangingPunct="1"/>
                      <a:r>
                        <a:rPr lang="en-GB" sz="1600" b="1" u="none" strike="noStrike" kern="1200">
                          <a:solidFill>
                            <a:schemeClr val="bg1"/>
                          </a:solidFill>
                          <a:effectLst/>
                          <a:latin typeface="Calibri" panose="020F0502020204030204" pitchFamily="34" charset="0"/>
                          <a:ea typeface="+mn-ea"/>
                          <a:cs typeface="Calibri" panose="020F0502020204030204" pitchFamily="34" charset="0"/>
                        </a:rPr>
                        <a:t>2011</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697941151"/>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No qualifications</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23,966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21,434</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9774661"/>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Level 1 and entry</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12,764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15,673</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28710"/>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Level 2</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14,336</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14,256</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9999278"/>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Apprenticeship</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5,004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2,371</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669502"/>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Level 3</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16,181</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10,790</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9735703"/>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Level 4 and above</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41,423</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27,560</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320866"/>
                  </a:ext>
                </a:extLst>
              </a:tr>
              <a:tr h="293345">
                <a:tc>
                  <a:txBody>
                    <a:bodyPr/>
                    <a:lstStyle/>
                    <a:p>
                      <a:pPr marL="0" algn="l"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Other</a:t>
                      </a:r>
                    </a:p>
                  </a:txBody>
                  <a:tcPr marL="6350" marR="6350" marT="6350" marB="0" anchor="b">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5,260</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GB" sz="1600" b="0" u="none" strike="noStrike" kern="1200">
                          <a:solidFill>
                            <a:srgbClr val="000000"/>
                          </a:solidFill>
                          <a:effectLst/>
                          <a:latin typeface="Calibri" panose="020F0502020204030204" pitchFamily="34" charset="0"/>
                          <a:ea typeface="+mn-ea"/>
                          <a:cs typeface="Calibri" panose="020F0502020204030204" pitchFamily="34" charset="0"/>
                        </a:rPr>
                        <a:t>14,561</a:t>
                      </a:r>
                    </a:p>
                  </a:txBody>
                  <a:tcPr marL="6350" marR="6350" marT="6350"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5178568"/>
                  </a:ext>
                </a:extLst>
              </a:tr>
            </a:tbl>
          </a:graphicData>
        </a:graphic>
      </p:graphicFrame>
      <p:sp>
        <p:nvSpPr>
          <p:cNvPr id="5" name="Hexagon 4">
            <a:extLst>
              <a:ext uri="{FF2B5EF4-FFF2-40B4-BE49-F238E27FC236}">
                <a16:creationId xmlns:a16="http://schemas.microsoft.com/office/drawing/2014/main" id="{93653B20-F00F-8B00-B844-1F26853DC892}"/>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6" name="Graphic 5">
            <a:extLst>
              <a:ext uri="{FF2B5EF4-FFF2-40B4-BE49-F238E27FC236}">
                <a16:creationId xmlns:a16="http://schemas.microsoft.com/office/drawing/2014/main" id="{AD4FE244-5492-5DAE-FD84-83A866F657C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7" name="Slide Number Placeholder 6">
            <a:extLst>
              <a:ext uri="{FF2B5EF4-FFF2-40B4-BE49-F238E27FC236}">
                <a16:creationId xmlns:a16="http://schemas.microsoft.com/office/drawing/2014/main" id="{D224B7FA-CC9C-C4A2-0003-6AB1B65E5303}"/>
              </a:ext>
            </a:extLst>
          </p:cNvPr>
          <p:cNvSpPr>
            <a:spLocks noGrp="1"/>
          </p:cNvSpPr>
          <p:nvPr>
            <p:ph type="sldNum" sz="quarter" idx="12"/>
          </p:nvPr>
        </p:nvSpPr>
        <p:spPr/>
        <p:txBody>
          <a:bodyPr/>
          <a:lstStyle/>
          <a:p>
            <a:fld id="{CEDEF9C1-0071-4D4A-89AA-0CC05A8019E4}" type="slidenum">
              <a:rPr lang="en-US" smtClean="0"/>
              <a:t>67</a:t>
            </a:fld>
            <a:endParaRPr lang="en-US"/>
          </a:p>
        </p:txBody>
      </p:sp>
    </p:spTree>
    <p:extLst>
      <p:ext uri="{BB962C8B-B14F-4D97-AF65-F5344CB8AC3E}">
        <p14:creationId xmlns:p14="http://schemas.microsoft.com/office/powerpoint/2010/main" val="1784584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lt1"/>
                </a:solidFill>
                <a:effectLst/>
                <a:uLnTx/>
                <a:uFillTx/>
                <a:latin typeface="+mn-lt"/>
                <a:ea typeface="+mn-ea"/>
                <a:cs typeface="+mn-cs"/>
              </a:rPr>
              <a:t>Education - SEND</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E19FE142-F17F-C1EA-C8FD-11718F0EC5B3}"/>
              </a:ext>
            </a:extLst>
          </p:cNvPr>
          <p:cNvSpPr txBox="1"/>
          <p:nvPr/>
        </p:nvSpPr>
        <p:spPr>
          <a:xfrm>
            <a:off x="613295" y="1458001"/>
            <a:ext cx="11028372" cy="404341"/>
          </a:xfrm>
          <a:prstGeom prst="rect">
            <a:avLst/>
          </a:prstGeom>
          <a:noFill/>
        </p:spPr>
        <p:txBody>
          <a:bodyPr wrap="square" rtlCol="0">
            <a:spAutoFit/>
          </a:bodyPr>
          <a:lstStyle/>
          <a:p>
            <a:pPr>
              <a:lnSpc>
                <a:spcPct val="110000"/>
              </a:lnSpc>
              <a:spcAft>
                <a:spcPts val="600"/>
              </a:spcAft>
            </a:pPr>
            <a:r>
              <a:rPr lang="en-GB" sz="2000" dirty="0">
                <a:effectLst/>
                <a:ea typeface="MS Mincho" panose="02020609040205080304" pitchFamily="49" charset="-128"/>
                <a:cs typeface="Arial" panose="020B0604020202020204" pitchFamily="34" charset="0"/>
              </a:rPr>
              <a:t>5,128 (14.9%) of children in Slough schools have a Special Educational Need or Disability. </a:t>
            </a:r>
          </a:p>
        </p:txBody>
      </p:sp>
      <p:graphicFrame>
        <p:nvGraphicFramePr>
          <p:cNvPr id="5" name="Chart 4" descr="A line graph showing the percentage of pupils with SEND in all Slough schools. Slough has lower percentages than England from 2017 to 2023. In 2023, Slough had 14.9% and England had 17.3%.">
            <a:extLst>
              <a:ext uri="{FF2B5EF4-FFF2-40B4-BE49-F238E27FC236}">
                <a16:creationId xmlns:a16="http://schemas.microsoft.com/office/drawing/2014/main" id="{2ED0C2A2-2974-45DF-99F7-C3166D8D9F7E}"/>
              </a:ext>
            </a:extLst>
          </p:cNvPr>
          <p:cNvGraphicFramePr>
            <a:graphicFrameLocks/>
          </p:cNvGraphicFramePr>
          <p:nvPr>
            <p:extLst>
              <p:ext uri="{D42A27DB-BD31-4B8C-83A1-F6EECF244321}">
                <p14:modId xmlns:p14="http://schemas.microsoft.com/office/powerpoint/2010/main" val="2033376307"/>
              </p:ext>
            </p:extLst>
          </p:nvPr>
        </p:nvGraphicFramePr>
        <p:xfrm>
          <a:off x="451883" y="2049876"/>
          <a:ext cx="11189783" cy="4255465"/>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a:extLst>
              <a:ext uri="{FF2B5EF4-FFF2-40B4-BE49-F238E27FC236}">
                <a16:creationId xmlns:a16="http://schemas.microsoft.com/office/drawing/2014/main" id="{6D48C663-9C80-9169-0706-D35E1F0E29ED}"/>
              </a:ext>
            </a:extLst>
          </p:cNvPr>
          <p:cNvSpPr>
            <a:spLocks noGrp="1"/>
          </p:cNvSpPr>
          <p:nvPr>
            <p:ph type="sldNum" sz="quarter" idx="12"/>
          </p:nvPr>
        </p:nvSpPr>
        <p:spPr/>
        <p:txBody>
          <a:bodyPr/>
          <a:lstStyle/>
          <a:p>
            <a:fld id="{CEDEF9C1-0071-4D4A-89AA-0CC05A8019E4}" type="slidenum">
              <a:rPr lang="en-US" smtClean="0"/>
              <a:t>68</a:t>
            </a:fld>
            <a:endParaRPr lang="en-US"/>
          </a:p>
        </p:txBody>
      </p:sp>
    </p:spTree>
    <p:extLst>
      <p:ext uri="{BB962C8B-B14F-4D97-AF65-F5344CB8AC3E}">
        <p14:creationId xmlns:p14="http://schemas.microsoft.com/office/powerpoint/2010/main" val="19085421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Education – EHC plans</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sp>
        <p:nvSpPr>
          <p:cNvPr id="9" name="TextBox 8">
            <a:extLst>
              <a:ext uri="{FF2B5EF4-FFF2-40B4-BE49-F238E27FC236}">
                <a16:creationId xmlns:a16="http://schemas.microsoft.com/office/drawing/2014/main" id="{E19FE142-F17F-C1EA-C8FD-11718F0EC5B3}"/>
              </a:ext>
            </a:extLst>
          </p:cNvPr>
          <p:cNvSpPr txBox="1"/>
          <p:nvPr/>
        </p:nvSpPr>
        <p:spPr>
          <a:xfrm>
            <a:off x="7730837" y="1283168"/>
            <a:ext cx="4009276" cy="5482206"/>
          </a:xfrm>
          <a:prstGeom prst="rect">
            <a:avLst/>
          </a:prstGeom>
          <a:noFill/>
        </p:spPr>
        <p:txBody>
          <a:bodyPr wrap="square" rtlCol="0">
            <a:spAutoFit/>
          </a:bodyPr>
          <a:lstStyle/>
          <a:p>
            <a:pPr>
              <a:lnSpc>
                <a:spcPct val="110000"/>
              </a:lnSpc>
              <a:spcAft>
                <a:spcPts val="600"/>
              </a:spcAft>
            </a:pPr>
            <a:r>
              <a:rPr lang="en-GB" sz="1800" dirty="0">
                <a:effectLst/>
                <a:ea typeface="MS Mincho" panose="02020609040205080304" pitchFamily="49" charset="-128"/>
                <a:cs typeface="Arial" panose="020B0604020202020204" pitchFamily="34" charset="0"/>
              </a:rPr>
              <a:t>Slough has fallen significant</a:t>
            </a:r>
            <a:r>
              <a:rPr lang="en-GB" dirty="0">
                <a:ea typeface="MS Mincho" panose="02020609040205080304" pitchFamily="49" charset="-128"/>
                <a:cs typeface="Arial" panose="020B0604020202020204" pitchFamily="34" charset="0"/>
              </a:rPr>
              <a:t>ly below the national average for the proportion of EHC plans that are completed within the statutory 20 week timescale. </a:t>
            </a:r>
          </a:p>
          <a:p>
            <a:pPr>
              <a:lnSpc>
                <a:spcPct val="110000"/>
              </a:lnSpc>
              <a:spcAft>
                <a:spcPts val="600"/>
              </a:spcAft>
            </a:pPr>
            <a:endParaRPr lang="en-GB" sz="1800" dirty="0">
              <a:effectLst/>
              <a:ea typeface="MS Mincho" panose="02020609040205080304" pitchFamily="49" charset="-128"/>
              <a:cs typeface="Arial" panose="020B0604020202020204" pitchFamily="34" charset="0"/>
            </a:endParaRPr>
          </a:p>
          <a:p>
            <a:pPr>
              <a:lnSpc>
                <a:spcPct val="110000"/>
              </a:lnSpc>
              <a:spcAft>
                <a:spcPts val="600"/>
              </a:spcAft>
            </a:pPr>
            <a:r>
              <a:rPr lang="en-GB" sz="1800" dirty="0">
                <a:effectLst/>
                <a:ea typeface="MS Mincho" panose="02020609040205080304" pitchFamily="49" charset="-128"/>
                <a:cs typeface="Arial" panose="020B0604020202020204" pitchFamily="34" charset="0"/>
              </a:rPr>
              <a:t>Of the children with an EHC Plan, the most prevalent primary needs are:</a:t>
            </a:r>
          </a:p>
          <a:p>
            <a:pPr marL="285750" indent="-285750">
              <a:lnSpc>
                <a:spcPct val="110000"/>
              </a:lnSpc>
              <a:spcAft>
                <a:spcPts val="600"/>
              </a:spcAft>
              <a:buFont typeface="Arial" panose="020B0604020202020204" pitchFamily="34" charset="0"/>
              <a:buChar char="•"/>
            </a:pPr>
            <a:r>
              <a:rPr lang="en-GB" sz="1800" dirty="0">
                <a:effectLst/>
                <a:ea typeface="MS Mincho" panose="02020609040205080304" pitchFamily="49" charset="-128"/>
                <a:cs typeface="Arial" panose="020B0604020202020204" pitchFamily="34" charset="0"/>
              </a:rPr>
              <a:t>38.9% are Autistic</a:t>
            </a:r>
          </a:p>
          <a:p>
            <a:pPr marL="285750" indent="-285750">
              <a:lnSpc>
                <a:spcPct val="110000"/>
              </a:lnSpc>
              <a:spcAft>
                <a:spcPts val="600"/>
              </a:spcAft>
              <a:buFont typeface="Arial" panose="020B0604020202020204" pitchFamily="34" charset="0"/>
              <a:buChar char="•"/>
            </a:pPr>
            <a:r>
              <a:rPr lang="en-GB" sz="1800" dirty="0">
                <a:effectLst/>
                <a:ea typeface="MS Mincho" panose="02020609040205080304" pitchFamily="49" charset="-128"/>
                <a:cs typeface="Arial" panose="020B0604020202020204" pitchFamily="34" charset="0"/>
              </a:rPr>
              <a:t>19.7% have Speech, Language, and Communication challenges</a:t>
            </a:r>
          </a:p>
          <a:p>
            <a:pPr marL="285750" indent="-285750">
              <a:lnSpc>
                <a:spcPct val="110000"/>
              </a:lnSpc>
              <a:spcAft>
                <a:spcPts val="600"/>
              </a:spcAft>
              <a:buFont typeface="Arial" panose="020B0604020202020204" pitchFamily="34" charset="0"/>
              <a:buChar char="•"/>
            </a:pPr>
            <a:r>
              <a:rPr lang="en-GB" sz="1800" dirty="0">
                <a:effectLst/>
                <a:ea typeface="MS Mincho" panose="02020609040205080304" pitchFamily="49" charset="-128"/>
                <a:cs typeface="Arial" panose="020B0604020202020204" pitchFamily="34" charset="0"/>
              </a:rPr>
              <a:t>12.7% have Social, Emotional, and Mental Health challenges</a:t>
            </a:r>
          </a:p>
          <a:p>
            <a:pPr marL="285750" indent="-285750">
              <a:lnSpc>
                <a:spcPct val="110000"/>
              </a:lnSpc>
              <a:spcAft>
                <a:spcPts val="600"/>
              </a:spcAft>
              <a:buFont typeface="Arial" panose="020B0604020202020204" pitchFamily="34" charset="0"/>
              <a:buChar char="•"/>
            </a:pPr>
            <a:r>
              <a:rPr lang="en-GB" sz="1800" dirty="0">
                <a:effectLst/>
                <a:ea typeface="MS Mincho" panose="02020609040205080304" pitchFamily="49" charset="-128"/>
                <a:cs typeface="Arial" panose="020B0604020202020204" pitchFamily="34" charset="0"/>
              </a:rPr>
              <a:t>6.4% have Moderate Learning Difficulties</a:t>
            </a:r>
          </a:p>
          <a:p>
            <a:pPr>
              <a:lnSpc>
                <a:spcPct val="110000"/>
              </a:lnSpc>
              <a:spcAft>
                <a:spcPts val="600"/>
              </a:spcAft>
            </a:pPr>
            <a:endParaRPr lang="en-GB" sz="1800" dirty="0">
              <a:effectLst/>
              <a:ea typeface="MS Mincho" panose="02020609040205080304" pitchFamily="49" charset="-128"/>
              <a:cs typeface="Arial" panose="020B0604020202020204" pitchFamily="34" charset="0"/>
            </a:endParaRPr>
          </a:p>
        </p:txBody>
      </p:sp>
      <p:graphicFrame>
        <p:nvGraphicFramePr>
          <p:cNvPr id="3" name="Chart 2" descr="A line graph showing the percentage of new EHC plans issued within 20 weeks. Slough has a lower percentage than England from 2020 to 2022. In 2022,Slough had 11.4% and England had 49.1%. In 2023, Slough had 17%. 2023 data is not yet available for England.">
            <a:extLst>
              <a:ext uri="{FF2B5EF4-FFF2-40B4-BE49-F238E27FC236}">
                <a16:creationId xmlns:a16="http://schemas.microsoft.com/office/drawing/2014/main" id="{FFE6C396-7EF0-4D34-0401-DABE9BC003BC}"/>
              </a:ext>
            </a:extLst>
          </p:cNvPr>
          <p:cNvGraphicFramePr>
            <a:graphicFrameLocks/>
          </p:cNvGraphicFramePr>
          <p:nvPr>
            <p:extLst>
              <p:ext uri="{D42A27DB-BD31-4B8C-83A1-F6EECF244321}">
                <p14:modId xmlns:p14="http://schemas.microsoft.com/office/powerpoint/2010/main" val="2145304199"/>
              </p:ext>
            </p:extLst>
          </p:nvPr>
        </p:nvGraphicFramePr>
        <p:xfrm>
          <a:off x="451883" y="1280034"/>
          <a:ext cx="6943527" cy="5190398"/>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a:extLst>
              <a:ext uri="{FF2B5EF4-FFF2-40B4-BE49-F238E27FC236}">
                <a16:creationId xmlns:a16="http://schemas.microsoft.com/office/drawing/2014/main" id="{B2DF22D6-5294-566B-D66F-9C4354E29FCA}"/>
              </a:ext>
            </a:extLst>
          </p:cNvPr>
          <p:cNvSpPr>
            <a:spLocks noGrp="1"/>
          </p:cNvSpPr>
          <p:nvPr>
            <p:ph type="sldNum" sz="quarter" idx="12"/>
          </p:nvPr>
        </p:nvSpPr>
        <p:spPr/>
        <p:txBody>
          <a:bodyPr/>
          <a:lstStyle/>
          <a:p>
            <a:fld id="{CEDEF9C1-0071-4D4A-89AA-0CC05A8019E4}" type="slidenum">
              <a:rPr lang="en-US" smtClean="0"/>
              <a:t>69</a:t>
            </a:fld>
            <a:endParaRPr lang="en-US"/>
          </a:p>
        </p:txBody>
      </p:sp>
    </p:spTree>
    <p:extLst>
      <p:ext uri="{BB962C8B-B14F-4D97-AF65-F5344CB8AC3E}">
        <p14:creationId xmlns:p14="http://schemas.microsoft.com/office/powerpoint/2010/main" val="3870655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1C721A3-11E3-970B-E72B-F826AD128610}"/>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solidFill>
              <a:srgbClr val="9E66AA"/>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latin typeface="+mj-lt"/>
              </a:rPr>
              <a:t>Population - </a:t>
            </a:r>
            <a:r>
              <a:rPr kumimoji="0" lang="en-GB" sz="2800" b="1" i="0" u="none" strike="noStrike" kern="1200" cap="none" spc="0" normalizeH="0" baseline="0" noProof="0">
                <a:ln>
                  <a:noFill/>
                </a:ln>
                <a:solidFill>
                  <a:schemeClr val="lt1"/>
                </a:solidFill>
                <a:effectLst/>
                <a:uLnTx/>
                <a:uFillTx/>
                <a:latin typeface="+mj-lt"/>
                <a:ea typeface="+mn-ea"/>
                <a:cs typeface="+mn-cs"/>
              </a:rPr>
              <a:t>Residents &amp;</a:t>
            </a:r>
            <a:r>
              <a:rPr kumimoji="0" lang="en-GB" sz="2800" b="1" i="0" u="none" strike="noStrike" kern="1200" cap="none" spc="0" normalizeH="0" noProof="0">
                <a:ln>
                  <a:noFill/>
                </a:ln>
                <a:solidFill>
                  <a:schemeClr val="lt1"/>
                </a:solidFill>
                <a:effectLst/>
                <a:uLnTx/>
                <a:uFillTx/>
                <a:latin typeface="+mj-lt"/>
                <a:ea typeface="+mn-ea"/>
                <a:cs typeface="+mn-cs"/>
              </a:rPr>
              <a:t> Households</a:t>
            </a:r>
            <a:endParaRPr kumimoji="0" lang="en-GB" sz="2800" b="1" i="0" u="none" strike="noStrike" kern="1200" cap="none" spc="0" normalizeH="0" baseline="0" noProof="0">
              <a:ln>
                <a:noFill/>
              </a:ln>
              <a:solidFill>
                <a:schemeClr val="lt1"/>
              </a:solidFill>
              <a:effectLst/>
              <a:uLnTx/>
              <a:uFillTx/>
              <a:latin typeface="+mj-lt"/>
              <a:ea typeface="+mn-ea"/>
              <a:cs typeface="+mn-cs"/>
            </a:endParaRPr>
          </a:p>
        </p:txBody>
      </p:sp>
      <p:sp>
        <p:nvSpPr>
          <p:cNvPr id="3" name="TextBox 2">
            <a:extLst>
              <a:ext uri="{FF2B5EF4-FFF2-40B4-BE49-F238E27FC236}">
                <a16:creationId xmlns:a16="http://schemas.microsoft.com/office/drawing/2014/main" id="{CB02F39B-DCB5-26C4-907C-63EB619A0D96}"/>
              </a:ext>
            </a:extLst>
          </p:cNvPr>
          <p:cNvSpPr txBox="1"/>
          <p:nvPr/>
        </p:nvSpPr>
        <p:spPr>
          <a:xfrm>
            <a:off x="-55317" y="1377718"/>
            <a:ext cx="4396358" cy="400110"/>
          </a:xfrm>
          <a:prstGeom prst="rect">
            <a:avLst/>
          </a:prstGeom>
          <a:noFill/>
        </p:spPr>
        <p:txBody>
          <a:bodyPr wrap="square" rtlCol="0">
            <a:spAutoFit/>
          </a:bodyPr>
          <a:lstStyle/>
          <a:p>
            <a:pPr algn="ctr"/>
            <a:r>
              <a:rPr lang="en-GB" sz="2000">
                <a:solidFill>
                  <a:srgbClr val="333333"/>
                </a:solidFill>
              </a:rPr>
              <a:t>Slough population: 158,500</a:t>
            </a:r>
            <a:endParaRPr lang="en-GB" sz="2200">
              <a:solidFill>
                <a:srgbClr val="333333"/>
              </a:solidFill>
            </a:endParaRPr>
          </a:p>
        </p:txBody>
      </p:sp>
      <p:sp>
        <p:nvSpPr>
          <p:cNvPr id="2" name="TextBox 1">
            <a:extLst>
              <a:ext uri="{FF2B5EF4-FFF2-40B4-BE49-F238E27FC236}">
                <a16:creationId xmlns:a16="http://schemas.microsoft.com/office/drawing/2014/main" id="{93FEF37B-C6F6-E3CB-6086-42F88921C132}"/>
              </a:ext>
            </a:extLst>
          </p:cNvPr>
          <p:cNvSpPr txBox="1"/>
          <p:nvPr/>
        </p:nvSpPr>
        <p:spPr>
          <a:xfrm>
            <a:off x="902442" y="3997710"/>
            <a:ext cx="1240420" cy="1077218"/>
          </a:xfrm>
          <a:prstGeom prst="rect">
            <a:avLst/>
          </a:prstGeom>
          <a:noFill/>
        </p:spPr>
        <p:txBody>
          <a:bodyPr wrap="square" rtlCol="0">
            <a:spAutoFit/>
          </a:bodyPr>
          <a:lstStyle/>
          <a:p>
            <a:pPr algn="ctr"/>
            <a:r>
              <a:rPr lang="en-GB" sz="2000">
                <a:solidFill>
                  <a:srgbClr val="333333"/>
                </a:solidFill>
              </a:rPr>
              <a:t>Females</a:t>
            </a:r>
          </a:p>
          <a:p>
            <a:pPr algn="ctr"/>
            <a:r>
              <a:rPr lang="en-GB" sz="2200">
                <a:solidFill>
                  <a:srgbClr val="333333"/>
                </a:solidFill>
              </a:rPr>
              <a:t>80,005</a:t>
            </a:r>
          </a:p>
          <a:p>
            <a:pPr algn="ctr"/>
            <a:r>
              <a:rPr lang="en-GB" sz="2200">
                <a:solidFill>
                  <a:srgbClr val="333333"/>
                </a:solidFill>
              </a:rPr>
              <a:t>(50.5%)</a:t>
            </a:r>
          </a:p>
        </p:txBody>
      </p:sp>
      <p:sp>
        <p:nvSpPr>
          <p:cNvPr id="8" name="TextBox 7">
            <a:extLst>
              <a:ext uri="{FF2B5EF4-FFF2-40B4-BE49-F238E27FC236}">
                <a16:creationId xmlns:a16="http://schemas.microsoft.com/office/drawing/2014/main" id="{7AE9245E-6709-8D26-519C-027C5D8280E3}"/>
              </a:ext>
            </a:extLst>
          </p:cNvPr>
          <p:cNvSpPr txBox="1"/>
          <p:nvPr/>
        </p:nvSpPr>
        <p:spPr>
          <a:xfrm>
            <a:off x="2137006" y="3997710"/>
            <a:ext cx="1240420" cy="1077218"/>
          </a:xfrm>
          <a:prstGeom prst="rect">
            <a:avLst/>
          </a:prstGeom>
          <a:noFill/>
        </p:spPr>
        <p:txBody>
          <a:bodyPr wrap="square" rtlCol="0">
            <a:spAutoFit/>
          </a:bodyPr>
          <a:lstStyle/>
          <a:p>
            <a:pPr algn="ctr"/>
            <a:r>
              <a:rPr lang="en-GB" sz="2000">
                <a:solidFill>
                  <a:srgbClr val="333333"/>
                </a:solidFill>
              </a:rPr>
              <a:t>Males</a:t>
            </a:r>
          </a:p>
          <a:p>
            <a:pPr algn="ctr"/>
            <a:r>
              <a:rPr lang="en-GB" sz="2200">
                <a:solidFill>
                  <a:srgbClr val="333333"/>
                </a:solidFill>
              </a:rPr>
              <a:t>78,495</a:t>
            </a:r>
          </a:p>
          <a:p>
            <a:pPr algn="ctr"/>
            <a:r>
              <a:rPr lang="en-GB" sz="2200">
                <a:solidFill>
                  <a:srgbClr val="333333"/>
                </a:solidFill>
              </a:rPr>
              <a:t>(49.5%)</a:t>
            </a:r>
          </a:p>
        </p:txBody>
      </p:sp>
      <p:sp>
        <p:nvSpPr>
          <p:cNvPr id="6" name="TextBox 5">
            <a:extLst>
              <a:ext uri="{FF2B5EF4-FFF2-40B4-BE49-F238E27FC236}">
                <a16:creationId xmlns:a16="http://schemas.microsoft.com/office/drawing/2014/main" id="{D0377B8A-1121-2641-E74A-BD4E42E99469}"/>
              </a:ext>
            </a:extLst>
          </p:cNvPr>
          <p:cNvSpPr txBox="1"/>
          <p:nvPr/>
        </p:nvSpPr>
        <p:spPr>
          <a:xfrm>
            <a:off x="1667933" y="5274733"/>
            <a:ext cx="2396066" cy="400110"/>
          </a:xfrm>
          <a:prstGeom prst="rect">
            <a:avLst/>
          </a:prstGeom>
          <a:noFill/>
        </p:spPr>
        <p:txBody>
          <a:bodyPr wrap="square" rtlCol="0">
            <a:spAutoFit/>
          </a:bodyPr>
          <a:lstStyle/>
          <a:p>
            <a:pPr algn="ctr"/>
            <a:r>
              <a:rPr lang="en-GB" sz="2000">
                <a:solidFill>
                  <a:srgbClr val="333333"/>
                </a:solidFill>
              </a:rPr>
              <a:t>52,423 Households</a:t>
            </a:r>
          </a:p>
        </p:txBody>
      </p:sp>
      <p:sp>
        <p:nvSpPr>
          <p:cNvPr id="11" name="TextBox 10">
            <a:extLst>
              <a:ext uri="{FF2B5EF4-FFF2-40B4-BE49-F238E27FC236}">
                <a16:creationId xmlns:a16="http://schemas.microsoft.com/office/drawing/2014/main" id="{8C62454D-6EE5-15C6-0D7B-254DFF33BFEB}"/>
              </a:ext>
            </a:extLst>
          </p:cNvPr>
          <p:cNvSpPr txBox="1"/>
          <p:nvPr/>
        </p:nvSpPr>
        <p:spPr>
          <a:xfrm>
            <a:off x="1614220" y="5689541"/>
            <a:ext cx="2979467" cy="400110"/>
          </a:xfrm>
          <a:prstGeom prst="rect">
            <a:avLst/>
          </a:prstGeom>
          <a:noFill/>
        </p:spPr>
        <p:txBody>
          <a:bodyPr wrap="square" rtlCol="0">
            <a:spAutoFit/>
          </a:bodyPr>
          <a:lstStyle/>
          <a:p>
            <a:pPr algn="ctr"/>
            <a:r>
              <a:rPr lang="en-GB" sz="2000">
                <a:solidFill>
                  <a:srgbClr val="333333"/>
                </a:solidFill>
              </a:rPr>
              <a:t>3 people per Household</a:t>
            </a:r>
          </a:p>
        </p:txBody>
      </p:sp>
      <p:sp>
        <p:nvSpPr>
          <p:cNvPr id="19" name="TextBox 18">
            <a:extLst>
              <a:ext uri="{FF2B5EF4-FFF2-40B4-BE49-F238E27FC236}">
                <a16:creationId xmlns:a16="http://schemas.microsoft.com/office/drawing/2014/main" id="{B60C0D78-3568-B6D7-B7DD-CF10CF4567CB}"/>
              </a:ext>
            </a:extLst>
          </p:cNvPr>
          <p:cNvSpPr txBox="1"/>
          <p:nvPr/>
        </p:nvSpPr>
        <p:spPr>
          <a:xfrm>
            <a:off x="4593687" y="1104610"/>
            <a:ext cx="7170231" cy="5786199"/>
          </a:xfrm>
          <a:prstGeom prst="rect">
            <a:avLst/>
          </a:prstGeom>
          <a:noFill/>
        </p:spPr>
        <p:txBody>
          <a:bodyPr wrap="square" rtlCol="0">
            <a:spAutoFit/>
          </a:bodyPr>
          <a:lstStyle/>
          <a:p>
            <a:r>
              <a:rPr lang="en-GB" sz="2000" dirty="0">
                <a:solidFill>
                  <a:srgbClr val="333333"/>
                </a:solidFill>
              </a:rPr>
              <a:t>Slough’s population in the 2021 Census was 158,500. This is an increase of 13.0% from 2011, compared to increases of 7.5% in the South East and 6.6% in England. This growth is also larger than our neighbouring authorities:</a:t>
            </a:r>
          </a:p>
          <a:p>
            <a:pPr marL="342900" indent="-342900">
              <a:buFont typeface="Arial" panose="020B0604020202020204" pitchFamily="34" charset="0"/>
              <a:buChar char="•"/>
            </a:pPr>
            <a:r>
              <a:rPr lang="en-GB" sz="2000" dirty="0">
                <a:solidFill>
                  <a:srgbClr val="333333"/>
                </a:solidFill>
              </a:rPr>
              <a:t>Buckinghamshire - 9.5%</a:t>
            </a:r>
          </a:p>
          <a:p>
            <a:pPr marL="342900" indent="-342900">
              <a:buFont typeface="Arial" panose="020B0604020202020204" pitchFamily="34" charset="0"/>
              <a:buChar char="•"/>
            </a:pPr>
            <a:r>
              <a:rPr lang="en-GB" sz="2000" dirty="0">
                <a:solidFill>
                  <a:srgbClr val="333333"/>
                </a:solidFill>
              </a:rPr>
              <a:t>Hillingdon – 11.7%</a:t>
            </a:r>
          </a:p>
          <a:p>
            <a:pPr marL="342900" indent="-342900">
              <a:buFont typeface="Arial" panose="020B0604020202020204" pitchFamily="34" charset="0"/>
              <a:buChar char="•"/>
            </a:pPr>
            <a:r>
              <a:rPr lang="en-GB" sz="2000" dirty="0">
                <a:solidFill>
                  <a:srgbClr val="333333"/>
                </a:solidFill>
              </a:rPr>
              <a:t>Spelthorne – 7.7%</a:t>
            </a:r>
          </a:p>
          <a:p>
            <a:pPr marL="342900" indent="-342900">
              <a:buFont typeface="Arial" panose="020B0604020202020204" pitchFamily="34" charset="0"/>
              <a:buChar char="•"/>
            </a:pPr>
            <a:r>
              <a:rPr lang="en-GB" sz="2000" dirty="0">
                <a:solidFill>
                  <a:srgbClr val="333333"/>
                </a:solidFill>
              </a:rPr>
              <a:t>Windsor &amp; Maidenhead – 6.2%</a:t>
            </a:r>
          </a:p>
          <a:p>
            <a:pPr>
              <a:spcBef>
                <a:spcPts val="1200"/>
              </a:spcBef>
            </a:pPr>
            <a:r>
              <a:rPr lang="en-GB" sz="2000" dirty="0">
                <a:solidFill>
                  <a:srgbClr val="333333"/>
                </a:solidFill>
              </a:rPr>
              <a:t>Slough is now the 127</a:t>
            </a:r>
            <a:r>
              <a:rPr lang="en-GB" sz="2000" baseline="30000" dirty="0">
                <a:solidFill>
                  <a:srgbClr val="333333"/>
                </a:solidFill>
              </a:rPr>
              <a:t>th</a:t>
            </a:r>
            <a:r>
              <a:rPr lang="en-GB" sz="2000" dirty="0">
                <a:solidFill>
                  <a:srgbClr val="333333"/>
                </a:solidFill>
              </a:rPr>
              <a:t> largest local authority by total population size, up 13 places from 2011.</a:t>
            </a:r>
          </a:p>
          <a:p>
            <a:endParaRPr lang="en-GB" sz="2000" dirty="0">
              <a:solidFill>
                <a:srgbClr val="333333"/>
              </a:solidFill>
            </a:endParaRPr>
          </a:p>
          <a:p>
            <a:r>
              <a:rPr lang="en-GB" sz="2000" dirty="0">
                <a:solidFill>
                  <a:srgbClr val="333333"/>
                </a:solidFill>
              </a:rPr>
              <a:t>There are now 52,423 households in Slough containing at least one person – a growth of only 3.3% on 2011, compared to 6.1% in England and Wales.</a:t>
            </a:r>
          </a:p>
          <a:p>
            <a:endParaRPr lang="en-GB" sz="2000" dirty="0">
              <a:solidFill>
                <a:srgbClr val="333333"/>
              </a:solidFill>
            </a:endParaRPr>
          </a:p>
          <a:p>
            <a:r>
              <a:rPr lang="en-GB" sz="2000" dirty="0">
                <a:solidFill>
                  <a:srgbClr val="333333"/>
                </a:solidFill>
              </a:rPr>
              <a:t>Slough has a mean household size of 3 people per household. This is the largest mean household size in England and Wales. The mean for England and Wales is 2.4.</a:t>
            </a:r>
          </a:p>
        </p:txBody>
      </p:sp>
      <p:sp>
        <p:nvSpPr>
          <p:cNvPr id="13" name="Hexagon 12">
            <a:extLst>
              <a:ext uri="{FF2B5EF4-FFF2-40B4-BE49-F238E27FC236}">
                <a16:creationId xmlns:a16="http://schemas.microsoft.com/office/drawing/2014/main" id="{8CCD0CD3-BD8F-B7CC-A714-3E06AA0F5906}"/>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4" name="Graphic 13">
            <a:extLst>
              <a:ext uri="{FF2B5EF4-FFF2-40B4-BE49-F238E27FC236}">
                <a16:creationId xmlns:a16="http://schemas.microsoft.com/office/drawing/2014/main" id="{224697A5-E375-BADE-9AF8-AE1FD9E629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pic>
        <p:nvPicPr>
          <p:cNvPr id="5" name="Picture 4">
            <a:extLst>
              <a:ext uri="{FF2B5EF4-FFF2-40B4-BE49-F238E27FC236}">
                <a16:creationId xmlns:a16="http://schemas.microsoft.com/office/drawing/2014/main" id="{A6902BDF-B91A-F489-9F95-A9E993BB045C}"/>
              </a:ext>
              <a:ext uri="{C183D7F6-B498-43B3-948B-1728B52AA6E4}">
                <adec:decorative xmlns:adec="http://schemas.microsoft.com/office/drawing/2017/decorative" val="1"/>
              </a:ext>
            </a:extLst>
          </p:cNvPr>
          <p:cNvPicPr>
            <a:picLocks noChangeAspect="1"/>
          </p:cNvPicPr>
          <p:nvPr/>
        </p:nvPicPr>
        <p:blipFill rotWithShape="1">
          <a:blip r:embed="rId5"/>
          <a:srcRect t="12337" b="25356"/>
          <a:stretch/>
        </p:blipFill>
        <p:spPr>
          <a:xfrm>
            <a:off x="256808" y="1742455"/>
            <a:ext cx="3722525" cy="2309068"/>
          </a:xfrm>
          <a:prstGeom prst="rect">
            <a:avLst/>
          </a:prstGeom>
        </p:spPr>
      </p:pic>
      <p:pic>
        <p:nvPicPr>
          <p:cNvPr id="4" name="Graphic 3">
            <a:extLst>
              <a:ext uri="{FF2B5EF4-FFF2-40B4-BE49-F238E27FC236}">
                <a16:creationId xmlns:a16="http://schemas.microsoft.com/office/drawing/2014/main" id="{67149B06-5BB3-69D0-3CA7-D48E654C611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8867" y="5115545"/>
            <a:ext cx="914400" cy="914400"/>
          </a:xfrm>
          <a:prstGeom prst="rect">
            <a:avLst/>
          </a:prstGeom>
        </p:spPr>
      </p:pic>
      <p:sp>
        <p:nvSpPr>
          <p:cNvPr id="9" name="Slide Number Placeholder 8">
            <a:extLst>
              <a:ext uri="{FF2B5EF4-FFF2-40B4-BE49-F238E27FC236}">
                <a16:creationId xmlns:a16="http://schemas.microsoft.com/office/drawing/2014/main" id="{790F29F3-5386-8AF5-2563-9E197D7B586C}"/>
              </a:ext>
            </a:extLst>
          </p:cNvPr>
          <p:cNvSpPr>
            <a:spLocks noGrp="1"/>
          </p:cNvSpPr>
          <p:nvPr>
            <p:ph type="sldNum" sz="quarter" idx="12"/>
          </p:nvPr>
        </p:nvSpPr>
        <p:spPr/>
        <p:txBody>
          <a:bodyPr/>
          <a:lstStyle/>
          <a:p>
            <a:fld id="{CEDEF9C1-0071-4D4A-89AA-0CC05A8019E4}" type="slidenum">
              <a:rPr lang="en-US" smtClean="0"/>
              <a:t>7</a:t>
            </a:fld>
            <a:endParaRPr lang="en-US"/>
          </a:p>
        </p:txBody>
      </p:sp>
    </p:spTree>
    <p:extLst>
      <p:ext uri="{BB962C8B-B14F-4D97-AF65-F5344CB8AC3E}">
        <p14:creationId xmlns:p14="http://schemas.microsoft.com/office/powerpoint/2010/main" val="22179626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C836-850D-5480-9E16-4FBFB26F8DE1}"/>
              </a:ext>
            </a:extLst>
          </p:cNvPr>
          <p:cNvSpPr>
            <a:spLocks noGrp="1"/>
          </p:cNvSpPr>
          <p:nvPr>
            <p:ph type="title" idx="4294967295"/>
          </p:nvPr>
        </p:nvSpPr>
        <p:spPr>
          <a:xfrm>
            <a:off x="451884" y="387568"/>
            <a:ext cx="11288229" cy="69849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lt1"/>
                </a:solidFill>
                <a:effectLst/>
                <a:uLnTx/>
                <a:uFillTx/>
                <a:latin typeface="+mn-lt"/>
                <a:ea typeface="+mn-ea"/>
                <a:cs typeface="+mn-cs"/>
              </a:rPr>
              <a:t>Education – SEN support &amp; EHC plan attainment</a:t>
            </a:r>
          </a:p>
        </p:txBody>
      </p:sp>
      <p:sp>
        <p:nvSpPr>
          <p:cNvPr id="6" name="Hexagon 5">
            <a:extLst>
              <a:ext uri="{FF2B5EF4-FFF2-40B4-BE49-F238E27FC236}">
                <a16:creationId xmlns:a16="http://schemas.microsoft.com/office/drawing/2014/main" id="{593B4C10-1E0B-A087-7BE5-D038DE1D6173}"/>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chemeClr val="accent1"/>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a:extLst>
              <a:ext uri="{FF2B5EF4-FFF2-40B4-BE49-F238E27FC236}">
                <a16:creationId xmlns:a16="http://schemas.microsoft.com/office/drawing/2014/main" id="{CD35B66F-CF3B-4805-BF7D-1CB815623F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883" y="378001"/>
            <a:ext cx="704932" cy="704932"/>
          </a:xfrm>
          <a:prstGeom prst="rect">
            <a:avLst/>
          </a:prstGeom>
        </p:spPr>
      </p:pic>
      <p:graphicFrame>
        <p:nvGraphicFramePr>
          <p:cNvPr id="4" name="Table 3">
            <a:extLst>
              <a:ext uri="{FF2B5EF4-FFF2-40B4-BE49-F238E27FC236}">
                <a16:creationId xmlns:a16="http://schemas.microsoft.com/office/drawing/2014/main" id="{5F4CF845-B464-E67C-65CF-D898708AEC92}"/>
              </a:ext>
            </a:extLst>
          </p:cNvPr>
          <p:cNvGraphicFramePr>
            <a:graphicFrameLocks noGrp="1"/>
          </p:cNvGraphicFramePr>
          <p:nvPr>
            <p:extLst>
              <p:ext uri="{D42A27DB-BD31-4B8C-83A1-F6EECF244321}">
                <p14:modId xmlns:p14="http://schemas.microsoft.com/office/powerpoint/2010/main" val="3966669837"/>
              </p:ext>
            </p:extLst>
          </p:nvPr>
        </p:nvGraphicFramePr>
        <p:xfrm>
          <a:off x="451883" y="1280035"/>
          <a:ext cx="11288228" cy="5209705"/>
        </p:xfrm>
        <a:graphic>
          <a:graphicData uri="http://schemas.openxmlformats.org/drawingml/2006/table">
            <a:tbl>
              <a:tblPr firstRow="1">
                <a:tableStyleId>{2D5ABB26-0587-4C30-8999-92F81FD0307C}</a:tableStyleId>
              </a:tblPr>
              <a:tblGrid>
                <a:gridCol w="963379">
                  <a:extLst>
                    <a:ext uri="{9D8B030D-6E8A-4147-A177-3AD203B41FA5}">
                      <a16:colId xmlns:a16="http://schemas.microsoft.com/office/drawing/2014/main" val="1762169338"/>
                    </a:ext>
                  </a:extLst>
                </a:gridCol>
                <a:gridCol w="6750838">
                  <a:extLst>
                    <a:ext uri="{9D8B030D-6E8A-4147-A177-3AD203B41FA5}">
                      <a16:colId xmlns:a16="http://schemas.microsoft.com/office/drawing/2014/main" val="729229464"/>
                    </a:ext>
                  </a:extLst>
                </a:gridCol>
                <a:gridCol w="1191337">
                  <a:extLst>
                    <a:ext uri="{9D8B030D-6E8A-4147-A177-3AD203B41FA5}">
                      <a16:colId xmlns:a16="http://schemas.microsoft.com/office/drawing/2014/main" val="3826196761"/>
                    </a:ext>
                  </a:extLst>
                </a:gridCol>
                <a:gridCol w="1191337">
                  <a:extLst>
                    <a:ext uri="{9D8B030D-6E8A-4147-A177-3AD203B41FA5}">
                      <a16:colId xmlns:a16="http://schemas.microsoft.com/office/drawing/2014/main" val="1960968208"/>
                    </a:ext>
                  </a:extLst>
                </a:gridCol>
                <a:gridCol w="1191337">
                  <a:extLst>
                    <a:ext uri="{9D8B030D-6E8A-4147-A177-3AD203B41FA5}">
                      <a16:colId xmlns:a16="http://schemas.microsoft.com/office/drawing/2014/main" val="2115154333"/>
                    </a:ext>
                  </a:extLst>
                </a:gridCol>
              </a:tblGrid>
              <a:tr h="325140">
                <a:tc>
                  <a:txBody>
                    <a:bodyPr/>
                    <a:lstStyle/>
                    <a:p>
                      <a:pPr algn="ctr" fontAlgn="b"/>
                      <a:r>
                        <a:rPr lang="en-GB" sz="1400" b="1" u="none" strike="noStrike" dirty="0">
                          <a:solidFill>
                            <a:schemeClr val="bg1"/>
                          </a:solidFill>
                          <a:effectLst/>
                          <a:latin typeface="+mn-lt"/>
                        </a:rPr>
                        <a:t>Area</a:t>
                      </a:r>
                      <a:endParaRPr lang="en-GB" sz="1400" b="1" i="0" u="none" strike="noStrike" dirty="0">
                        <a:solidFill>
                          <a:schemeClr val="bg1"/>
                        </a:solidFill>
                        <a:effectLst/>
                        <a:latin typeface="+mn-lt"/>
                      </a:endParaRPr>
                    </a:p>
                  </a:txBody>
                  <a:tcPr marL="3901" marR="3901" marT="3901"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400" b="1" u="none" strike="noStrike" dirty="0">
                          <a:solidFill>
                            <a:schemeClr val="bg1"/>
                          </a:solidFill>
                          <a:effectLst/>
                          <a:latin typeface="+mn-lt"/>
                        </a:rPr>
                        <a:t>Measure (2022/23)</a:t>
                      </a:r>
                      <a:endParaRPr lang="en-GB" sz="1400" b="1" i="0" u="none" strike="noStrike" dirty="0">
                        <a:solidFill>
                          <a:schemeClr val="bg1"/>
                        </a:solidFill>
                        <a:effectLst/>
                        <a:latin typeface="+mn-lt"/>
                      </a:endParaRPr>
                    </a:p>
                  </a:txBody>
                  <a:tcPr marL="3901" marR="3901" marT="39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400" b="1" u="none" strike="noStrike" dirty="0">
                          <a:solidFill>
                            <a:schemeClr val="bg1"/>
                          </a:solidFill>
                          <a:effectLst/>
                          <a:latin typeface="+mn-lt"/>
                        </a:rPr>
                        <a:t>Slough</a:t>
                      </a:r>
                      <a:endParaRPr lang="en-GB" sz="1400" b="1" i="0" u="none" strike="noStrike" dirty="0">
                        <a:solidFill>
                          <a:schemeClr val="bg1"/>
                        </a:solidFill>
                        <a:effectLst/>
                        <a:latin typeface="+mn-lt"/>
                      </a:endParaRPr>
                    </a:p>
                  </a:txBody>
                  <a:tcPr marL="3901" marR="3901" marT="39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400" b="1" u="none" strike="noStrike" dirty="0">
                          <a:solidFill>
                            <a:schemeClr val="bg1"/>
                          </a:solidFill>
                          <a:effectLst/>
                          <a:latin typeface="+mn-lt"/>
                        </a:rPr>
                        <a:t>South East</a:t>
                      </a:r>
                      <a:endParaRPr lang="en-GB" sz="1400" b="1" i="0" u="none" strike="noStrike" dirty="0">
                        <a:solidFill>
                          <a:schemeClr val="bg1"/>
                        </a:solidFill>
                        <a:effectLst/>
                        <a:latin typeface="+mn-lt"/>
                      </a:endParaRPr>
                    </a:p>
                  </a:txBody>
                  <a:tcPr marL="3901" marR="3901" marT="39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GB" sz="1400" b="1" u="none" strike="noStrike">
                          <a:solidFill>
                            <a:schemeClr val="bg1"/>
                          </a:solidFill>
                          <a:effectLst/>
                          <a:latin typeface="+mn-lt"/>
                        </a:rPr>
                        <a:t>England</a:t>
                      </a:r>
                      <a:endParaRPr lang="en-GB" sz="1400" b="1" i="0" u="none" strike="noStrike">
                        <a:solidFill>
                          <a:schemeClr val="bg1"/>
                        </a:solidFill>
                        <a:effectLst/>
                        <a:latin typeface="+mn-lt"/>
                      </a:endParaRPr>
                    </a:p>
                  </a:txBody>
                  <a:tcPr marL="3901" marR="3901" marT="3901"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16250489"/>
                  </a:ext>
                </a:extLst>
              </a:tr>
              <a:tr h="328805">
                <a:tc>
                  <a:txBody>
                    <a:bodyPr/>
                    <a:lstStyle/>
                    <a:p>
                      <a:pPr algn="ctr" fontAlgn="ctr"/>
                      <a:r>
                        <a:rPr lang="en-GB" sz="1400" b="0" i="0" u="none" strike="noStrike">
                          <a:solidFill>
                            <a:srgbClr val="333333"/>
                          </a:solidFill>
                          <a:effectLst/>
                          <a:latin typeface="+mn-lt"/>
                        </a:rPr>
                        <a:t>EYFS​</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pupils w. </a:t>
                      </a:r>
                      <a:r>
                        <a:rPr lang="en-GB" sz="1400" b="1" i="0" u="none" strike="noStrike" dirty="0">
                          <a:solidFill>
                            <a:srgbClr val="333333"/>
                          </a:solidFill>
                          <a:effectLst/>
                          <a:latin typeface="+mn-lt"/>
                        </a:rPr>
                        <a:t>SEN support</a:t>
                      </a:r>
                      <a:r>
                        <a:rPr lang="en-GB" sz="1400" b="0" i="0" u="none" strike="noStrike" dirty="0">
                          <a:solidFill>
                            <a:srgbClr val="333333"/>
                          </a:solidFill>
                          <a:effectLst/>
                          <a:latin typeface="+mn-lt"/>
                        </a:rPr>
                        <a:t>: good level of development​</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14.5%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26.0%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24.4%</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510427"/>
                  </a:ext>
                </a:extLst>
              </a:tr>
              <a:tr h="328805">
                <a:tc>
                  <a:txBody>
                    <a:bodyPr/>
                    <a:lstStyle/>
                    <a:p>
                      <a:pPr algn="ctr" fontAlgn="ctr"/>
                      <a:r>
                        <a:rPr lang="en-GB" sz="1400" b="0" i="0" u="none" strike="noStrike">
                          <a:solidFill>
                            <a:srgbClr val="333333"/>
                          </a:solidFill>
                          <a:effectLst/>
                          <a:latin typeface="+mn-lt"/>
                        </a:rPr>
                        <a:t>EYFS​</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a:solidFill>
                            <a:srgbClr val="333333"/>
                          </a:solidFill>
                          <a:effectLst/>
                          <a:latin typeface="+mn-lt"/>
                        </a:rPr>
                        <a:t>% of pupils w. </a:t>
                      </a:r>
                      <a:r>
                        <a:rPr lang="en-GB" sz="1400" b="1" i="0" u="none" strike="noStrike">
                          <a:solidFill>
                            <a:srgbClr val="333333"/>
                          </a:solidFill>
                          <a:effectLst/>
                          <a:latin typeface="+mn-lt"/>
                        </a:rPr>
                        <a:t>EHC plan</a:t>
                      </a:r>
                      <a:r>
                        <a:rPr lang="en-GB" sz="1400" b="0" i="0" u="none" strike="noStrike">
                          <a:solidFill>
                            <a:srgbClr val="333333"/>
                          </a:solidFill>
                          <a:effectLst/>
                          <a:latin typeface="+mn-lt"/>
                        </a:rPr>
                        <a:t>: good level of development​</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9.1%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4.7%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3.8%</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2773383"/>
                  </a:ext>
                </a:extLst>
              </a:tr>
              <a:tr h="648108">
                <a:tc>
                  <a:txBody>
                    <a:bodyPr/>
                    <a:lstStyle/>
                    <a:p>
                      <a:pPr algn="ctr" fontAlgn="ctr"/>
                      <a:r>
                        <a:rPr lang="en-GB" sz="1400" b="0" i="0" u="none" strike="noStrike">
                          <a:solidFill>
                            <a:srgbClr val="333333"/>
                          </a:solidFill>
                          <a:effectLst/>
                          <a:latin typeface="+mn-lt"/>
                        </a:rPr>
                        <a:t>KS2​</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pupils w. </a:t>
                      </a:r>
                      <a:r>
                        <a:rPr lang="en-GB" sz="1400" b="1" i="0" u="none" strike="noStrike" dirty="0">
                          <a:solidFill>
                            <a:srgbClr val="333333"/>
                          </a:solidFill>
                          <a:effectLst/>
                          <a:latin typeface="+mn-lt"/>
                        </a:rPr>
                        <a:t>SEN support</a:t>
                      </a:r>
                      <a:r>
                        <a:rPr lang="en-GB" sz="1400" b="0" i="0" u="none" strike="noStrike" dirty="0">
                          <a:solidFill>
                            <a:srgbClr val="333333"/>
                          </a:solidFill>
                          <a:effectLst/>
                          <a:latin typeface="+mn-lt"/>
                        </a:rPr>
                        <a:t>: expected standard - Reading, Writing, Maths​</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21.8%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21.9%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23.6%</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4973574"/>
                  </a:ext>
                </a:extLst>
              </a:tr>
              <a:tr h="648108">
                <a:tc>
                  <a:txBody>
                    <a:bodyPr/>
                    <a:lstStyle/>
                    <a:p>
                      <a:pPr algn="ctr" fontAlgn="ctr"/>
                      <a:r>
                        <a:rPr lang="en-GB" sz="1400" b="0" i="0" u="none" strike="noStrike">
                          <a:solidFill>
                            <a:srgbClr val="333333"/>
                          </a:solidFill>
                          <a:effectLst/>
                          <a:latin typeface="+mn-lt"/>
                        </a:rPr>
                        <a:t>KS2​</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pupils w. </a:t>
                      </a:r>
                      <a:r>
                        <a:rPr lang="en-GB" sz="1400" b="1" i="0" u="none" strike="noStrike" dirty="0">
                          <a:solidFill>
                            <a:srgbClr val="333333"/>
                          </a:solidFill>
                          <a:effectLst/>
                          <a:latin typeface="+mn-lt"/>
                        </a:rPr>
                        <a:t>EHC plan</a:t>
                      </a:r>
                      <a:r>
                        <a:rPr lang="en-GB" sz="1400" b="0" i="0" u="none" strike="noStrike" dirty="0">
                          <a:solidFill>
                            <a:srgbClr val="333333"/>
                          </a:solidFill>
                          <a:effectLst/>
                          <a:latin typeface="+mn-lt"/>
                        </a:rPr>
                        <a:t>: expected standard - Reading, Writing, Maths​</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5.6%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8.6%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8.4%</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8519488"/>
                  </a:ext>
                </a:extLst>
              </a:tr>
              <a:tr h="648108">
                <a:tc>
                  <a:txBody>
                    <a:bodyPr/>
                    <a:lstStyle/>
                    <a:p>
                      <a:pPr algn="ctr" fontAlgn="ctr"/>
                      <a:r>
                        <a:rPr lang="en-GB" sz="1400" b="0" i="0" u="none" strike="noStrike">
                          <a:solidFill>
                            <a:srgbClr val="333333"/>
                          </a:solidFill>
                          <a:effectLst/>
                          <a:latin typeface="+mn-lt"/>
                        </a:rPr>
                        <a:t>KS4​</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a:solidFill>
                            <a:srgbClr val="333333"/>
                          </a:solidFill>
                          <a:effectLst/>
                          <a:latin typeface="+mn-lt"/>
                        </a:rPr>
                        <a:t>&amp; of pupils w. </a:t>
                      </a:r>
                      <a:r>
                        <a:rPr lang="en-GB" sz="1400" b="1" i="0" u="none" strike="noStrike">
                          <a:solidFill>
                            <a:srgbClr val="333333"/>
                          </a:solidFill>
                          <a:effectLst/>
                          <a:latin typeface="+mn-lt"/>
                        </a:rPr>
                        <a:t>SEN support: </a:t>
                      </a:r>
                      <a:r>
                        <a:rPr lang="en-GB" sz="1400" b="0" i="0" u="none" strike="noStrike">
                          <a:solidFill>
                            <a:srgbClr val="333333"/>
                          </a:solidFill>
                          <a:effectLst/>
                          <a:latin typeface="+mn-lt"/>
                        </a:rPr>
                        <a:t>Grade 5+ in English &amp; Maths GCSE​</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22.1%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21.8%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20.5%</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8612404"/>
                  </a:ext>
                </a:extLst>
              </a:tr>
              <a:tr h="328805">
                <a:tc>
                  <a:txBody>
                    <a:bodyPr/>
                    <a:lstStyle/>
                    <a:p>
                      <a:pPr algn="ctr" fontAlgn="ctr"/>
                      <a:r>
                        <a:rPr lang="en-GB" sz="1400" b="0" i="0" u="none" strike="noStrike">
                          <a:solidFill>
                            <a:srgbClr val="333333"/>
                          </a:solidFill>
                          <a:effectLst/>
                          <a:latin typeface="+mn-lt"/>
                        </a:rPr>
                        <a:t>KS4​</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a:solidFill>
                            <a:srgbClr val="333333"/>
                          </a:solidFill>
                          <a:effectLst/>
                          <a:latin typeface="+mn-lt"/>
                        </a:rPr>
                        <a:t>&amp; of pupils w. </a:t>
                      </a:r>
                      <a:r>
                        <a:rPr lang="en-GB" sz="1400" b="1" i="0" u="none" strike="noStrike">
                          <a:solidFill>
                            <a:srgbClr val="333333"/>
                          </a:solidFill>
                          <a:effectLst/>
                          <a:latin typeface="+mn-lt"/>
                        </a:rPr>
                        <a:t>EHC plan</a:t>
                      </a:r>
                      <a:r>
                        <a:rPr lang="en-GB" sz="1400" b="0" i="0" u="none" strike="noStrike">
                          <a:solidFill>
                            <a:srgbClr val="333333"/>
                          </a:solidFill>
                          <a:effectLst/>
                          <a:latin typeface="+mn-lt"/>
                        </a:rPr>
                        <a:t>: Grade 5+ in English &amp; Maths GCSE​</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7.7%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6.8%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6.8%</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0514275"/>
                  </a:ext>
                </a:extLst>
              </a:tr>
              <a:tr h="648108">
                <a:tc>
                  <a:txBody>
                    <a:bodyPr/>
                    <a:lstStyle/>
                    <a:p>
                      <a:pPr algn="ctr" fontAlgn="ctr"/>
                      <a:r>
                        <a:rPr lang="en-GB" sz="1400" b="0" i="0" u="none" strike="noStrike">
                          <a:solidFill>
                            <a:srgbClr val="333333"/>
                          </a:solidFill>
                          <a:effectLst/>
                          <a:latin typeface="+mn-lt"/>
                        </a:rPr>
                        <a:t>NEET​</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16-17 year olds w. </a:t>
                      </a:r>
                      <a:r>
                        <a:rPr lang="en-GB" sz="1400" b="1" i="0" u="none" strike="noStrike" dirty="0">
                          <a:solidFill>
                            <a:srgbClr val="333333"/>
                          </a:solidFill>
                          <a:effectLst/>
                          <a:latin typeface="+mn-lt"/>
                        </a:rPr>
                        <a:t>SEN support </a:t>
                      </a:r>
                      <a:r>
                        <a:rPr lang="en-GB" sz="1400" b="0" i="0" u="none" strike="noStrike" dirty="0">
                          <a:solidFill>
                            <a:srgbClr val="333333"/>
                          </a:solidFill>
                          <a:effectLst/>
                          <a:latin typeface="+mn-lt"/>
                        </a:rPr>
                        <a:t>not participating in education, employment or training​</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13.0%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10.8%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9.3%</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235927"/>
                  </a:ext>
                </a:extLst>
              </a:tr>
              <a:tr h="648108">
                <a:tc>
                  <a:txBody>
                    <a:bodyPr/>
                    <a:lstStyle/>
                    <a:p>
                      <a:pPr algn="ctr" fontAlgn="ctr"/>
                      <a:r>
                        <a:rPr lang="en-GB" sz="1400" b="0" i="0" u="none" strike="noStrike">
                          <a:solidFill>
                            <a:srgbClr val="333333"/>
                          </a:solidFill>
                          <a:effectLst/>
                          <a:latin typeface="+mn-lt"/>
                        </a:rPr>
                        <a:t>NEET​</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16-17 year olds w. </a:t>
                      </a:r>
                      <a:r>
                        <a:rPr lang="en-GB" sz="1400" b="1" i="0" u="none" strike="noStrike" dirty="0">
                          <a:solidFill>
                            <a:srgbClr val="333333"/>
                          </a:solidFill>
                          <a:effectLst/>
                          <a:latin typeface="+mn-lt"/>
                        </a:rPr>
                        <a:t>EHC plan </a:t>
                      </a:r>
                      <a:r>
                        <a:rPr lang="en-GB" sz="1400" b="0" i="0" u="none" strike="noStrike" dirty="0">
                          <a:solidFill>
                            <a:srgbClr val="333333"/>
                          </a:solidFill>
                          <a:effectLst/>
                          <a:latin typeface="+mn-lt"/>
                        </a:rPr>
                        <a:t>not participating in education, employment or training​</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11.6%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12.5%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10.1%</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9160382"/>
                  </a:ext>
                </a:extLst>
              </a:tr>
              <a:tr h="328805">
                <a:tc>
                  <a:txBody>
                    <a:bodyPr/>
                    <a:lstStyle/>
                    <a:p>
                      <a:pPr algn="ctr" fontAlgn="ctr"/>
                      <a:r>
                        <a:rPr lang="en-GB" sz="1400" b="0" i="0" u="none" strike="noStrike">
                          <a:solidFill>
                            <a:srgbClr val="333333"/>
                          </a:solidFill>
                          <a:effectLst/>
                          <a:latin typeface="+mn-lt"/>
                        </a:rPr>
                        <a:t>Level 3​</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19 year olds w. </a:t>
                      </a:r>
                      <a:r>
                        <a:rPr lang="en-GB" sz="1400" b="1" i="0" u="none" strike="noStrike" dirty="0">
                          <a:solidFill>
                            <a:srgbClr val="333333"/>
                          </a:solidFill>
                          <a:effectLst/>
                          <a:latin typeface="+mn-lt"/>
                        </a:rPr>
                        <a:t>SEN support </a:t>
                      </a:r>
                      <a:r>
                        <a:rPr lang="en-GB" sz="1400" b="0" i="0" u="none" strike="noStrike" dirty="0">
                          <a:solidFill>
                            <a:srgbClr val="333333"/>
                          </a:solidFill>
                          <a:effectLst/>
                          <a:latin typeface="+mn-lt"/>
                        </a:rPr>
                        <a:t>qualified to lv.3​ (2021/22)</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34.0%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36.2%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36.7%</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8099556"/>
                  </a:ext>
                </a:extLst>
              </a:tr>
              <a:tr h="328805">
                <a:tc>
                  <a:txBody>
                    <a:bodyPr/>
                    <a:lstStyle/>
                    <a:p>
                      <a:pPr algn="ctr" fontAlgn="ctr"/>
                      <a:r>
                        <a:rPr lang="en-GB" sz="1400" b="0" i="0" u="none" strike="noStrike">
                          <a:solidFill>
                            <a:srgbClr val="333333"/>
                          </a:solidFill>
                          <a:effectLst/>
                          <a:latin typeface="+mn-lt"/>
                        </a:rPr>
                        <a:t>Level 3​</a:t>
                      </a:r>
                    </a:p>
                  </a:txBody>
                  <a:tcPr marL="6350" marR="6350" marT="635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GB" sz="1400" b="0" i="0" u="none" strike="noStrike" dirty="0">
                          <a:solidFill>
                            <a:srgbClr val="333333"/>
                          </a:solidFill>
                          <a:effectLst/>
                          <a:latin typeface="+mn-lt"/>
                        </a:rPr>
                        <a:t>% of 19 year olds w. </a:t>
                      </a:r>
                      <a:r>
                        <a:rPr lang="en-GB" sz="1400" b="1" i="0" u="none" strike="noStrike" dirty="0">
                          <a:solidFill>
                            <a:srgbClr val="333333"/>
                          </a:solidFill>
                          <a:effectLst/>
                          <a:latin typeface="+mn-lt"/>
                        </a:rPr>
                        <a:t>EHC plan </a:t>
                      </a:r>
                      <a:r>
                        <a:rPr lang="en-GB" sz="1400" b="0" i="0" u="none" strike="noStrike" dirty="0">
                          <a:solidFill>
                            <a:srgbClr val="333333"/>
                          </a:solidFill>
                          <a:effectLst/>
                          <a:latin typeface="+mn-lt"/>
                        </a:rPr>
                        <a:t>qualified to lv.3​ (2021/22)</a:t>
                      </a:r>
                    </a:p>
                  </a:txBody>
                  <a:tcPr marL="6350" marR="6350" marT="6350" marB="0"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9.8%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a:solidFill>
                            <a:srgbClr val="333333"/>
                          </a:solidFill>
                          <a:effectLst/>
                          <a:latin typeface="+mn-lt"/>
                        </a:rPr>
                        <a:t>14.6%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1400" b="0" i="0" u="none" strike="noStrike" dirty="0">
                          <a:solidFill>
                            <a:srgbClr val="333333"/>
                          </a:solidFill>
                          <a:effectLst/>
                          <a:latin typeface="+mn-lt"/>
                        </a:rPr>
                        <a:t>14.0%</a:t>
                      </a:r>
                    </a:p>
                  </a:txBody>
                  <a:tcPr marL="6350" marR="6350" marT="635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909597"/>
                  </a:ext>
                </a:extLst>
              </a:tr>
            </a:tbl>
          </a:graphicData>
        </a:graphic>
      </p:graphicFrame>
      <p:sp>
        <p:nvSpPr>
          <p:cNvPr id="5" name="Slide Number Placeholder 4">
            <a:extLst>
              <a:ext uri="{FF2B5EF4-FFF2-40B4-BE49-F238E27FC236}">
                <a16:creationId xmlns:a16="http://schemas.microsoft.com/office/drawing/2014/main" id="{5F29D7E8-F61B-D188-008A-70E518E8DFDF}"/>
              </a:ext>
            </a:extLst>
          </p:cNvPr>
          <p:cNvSpPr>
            <a:spLocks noGrp="1"/>
          </p:cNvSpPr>
          <p:nvPr>
            <p:ph type="sldNum" sz="quarter" idx="12"/>
          </p:nvPr>
        </p:nvSpPr>
        <p:spPr/>
        <p:txBody>
          <a:bodyPr/>
          <a:lstStyle/>
          <a:p>
            <a:fld id="{CEDEF9C1-0071-4D4A-89AA-0CC05A8019E4}" type="slidenum">
              <a:rPr lang="en-US" smtClean="0"/>
              <a:t>70</a:t>
            </a:fld>
            <a:endParaRPr lang="en-US"/>
          </a:p>
        </p:txBody>
      </p:sp>
    </p:spTree>
    <p:extLst>
      <p:ext uri="{BB962C8B-B14F-4D97-AF65-F5344CB8AC3E}">
        <p14:creationId xmlns:p14="http://schemas.microsoft.com/office/powerpoint/2010/main" val="26398700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EFF9ED-66B8-0890-DB8F-C9BF4FFDD42B}"/>
              </a:ext>
            </a:extLst>
          </p:cNvPr>
          <p:cNvSpPr>
            <a:spLocks noGrp="1"/>
          </p:cNvSpPr>
          <p:nvPr>
            <p:ph type="title"/>
          </p:nvPr>
        </p:nvSpPr>
        <p:spPr>
          <a:xfrm>
            <a:off x="839788" y="365125"/>
            <a:ext cx="10515600" cy="915035"/>
          </a:xfrm>
        </p:spPr>
        <p:txBody>
          <a:bodyPr/>
          <a:lstStyle/>
          <a:p>
            <a:r>
              <a:rPr lang="en-GB"/>
              <a:t>Sources</a:t>
            </a:r>
          </a:p>
        </p:txBody>
      </p:sp>
      <p:sp>
        <p:nvSpPr>
          <p:cNvPr id="6" name="Content Placeholder 5">
            <a:extLst>
              <a:ext uri="{FF2B5EF4-FFF2-40B4-BE49-F238E27FC236}">
                <a16:creationId xmlns:a16="http://schemas.microsoft.com/office/drawing/2014/main" id="{3F2723C4-CFA2-4078-8735-11F210EE30FC}"/>
              </a:ext>
            </a:extLst>
          </p:cNvPr>
          <p:cNvSpPr>
            <a:spLocks noGrp="1"/>
          </p:cNvSpPr>
          <p:nvPr>
            <p:ph sz="half" idx="2"/>
          </p:nvPr>
        </p:nvSpPr>
        <p:spPr>
          <a:xfrm>
            <a:off x="839788" y="1280160"/>
            <a:ext cx="5157787" cy="4909503"/>
          </a:xfrm>
        </p:spPr>
        <p:txBody>
          <a:bodyPr>
            <a:normAutofit fontScale="92500" lnSpcReduction="10000"/>
          </a:bodyPr>
          <a:lstStyle/>
          <a:p>
            <a:pPr marL="0" indent="0">
              <a:buNone/>
            </a:pPr>
            <a:r>
              <a:rPr lang="en-GB"/>
              <a:t>Data in this pack: </a:t>
            </a:r>
          </a:p>
          <a:p>
            <a:r>
              <a:rPr lang="en-GB">
                <a:hlinkClick r:id="rId3"/>
              </a:rPr>
              <a:t>2021 Census</a:t>
            </a:r>
            <a:endParaRPr lang="en-GB"/>
          </a:p>
          <a:p>
            <a:r>
              <a:rPr lang="en-GB">
                <a:hlinkClick r:id="rId4"/>
              </a:rPr>
              <a:t>2011 Census</a:t>
            </a:r>
            <a:endParaRPr lang="en-GB"/>
          </a:p>
          <a:p>
            <a:r>
              <a:rPr lang="en-GB">
                <a:hlinkClick r:id="rId5"/>
              </a:rPr>
              <a:t>2019 Indices of Deprivation</a:t>
            </a:r>
            <a:endParaRPr lang="en-GB"/>
          </a:p>
          <a:p>
            <a:r>
              <a:rPr lang="en-GB">
                <a:hlinkClick r:id="rId6"/>
              </a:rPr>
              <a:t>ONS: People, population and community</a:t>
            </a:r>
            <a:endParaRPr lang="en-GB"/>
          </a:p>
          <a:p>
            <a:r>
              <a:rPr lang="en-GB">
                <a:hlinkClick r:id="rId7"/>
              </a:rPr>
              <a:t>OHID: Fingertips Public Health Data</a:t>
            </a:r>
            <a:endParaRPr lang="en-GB"/>
          </a:p>
          <a:p>
            <a:r>
              <a:rPr lang="en-GB">
                <a:hlinkClick r:id="rId8"/>
              </a:rPr>
              <a:t>NOMIS: Census &amp; Labour Market</a:t>
            </a:r>
            <a:endParaRPr lang="en-GB"/>
          </a:p>
          <a:p>
            <a:r>
              <a:rPr lang="en-GB">
                <a:hlinkClick r:id="rId9"/>
              </a:rPr>
              <a:t>Community Safety Partnership Recorded Crime</a:t>
            </a:r>
            <a:endParaRPr lang="en-GB"/>
          </a:p>
          <a:p>
            <a:endParaRPr lang="en-GB"/>
          </a:p>
        </p:txBody>
      </p:sp>
      <p:sp>
        <p:nvSpPr>
          <p:cNvPr id="8" name="Content Placeholder 7">
            <a:extLst>
              <a:ext uri="{FF2B5EF4-FFF2-40B4-BE49-F238E27FC236}">
                <a16:creationId xmlns:a16="http://schemas.microsoft.com/office/drawing/2014/main" id="{4F97C9B4-A57E-602C-458B-E8AEFC0E66CD}"/>
              </a:ext>
            </a:extLst>
          </p:cNvPr>
          <p:cNvSpPr>
            <a:spLocks noGrp="1"/>
          </p:cNvSpPr>
          <p:nvPr>
            <p:ph sz="quarter" idx="4"/>
          </p:nvPr>
        </p:nvSpPr>
        <p:spPr>
          <a:xfrm>
            <a:off x="6172200" y="1280160"/>
            <a:ext cx="5183188" cy="4909503"/>
          </a:xfrm>
        </p:spPr>
        <p:txBody>
          <a:bodyPr>
            <a:normAutofit fontScale="92500" lnSpcReduction="10000"/>
          </a:bodyPr>
          <a:lstStyle/>
          <a:p>
            <a:pPr marL="0" indent="0">
              <a:buNone/>
            </a:pPr>
            <a:r>
              <a:rPr lang="en-GB"/>
              <a:t>Other useful sources: </a:t>
            </a:r>
          </a:p>
          <a:p>
            <a:r>
              <a:rPr lang="en-GB">
                <a:hlinkClick r:id="rId10"/>
              </a:rPr>
              <a:t>Berkshire Observatory</a:t>
            </a:r>
            <a:endParaRPr lang="en-GB"/>
          </a:p>
          <a:p>
            <a:r>
              <a:rPr lang="en-GB">
                <a:hlinkClick r:id="rId11"/>
              </a:rPr>
              <a:t>Berkshire East JSNA</a:t>
            </a:r>
            <a:endParaRPr lang="en-GB"/>
          </a:p>
          <a:p>
            <a:r>
              <a:rPr lang="en-GB">
                <a:hlinkClick r:id="rId12"/>
              </a:rPr>
              <a:t>PHOF Wider Determinants of Health</a:t>
            </a:r>
            <a:endParaRPr lang="en-GB"/>
          </a:p>
          <a:p>
            <a:r>
              <a:rPr lang="en-GB">
                <a:hlinkClick r:id="rId13"/>
              </a:rPr>
              <a:t>Local Insight </a:t>
            </a:r>
            <a:r>
              <a:rPr lang="en-GB"/>
              <a:t>(login required – contact Strategic Insight Team)</a:t>
            </a:r>
          </a:p>
          <a:p>
            <a:endParaRPr lang="en-GB"/>
          </a:p>
        </p:txBody>
      </p:sp>
      <p:sp>
        <p:nvSpPr>
          <p:cNvPr id="3" name="Slide Number Placeholder 2">
            <a:extLst>
              <a:ext uri="{FF2B5EF4-FFF2-40B4-BE49-F238E27FC236}">
                <a16:creationId xmlns:a16="http://schemas.microsoft.com/office/drawing/2014/main" id="{5BCC4EC6-E045-EBB4-B480-18B01481797A}"/>
              </a:ext>
            </a:extLst>
          </p:cNvPr>
          <p:cNvSpPr>
            <a:spLocks noGrp="1"/>
          </p:cNvSpPr>
          <p:nvPr>
            <p:ph type="sldNum" sz="quarter" idx="12"/>
          </p:nvPr>
        </p:nvSpPr>
        <p:spPr/>
        <p:txBody>
          <a:bodyPr/>
          <a:lstStyle/>
          <a:p>
            <a:fld id="{CEDEF9C1-0071-4D4A-89AA-0CC05A8019E4}" type="slidenum">
              <a:rPr lang="en-US" smtClean="0">
                <a:solidFill>
                  <a:schemeClr val="bg1"/>
                </a:solidFill>
              </a:rPr>
              <a:t>71</a:t>
            </a:fld>
            <a:endParaRPr lang="en-US">
              <a:solidFill>
                <a:schemeClr val="bg1"/>
              </a:solidFill>
            </a:endParaRPr>
          </a:p>
        </p:txBody>
      </p:sp>
    </p:spTree>
    <p:extLst>
      <p:ext uri="{BB962C8B-B14F-4D97-AF65-F5344CB8AC3E}">
        <p14:creationId xmlns:p14="http://schemas.microsoft.com/office/powerpoint/2010/main" val="13773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DF1BBB0-CE74-F585-8331-3764BE8F92C8}"/>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Density</a:t>
            </a:r>
          </a:p>
        </p:txBody>
      </p:sp>
      <p:sp>
        <p:nvSpPr>
          <p:cNvPr id="5" name="TextBox 4">
            <a:extLst>
              <a:ext uri="{FF2B5EF4-FFF2-40B4-BE49-F238E27FC236}">
                <a16:creationId xmlns:a16="http://schemas.microsoft.com/office/drawing/2014/main" id="{CDEBCB8F-9C96-EF36-4AB1-44F42DBC8591}"/>
              </a:ext>
            </a:extLst>
          </p:cNvPr>
          <p:cNvSpPr txBox="1"/>
          <p:nvPr/>
        </p:nvSpPr>
        <p:spPr>
          <a:xfrm>
            <a:off x="451884" y="1270467"/>
            <a:ext cx="11288229" cy="2862322"/>
          </a:xfrm>
          <a:prstGeom prst="rect">
            <a:avLst/>
          </a:prstGeom>
          <a:noFill/>
        </p:spPr>
        <p:txBody>
          <a:bodyPr wrap="square" rtlCol="0">
            <a:spAutoFit/>
          </a:bodyPr>
          <a:lstStyle/>
          <a:p>
            <a:r>
              <a:rPr lang="en-GB" sz="2000">
                <a:solidFill>
                  <a:srgbClr val="333333"/>
                </a:solidFill>
              </a:rPr>
              <a:t>Slough is the third most densely populated LA in the South East, with 4,871 usual residents per square kilometre (48.7 per hectare compared to 45.8 in 2011, South East: 4.87, England: 4.34). </a:t>
            </a:r>
          </a:p>
          <a:p>
            <a:endParaRPr lang="en-GB" sz="2000">
              <a:solidFill>
                <a:srgbClr val="333333"/>
              </a:solidFill>
            </a:endParaRPr>
          </a:p>
          <a:p>
            <a:r>
              <a:rPr lang="en-GB" sz="2000">
                <a:solidFill>
                  <a:srgbClr val="333333"/>
                </a:solidFill>
              </a:rPr>
              <a:t>This is the equivalent of around 35 people living on each football pitch-sized area of land, compared to an average of just 3 across England.</a:t>
            </a:r>
          </a:p>
          <a:p>
            <a:endParaRPr lang="en-GB" sz="2000">
              <a:solidFill>
                <a:srgbClr val="333333"/>
              </a:solidFill>
            </a:endParaRPr>
          </a:p>
          <a:p>
            <a:r>
              <a:rPr lang="en-GB" sz="2000">
                <a:solidFill>
                  <a:srgbClr val="333333"/>
                </a:solidFill>
              </a:rPr>
              <a:t>Slough is the fifth most densely populated Local Authority outside of London.</a:t>
            </a:r>
          </a:p>
          <a:p>
            <a:endParaRPr lang="en-GB" sz="2000">
              <a:solidFill>
                <a:srgbClr val="333333"/>
              </a:solidFill>
            </a:endParaRPr>
          </a:p>
          <a:p>
            <a:r>
              <a:rPr lang="en-GB" sz="2000">
                <a:solidFill>
                  <a:srgbClr val="333333"/>
                </a:solidFill>
              </a:rPr>
              <a:t>Slough has the third smallest population within Berkshire but is the most densely populated.</a:t>
            </a:r>
          </a:p>
        </p:txBody>
      </p:sp>
      <p:pic>
        <p:nvPicPr>
          <p:cNvPr id="4" name="Picture 3" descr="An illustration representing Slough's population density. It shows 35 silhouetted people standing spread out across a football pitch.">
            <a:extLst>
              <a:ext uri="{FF2B5EF4-FFF2-40B4-BE49-F238E27FC236}">
                <a16:creationId xmlns:a16="http://schemas.microsoft.com/office/drawing/2014/main" id="{2D42D644-0C71-BEBA-D428-64F588DE06B5}"/>
              </a:ext>
            </a:extLst>
          </p:cNvPr>
          <p:cNvPicPr>
            <a:picLocks noChangeAspect="1"/>
          </p:cNvPicPr>
          <p:nvPr/>
        </p:nvPicPr>
        <p:blipFill rotWithShape="1">
          <a:blip r:embed="rId3"/>
          <a:srcRect l="679" t="39630" r="1666" b="30185"/>
          <a:stretch/>
        </p:blipFill>
        <p:spPr>
          <a:xfrm>
            <a:off x="0" y="4336323"/>
            <a:ext cx="12192000" cy="2522853"/>
          </a:xfrm>
          <a:prstGeom prst="rect">
            <a:avLst/>
          </a:prstGeom>
        </p:spPr>
      </p:pic>
      <p:sp>
        <p:nvSpPr>
          <p:cNvPr id="10" name="Hexagon 9">
            <a:extLst>
              <a:ext uri="{FF2B5EF4-FFF2-40B4-BE49-F238E27FC236}">
                <a16:creationId xmlns:a16="http://schemas.microsoft.com/office/drawing/2014/main" id="{B8457AF3-7016-D643-5DFD-3C635CE483B8}"/>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1" name="Graphic 10">
            <a:extLst>
              <a:ext uri="{FF2B5EF4-FFF2-40B4-BE49-F238E27FC236}">
                <a16:creationId xmlns:a16="http://schemas.microsoft.com/office/drawing/2014/main" id="{638C5DD2-C8CC-7926-44FF-295A602FE51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6" name="Slide Number Placeholder 5">
            <a:extLst>
              <a:ext uri="{FF2B5EF4-FFF2-40B4-BE49-F238E27FC236}">
                <a16:creationId xmlns:a16="http://schemas.microsoft.com/office/drawing/2014/main" id="{C9C608A9-7465-6C5A-9144-847D46CB63F4}"/>
              </a:ext>
            </a:extLst>
          </p:cNvPr>
          <p:cNvSpPr>
            <a:spLocks noGrp="1"/>
          </p:cNvSpPr>
          <p:nvPr>
            <p:ph type="sldNum" sz="quarter" idx="12"/>
          </p:nvPr>
        </p:nvSpPr>
        <p:spPr/>
        <p:txBody>
          <a:bodyPr/>
          <a:lstStyle/>
          <a:p>
            <a:fld id="{CEDEF9C1-0071-4D4A-89AA-0CC05A8019E4}" type="slidenum">
              <a:rPr lang="en-US" smtClean="0">
                <a:solidFill>
                  <a:schemeClr val="bg1"/>
                </a:solidFill>
              </a:rPr>
              <a:t>8</a:t>
            </a:fld>
            <a:endParaRPr lang="en-US">
              <a:solidFill>
                <a:schemeClr val="bg1"/>
              </a:solidFill>
            </a:endParaRPr>
          </a:p>
        </p:txBody>
      </p:sp>
    </p:spTree>
    <p:extLst>
      <p:ext uri="{BB962C8B-B14F-4D97-AF65-F5344CB8AC3E}">
        <p14:creationId xmlns:p14="http://schemas.microsoft.com/office/powerpoint/2010/main" val="3218363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82DE3D-6515-4951-4F85-483658C79BF1}"/>
              </a:ext>
            </a:extLst>
          </p:cNvPr>
          <p:cNvSpPr>
            <a:spLocks noGrp="1"/>
          </p:cNvSpPr>
          <p:nvPr>
            <p:ph type="title" idx="4294967295"/>
          </p:nvPr>
        </p:nvSpPr>
        <p:spPr>
          <a:xfrm>
            <a:off x="451884" y="387568"/>
            <a:ext cx="11288229" cy="698499"/>
          </a:xfrm>
          <a:prstGeom prst="rect">
            <a:avLst/>
          </a:prstGeom>
          <a:solidFill>
            <a:srgbClr val="9E66A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mj-lt"/>
                <a:ea typeface="+mn-ea"/>
                <a:cs typeface="+mn-cs"/>
              </a:rPr>
              <a:t>Population - Age</a:t>
            </a:r>
          </a:p>
        </p:txBody>
      </p:sp>
      <p:sp>
        <p:nvSpPr>
          <p:cNvPr id="7" name="TextBox 6">
            <a:extLst>
              <a:ext uri="{FF2B5EF4-FFF2-40B4-BE49-F238E27FC236}">
                <a16:creationId xmlns:a16="http://schemas.microsoft.com/office/drawing/2014/main" id="{6693B818-9BD2-16E5-0195-404E6C904538}"/>
              </a:ext>
            </a:extLst>
          </p:cNvPr>
          <p:cNvSpPr txBox="1"/>
          <p:nvPr/>
        </p:nvSpPr>
        <p:spPr>
          <a:xfrm>
            <a:off x="8503921" y="1095634"/>
            <a:ext cx="3317114" cy="5324535"/>
          </a:xfrm>
          <a:prstGeom prst="rect">
            <a:avLst/>
          </a:prstGeom>
          <a:noFill/>
        </p:spPr>
        <p:txBody>
          <a:bodyPr wrap="square">
            <a:spAutoFit/>
          </a:bodyPr>
          <a:lstStyle/>
          <a:p>
            <a:endParaRPr lang="en-GB" sz="2000" dirty="0">
              <a:solidFill>
                <a:srgbClr val="333333"/>
              </a:solidFill>
            </a:endParaRPr>
          </a:p>
          <a:p>
            <a:r>
              <a:rPr lang="en-GB" sz="2000" dirty="0">
                <a:solidFill>
                  <a:srgbClr val="333333"/>
                </a:solidFill>
              </a:rPr>
              <a:t>25% of Slough’s residents are aged 0-15, 65.4% are aged 16-64, and 9.7% are aged 65 or over. </a:t>
            </a:r>
          </a:p>
          <a:p>
            <a:endParaRPr lang="en-GB" sz="2000" dirty="0">
              <a:solidFill>
                <a:srgbClr val="333333"/>
              </a:solidFill>
            </a:endParaRPr>
          </a:p>
          <a:p>
            <a:r>
              <a:rPr lang="en-GB" sz="2000" dirty="0">
                <a:solidFill>
                  <a:srgbClr val="333333"/>
                </a:solidFill>
              </a:rPr>
              <a:t>Slough’s average age is 34, compared to 41 for the South East and 40 for England.</a:t>
            </a:r>
          </a:p>
          <a:p>
            <a:endParaRPr lang="en-GB" sz="2000" dirty="0">
              <a:solidFill>
                <a:srgbClr val="333333"/>
              </a:solidFill>
            </a:endParaRPr>
          </a:p>
          <a:p>
            <a:r>
              <a:rPr lang="en-GB" sz="2000" dirty="0">
                <a:solidFill>
                  <a:srgbClr val="333333"/>
                </a:solidFill>
              </a:rPr>
              <a:t>Slough has the second largest proportion of children aged 15 or under in England and Wales, behind only Barking and Dagenham.</a:t>
            </a:r>
            <a:endParaRPr lang="en-GB" sz="2000" b="0" i="0" dirty="0">
              <a:solidFill>
                <a:srgbClr val="222222"/>
              </a:solidFill>
              <a:effectLst/>
            </a:endParaRPr>
          </a:p>
        </p:txBody>
      </p:sp>
      <p:pic>
        <p:nvPicPr>
          <p:cNvPr id="20" name="Picture 19" descr="A bar chart showing the proportion of Slough's population split into age groups, with the male population on the left and female population on the right. A black line overlaying the bars shows England's proportions for comparison. Slough has larger proportions of people aged 0-49 than the England average (except for age 20-24). Slough has smaller proportions of people aged 50 and over than the England average. ">
            <a:extLst>
              <a:ext uri="{FF2B5EF4-FFF2-40B4-BE49-F238E27FC236}">
                <a16:creationId xmlns:a16="http://schemas.microsoft.com/office/drawing/2014/main" id="{B34A5963-7C0F-E3C7-3198-140A39538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49" y="1283787"/>
            <a:ext cx="8104564" cy="5383746"/>
          </a:xfrm>
          <a:prstGeom prst="rect">
            <a:avLst/>
          </a:prstGeom>
        </p:spPr>
      </p:pic>
      <p:sp>
        <p:nvSpPr>
          <p:cNvPr id="5" name="Hexagon 4">
            <a:extLst>
              <a:ext uri="{FF2B5EF4-FFF2-40B4-BE49-F238E27FC236}">
                <a16:creationId xmlns:a16="http://schemas.microsoft.com/office/drawing/2014/main" id="{642B7512-7315-5184-F461-56C85FECDD0E}"/>
              </a:ext>
              <a:ext uri="{C183D7F6-B498-43B3-948B-1728B52AA6E4}">
                <adec:decorative xmlns:adec="http://schemas.microsoft.com/office/drawing/2017/decorative" val="1"/>
              </a:ext>
            </a:extLst>
          </p:cNvPr>
          <p:cNvSpPr/>
          <p:nvPr/>
        </p:nvSpPr>
        <p:spPr>
          <a:xfrm>
            <a:off x="133349" y="190467"/>
            <a:ext cx="1152000" cy="1080000"/>
          </a:xfrm>
          <a:prstGeom prst="hexagon">
            <a:avLst>
              <a:gd name="adj" fmla="val 28570"/>
              <a:gd name="vf" fmla="val 115470"/>
            </a:avLst>
          </a:prstGeom>
          <a:solidFill>
            <a:srgbClr val="9E66AA"/>
          </a:solidFill>
          <a:ln w="3175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6" name="Graphic 5">
            <a:extLst>
              <a:ext uri="{FF2B5EF4-FFF2-40B4-BE49-F238E27FC236}">
                <a16:creationId xmlns:a16="http://schemas.microsoft.com/office/drawing/2014/main" id="{798E7311-0735-7FB5-3D03-670143C495C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6883" y="378001"/>
            <a:ext cx="704932" cy="704932"/>
          </a:xfrm>
          <a:prstGeom prst="rect">
            <a:avLst/>
          </a:prstGeom>
        </p:spPr>
      </p:pic>
      <p:sp>
        <p:nvSpPr>
          <p:cNvPr id="8" name="Slide Number Placeholder 7">
            <a:extLst>
              <a:ext uri="{FF2B5EF4-FFF2-40B4-BE49-F238E27FC236}">
                <a16:creationId xmlns:a16="http://schemas.microsoft.com/office/drawing/2014/main" id="{E00120FA-7FD7-170B-41B9-A5D50CCF848C}"/>
              </a:ext>
            </a:extLst>
          </p:cNvPr>
          <p:cNvSpPr>
            <a:spLocks noGrp="1"/>
          </p:cNvSpPr>
          <p:nvPr>
            <p:ph type="sldNum" sz="quarter" idx="12"/>
          </p:nvPr>
        </p:nvSpPr>
        <p:spPr/>
        <p:txBody>
          <a:bodyPr/>
          <a:lstStyle/>
          <a:p>
            <a:fld id="{CEDEF9C1-0071-4D4A-89AA-0CC05A8019E4}" type="slidenum">
              <a:rPr lang="en-US" smtClean="0"/>
              <a:t>9</a:t>
            </a:fld>
            <a:endParaRPr lang="en-US"/>
          </a:p>
        </p:txBody>
      </p:sp>
    </p:spTree>
    <p:extLst>
      <p:ext uri="{BB962C8B-B14F-4D97-AF65-F5344CB8AC3E}">
        <p14:creationId xmlns:p14="http://schemas.microsoft.com/office/powerpoint/2010/main" val="2596912348"/>
      </p:ext>
    </p:extLst>
  </p:cSld>
  <p:clrMapOvr>
    <a:masterClrMapping/>
  </p:clrMapOvr>
</p:sld>
</file>

<file path=ppt/theme/theme1.xml><?xml version="1.0" encoding="utf-8"?>
<a:theme xmlns:a="http://schemas.openxmlformats.org/drawingml/2006/main" name="1_Sidekick theme">
  <a:themeElements>
    <a:clrScheme name="Custom 6">
      <a:dk1>
        <a:srgbClr val="333333"/>
      </a:dk1>
      <a:lt1>
        <a:sysClr val="window" lastClr="FFFFFF"/>
      </a:lt1>
      <a:dk2>
        <a:srgbClr val="007784"/>
      </a:dk2>
      <a:lt2>
        <a:srgbClr val="3953A3"/>
      </a:lt2>
      <a:accent1>
        <a:srgbClr val="B8539E"/>
      </a:accent1>
      <a:accent2>
        <a:srgbClr val="039147"/>
      </a:accent2>
      <a:accent3>
        <a:srgbClr val="8BC540"/>
      </a:accent3>
      <a:accent4>
        <a:srgbClr val="36BBA6"/>
      </a:accent4>
      <a:accent5>
        <a:srgbClr val="00ABCA"/>
      </a:accent5>
      <a:accent6>
        <a:srgbClr val="D31C5C"/>
      </a:accent6>
      <a:hlink>
        <a:srgbClr val="3953A3"/>
      </a:hlink>
      <a:folHlink>
        <a:srgbClr val="814485"/>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dekick theme" id="{C4D590CD-F909-F44B-8687-455883549C75}" vid="{C642DEA5-1A3B-7B4C-A4D7-225F00870E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57fc70c-2df1-4c4e-a808-3a2ab47e1dda">
      <UserInfo>
        <DisplayName>Christine Ford</DisplayName>
        <AccountId>30</AccountId>
        <AccountType/>
      </UserInfo>
      <UserInfo>
        <DisplayName>Sharon James</DisplayName>
        <AccountId>33</AccountId>
        <AccountType/>
      </UserInfo>
      <UserInfo>
        <DisplayName>Dave Hounsell</DisplayName>
        <AccountId>13</AccountId>
        <AccountType/>
      </UserInfo>
      <UserInfo>
        <DisplayName>Aman Gill</DisplayName>
        <AccountId>17</AccountId>
        <AccountType/>
      </UserInfo>
      <UserInfo>
        <DisplayName>Kathryn Harris</DisplayName>
        <AccountId>20</AccountId>
        <AccountType/>
      </UserInfo>
      <UserInfo>
        <DisplayName>Luis Gomes</DisplayName>
        <AccountId>18</AccountId>
        <AccountType/>
      </UserInfo>
      <UserInfo>
        <DisplayName>Imran Mirza</DisplayName>
        <AccountId>15</AccountId>
        <AccountType/>
      </UserInfo>
      <UserInfo>
        <DisplayName>Deemple Brain</DisplayName>
        <AccountId>45</AccountId>
        <AccountType/>
      </UserInfo>
    </SharedWithUsers>
    <lcf76f155ced4ddcb4097134ff3c332f xmlns="dc398973-f11b-46bb-a0ab-909dc0ba156e">
      <Terms xmlns="http://schemas.microsoft.com/office/infopath/2007/PartnerControls"/>
    </lcf76f155ced4ddcb4097134ff3c332f>
    <TaxCatchAll xmlns="e57fc70c-2df1-4c4e-a808-3a2ab47e1dd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7E8BE067F9F147A08C1884D1B2F8D3" ma:contentTypeVersion="12" ma:contentTypeDescription="Create a new document." ma:contentTypeScope="" ma:versionID="1ef978e0373e28bdfbb3dcbe2c7cee41">
  <xsd:schema xmlns:xsd="http://www.w3.org/2001/XMLSchema" xmlns:xs="http://www.w3.org/2001/XMLSchema" xmlns:p="http://schemas.microsoft.com/office/2006/metadata/properties" xmlns:ns2="dc398973-f11b-46bb-a0ab-909dc0ba156e" xmlns:ns3="e57fc70c-2df1-4c4e-a808-3a2ab47e1dda" targetNamespace="http://schemas.microsoft.com/office/2006/metadata/properties" ma:root="true" ma:fieldsID="7bcbd01101af57d18675efbadc36badb" ns2:_="" ns3:_="">
    <xsd:import namespace="dc398973-f11b-46bb-a0ab-909dc0ba156e"/>
    <xsd:import namespace="e57fc70c-2df1-4c4e-a808-3a2ab47e1dd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398973-f11b-46bb-a0ab-909dc0ba15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b7172f-492d-43d6-86c9-a1cc38ac264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7fc70c-2df1-4c4e-a808-3a2ab47e1dd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3c2f602d-c248-4a3c-b989-40c95bc64d68}" ma:internalName="TaxCatchAll" ma:showField="CatchAllData" ma:web="e57fc70c-2df1-4c4e-a808-3a2ab47e1d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CC5802-F955-46F2-A600-CFD685845C21}">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dc398973-f11b-46bb-a0ab-909dc0ba156e"/>
    <ds:schemaRef ds:uri="http://purl.org/dc/elements/1.1/"/>
    <ds:schemaRef ds:uri="http://schemas.microsoft.com/office/2006/metadata/properties"/>
    <ds:schemaRef ds:uri="e57fc70c-2df1-4c4e-a808-3a2ab47e1dda"/>
    <ds:schemaRef ds:uri="http://www.w3.org/XML/1998/namespace"/>
  </ds:schemaRefs>
</ds:datastoreItem>
</file>

<file path=customXml/itemProps2.xml><?xml version="1.0" encoding="utf-8"?>
<ds:datastoreItem xmlns:ds="http://schemas.openxmlformats.org/officeDocument/2006/customXml" ds:itemID="{E850EC1B-7D26-4960-A740-44C1F8928AED}">
  <ds:schemaRefs>
    <ds:schemaRef ds:uri="http://schemas.microsoft.com/sharepoint/v3/contenttype/forms"/>
  </ds:schemaRefs>
</ds:datastoreItem>
</file>

<file path=customXml/itemProps3.xml><?xml version="1.0" encoding="utf-8"?>
<ds:datastoreItem xmlns:ds="http://schemas.openxmlformats.org/officeDocument/2006/customXml" ds:itemID="{9CD88564-406E-4826-8FD2-DCE3D7F8FE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398973-f11b-46bb-a0ab-909dc0ba156e"/>
    <ds:schemaRef ds:uri="e57fc70c-2df1-4c4e-a808-3a2ab47e1d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SBCTheme</Template>
  <TotalTime>1755</TotalTime>
  <Words>11830</Words>
  <Application>Microsoft Office PowerPoint</Application>
  <PresentationFormat>Widescreen</PresentationFormat>
  <Paragraphs>2059</Paragraphs>
  <Slides>71</Slides>
  <Notes>71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Century Gothic</vt:lpstr>
      <vt:lpstr>opensans</vt:lpstr>
      <vt:lpstr>Segoe UI</vt:lpstr>
      <vt:lpstr>Segoe UI (Body)</vt:lpstr>
      <vt:lpstr>Segoe UI Light</vt:lpstr>
      <vt:lpstr>1_Sidekick theme</vt:lpstr>
      <vt:lpstr>Slough Insights</vt:lpstr>
      <vt:lpstr>About this pack…</vt:lpstr>
      <vt:lpstr>Headlines</vt:lpstr>
      <vt:lpstr>Contents (1)</vt:lpstr>
      <vt:lpstr>Contents (2)</vt:lpstr>
      <vt:lpstr>Population</vt:lpstr>
      <vt:lpstr>Population - Residents &amp; Households</vt:lpstr>
      <vt:lpstr>Population - Density</vt:lpstr>
      <vt:lpstr>Population - Age</vt:lpstr>
      <vt:lpstr>Population – Children aged 15 or under</vt:lpstr>
      <vt:lpstr>Population – Country of Birth (Broad)</vt:lpstr>
      <vt:lpstr>Population – Country of Birth (Detailed)</vt:lpstr>
      <vt:lpstr>Population – Ethnicity (1)</vt:lpstr>
      <vt:lpstr>Population – Ethnicity (2)</vt:lpstr>
      <vt:lpstr>Population – National identity</vt:lpstr>
      <vt:lpstr>Population - Language</vt:lpstr>
      <vt:lpstr>Population - Religion</vt:lpstr>
      <vt:lpstr>Population - Sexual orientation &amp; gender identity</vt:lpstr>
      <vt:lpstr>Population – Deprivation (1)</vt:lpstr>
      <vt:lpstr>Population – Deprivation (2)</vt:lpstr>
      <vt:lpstr>Population – Deprivation (3)</vt:lpstr>
      <vt:lpstr>Health inequalities</vt:lpstr>
      <vt:lpstr>Premature mortality</vt:lpstr>
      <vt:lpstr>Population - General health (1)</vt:lpstr>
      <vt:lpstr>Population - General health (2)</vt:lpstr>
      <vt:lpstr>Population - General wellbeing</vt:lpstr>
      <vt:lpstr>Population – Disability (1)</vt:lpstr>
      <vt:lpstr>Population – Disability (2)</vt:lpstr>
      <vt:lpstr>Population – Unpaid care</vt:lpstr>
      <vt:lpstr>Wider Determinants of Health</vt:lpstr>
      <vt:lpstr>Wider determinants of health</vt:lpstr>
      <vt:lpstr>Built &amp; natural environment</vt:lpstr>
      <vt:lpstr>Built &amp; Natural Environment – Household size</vt:lpstr>
      <vt:lpstr>Built &amp; Natural Environment – Overcrowding (1)</vt:lpstr>
      <vt:lpstr>Built &amp; Natural Environment – Overcrowding (2)</vt:lpstr>
      <vt:lpstr>Built &amp; Natural Environment - Tenure</vt:lpstr>
      <vt:lpstr>Built &amp; Natural Environment – Accommodation &amp; affordability</vt:lpstr>
      <vt:lpstr>Built &amp; Natural Environment – Housing benefit, central heating, and car availability</vt:lpstr>
      <vt:lpstr>Built &amp; Natural Environment - Deprivation</vt:lpstr>
      <vt:lpstr>Green spaces and air quality</vt:lpstr>
      <vt:lpstr>Work &amp; Labour Market</vt:lpstr>
      <vt:lpstr>Work &amp; Labour Market – Economic activity</vt:lpstr>
      <vt:lpstr>Work &amp; Labour Market – Unemployment &amp; job density</vt:lpstr>
      <vt:lpstr>Work &amp; Labour Market – Employment deprivation</vt:lpstr>
      <vt:lpstr>Work &amp; Labour Market - Industry</vt:lpstr>
      <vt:lpstr>Work &amp; Labour Market - Occupation</vt:lpstr>
      <vt:lpstr>Work &amp; Labour Market – Vacancies</vt:lpstr>
      <vt:lpstr>Work &amp; Labour Market – Productivity &amp; business</vt:lpstr>
      <vt:lpstr>Vulnerability</vt:lpstr>
      <vt:lpstr>Vulnerability – Family income, fuel poverty &amp; loneliness</vt:lpstr>
      <vt:lpstr>Vulnerability - Homelessness</vt:lpstr>
      <vt:lpstr>Vulnerability – Support</vt:lpstr>
      <vt:lpstr>Vulnerability – Vulnerable children</vt:lpstr>
      <vt:lpstr>Vulnerability – Projected adult needs (aged 18-64)</vt:lpstr>
      <vt:lpstr>Vulnerability – Projected adult needs (aged 65 and over)</vt:lpstr>
      <vt:lpstr>Income</vt:lpstr>
      <vt:lpstr>Income – Weekly earnings</vt:lpstr>
      <vt:lpstr>Income – Deprivation (1)</vt:lpstr>
      <vt:lpstr>Income – Deprivation (2)</vt:lpstr>
      <vt:lpstr>Crime</vt:lpstr>
      <vt:lpstr>Crime - Rates</vt:lpstr>
      <vt:lpstr>Education</vt:lpstr>
      <vt:lpstr>Education – EYFS</vt:lpstr>
      <vt:lpstr>Education – Key Stage 2</vt:lpstr>
      <vt:lpstr>Education – Key Stage 4</vt:lpstr>
      <vt:lpstr>Education – Post-16</vt:lpstr>
      <vt:lpstr>Education - Qualifications</vt:lpstr>
      <vt:lpstr>Education - SEND</vt:lpstr>
      <vt:lpstr>Education – EHC plans</vt:lpstr>
      <vt:lpstr>Education – SEN support &amp; EHC plan attainment</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Slough Insights Pack</dc:title>
  <dc:creator>Kathryn.Harris@slough.gov.uk;Thomas.Overend@slough.gov.uk</dc:creator>
  <cp:lastModifiedBy>Kathryn Harris</cp:lastModifiedBy>
  <cp:revision>6</cp:revision>
  <cp:lastPrinted>2023-02-27T12:06:51Z</cp:lastPrinted>
  <dcterms:created xsi:type="dcterms:W3CDTF">2020-11-10T12:36:40Z</dcterms:created>
  <dcterms:modified xsi:type="dcterms:W3CDTF">2024-02-29T16:52:50Z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0x010100237E8BE067F9F147A08C1884D1B2F8D3</vt:lpwstr>
  </property>
  <property fmtid="{D5CDD505-2E9C-101B-9397-08002B2CF9AE}" pid="3" name="MediaServiceImageTags">
    <vt:lpwstr/>
  </property>
</Properties>
</file>