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2398" r:id="rId5"/>
    <p:sldId id="2495" r:id="rId6"/>
    <p:sldId id="2502" r:id="rId7"/>
    <p:sldId id="2548" r:id="rId8"/>
    <p:sldId id="2549" r:id="rId9"/>
    <p:sldId id="2550" r:id="rId10"/>
    <p:sldId id="2551" r:id="rId11"/>
    <p:sldId id="2516" r:id="rId12"/>
    <p:sldId id="628" r:id="rId13"/>
    <p:sldId id="2517" r:id="rId14"/>
    <p:sldId id="2436" r:id="rId15"/>
    <p:sldId id="2496" r:id="rId16"/>
    <p:sldId id="2509" r:id="rId17"/>
    <p:sldId id="2510" r:id="rId18"/>
    <p:sldId id="632" r:id="rId19"/>
    <p:sldId id="2512" r:id="rId20"/>
    <p:sldId id="2513" r:id="rId21"/>
    <p:sldId id="2515" r:id="rId22"/>
    <p:sldId id="2518" r:id="rId23"/>
    <p:sldId id="2504" r:id="rId24"/>
    <p:sldId id="2505" r:id="rId25"/>
    <p:sldId id="2506" r:id="rId26"/>
    <p:sldId id="2507" r:id="rId27"/>
    <p:sldId id="2508" r:id="rId28"/>
    <p:sldId id="2524" r:id="rId29"/>
    <p:sldId id="2522" r:id="rId30"/>
    <p:sldId id="2523" r:id="rId31"/>
    <p:sldId id="2500" r:id="rId32"/>
    <p:sldId id="619" r:id="rId33"/>
    <p:sldId id="2542" r:id="rId34"/>
    <p:sldId id="626" r:id="rId35"/>
    <p:sldId id="2477" r:id="rId36"/>
    <p:sldId id="2501" r:id="rId37"/>
    <p:sldId id="2528" r:id="rId38"/>
    <p:sldId id="2539" r:id="rId39"/>
    <p:sldId id="2529" r:id="rId40"/>
    <p:sldId id="2533" r:id="rId41"/>
    <p:sldId id="2526" r:id="rId42"/>
    <p:sldId id="2527" r:id="rId43"/>
    <p:sldId id="2534" r:id="rId44"/>
    <p:sldId id="2547" r:id="rId45"/>
    <p:sldId id="2537" r:id="rId46"/>
    <p:sldId id="2538" r:id="rId47"/>
    <p:sldId id="2541" r:id="rId48"/>
    <p:sldId id="2530" r:id="rId49"/>
    <p:sldId id="2536" r:id="rId50"/>
    <p:sldId id="2397" r:id="rId51"/>
    <p:sldId id="2543" r:id="rId52"/>
    <p:sldId id="2545" r:id="rId53"/>
    <p:sldId id="2544" r:id="rId5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report" id="{61434C8E-C736-4F0A-A923-7B7F2839E864}">
          <p14:sldIdLst>
            <p14:sldId id="2398"/>
            <p14:sldId id="2495"/>
            <p14:sldId id="2502"/>
            <p14:sldId id="2548"/>
            <p14:sldId id="2549"/>
            <p14:sldId id="2550"/>
            <p14:sldId id="2551"/>
            <p14:sldId id="2516"/>
            <p14:sldId id="628"/>
            <p14:sldId id="2517"/>
            <p14:sldId id="2436"/>
            <p14:sldId id="2496"/>
            <p14:sldId id="2509"/>
            <p14:sldId id="2510"/>
            <p14:sldId id="632"/>
            <p14:sldId id="2512"/>
            <p14:sldId id="2513"/>
            <p14:sldId id="2515"/>
            <p14:sldId id="2518"/>
            <p14:sldId id="2504"/>
            <p14:sldId id="2505"/>
            <p14:sldId id="2506"/>
            <p14:sldId id="2507"/>
            <p14:sldId id="2508"/>
            <p14:sldId id="2524"/>
            <p14:sldId id="2522"/>
            <p14:sldId id="2523"/>
            <p14:sldId id="2500"/>
            <p14:sldId id="619"/>
            <p14:sldId id="2542"/>
            <p14:sldId id="626"/>
            <p14:sldId id="2477"/>
            <p14:sldId id="2501"/>
            <p14:sldId id="2528"/>
            <p14:sldId id="2539"/>
            <p14:sldId id="2529"/>
            <p14:sldId id="2533"/>
            <p14:sldId id="2526"/>
            <p14:sldId id="2527"/>
            <p14:sldId id="2534"/>
            <p14:sldId id="2547"/>
            <p14:sldId id="2537"/>
            <p14:sldId id="2538"/>
            <p14:sldId id="2541"/>
            <p14:sldId id="2530"/>
            <p14:sldId id="2536"/>
          </p14:sldIdLst>
        </p14:section>
        <p14:section name="Appendices" id="{D61B2CB8-8899-49CC-9FA8-876F03285315}">
          <p14:sldIdLst>
            <p14:sldId id="2397"/>
            <p14:sldId id="2543"/>
            <p14:sldId id="2545"/>
            <p14:sldId id="254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10A02B-F509-1A0B-A5B8-7C369F118F69}" name="Rosie Thomas-Easton" initials="RTE" userId="S::rosie.thomas-easton@peopletoo.co.uk::5ccfa33d-6d61-4205-b64d-71baf4bd256a" providerId="AD"/>
  <p188:author id="{73CEF763-A037-1E5A-5C1F-520396EE1E56}" name="Fiona McMahon" initials="FM" userId="S::fiona.mcmahon@peopletoo.co.uk::d77fa3a1-d951-4217-8a2a-a130134e1ab8" providerId="AD"/>
  <p188:author id="{77BE73C7-61BB-AB39-2C6F-959B67BC3D01}" name="Tom Wheeler" initials="TW" userId="S::tom.wheeler@peopletoo.co.uk::671e3bf7-f262-453d-95a0-ad14267c6b74" providerId="AD"/>
  <p188:author id="{2A879BCA-B5DA-0E63-22A3-F810DA92734C}" name="James Kimber" initials="JK" userId="S::james.kimber@peopletoo.co.uk::bea1b740-7b1c-4705-bbda-9ba0ce3d263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99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8" autoAdjust="0"/>
    <p:restoredTop sz="86442" autoAdjust="0"/>
  </p:normalViewPr>
  <p:slideViewPr>
    <p:cSldViewPr snapToGrid="0">
      <p:cViewPr varScale="1">
        <p:scale>
          <a:sx n="42" d="100"/>
          <a:sy n="42" d="100"/>
        </p:scale>
        <p:origin x="66" y="372"/>
      </p:cViewPr>
      <p:guideLst/>
    </p:cSldViewPr>
  </p:slideViewPr>
  <p:outlineViewPr>
    <p:cViewPr>
      <p:scale>
        <a:sx n="33" d="100"/>
        <a:sy n="33" d="100"/>
      </p:scale>
      <p:origin x="0" y="-645"/>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JamesKimber\Downloads\ASC-Workforce-Statistical-Appendix-2021%2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peopletoo-my.sharepoint.com/personal/admin_peopletoo_co_uk/Documents/Business%20Streams/Adult%20Social%20Care/ASC%20Reform%20Resources%20and%20Methodology/20-21%20ASCOF%20Tool%20Analysis/ASC-Workforce-Statistical-Appendix-2021%20Analysi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peopletoo-my.sharepoint.com/personal/admin_peopletoo_co_uk/Documents/Business%20Streams/Adult%20Social%20Care/ASC%20Reform%20Resources%20and%20Methodology/20-21%20ASCOF%20Tool%20Analysis/ASC-Workforce-Statistical-Appendix-2021%20Analysi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amesKimber\Downloads\ASC-Workforce-Statistical-Appendix-2021%20(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peopletoo-my.sharepoint.com/personal/admin_peopletoo_co_uk/Documents/Business%20Streams/Adult%20Social%20Care/ASC%20Reform%20Resources%20and%20Methodology/20-21%20ASCOF%20Tool%20Analysis/ASC-Workforce-Statistical-Appendix-2021%20Analysi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peopletoo-my.sharepoint.com/personal/admin_peopletoo_co_uk/Documents/Business%20Streams/Adult%20Social%20Care/ASC%20Reform%20Resources%20and%20Methodology/20-21%20ASCOF%20Tool%20Analysis/ASC-Workforce-Statistical-Appendix-2021%20Analysi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peopletoo-my.sharepoint.com/personal/admin_peopletoo_co_uk/Documents/Business%20Streams/Adult%20Social%20Care/ASC%20Reform%20Resources%20and%20Methodology/20-21%20ASCOF%20Tool%20Analysis/ASC-Workforce-Statistical-Appendix-2021%20Analysi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peopletoo-my.sharepoint.com/personal/admin_peopletoo_co_uk/Documents/Business%20Streams/Adult%20Social%20Care/ASC%20Reform%20Resources%20and%20Methodology/20-21%20ASCOF%20Tool%20Analysis/ASC-Workforce-Statistical-Appendix-2021%20Analysi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JamesKimber\Downloads\ASC-Workforce-Statistical-Appendix-2021%20(1).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amesKimber\Downloads\ASC-Workforce-Statistical-Appendix-2021%20(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JamesKimber\OneDrive%20-%20Peopletoo%20Ltd\Documents%20-%20Peopletoo%20Ltd's%20files\Clients\Slough\Adults\2022-23\2.%20Projects\Fair%20Cost%20of%20Care\Slough%20Providers%20CQC%20Summary.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JamesKimber\OneDrive%20-%20Peopletoo%20Ltd\Documents%20-%20Peopletoo%20Ltd's%20files\Clients\Slough\Adults\2022-23\2.%20Projects\Fair%20Cost%20of%20Care\Slough%20Providers%20CQC%20Summary.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JamesKimber\OneDrive%20-%20Peopletoo%20Ltd\Documents%20-%20Peopletoo%20Ltd's%20files\Clients\Slough\Adults\2022-23\2.%20Projects\Fair%20Cost%20of%20Care\Slough%20Providers%20CQC%20Summary.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https://peopletoo-my.sharepoint.com/personal/admin_peopletoo_co_uk/Documents/Clients/Slough/Adults/2022-23/2.%20Projects/Fair%20Cost%20of%20Care/SBC%20ASC%20Reform%20Demand%20Analysis%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eopletoo-my.sharepoint.com/personal/admin_peopletoo_co_uk/Documents/Clients/Slough/Adults/2022-23/2.%20Projects/Fair%20Cost%20of%20Care/SBC%20ASC%20Reform%20Demand%20Analysis%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amesKimber\AppData\Local\Microsoft\Windows\INetCache\Content.Outlook\KYJ2XU53\Capacity%20of%20Slough%20Care%20Homes%20-%20AUG%202022%20(0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amesKimber\AppData\Local\Microsoft\Windows\INetCache\Content.Outlook\KYJ2XU53\Capacity%20of%20Slough%20Care%20Homes%20-%20AUG%202022%20(0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amesKimber\OneDrive%20-%20Peopletoo%20Ltd\Documents%20-%20Peopletoo%20Ltd's%20files\Clients\Slough\Adults\2022-23\2.%20Projects\Fair%20Cost%20of%20Care\Slough%20Providers%20CQC%20Summar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amesKimber\OneDrive%20-%20Peopletoo%20Ltd\Documents%20-%20Peopletoo%20Ltd's%20files\Clients\Slough\Adults\2022-23\2.%20Projects\Fair%20Cost%20of%20Care\Slough%20Providers%20CQC%20Summar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amesKimber\Downloads\ASC-Workforce-Statistical-Appendix-2021%2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ASCFR Gross Current Expenditure: your Local Authority </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195942502096855E-2"/>
          <c:y val="0.12871670142973649"/>
          <c:w val="0.87901562779845133"/>
          <c:h val="0.74216578696893654"/>
        </c:manualLayout>
      </c:layout>
      <c:barChart>
        <c:barDir val="col"/>
        <c:grouping val="clustered"/>
        <c:varyColors val="0"/>
        <c:ser>
          <c:idx val="0"/>
          <c:order val="0"/>
          <c:tx>
            <c:strRef>
              <c:f>FRONTSHEET!$H$3:$V$3</c:f>
              <c:strCache>
                <c:ptCount val="15"/>
                <c:pt idx="0">
                  <c:v>T43: Gross Current Expenditure on long term care for clients aged 18-64</c:v>
                </c:pt>
                <c:pt idx="1">
                  <c:v>Table 44: Gross Current Expenditure on long term care for clients aged 65 and over</c:v>
                </c:pt>
                <c:pt idx="2">
                  <c:v>Calc: Average 18-64 Long Term Care Costs per 18-64 person in Long Term Support</c:v>
                </c:pt>
                <c:pt idx="3">
                  <c:v>Calc: Average 65+ Long Term Care Costs per 65+ person in Long Term Support</c:v>
                </c:pt>
                <c:pt idx="4">
                  <c:v>Calc: Gross Current Expenditure on long term care per population</c:v>
                </c:pt>
                <c:pt idx="5">
                  <c:v>Calc: Gross Current Expenditure on long term care per person receiving long term care</c:v>
                </c:pt>
                <c:pt idx="6">
                  <c:v>T37: Number of clients accessing long term support at end of year 18-64</c:v>
                </c:pt>
                <c:pt idx="7">
                  <c:v>T37: Number of clients accessing long term support at end of year 65+</c:v>
                </c:pt>
                <c:pt idx="8">
                  <c:v>Calc: Rate of Long Term Support per 18-64 100k adults</c:v>
                </c:pt>
                <c:pt idx="9">
                  <c:v>Calc: Rate of Long Term Support per 65+ 100k adults</c:v>
                </c:pt>
                <c:pt idx="10">
                  <c:v>Calc: Non Long-Term Care ASC Current Spend</c:v>
                </c:pt>
                <c:pt idx="11">
                  <c:v>T1: Gross Total ASC Expenditure</c:v>
                </c:pt>
                <c:pt idx="12">
                  <c:v>Calc: ASC Expenditure per adult population</c:v>
                </c:pt>
                <c:pt idx="13">
                  <c:v>Calc: ASC Expenditure per person in Long Term Support </c:v>
                </c:pt>
                <c:pt idx="14">
                  <c:v>Client Contributions</c:v>
                </c:pt>
              </c:strCache>
            </c:strRef>
          </c:tx>
          <c:spPr>
            <a:solidFill>
              <a:schemeClr val="accent4">
                <a:lumMod val="75000"/>
              </a:scheme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FRONTSHEET!$AY$3:$BA$3</c:f>
              <c:strCache>
                <c:ptCount val="3"/>
                <c:pt idx="0">
                  <c:v>2018-19</c:v>
                </c:pt>
                <c:pt idx="1">
                  <c:v>2019-20</c:v>
                </c:pt>
                <c:pt idx="2">
                  <c:v>2020-21</c:v>
                </c:pt>
              </c:strCache>
            </c:strRef>
          </c:cat>
          <c:val>
            <c:numRef>
              <c:f>FRONTSHEET!$AD$4:$AF$4</c:f>
              <c:numCache>
                <c:formatCode>_-"£"* #,##0_-;\-"£"* #,##0_-;_-"£"* "-"??_-;_-@_-</c:formatCode>
                <c:ptCount val="3"/>
                <c:pt idx="0">
                  <c:v>39695000</c:v>
                </c:pt>
                <c:pt idx="1">
                  <c:v>39889000</c:v>
                </c:pt>
                <c:pt idx="2">
                  <c:v>43988000</c:v>
                </c:pt>
              </c:numCache>
            </c:numRef>
          </c:val>
          <c:extLst>
            <c:ext xmlns:c16="http://schemas.microsoft.com/office/drawing/2014/chart" uri="{C3380CC4-5D6E-409C-BE32-E72D297353CC}">
              <c16:uniqueId val="{00000000-4354-4975-A3D0-72CF4335BA61}"/>
            </c:ext>
          </c:extLst>
        </c:ser>
        <c:dLbls>
          <c:showLegendKey val="0"/>
          <c:showVal val="0"/>
          <c:showCatName val="0"/>
          <c:showSerName val="0"/>
          <c:showPercent val="0"/>
          <c:showBubbleSize val="0"/>
        </c:dLbls>
        <c:gapWidth val="25"/>
        <c:axId val="72891040"/>
        <c:axId val="155831568"/>
      </c:barChart>
      <c:catAx>
        <c:axId val="7289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831568"/>
        <c:crosses val="autoZero"/>
        <c:auto val="1"/>
        <c:lblAlgn val="ctr"/>
        <c:lblOffset val="100"/>
        <c:noMultiLvlLbl val="0"/>
      </c:catAx>
      <c:valAx>
        <c:axId val="1558315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9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Employment Status by Service Type – National 2020/21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bar"/>
        <c:grouping val="stacked"/>
        <c:varyColors val="0"/>
        <c:ser>
          <c:idx val="0"/>
          <c:order val="0"/>
          <c:tx>
            <c:strRef>
              <c:f>'3.1'!$B$36</c:f>
              <c:strCache>
                <c:ptCount val="1"/>
                <c:pt idx="0">
                  <c:v>Permanent</c:v>
                </c:pt>
              </c:strCache>
            </c:strRef>
          </c:tx>
          <c:spPr>
            <a:solidFill>
              <a:schemeClr val="accent1"/>
            </a:solidFill>
            <a:ln>
              <a:noFill/>
            </a:ln>
            <a:effectLst/>
          </c:spPr>
          <c:invertIfNegative val="0"/>
          <c:cat>
            <c:strRef>
              <c:f>'3.1'!$C$34:$G$34</c:f>
              <c:strCache>
                <c:ptCount val="5"/>
                <c:pt idx="0">
                  <c:v>All services</c:v>
                </c:pt>
                <c:pt idx="1">
                  <c:v>Adult residential</c:v>
                </c:pt>
                <c:pt idx="2">
                  <c:v>Adult day</c:v>
                </c:pt>
                <c:pt idx="3">
                  <c:v>Adult domiciliary</c:v>
                </c:pt>
                <c:pt idx="4">
                  <c:v>Adult community care</c:v>
                </c:pt>
              </c:strCache>
            </c:strRef>
          </c:cat>
          <c:val>
            <c:numRef>
              <c:f>'3.1'!$C$36:$G$36</c:f>
              <c:numCache>
                <c:formatCode>0%</c:formatCode>
                <c:ptCount val="5"/>
                <c:pt idx="0">
                  <c:v>0.88569869847630345</c:v>
                </c:pt>
                <c:pt idx="1">
                  <c:v>0.90661162779358051</c:v>
                </c:pt>
                <c:pt idx="2">
                  <c:v>0.89102642872061477</c:v>
                </c:pt>
                <c:pt idx="3">
                  <c:v>0.87136714020480943</c:v>
                </c:pt>
                <c:pt idx="4">
                  <c:v>0.85421188934325532</c:v>
                </c:pt>
              </c:numCache>
            </c:numRef>
          </c:val>
          <c:extLst>
            <c:ext xmlns:c16="http://schemas.microsoft.com/office/drawing/2014/chart" uri="{C3380CC4-5D6E-409C-BE32-E72D297353CC}">
              <c16:uniqueId val="{00000000-8000-4CED-A5BB-21004A5F7E1C}"/>
            </c:ext>
          </c:extLst>
        </c:ser>
        <c:ser>
          <c:idx val="1"/>
          <c:order val="1"/>
          <c:tx>
            <c:strRef>
              <c:f>'3.1'!$B$37</c:f>
              <c:strCache>
                <c:ptCount val="1"/>
                <c:pt idx="0">
                  <c:v>Temporary</c:v>
                </c:pt>
              </c:strCache>
            </c:strRef>
          </c:tx>
          <c:spPr>
            <a:solidFill>
              <a:schemeClr val="accent2"/>
            </a:solidFill>
            <a:ln>
              <a:noFill/>
            </a:ln>
            <a:effectLst/>
          </c:spPr>
          <c:invertIfNegative val="0"/>
          <c:cat>
            <c:strRef>
              <c:f>'3.1'!$C$34:$G$34</c:f>
              <c:strCache>
                <c:ptCount val="5"/>
                <c:pt idx="0">
                  <c:v>All services</c:v>
                </c:pt>
                <c:pt idx="1">
                  <c:v>Adult residential</c:v>
                </c:pt>
                <c:pt idx="2">
                  <c:v>Adult day</c:v>
                </c:pt>
                <c:pt idx="3">
                  <c:v>Adult domiciliary</c:v>
                </c:pt>
                <c:pt idx="4">
                  <c:v>Adult community care</c:v>
                </c:pt>
              </c:strCache>
            </c:strRef>
          </c:cat>
          <c:val>
            <c:numRef>
              <c:f>'3.1'!$C$37:$G$37</c:f>
              <c:numCache>
                <c:formatCode>0%</c:formatCode>
                <c:ptCount val="5"/>
                <c:pt idx="0">
                  <c:v>2.7654223138379126E-2</c:v>
                </c:pt>
                <c:pt idx="1">
                  <c:v>1.2471125678379989E-2</c:v>
                </c:pt>
                <c:pt idx="2">
                  <c:v>3.2549855890386482E-2</c:v>
                </c:pt>
                <c:pt idx="3">
                  <c:v>3.5806352236812368E-2</c:v>
                </c:pt>
                <c:pt idx="4">
                  <c:v>6.170479707924343E-2</c:v>
                </c:pt>
              </c:numCache>
            </c:numRef>
          </c:val>
          <c:extLst>
            <c:ext xmlns:c16="http://schemas.microsoft.com/office/drawing/2014/chart" uri="{C3380CC4-5D6E-409C-BE32-E72D297353CC}">
              <c16:uniqueId val="{00000001-8000-4CED-A5BB-21004A5F7E1C}"/>
            </c:ext>
          </c:extLst>
        </c:ser>
        <c:ser>
          <c:idx val="2"/>
          <c:order val="2"/>
          <c:tx>
            <c:strRef>
              <c:f>'3.1'!$B$38</c:f>
              <c:strCache>
                <c:ptCount val="1"/>
                <c:pt idx="0">
                  <c:v>Bank or pool</c:v>
                </c:pt>
              </c:strCache>
            </c:strRef>
          </c:tx>
          <c:spPr>
            <a:solidFill>
              <a:schemeClr val="accent3"/>
            </a:solidFill>
            <a:ln>
              <a:noFill/>
            </a:ln>
            <a:effectLst/>
          </c:spPr>
          <c:invertIfNegative val="0"/>
          <c:cat>
            <c:strRef>
              <c:f>'3.1'!$C$34:$G$34</c:f>
              <c:strCache>
                <c:ptCount val="5"/>
                <c:pt idx="0">
                  <c:v>All services</c:v>
                </c:pt>
                <c:pt idx="1">
                  <c:v>Adult residential</c:v>
                </c:pt>
                <c:pt idx="2">
                  <c:v>Adult day</c:v>
                </c:pt>
                <c:pt idx="3">
                  <c:v>Adult domiciliary</c:v>
                </c:pt>
                <c:pt idx="4">
                  <c:v>Adult community care</c:v>
                </c:pt>
              </c:strCache>
            </c:strRef>
          </c:cat>
          <c:val>
            <c:numRef>
              <c:f>'3.1'!$C$38:$G$38</c:f>
              <c:numCache>
                <c:formatCode>0%</c:formatCode>
                <c:ptCount val="5"/>
                <c:pt idx="0">
                  <c:v>5.7904716713857364E-2</c:v>
                </c:pt>
                <c:pt idx="1">
                  <c:v>7.5247248855528581E-2</c:v>
                </c:pt>
                <c:pt idx="2">
                  <c:v>5.8853861463874009E-2</c:v>
                </c:pt>
                <c:pt idx="3">
                  <c:v>4.3085437096683235E-2</c:v>
                </c:pt>
                <c:pt idx="4">
                  <c:v>5.1188828175097893E-2</c:v>
                </c:pt>
              </c:numCache>
            </c:numRef>
          </c:val>
          <c:extLst>
            <c:ext xmlns:c16="http://schemas.microsoft.com/office/drawing/2014/chart" uri="{C3380CC4-5D6E-409C-BE32-E72D297353CC}">
              <c16:uniqueId val="{00000002-8000-4CED-A5BB-21004A5F7E1C}"/>
            </c:ext>
          </c:extLst>
        </c:ser>
        <c:ser>
          <c:idx val="3"/>
          <c:order val="3"/>
          <c:tx>
            <c:strRef>
              <c:f>'3.1'!$B$39</c:f>
              <c:strCache>
                <c:ptCount val="1"/>
                <c:pt idx="0">
                  <c:v>Agency</c:v>
                </c:pt>
              </c:strCache>
            </c:strRef>
          </c:tx>
          <c:spPr>
            <a:solidFill>
              <a:schemeClr val="accent4"/>
            </a:solidFill>
            <a:ln>
              <a:noFill/>
            </a:ln>
            <a:effectLst/>
          </c:spPr>
          <c:invertIfNegative val="0"/>
          <c:cat>
            <c:strRef>
              <c:f>'3.1'!$C$34:$G$34</c:f>
              <c:strCache>
                <c:ptCount val="5"/>
                <c:pt idx="0">
                  <c:v>All services</c:v>
                </c:pt>
                <c:pt idx="1">
                  <c:v>Adult residential</c:v>
                </c:pt>
                <c:pt idx="2">
                  <c:v>Adult day</c:v>
                </c:pt>
                <c:pt idx="3">
                  <c:v>Adult domiciliary</c:v>
                </c:pt>
                <c:pt idx="4">
                  <c:v>Adult community care</c:v>
                </c:pt>
              </c:strCache>
            </c:strRef>
          </c:cat>
          <c:val>
            <c:numRef>
              <c:f>'3.1'!$C$39:$G$39</c:f>
              <c:numCache>
                <c:formatCode>0%</c:formatCode>
                <c:ptCount val="5"/>
                <c:pt idx="0">
                  <c:v>1.5427105125382442E-2</c:v>
                </c:pt>
                <c:pt idx="1">
                  <c:v>2.5689538056420862E-3</c:v>
                </c:pt>
                <c:pt idx="2">
                  <c:v>7.3612025503345417E-3</c:v>
                </c:pt>
                <c:pt idx="3">
                  <c:v>2.6178061743778788E-2</c:v>
                </c:pt>
                <c:pt idx="4">
                  <c:v>2.4261592301224513E-2</c:v>
                </c:pt>
              </c:numCache>
            </c:numRef>
          </c:val>
          <c:extLst>
            <c:ext xmlns:c16="http://schemas.microsoft.com/office/drawing/2014/chart" uri="{C3380CC4-5D6E-409C-BE32-E72D297353CC}">
              <c16:uniqueId val="{00000003-8000-4CED-A5BB-21004A5F7E1C}"/>
            </c:ext>
          </c:extLst>
        </c:ser>
        <c:ser>
          <c:idx val="4"/>
          <c:order val="4"/>
          <c:tx>
            <c:strRef>
              <c:f>'3.1'!$B$40</c:f>
              <c:strCache>
                <c:ptCount val="1"/>
                <c:pt idx="0">
                  <c:v>Other</c:v>
                </c:pt>
              </c:strCache>
            </c:strRef>
          </c:tx>
          <c:spPr>
            <a:solidFill>
              <a:schemeClr val="accent5"/>
            </a:solidFill>
            <a:ln>
              <a:noFill/>
            </a:ln>
            <a:effectLst/>
          </c:spPr>
          <c:invertIfNegative val="0"/>
          <c:cat>
            <c:strRef>
              <c:f>'3.1'!$C$34:$G$34</c:f>
              <c:strCache>
                <c:ptCount val="5"/>
                <c:pt idx="0">
                  <c:v>All services</c:v>
                </c:pt>
                <c:pt idx="1">
                  <c:v>Adult residential</c:v>
                </c:pt>
                <c:pt idx="2">
                  <c:v>Adult day</c:v>
                </c:pt>
                <c:pt idx="3">
                  <c:v>Adult domiciliary</c:v>
                </c:pt>
                <c:pt idx="4">
                  <c:v>Adult community care</c:v>
                </c:pt>
              </c:strCache>
            </c:strRef>
          </c:cat>
          <c:val>
            <c:numRef>
              <c:f>'3.1'!$C$40:$G$40</c:f>
              <c:numCache>
                <c:formatCode>0%</c:formatCode>
                <c:ptCount val="5"/>
                <c:pt idx="0">
                  <c:v>1.3315256546078597E-2</c:v>
                </c:pt>
                <c:pt idx="1">
                  <c:v>3.1010438668688969E-3</c:v>
                </c:pt>
                <c:pt idx="2">
                  <c:v>1.0208651374789778E-2</c:v>
                </c:pt>
                <c:pt idx="3">
                  <c:v>2.3563008717916414E-2</c:v>
                </c:pt>
                <c:pt idx="4">
                  <c:v>8.6328931011790989E-3</c:v>
                </c:pt>
              </c:numCache>
            </c:numRef>
          </c:val>
          <c:extLst>
            <c:ext xmlns:c16="http://schemas.microsoft.com/office/drawing/2014/chart" uri="{C3380CC4-5D6E-409C-BE32-E72D297353CC}">
              <c16:uniqueId val="{00000004-8000-4CED-A5BB-21004A5F7E1C}"/>
            </c:ext>
          </c:extLst>
        </c:ser>
        <c:dLbls>
          <c:showLegendKey val="0"/>
          <c:showVal val="0"/>
          <c:showCatName val="0"/>
          <c:showSerName val="0"/>
          <c:showPercent val="0"/>
          <c:showBubbleSize val="0"/>
        </c:dLbls>
        <c:gapWidth val="150"/>
        <c:overlap val="100"/>
        <c:axId val="1898179104"/>
        <c:axId val="1898169952"/>
      </c:barChart>
      <c:catAx>
        <c:axId val="1898179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898169952"/>
        <c:crosses val="autoZero"/>
        <c:auto val="1"/>
        <c:lblAlgn val="ctr"/>
        <c:lblOffset val="100"/>
        <c:noMultiLvlLbl val="0"/>
      </c:catAx>
      <c:valAx>
        <c:axId val="18981699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89817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New Starter Percentages 2012/13 to 2020/21 - South East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'4.2'!$D$61:$D$62</c:f>
              <c:strCache>
                <c:ptCount val="2"/>
                <c:pt idx="0">
                  <c:v>2012/13</c:v>
                </c:pt>
              </c:strCache>
            </c:strRef>
          </c:tx>
          <c:spPr>
            <a:solidFill>
              <a:schemeClr val="accent1"/>
            </a:solidFill>
            <a:ln>
              <a:noFill/>
            </a:ln>
            <a:effectLst/>
          </c:spPr>
          <c:invertIfNegative val="0"/>
          <c:cat>
            <c:multiLvlStrRef>
              <c:f>'4.2'!$B$118:$C$127</c:f>
              <c:multiLvlStrCache>
                <c:ptCount val="5"/>
                <c:lvl>
                  <c:pt idx="0">
                    <c:v>Starters rate (%)</c:v>
                  </c:pt>
                  <c:pt idx="1">
                    <c:v>Starters rate (%)</c:v>
                  </c:pt>
                  <c:pt idx="2">
                    <c:v>Starters rate (%)</c:v>
                  </c:pt>
                  <c:pt idx="3">
                    <c:v>Starters rate (%)</c:v>
                  </c:pt>
                  <c:pt idx="4">
                    <c:v>Starters rate (%)</c:v>
                  </c:pt>
                </c:lvl>
                <c:lvl>
                  <c:pt idx="0">
                    <c:v>All job roles</c:v>
                  </c:pt>
                  <c:pt idx="1">
                    <c:v>Managerial</c:v>
                  </c:pt>
                  <c:pt idx="2">
                    <c:v>Regulated profession</c:v>
                  </c:pt>
                  <c:pt idx="3">
                    <c:v>Direct care</c:v>
                  </c:pt>
                  <c:pt idx="4">
                    <c:v>Other</c:v>
                  </c:pt>
                </c:lvl>
              </c:multiLvlStrCache>
            </c:multiLvlStrRef>
          </c:cat>
          <c:val>
            <c:numRef>
              <c:f>'4.2'!$D$118:$D$127</c:f>
              <c:numCache>
                <c:formatCode>0.0%</c:formatCode>
                <c:ptCount val="5"/>
                <c:pt idx="0">
                  <c:v>0.28078802695728466</c:v>
                </c:pt>
                <c:pt idx="1">
                  <c:v>9.9566574857392259E-2</c:v>
                </c:pt>
                <c:pt idx="2">
                  <c:v>0.25218261655611479</c:v>
                </c:pt>
                <c:pt idx="3">
                  <c:v>0.31470429816312628</c:v>
                </c:pt>
                <c:pt idx="4">
                  <c:v>0.21296904643843956</c:v>
                </c:pt>
              </c:numCache>
            </c:numRef>
          </c:val>
          <c:extLst>
            <c:ext xmlns:c16="http://schemas.microsoft.com/office/drawing/2014/chart" uri="{C3380CC4-5D6E-409C-BE32-E72D297353CC}">
              <c16:uniqueId val="{00000000-38A1-440B-A7ED-B960DFC60936}"/>
            </c:ext>
          </c:extLst>
        </c:ser>
        <c:ser>
          <c:idx val="1"/>
          <c:order val="1"/>
          <c:tx>
            <c:strRef>
              <c:f>'4.2'!$E$61:$E$62</c:f>
              <c:strCache>
                <c:ptCount val="2"/>
                <c:pt idx="0">
                  <c:v>2013/14</c:v>
                </c:pt>
              </c:strCache>
            </c:strRef>
          </c:tx>
          <c:spPr>
            <a:solidFill>
              <a:schemeClr val="accent2"/>
            </a:solidFill>
            <a:ln>
              <a:noFill/>
            </a:ln>
            <a:effectLst/>
          </c:spPr>
          <c:invertIfNegative val="0"/>
          <c:cat>
            <c:multiLvlStrRef>
              <c:f>'4.2'!$B$118:$C$127</c:f>
              <c:multiLvlStrCache>
                <c:ptCount val="5"/>
                <c:lvl>
                  <c:pt idx="0">
                    <c:v>Starters rate (%)</c:v>
                  </c:pt>
                  <c:pt idx="1">
                    <c:v>Starters rate (%)</c:v>
                  </c:pt>
                  <c:pt idx="2">
                    <c:v>Starters rate (%)</c:v>
                  </c:pt>
                  <c:pt idx="3">
                    <c:v>Starters rate (%)</c:v>
                  </c:pt>
                  <c:pt idx="4">
                    <c:v>Starters rate (%)</c:v>
                  </c:pt>
                </c:lvl>
                <c:lvl>
                  <c:pt idx="0">
                    <c:v>All job roles</c:v>
                  </c:pt>
                  <c:pt idx="1">
                    <c:v>Managerial</c:v>
                  </c:pt>
                  <c:pt idx="2">
                    <c:v>Regulated profession</c:v>
                  </c:pt>
                  <c:pt idx="3">
                    <c:v>Direct care</c:v>
                  </c:pt>
                  <c:pt idx="4">
                    <c:v>Other</c:v>
                  </c:pt>
                </c:lvl>
              </c:multiLvlStrCache>
            </c:multiLvlStrRef>
          </c:cat>
          <c:val>
            <c:numRef>
              <c:f>'4.2'!$E$118:$E$127</c:f>
              <c:numCache>
                <c:formatCode>0.0%</c:formatCode>
                <c:ptCount val="5"/>
                <c:pt idx="0">
                  <c:v>0.30792967670136978</c:v>
                </c:pt>
                <c:pt idx="1">
                  <c:v>0.10343856163958925</c:v>
                </c:pt>
                <c:pt idx="2">
                  <c:v>0.25460167547094631</c:v>
                </c:pt>
                <c:pt idx="3">
                  <c:v>0.35194324674403582</c:v>
                </c:pt>
                <c:pt idx="4">
                  <c:v>0.21609003710372937</c:v>
                </c:pt>
              </c:numCache>
            </c:numRef>
          </c:val>
          <c:extLst>
            <c:ext xmlns:c16="http://schemas.microsoft.com/office/drawing/2014/chart" uri="{C3380CC4-5D6E-409C-BE32-E72D297353CC}">
              <c16:uniqueId val="{00000001-38A1-440B-A7ED-B960DFC60936}"/>
            </c:ext>
          </c:extLst>
        </c:ser>
        <c:ser>
          <c:idx val="2"/>
          <c:order val="2"/>
          <c:tx>
            <c:strRef>
              <c:f>'4.2'!$F$61:$F$62</c:f>
              <c:strCache>
                <c:ptCount val="2"/>
                <c:pt idx="0">
                  <c:v>2014/15</c:v>
                </c:pt>
              </c:strCache>
            </c:strRef>
          </c:tx>
          <c:spPr>
            <a:solidFill>
              <a:schemeClr val="accent3"/>
            </a:solidFill>
            <a:ln>
              <a:noFill/>
            </a:ln>
            <a:effectLst/>
          </c:spPr>
          <c:invertIfNegative val="0"/>
          <c:cat>
            <c:multiLvlStrRef>
              <c:f>'4.2'!$B$118:$C$127</c:f>
              <c:multiLvlStrCache>
                <c:ptCount val="5"/>
                <c:lvl>
                  <c:pt idx="0">
                    <c:v>Starters rate (%)</c:v>
                  </c:pt>
                  <c:pt idx="1">
                    <c:v>Starters rate (%)</c:v>
                  </c:pt>
                  <c:pt idx="2">
                    <c:v>Starters rate (%)</c:v>
                  </c:pt>
                  <c:pt idx="3">
                    <c:v>Starters rate (%)</c:v>
                  </c:pt>
                  <c:pt idx="4">
                    <c:v>Starters rate (%)</c:v>
                  </c:pt>
                </c:lvl>
                <c:lvl>
                  <c:pt idx="0">
                    <c:v>All job roles</c:v>
                  </c:pt>
                  <c:pt idx="1">
                    <c:v>Managerial</c:v>
                  </c:pt>
                  <c:pt idx="2">
                    <c:v>Regulated profession</c:v>
                  </c:pt>
                  <c:pt idx="3">
                    <c:v>Direct care</c:v>
                  </c:pt>
                  <c:pt idx="4">
                    <c:v>Other</c:v>
                  </c:pt>
                </c:lvl>
              </c:multiLvlStrCache>
            </c:multiLvlStrRef>
          </c:cat>
          <c:val>
            <c:numRef>
              <c:f>'4.2'!$F$118:$F$127</c:f>
              <c:numCache>
                <c:formatCode>0.0%</c:formatCode>
                <c:ptCount val="5"/>
                <c:pt idx="0">
                  <c:v>0.31454705586492221</c:v>
                </c:pt>
                <c:pt idx="1">
                  <c:v>0.10037782071847334</c:v>
                </c:pt>
                <c:pt idx="2">
                  <c:v>0.26352106655769902</c:v>
                </c:pt>
                <c:pt idx="3">
                  <c:v>0.35988294446781216</c:v>
                </c:pt>
                <c:pt idx="4">
                  <c:v>0.2205001199718275</c:v>
                </c:pt>
              </c:numCache>
            </c:numRef>
          </c:val>
          <c:extLst>
            <c:ext xmlns:c16="http://schemas.microsoft.com/office/drawing/2014/chart" uri="{C3380CC4-5D6E-409C-BE32-E72D297353CC}">
              <c16:uniqueId val="{00000002-38A1-440B-A7ED-B960DFC60936}"/>
            </c:ext>
          </c:extLst>
        </c:ser>
        <c:ser>
          <c:idx val="3"/>
          <c:order val="3"/>
          <c:tx>
            <c:strRef>
              <c:f>'4.2'!$G$61:$G$62</c:f>
              <c:strCache>
                <c:ptCount val="2"/>
                <c:pt idx="0">
                  <c:v>2015/16</c:v>
                </c:pt>
              </c:strCache>
            </c:strRef>
          </c:tx>
          <c:spPr>
            <a:solidFill>
              <a:schemeClr val="accent4"/>
            </a:solidFill>
            <a:ln>
              <a:noFill/>
            </a:ln>
            <a:effectLst/>
          </c:spPr>
          <c:invertIfNegative val="0"/>
          <c:cat>
            <c:multiLvlStrRef>
              <c:f>'4.2'!$B$118:$C$127</c:f>
              <c:multiLvlStrCache>
                <c:ptCount val="5"/>
                <c:lvl>
                  <c:pt idx="0">
                    <c:v>Starters rate (%)</c:v>
                  </c:pt>
                  <c:pt idx="1">
                    <c:v>Starters rate (%)</c:v>
                  </c:pt>
                  <c:pt idx="2">
                    <c:v>Starters rate (%)</c:v>
                  </c:pt>
                  <c:pt idx="3">
                    <c:v>Starters rate (%)</c:v>
                  </c:pt>
                  <c:pt idx="4">
                    <c:v>Starters rate (%)</c:v>
                  </c:pt>
                </c:lvl>
                <c:lvl>
                  <c:pt idx="0">
                    <c:v>All job roles</c:v>
                  </c:pt>
                  <c:pt idx="1">
                    <c:v>Managerial</c:v>
                  </c:pt>
                  <c:pt idx="2">
                    <c:v>Regulated profession</c:v>
                  </c:pt>
                  <c:pt idx="3">
                    <c:v>Direct care</c:v>
                  </c:pt>
                  <c:pt idx="4">
                    <c:v>Other</c:v>
                  </c:pt>
                </c:lvl>
              </c:multiLvlStrCache>
            </c:multiLvlStrRef>
          </c:cat>
          <c:val>
            <c:numRef>
              <c:f>'4.2'!$G$118:$G$127</c:f>
              <c:numCache>
                <c:formatCode>0.0%</c:formatCode>
                <c:ptCount val="5"/>
                <c:pt idx="0">
                  <c:v>0.32412655707407534</c:v>
                </c:pt>
                <c:pt idx="1">
                  <c:v>0.10973334500816211</c:v>
                </c:pt>
                <c:pt idx="2">
                  <c:v>0.28430280713808215</c:v>
                </c:pt>
                <c:pt idx="3">
                  <c:v>0.36516487871148651</c:v>
                </c:pt>
                <c:pt idx="4">
                  <c:v>0.24651922153901321</c:v>
                </c:pt>
              </c:numCache>
            </c:numRef>
          </c:val>
          <c:extLst>
            <c:ext xmlns:c16="http://schemas.microsoft.com/office/drawing/2014/chart" uri="{C3380CC4-5D6E-409C-BE32-E72D297353CC}">
              <c16:uniqueId val="{00000003-38A1-440B-A7ED-B960DFC60936}"/>
            </c:ext>
          </c:extLst>
        </c:ser>
        <c:ser>
          <c:idx val="4"/>
          <c:order val="4"/>
          <c:tx>
            <c:strRef>
              <c:f>'4.2'!$H$61:$H$62</c:f>
              <c:strCache>
                <c:ptCount val="2"/>
                <c:pt idx="0">
                  <c:v>2016/17</c:v>
                </c:pt>
              </c:strCache>
            </c:strRef>
          </c:tx>
          <c:spPr>
            <a:solidFill>
              <a:schemeClr val="accent5"/>
            </a:solidFill>
            <a:ln>
              <a:noFill/>
            </a:ln>
            <a:effectLst/>
          </c:spPr>
          <c:invertIfNegative val="0"/>
          <c:cat>
            <c:multiLvlStrRef>
              <c:f>'4.2'!$B$118:$C$127</c:f>
              <c:multiLvlStrCache>
                <c:ptCount val="5"/>
                <c:lvl>
                  <c:pt idx="0">
                    <c:v>Starters rate (%)</c:v>
                  </c:pt>
                  <c:pt idx="1">
                    <c:v>Starters rate (%)</c:v>
                  </c:pt>
                  <c:pt idx="2">
                    <c:v>Starters rate (%)</c:v>
                  </c:pt>
                  <c:pt idx="3">
                    <c:v>Starters rate (%)</c:v>
                  </c:pt>
                  <c:pt idx="4">
                    <c:v>Starters rate (%)</c:v>
                  </c:pt>
                </c:lvl>
                <c:lvl>
                  <c:pt idx="0">
                    <c:v>All job roles</c:v>
                  </c:pt>
                  <c:pt idx="1">
                    <c:v>Managerial</c:v>
                  </c:pt>
                  <c:pt idx="2">
                    <c:v>Regulated profession</c:v>
                  </c:pt>
                  <c:pt idx="3">
                    <c:v>Direct care</c:v>
                  </c:pt>
                  <c:pt idx="4">
                    <c:v>Other</c:v>
                  </c:pt>
                </c:lvl>
              </c:multiLvlStrCache>
            </c:multiLvlStrRef>
          </c:cat>
          <c:val>
            <c:numRef>
              <c:f>'4.2'!$H$118:$H$127</c:f>
              <c:numCache>
                <c:formatCode>0.0%</c:formatCode>
                <c:ptCount val="5"/>
                <c:pt idx="0">
                  <c:v>0.34365247940390153</c:v>
                </c:pt>
                <c:pt idx="1">
                  <c:v>0.10607716227190388</c:v>
                </c:pt>
                <c:pt idx="2">
                  <c:v>0.29806661976337712</c:v>
                </c:pt>
                <c:pt idx="3">
                  <c:v>0.38610840583038075</c:v>
                </c:pt>
                <c:pt idx="4">
                  <c:v>0.26614983709331647</c:v>
                </c:pt>
              </c:numCache>
            </c:numRef>
          </c:val>
          <c:extLst>
            <c:ext xmlns:c16="http://schemas.microsoft.com/office/drawing/2014/chart" uri="{C3380CC4-5D6E-409C-BE32-E72D297353CC}">
              <c16:uniqueId val="{00000004-38A1-440B-A7ED-B960DFC60936}"/>
            </c:ext>
          </c:extLst>
        </c:ser>
        <c:ser>
          <c:idx val="5"/>
          <c:order val="5"/>
          <c:tx>
            <c:strRef>
              <c:f>'4.2'!$I$61:$I$62</c:f>
              <c:strCache>
                <c:ptCount val="2"/>
                <c:pt idx="0">
                  <c:v>2017/18</c:v>
                </c:pt>
              </c:strCache>
            </c:strRef>
          </c:tx>
          <c:spPr>
            <a:solidFill>
              <a:schemeClr val="accent6"/>
            </a:solidFill>
            <a:ln>
              <a:noFill/>
            </a:ln>
            <a:effectLst/>
          </c:spPr>
          <c:invertIfNegative val="0"/>
          <c:cat>
            <c:multiLvlStrRef>
              <c:f>'4.2'!$B$118:$C$127</c:f>
              <c:multiLvlStrCache>
                <c:ptCount val="5"/>
                <c:lvl>
                  <c:pt idx="0">
                    <c:v>Starters rate (%)</c:v>
                  </c:pt>
                  <c:pt idx="1">
                    <c:v>Starters rate (%)</c:v>
                  </c:pt>
                  <c:pt idx="2">
                    <c:v>Starters rate (%)</c:v>
                  </c:pt>
                  <c:pt idx="3">
                    <c:v>Starters rate (%)</c:v>
                  </c:pt>
                  <c:pt idx="4">
                    <c:v>Starters rate (%)</c:v>
                  </c:pt>
                </c:lvl>
                <c:lvl>
                  <c:pt idx="0">
                    <c:v>All job roles</c:v>
                  </c:pt>
                  <c:pt idx="1">
                    <c:v>Managerial</c:v>
                  </c:pt>
                  <c:pt idx="2">
                    <c:v>Regulated profession</c:v>
                  </c:pt>
                  <c:pt idx="3">
                    <c:v>Direct care</c:v>
                  </c:pt>
                  <c:pt idx="4">
                    <c:v>Other</c:v>
                  </c:pt>
                </c:lvl>
              </c:multiLvlStrCache>
            </c:multiLvlStrRef>
          </c:cat>
          <c:val>
            <c:numRef>
              <c:f>'4.2'!$I$118:$I$127</c:f>
              <c:numCache>
                <c:formatCode>0.0%</c:formatCode>
                <c:ptCount val="5"/>
                <c:pt idx="0">
                  <c:v>0.37693933392937506</c:v>
                </c:pt>
                <c:pt idx="1">
                  <c:v>0.1135175240755314</c:v>
                </c:pt>
                <c:pt idx="2">
                  <c:v>0.29369188234980831</c:v>
                </c:pt>
                <c:pt idx="3">
                  <c:v>0.4277055628923796</c:v>
                </c:pt>
                <c:pt idx="4">
                  <c:v>0.28041967851267363</c:v>
                </c:pt>
              </c:numCache>
            </c:numRef>
          </c:val>
          <c:extLst>
            <c:ext xmlns:c16="http://schemas.microsoft.com/office/drawing/2014/chart" uri="{C3380CC4-5D6E-409C-BE32-E72D297353CC}">
              <c16:uniqueId val="{00000005-38A1-440B-A7ED-B960DFC60936}"/>
            </c:ext>
          </c:extLst>
        </c:ser>
        <c:ser>
          <c:idx val="6"/>
          <c:order val="6"/>
          <c:tx>
            <c:strRef>
              <c:f>'4.2'!$J$61:$J$62</c:f>
              <c:strCache>
                <c:ptCount val="2"/>
                <c:pt idx="0">
                  <c:v>2018/19</c:v>
                </c:pt>
              </c:strCache>
            </c:strRef>
          </c:tx>
          <c:spPr>
            <a:solidFill>
              <a:schemeClr val="accent1">
                <a:lumMod val="60000"/>
              </a:schemeClr>
            </a:solidFill>
            <a:ln>
              <a:noFill/>
            </a:ln>
            <a:effectLst/>
          </c:spPr>
          <c:invertIfNegative val="0"/>
          <c:cat>
            <c:multiLvlStrRef>
              <c:f>'4.2'!$B$118:$C$127</c:f>
              <c:multiLvlStrCache>
                <c:ptCount val="5"/>
                <c:lvl>
                  <c:pt idx="0">
                    <c:v>Starters rate (%)</c:v>
                  </c:pt>
                  <c:pt idx="1">
                    <c:v>Starters rate (%)</c:v>
                  </c:pt>
                  <c:pt idx="2">
                    <c:v>Starters rate (%)</c:v>
                  </c:pt>
                  <c:pt idx="3">
                    <c:v>Starters rate (%)</c:v>
                  </c:pt>
                  <c:pt idx="4">
                    <c:v>Starters rate (%)</c:v>
                  </c:pt>
                </c:lvl>
                <c:lvl>
                  <c:pt idx="0">
                    <c:v>All job roles</c:v>
                  </c:pt>
                  <c:pt idx="1">
                    <c:v>Managerial</c:v>
                  </c:pt>
                  <c:pt idx="2">
                    <c:v>Regulated profession</c:v>
                  </c:pt>
                  <c:pt idx="3">
                    <c:v>Direct care</c:v>
                  </c:pt>
                  <c:pt idx="4">
                    <c:v>Other</c:v>
                  </c:pt>
                </c:lvl>
              </c:multiLvlStrCache>
            </c:multiLvlStrRef>
          </c:cat>
          <c:val>
            <c:numRef>
              <c:f>'4.2'!$J$118:$J$127</c:f>
              <c:numCache>
                <c:formatCode>0.0%</c:formatCode>
                <c:ptCount val="5"/>
                <c:pt idx="0">
                  <c:v>0.38833838819285194</c:v>
                </c:pt>
                <c:pt idx="1">
                  <c:v>0.11371462409677489</c:v>
                </c:pt>
                <c:pt idx="2">
                  <c:v>0.31785169767479809</c:v>
                </c:pt>
                <c:pt idx="3">
                  <c:v>0.44028016809488907</c:v>
                </c:pt>
                <c:pt idx="4">
                  <c:v>0.29152186913342237</c:v>
                </c:pt>
              </c:numCache>
            </c:numRef>
          </c:val>
          <c:extLst>
            <c:ext xmlns:c16="http://schemas.microsoft.com/office/drawing/2014/chart" uri="{C3380CC4-5D6E-409C-BE32-E72D297353CC}">
              <c16:uniqueId val="{00000006-38A1-440B-A7ED-B960DFC60936}"/>
            </c:ext>
          </c:extLst>
        </c:ser>
        <c:ser>
          <c:idx val="7"/>
          <c:order val="7"/>
          <c:tx>
            <c:strRef>
              <c:f>'4.2'!$K$61:$K$62</c:f>
              <c:strCache>
                <c:ptCount val="2"/>
                <c:pt idx="0">
                  <c:v>2019/20</c:v>
                </c:pt>
              </c:strCache>
            </c:strRef>
          </c:tx>
          <c:spPr>
            <a:solidFill>
              <a:schemeClr val="accent2">
                <a:lumMod val="60000"/>
              </a:schemeClr>
            </a:solidFill>
            <a:ln>
              <a:noFill/>
            </a:ln>
            <a:effectLst/>
          </c:spPr>
          <c:invertIfNegative val="0"/>
          <c:cat>
            <c:multiLvlStrRef>
              <c:f>'4.2'!$B$118:$C$127</c:f>
              <c:multiLvlStrCache>
                <c:ptCount val="5"/>
                <c:lvl>
                  <c:pt idx="0">
                    <c:v>Starters rate (%)</c:v>
                  </c:pt>
                  <c:pt idx="1">
                    <c:v>Starters rate (%)</c:v>
                  </c:pt>
                  <c:pt idx="2">
                    <c:v>Starters rate (%)</c:v>
                  </c:pt>
                  <c:pt idx="3">
                    <c:v>Starters rate (%)</c:v>
                  </c:pt>
                  <c:pt idx="4">
                    <c:v>Starters rate (%)</c:v>
                  </c:pt>
                </c:lvl>
                <c:lvl>
                  <c:pt idx="0">
                    <c:v>All job roles</c:v>
                  </c:pt>
                  <c:pt idx="1">
                    <c:v>Managerial</c:v>
                  </c:pt>
                  <c:pt idx="2">
                    <c:v>Regulated profession</c:v>
                  </c:pt>
                  <c:pt idx="3">
                    <c:v>Direct care</c:v>
                  </c:pt>
                  <c:pt idx="4">
                    <c:v>Other</c:v>
                  </c:pt>
                </c:lvl>
              </c:multiLvlStrCache>
            </c:multiLvlStrRef>
          </c:cat>
          <c:val>
            <c:numRef>
              <c:f>'4.2'!$K$118:$K$127</c:f>
              <c:numCache>
                <c:formatCode>0.0%</c:formatCode>
                <c:ptCount val="5"/>
                <c:pt idx="0">
                  <c:v>0.40114195507891148</c:v>
                </c:pt>
                <c:pt idx="1">
                  <c:v>0.1243188488470562</c:v>
                </c:pt>
                <c:pt idx="2">
                  <c:v>0.37270751121053891</c:v>
                </c:pt>
                <c:pt idx="3">
                  <c:v>0.44677010782384741</c:v>
                </c:pt>
                <c:pt idx="4">
                  <c:v>0.32213338268733627</c:v>
                </c:pt>
              </c:numCache>
            </c:numRef>
          </c:val>
          <c:extLst>
            <c:ext xmlns:c16="http://schemas.microsoft.com/office/drawing/2014/chart" uri="{C3380CC4-5D6E-409C-BE32-E72D297353CC}">
              <c16:uniqueId val="{00000007-38A1-440B-A7ED-B960DFC60936}"/>
            </c:ext>
          </c:extLst>
        </c:ser>
        <c:ser>
          <c:idx val="8"/>
          <c:order val="8"/>
          <c:tx>
            <c:strRef>
              <c:f>'4.2'!$L$61:$L$62</c:f>
              <c:strCache>
                <c:ptCount val="2"/>
                <c:pt idx="0">
                  <c:v>2020/21</c:v>
                </c:pt>
              </c:strCache>
            </c:strRef>
          </c:tx>
          <c:spPr>
            <a:solidFill>
              <a:schemeClr val="accent3">
                <a:lumMod val="60000"/>
              </a:schemeClr>
            </a:solidFill>
            <a:ln>
              <a:noFill/>
            </a:ln>
            <a:effectLst/>
          </c:spPr>
          <c:invertIfNegative val="0"/>
          <c:cat>
            <c:multiLvlStrRef>
              <c:f>'4.2'!$B$118:$C$127</c:f>
              <c:multiLvlStrCache>
                <c:ptCount val="5"/>
                <c:lvl>
                  <c:pt idx="0">
                    <c:v>Starters rate (%)</c:v>
                  </c:pt>
                  <c:pt idx="1">
                    <c:v>Starters rate (%)</c:v>
                  </c:pt>
                  <c:pt idx="2">
                    <c:v>Starters rate (%)</c:v>
                  </c:pt>
                  <c:pt idx="3">
                    <c:v>Starters rate (%)</c:v>
                  </c:pt>
                  <c:pt idx="4">
                    <c:v>Starters rate (%)</c:v>
                  </c:pt>
                </c:lvl>
                <c:lvl>
                  <c:pt idx="0">
                    <c:v>All job roles</c:v>
                  </c:pt>
                  <c:pt idx="1">
                    <c:v>Managerial</c:v>
                  </c:pt>
                  <c:pt idx="2">
                    <c:v>Regulated profession</c:v>
                  </c:pt>
                  <c:pt idx="3">
                    <c:v>Direct care</c:v>
                  </c:pt>
                  <c:pt idx="4">
                    <c:v>Other</c:v>
                  </c:pt>
                </c:lvl>
              </c:multiLvlStrCache>
            </c:multiLvlStrRef>
          </c:cat>
          <c:val>
            <c:numRef>
              <c:f>'4.2'!$L$118:$L$127</c:f>
              <c:numCache>
                <c:formatCode>0.0%</c:formatCode>
                <c:ptCount val="5"/>
                <c:pt idx="0">
                  <c:v>0.37922854378347504</c:v>
                </c:pt>
                <c:pt idx="1">
                  <c:v>0.1784301835348471</c:v>
                </c:pt>
                <c:pt idx="2">
                  <c:v>0.35194880136997109</c:v>
                </c:pt>
                <c:pt idx="3">
                  <c:v>0.41932198082472066</c:v>
                </c:pt>
                <c:pt idx="4">
                  <c:v>0.31625774911197435</c:v>
                </c:pt>
              </c:numCache>
            </c:numRef>
          </c:val>
          <c:extLst>
            <c:ext xmlns:c16="http://schemas.microsoft.com/office/drawing/2014/chart" uri="{C3380CC4-5D6E-409C-BE32-E72D297353CC}">
              <c16:uniqueId val="{00000008-38A1-440B-A7ED-B960DFC60936}"/>
            </c:ext>
          </c:extLst>
        </c:ser>
        <c:dLbls>
          <c:showLegendKey val="0"/>
          <c:showVal val="0"/>
          <c:showCatName val="0"/>
          <c:showSerName val="0"/>
          <c:showPercent val="0"/>
          <c:showBubbleSize val="0"/>
        </c:dLbls>
        <c:gapWidth val="219"/>
        <c:overlap val="-27"/>
        <c:axId val="859401888"/>
        <c:axId val="859403136"/>
      </c:barChart>
      <c:catAx>
        <c:axId val="85940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859403136"/>
        <c:crosses val="autoZero"/>
        <c:auto val="1"/>
        <c:lblAlgn val="ctr"/>
        <c:lblOffset val="100"/>
        <c:noMultiLvlLbl val="0"/>
      </c:catAx>
      <c:valAx>
        <c:axId val="859403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85940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Staff Turnover by Role and Region – South East 2020/21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'4.9'!$I$82</c:f>
              <c:strCache>
                <c:ptCount val="1"/>
                <c:pt idx="0">
                  <c:v>South East</c:v>
                </c:pt>
              </c:strCache>
            </c:strRef>
          </c:tx>
          <c:spPr>
            <a:solidFill>
              <a:schemeClr val="accent1"/>
            </a:solidFill>
            <a:ln>
              <a:noFill/>
            </a:ln>
            <a:effectLst/>
          </c:spPr>
          <c:invertIfNegative val="0"/>
          <c:cat>
            <c:strRef>
              <c:f>'4.9'!$B$83:$B$92</c:f>
              <c:strCache>
                <c:ptCount val="5"/>
                <c:pt idx="0">
                  <c:v>All job roles</c:v>
                </c:pt>
                <c:pt idx="1">
                  <c:v>Managerial</c:v>
                </c:pt>
                <c:pt idx="2">
                  <c:v>Regulated profession</c:v>
                </c:pt>
                <c:pt idx="3">
                  <c:v>Direct care</c:v>
                </c:pt>
                <c:pt idx="4">
                  <c:v>Other</c:v>
                </c:pt>
              </c:strCache>
              <c:extLst/>
            </c:strRef>
          </c:cat>
          <c:val>
            <c:numRef>
              <c:f>'4.9'!$I$83:$I$92</c:f>
              <c:numCache>
                <c:formatCode>0.0%</c:formatCode>
                <c:ptCount val="5"/>
                <c:pt idx="0">
                  <c:v>0.32138816142476839</c:v>
                </c:pt>
                <c:pt idx="1">
                  <c:v>0.18212701026778197</c:v>
                </c:pt>
                <c:pt idx="2">
                  <c:v>0.33409766222156656</c:v>
                </c:pt>
                <c:pt idx="3">
                  <c:v>0.35015218285779315</c:v>
                </c:pt>
                <c:pt idx="4">
                  <c:v>0.26444543186210712</c:v>
                </c:pt>
              </c:numCache>
            </c:numRef>
          </c:val>
          <c:extLst>
            <c:ext xmlns:c16="http://schemas.microsoft.com/office/drawing/2014/chart" uri="{C3380CC4-5D6E-409C-BE32-E72D297353CC}">
              <c16:uniqueId val="{00000000-782C-4083-8786-D4A731092FF2}"/>
            </c:ext>
          </c:extLst>
        </c:ser>
        <c:dLbls>
          <c:showLegendKey val="0"/>
          <c:showVal val="0"/>
          <c:showCatName val="0"/>
          <c:showSerName val="0"/>
          <c:showPercent val="0"/>
          <c:showBubbleSize val="0"/>
        </c:dLbls>
        <c:gapWidth val="219"/>
        <c:overlap val="-27"/>
        <c:axId val="516157952"/>
        <c:axId val="516163776"/>
      </c:barChart>
      <c:catAx>
        <c:axId val="51615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516163776"/>
        <c:crosses val="autoZero"/>
        <c:auto val="1"/>
        <c:lblAlgn val="ctr"/>
        <c:lblOffset val="100"/>
        <c:noMultiLvlLbl val="0"/>
      </c:catAx>
      <c:valAx>
        <c:axId val="516163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5161579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50000"/>
                  </a:schemeClr>
                </a:solidFill>
                <a:latin typeface="+mn-lt"/>
                <a:ea typeface="+mn-ea"/>
                <a:cs typeface="+mn-cs"/>
              </a:defRPr>
            </a:pPr>
            <a:r>
              <a:rPr lang="en-GB" dirty="0"/>
              <a:t>Staff Turnover by Role and Region –2020/21</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9.1738021845674936E-2"/>
          <c:y val="0.2249833177632457"/>
          <c:w val="0.88116004053068586"/>
          <c:h val="0.42028026157747228"/>
        </c:manualLayout>
      </c:layout>
      <c:barChart>
        <c:barDir val="col"/>
        <c:grouping val="clustered"/>
        <c:varyColors val="0"/>
        <c:ser>
          <c:idx val="0"/>
          <c:order val="0"/>
          <c:tx>
            <c:strRef>
              <c:f>'4.9'!$D$82</c:f>
              <c:strCache>
                <c:ptCount val="1"/>
                <c:pt idx="0">
                  <c:v>Eastern</c:v>
                </c:pt>
              </c:strCache>
            </c:strRef>
          </c:tx>
          <c:spPr>
            <a:solidFill>
              <a:schemeClr val="accent1"/>
            </a:solidFill>
            <a:ln>
              <a:noFill/>
            </a:ln>
            <a:effectLst/>
          </c:spPr>
          <c:invertIfNegative val="0"/>
          <c:cat>
            <c:strRef>
              <c:f>'4.9'!$B$83:$B$85</c:f>
              <c:strCache>
                <c:ptCount val="1"/>
                <c:pt idx="0">
                  <c:v>All job roles</c:v>
                </c:pt>
              </c:strCache>
              <c:extLst/>
            </c:strRef>
          </c:cat>
          <c:val>
            <c:numRef>
              <c:f>'4.9'!$D$83:$D$85</c:f>
              <c:numCache>
                <c:formatCode>0.0%</c:formatCode>
                <c:ptCount val="1"/>
                <c:pt idx="0">
                  <c:v>0.3088017241081813</c:v>
                </c:pt>
              </c:numCache>
            </c:numRef>
          </c:val>
          <c:extLst>
            <c:ext xmlns:c16="http://schemas.microsoft.com/office/drawing/2014/chart" uri="{C3380CC4-5D6E-409C-BE32-E72D297353CC}">
              <c16:uniqueId val="{00000000-4AE9-493D-9933-B931FAC986DA}"/>
            </c:ext>
          </c:extLst>
        </c:ser>
        <c:ser>
          <c:idx val="1"/>
          <c:order val="1"/>
          <c:tx>
            <c:strRef>
              <c:f>'4.9'!$E$82</c:f>
              <c:strCache>
                <c:ptCount val="1"/>
                <c:pt idx="0">
                  <c:v>East Midlands</c:v>
                </c:pt>
              </c:strCache>
            </c:strRef>
          </c:tx>
          <c:spPr>
            <a:solidFill>
              <a:schemeClr val="accent2"/>
            </a:solidFill>
            <a:ln>
              <a:noFill/>
            </a:ln>
            <a:effectLst/>
          </c:spPr>
          <c:invertIfNegative val="0"/>
          <c:cat>
            <c:strRef>
              <c:f>'4.9'!$B$83:$B$85</c:f>
              <c:strCache>
                <c:ptCount val="1"/>
                <c:pt idx="0">
                  <c:v>All job roles</c:v>
                </c:pt>
              </c:strCache>
              <c:extLst/>
            </c:strRef>
          </c:cat>
          <c:val>
            <c:numRef>
              <c:f>'4.9'!$E$83:$E$85</c:f>
              <c:numCache>
                <c:formatCode>0.0%</c:formatCode>
                <c:ptCount val="1"/>
                <c:pt idx="0">
                  <c:v>0.30359271772532243</c:v>
                </c:pt>
              </c:numCache>
            </c:numRef>
          </c:val>
          <c:extLst>
            <c:ext xmlns:c16="http://schemas.microsoft.com/office/drawing/2014/chart" uri="{C3380CC4-5D6E-409C-BE32-E72D297353CC}">
              <c16:uniqueId val="{00000001-4AE9-493D-9933-B931FAC986DA}"/>
            </c:ext>
          </c:extLst>
        </c:ser>
        <c:ser>
          <c:idx val="2"/>
          <c:order val="2"/>
          <c:tx>
            <c:strRef>
              <c:f>'4.9'!$F$82</c:f>
              <c:strCache>
                <c:ptCount val="1"/>
                <c:pt idx="0">
                  <c:v>London</c:v>
                </c:pt>
              </c:strCache>
            </c:strRef>
          </c:tx>
          <c:spPr>
            <a:solidFill>
              <a:schemeClr val="accent3"/>
            </a:solidFill>
            <a:ln>
              <a:noFill/>
            </a:ln>
            <a:effectLst/>
          </c:spPr>
          <c:invertIfNegative val="0"/>
          <c:cat>
            <c:strRef>
              <c:f>'4.9'!$B$83:$B$85</c:f>
              <c:strCache>
                <c:ptCount val="1"/>
                <c:pt idx="0">
                  <c:v>All job roles</c:v>
                </c:pt>
              </c:strCache>
              <c:extLst/>
            </c:strRef>
          </c:cat>
          <c:val>
            <c:numRef>
              <c:f>'4.9'!$F$83:$F$85</c:f>
              <c:numCache>
                <c:formatCode>0.0%</c:formatCode>
                <c:ptCount val="1"/>
                <c:pt idx="0">
                  <c:v>0.2762152295630223</c:v>
                </c:pt>
              </c:numCache>
            </c:numRef>
          </c:val>
          <c:extLst>
            <c:ext xmlns:c16="http://schemas.microsoft.com/office/drawing/2014/chart" uri="{C3380CC4-5D6E-409C-BE32-E72D297353CC}">
              <c16:uniqueId val="{00000002-4AE9-493D-9933-B931FAC986DA}"/>
            </c:ext>
          </c:extLst>
        </c:ser>
        <c:ser>
          <c:idx val="3"/>
          <c:order val="3"/>
          <c:tx>
            <c:strRef>
              <c:f>'4.9'!$G$82</c:f>
              <c:strCache>
                <c:ptCount val="1"/>
                <c:pt idx="0">
                  <c:v>North East</c:v>
                </c:pt>
              </c:strCache>
            </c:strRef>
          </c:tx>
          <c:spPr>
            <a:solidFill>
              <a:schemeClr val="accent4"/>
            </a:solidFill>
            <a:ln>
              <a:noFill/>
            </a:ln>
            <a:effectLst/>
          </c:spPr>
          <c:invertIfNegative val="0"/>
          <c:cat>
            <c:strRef>
              <c:f>'4.9'!$B$83:$B$85</c:f>
              <c:strCache>
                <c:ptCount val="1"/>
                <c:pt idx="0">
                  <c:v>All job roles</c:v>
                </c:pt>
              </c:strCache>
              <c:extLst/>
            </c:strRef>
          </c:cat>
          <c:val>
            <c:numRef>
              <c:f>'4.9'!$G$83:$G$85</c:f>
              <c:numCache>
                <c:formatCode>0.0%</c:formatCode>
                <c:ptCount val="1"/>
                <c:pt idx="0">
                  <c:v>0.24983267549434071</c:v>
                </c:pt>
              </c:numCache>
            </c:numRef>
          </c:val>
          <c:extLst>
            <c:ext xmlns:c16="http://schemas.microsoft.com/office/drawing/2014/chart" uri="{C3380CC4-5D6E-409C-BE32-E72D297353CC}">
              <c16:uniqueId val="{00000003-4AE9-493D-9933-B931FAC986DA}"/>
            </c:ext>
          </c:extLst>
        </c:ser>
        <c:ser>
          <c:idx val="4"/>
          <c:order val="4"/>
          <c:tx>
            <c:strRef>
              <c:f>'4.9'!$H$82</c:f>
              <c:strCache>
                <c:ptCount val="1"/>
                <c:pt idx="0">
                  <c:v>North West</c:v>
                </c:pt>
              </c:strCache>
            </c:strRef>
          </c:tx>
          <c:spPr>
            <a:solidFill>
              <a:schemeClr val="accent5"/>
            </a:solidFill>
            <a:ln>
              <a:noFill/>
            </a:ln>
            <a:effectLst/>
          </c:spPr>
          <c:invertIfNegative val="0"/>
          <c:cat>
            <c:strRef>
              <c:f>'4.9'!$B$83:$B$85</c:f>
              <c:strCache>
                <c:ptCount val="1"/>
                <c:pt idx="0">
                  <c:v>All job roles</c:v>
                </c:pt>
              </c:strCache>
              <c:extLst/>
            </c:strRef>
          </c:cat>
          <c:val>
            <c:numRef>
              <c:f>'4.9'!$H$83:$H$85</c:f>
              <c:numCache>
                <c:formatCode>0.0%</c:formatCode>
                <c:ptCount val="1"/>
                <c:pt idx="0">
                  <c:v>0.28353894877518326</c:v>
                </c:pt>
              </c:numCache>
            </c:numRef>
          </c:val>
          <c:extLst>
            <c:ext xmlns:c16="http://schemas.microsoft.com/office/drawing/2014/chart" uri="{C3380CC4-5D6E-409C-BE32-E72D297353CC}">
              <c16:uniqueId val="{00000004-4AE9-493D-9933-B931FAC986DA}"/>
            </c:ext>
          </c:extLst>
        </c:ser>
        <c:ser>
          <c:idx val="5"/>
          <c:order val="5"/>
          <c:tx>
            <c:strRef>
              <c:f>'4.9'!$I$82</c:f>
              <c:strCache>
                <c:ptCount val="1"/>
                <c:pt idx="0">
                  <c:v>South East</c:v>
                </c:pt>
              </c:strCache>
            </c:strRef>
          </c:tx>
          <c:spPr>
            <a:solidFill>
              <a:schemeClr val="accent6"/>
            </a:solidFill>
            <a:ln>
              <a:noFill/>
            </a:ln>
            <a:effectLst/>
          </c:spPr>
          <c:invertIfNegative val="0"/>
          <c:cat>
            <c:strRef>
              <c:f>'4.9'!$B$83:$B$85</c:f>
              <c:strCache>
                <c:ptCount val="1"/>
                <c:pt idx="0">
                  <c:v>All job roles</c:v>
                </c:pt>
              </c:strCache>
              <c:extLst/>
            </c:strRef>
          </c:cat>
          <c:val>
            <c:numRef>
              <c:f>'4.9'!$I$83:$I$85</c:f>
              <c:numCache>
                <c:formatCode>0.0%</c:formatCode>
                <c:ptCount val="1"/>
                <c:pt idx="0">
                  <c:v>0.32138816142476839</c:v>
                </c:pt>
              </c:numCache>
            </c:numRef>
          </c:val>
          <c:extLst>
            <c:ext xmlns:c16="http://schemas.microsoft.com/office/drawing/2014/chart" uri="{C3380CC4-5D6E-409C-BE32-E72D297353CC}">
              <c16:uniqueId val="{00000005-4AE9-493D-9933-B931FAC986DA}"/>
            </c:ext>
          </c:extLst>
        </c:ser>
        <c:ser>
          <c:idx val="6"/>
          <c:order val="6"/>
          <c:tx>
            <c:strRef>
              <c:f>'4.9'!$J$82</c:f>
              <c:strCache>
                <c:ptCount val="1"/>
                <c:pt idx="0">
                  <c:v>South West</c:v>
                </c:pt>
              </c:strCache>
            </c:strRef>
          </c:tx>
          <c:spPr>
            <a:solidFill>
              <a:schemeClr val="accent1">
                <a:lumMod val="60000"/>
              </a:schemeClr>
            </a:solidFill>
            <a:ln>
              <a:noFill/>
            </a:ln>
            <a:effectLst/>
          </c:spPr>
          <c:invertIfNegative val="0"/>
          <c:cat>
            <c:strRef>
              <c:f>'4.9'!$B$83:$B$85</c:f>
              <c:strCache>
                <c:ptCount val="1"/>
                <c:pt idx="0">
                  <c:v>All job roles</c:v>
                </c:pt>
              </c:strCache>
              <c:extLst/>
            </c:strRef>
          </c:cat>
          <c:val>
            <c:numRef>
              <c:f>'4.9'!$J$83:$J$85</c:f>
              <c:numCache>
                <c:formatCode>0.0%</c:formatCode>
                <c:ptCount val="1"/>
                <c:pt idx="0">
                  <c:v>0.31984174395960813</c:v>
                </c:pt>
              </c:numCache>
            </c:numRef>
          </c:val>
          <c:extLst>
            <c:ext xmlns:c16="http://schemas.microsoft.com/office/drawing/2014/chart" uri="{C3380CC4-5D6E-409C-BE32-E72D297353CC}">
              <c16:uniqueId val="{00000006-4AE9-493D-9933-B931FAC986DA}"/>
            </c:ext>
          </c:extLst>
        </c:ser>
        <c:ser>
          <c:idx val="7"/>
          <c:order val="7"/>
          <c:tx>
            <c:strRef>
              <c:f>'4.9'!$K$82</c:f>
              <c:strCache>
                <c:ptCount val="1"/>
                <c:pt idx="0">
                  <c:v>West Midlands</c:v>
                </c:pt>
              </c:strCache>
            </c:strRef>
          </c:tx>
          <c:spPr>
            <a:solidFill>
              <a:schemeClr val="accent2">
                <a:lumMod val="60000"/>
              </a:schemeClr>
            </a:solidFill>
            <a:ln>
              <a:noFill/>
            </a:ln>
            <a:effectLst/>
          </c:spPr>
          <c:invertIfNegative val="0"/>
          <c:cat>
            <c:strRef>
              <c:f>'4.9'!$B$83:$B$85</c:f>
              <c:strCache>
                <c:ptCount val="1"/>
                <c:pt idx="0">
                  <c:v>All job roles</c:v>
                </c:pt>
              </c:strCache>
              <c:extLst/>
            </c:strRef>
          </c:cat>
          <c:val>
            <c:numRef>
              <c:f>'4.9'!$K$83:$K$85</c:f>
              <c:numCache>
                <c:formatCode>0.0%</c:formatCode>
                <c:ptCount val="1"/>
                <c:pt idx="0">
                  <c:v>0.27892494029946097</c:v>
                </c:pt>
              </c:numCache>
            </c:numRef>
          </c:val>
          <c:extLst>
            <c:ext xmlns:c16="http://schemas.microsoft.com/office/drawing/2014/chart" uri="{C3380CC4-5D6E-409C-BE32-E72D297353CC}">
              <c16:uniqueId val="{00000007-4AE9-493D-9933-B931FAC986DA}"/>
            </c:ext>
          </c:extLst>
        </c:ser>
        <c:ser>
          <c:idx val="8"/>
          <c:order val="8"/>
          <c:tx>
            <c:strRef>
              <c:f>'4.9'!$L$82</c:f>
              <c:strCache>
                <c:ptCount val="1"/>
                <c:pt idx="0">
                  <c:v>Yorkshire and the Humber</c:v>
                </c:pt>
              </c:strCache>
            </c:strRef>
          </c:tx>
          <c:spPr>
            <a:solidFill>
              <a:schemeClr val="accent3">
                <a:lumMod val="60000"/>
              </a:schemeClr>
            </a:solidFill>
            <a:ln>
              <a:noFill/>
            </a:ln>
            <a:effectLst/>
          </c:spPr>
          <c:invertIfNegative val="0"/>
          <c:cat>
            <c:strRef>
              <c:f>'4.9'!$B$83:$B$85</c:f>
              <c:strCache>
                <c:ptCount val="1"/>
                <c:pt idx="0">
                  <c:v>All job roles</c:v>
                </c:pt>
              </c:strCache>
              <c:extLst/>
            </c:strRef>
          </c:cat>
          <c:val>
            <c:numRef>
              <c:f>'4.9'!$L$83:$L$85</c:f>
              <c:numCache>
                <c:formatCode>0.0%</c:formatCode>
                <c:ptCount val="1"/>
                <c:pt idx="0">
                  <c:v>0.28691401833585067</c:v>
                </c:pt>
              </c:numCache>
            </c:numRef>
          </c:val>
          <c:extLst>
            <c:ext xmlns:c16="http://schemas.microsoft.com/office/drawing/2014/chart" uri="{C3380CC4-5D6E-409C-BE32-E72D297353CC}">
              <c16:uniqueId val="{00000008-4AE9-493D-9933-B931FAC986DA}"/>
            </c:ext>
          </c:extLst>
        </c:ser>
        <c:dLbls>
          <c:showLegendKey val="0"/>
          <c:showVal val="0"/>
          <c:showCatName val="0"/>
          <c:showSerName val="0"/>
          <c:showPercent val="0"/>
          <c:showBubbleSize val="0"/>
        </c:dLbls>
        <c:gapWidth val="219"/>
        <c:overlap val="-27"/>
        <c:axId val="516157952"/>
        <c:axId val="516163776"/>
      </c:barChart>
      <c:catAx>
        <c:axId val="51615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516163776"/>
        <c:crosses val="autoZero"/>
        <c:auto val="1"/>
        <c:lblAlgn val="ctr"/>
        <c:lblOffset val="100"/>
        <c:noMultiLvlLbl val="0"/>
      </c:catAx>
      <c:valAx>
        <c:axId val="516163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516157952"/>
        <c:crosses val="autoZero"/>
        <c:crossBetween val="between"/>
      </c:valAx>
      <c:spPr>
        <a:noFill/>
        <a:ln>
          <a:noFill/>
        </a:ln>
        <a:effectLst/>
      </c:spPr>
    </c:plotArea>
    <c:legend>
      <c:legendPos val="b"/>
      <c:layout>
        <c:manualLayout>
          <c:xMode val="edge"/>
          <c:yMode val="edge"/>
          <c:x val="1.4049163341651447E-2"/>
          <c:y val="0.76186200453756836"/>
          <c:w val="0.95958241675951228"/>
          <c:h val="0.197460029360736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lumMod val="50000"/>
            </a:schemeClr>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Turnover rate trends by Job role and Region 2012/13 to 2020/21 - South East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lineChart>
        <c:grouping val="standard"/>
        <c:varyColors val="0"/>
        <c:ser>
          <c:idx val="0"/>
          <c:order val="0"/>
          <c:tx>
            <c:strRef>
              <c:f>'4.10'!$B$118:$C$118</c:f>
              <c:strCache>
                <c:ptCount val="2"/>
                <c:pt idx="0">
                  <c:v>All job roles</c:v>
                </c:pt>
                <c:pt idx="1">
                  <c:v>Leavers rate (%)</c:v>
                </c:pt>
              </c:strCache>
            </c:strRef>
          </c:tx>
          <c:spPr>
            <a:ln w="28575" cap="rnd">
              <a:solidFill>
                <a:schemeClr val="accent1"/>
              </a:solidFill>
              <a:round/>
            </a:ln>
            <a:effectLst/>
          </c:spPr>
          <c:marker>
            <c:symbol val="none"/>
          </c:marker>
          <c:cat>
            <c:strRef>
              <c:f>'4.10'!$D$60:$L$60</c:f>
              <c:strCache>
                <c:ptCount val="9"/>
                <c:pt idx="0">
                  <c:v>2012/13</c:v>
                </c:pt>
                <c:pt idx="1">
                  <c:v>2013/14</c:v>
                </c:pt>
                <c:pt idx="2">
                  <c:v>2014/15</c:v>
                </c:pt>
                <c:pt idx="3">
                  <c:v>2015/16</c:v>
                </c:pt>
                <c:pt idx="4">
                  <c:v>2016/17</c:v>
                </c:pt>
                <c:pt idx="5">
                  <c:v>2017/18</c:v>
                </c:pt>
                <c:pt idx="6">
                  <c:v>2018/19</c:v>
                </c:pt>
                <c:pt idx="7">
                  <c:v>2019/20</c:v>
                </c:pt>
                <c:pt idx="8">
                  <c:v>2020/21</c:v>
                </c:pt>
              </c:strCache>
            </c:strRef>
          </c:cat>
          <c:val>
            <c:numRef>
              <c:f>'4.10'!$D$118:$L$118</c:f>
              <c:numCache>
                <c:formatCode>0.0%</c:formatCode>
                <c:ptCount val="9"/>
                <c:pt idx="0">
                  <c:v>0.23816967567140054</c:v>
                </c:pt>
                <c:pt idx="1">
                  <c:v>0.23528967093477646</c:v>
                </c:pt>
                <c:pt idx="2">
                  <c:v>0.25289314560082188</c:v>
                </c:pt>
                <c:pt idx="3">
                  <c:v>0.27240387009983963</c:v>
                </c:pt>
                <c:pt idx="4">
                  <c:v>0.27790961674446585</c:v>
                </c:pt>
                <c:pt idx="5">
                  <c:v>0.29288405925661687</c:v>
                </c:pt>
                <c:pt idx="6">
                  <c:v>0.3243774305097526</c:v>
                </c:pt>
                <c:pt idx="7">
                  <c:v>0.34518808681842489</c:v>
                </c:pt>
                <c:pt idx="8">
                  <c:v>0.32138816142476839</c:v>
                </c:pt>
              </c:numCache>
            </c:numRef>
          </c:val>
          <c:smooth val="0"/>
          <c:extLst>
            <c:ext xmlns:c16="http://schemas.microsoft.com/office/drawing/2014/chart" uri="{C3380CC4-5D6E-409C-BE32-E72D297353CC}">
              <c16:uniqueId val="{00000000-E601-412A-A74F-C7E303664B45}"/>
            </c:ext>
          </c:extLst>
        </c:ser>
        <c:ser>
          <c:idx val="1"/>
          <c:order val="1"/>
          <c:tx>
            <c:strRef>
              <c:f>'4.10'!$B$119:$C$119</c:f>
              <c:strCache>
                <c:ptCount val="2"/>
                <c:pt idx="0">
                  <c:v>Managerial</c:v>
                </c:pt>
                <c:pt idx="1">
                  <c:v>Employees</c:v>
                </c:pt>
              </c:strCache>
            </c:strRef>
          </c:tx>
          <c:spPr>
            <a:ln w="28575" cap="rnd">
              <a:solidFill>
                <a:schemeClr val="accent2"/>
              </a:solidFill>
              <a:round/>
            </a:ln>
            <a:effectLst/>
          </c:spPr>
          <c:marker>
            <c:symbol val="none"/>
          </c:marker>
          <c:cat>
            <c:strRef>
              <c:f>'4.10'!$D$60:$L$60</c:f>
              <c:strCache>
                <c:ptCount val="9"/>
                <c:pt idx="0">
                  <c:v>2012/13</c:v>
                </c:pt>
                <c:pt idx="1">
                  <c:v>2013/14</c:v>
                </c:pt>
                <c:pt idx="2">
                  <c:v>2014/15</c:v>
                </c:pt>
                <c:pt idx="3">
                  <c:v>2015/16</c:v>
                </c:pt>
                <c:pt idx="4">
                  <c:v>2016/17</c:v>
                </c:pt>
                <c:pt idx="5">
                  <c:v>2017/18</c:v>
                </c:pt>
                <c:pt idx="6">
                  <c:v>2018/19</c:v>
                </c:pt>
                <c:pt idx="7">
                  <c:v>2019/20</c:v>
                </c:pt>
                <c:pt idx="8">
                  <c:v>2020/21</c:v>
                </c:pt>
              </c:strCache>
            </c:strRef>
          </c:cat>
          <c:val>
            <c:numRef>
              <c:f>'4.10'!$D$119:$L$119</c:f>
            </c:numRef>
          </c:val>
          <c:smooth val="0"/>
          <c:extLst>
            <c:ext xmlns:c16="http://schemas.microsoft.com/office/drawing/2014/chart" uri="{C3380CC4-5D6E-409C-BE32-E72D297353CC}">
              <c16:uniqueId val="{00000001-E601-412A-A74F-C7E303664B45}"/>
            </c:ext>
          </c:extLst>
        </c:ser>
        <c:ser>
          <c:idx val="2"/>
          <c:order val="2"/>
          <c:tx>
            <c:strRef>
              <c:f>'4.10'!$B$120:$C$120</c:f>
              <c:strCache>
                <c:ptCount val="2"/>
                <c:pt idx="0">
                  <c:v>Managerial</c:v>
                </c:pt>
                <c:pt idx="1">
                  <c:v>Leavers rate (%)</c:v>
                </c:pt>
              </c:strCache>
            </c:strRef>
          </c:tx>
          <c:spPr>
            <a:ln w="28575" cap="rnd">
              <a:solidFill>
                <a:schemeClr val="accent3"/>
              </a:solidFill>
              <a:round/>
            </a:ln>
            <a:effectLst/>
          </c:spPr>
          <c:marker>
            <c:symbol val="none"/>
          </c:marker>
          <c:cat>
            <c:strRef>
              <c:f>'4.10'!$D$60:$L$60</c:f>
              <c:strCache>
                <c:ptCount val="9"/>
                <c:pt idx="0">
                  <c:v>2012/13</c:v>
                </c:pt>
                <c:pt idx="1">
                  <c:v>2013/14</c:v>
                </c:pt>
                <c:pt idx="2">
                  <c:v>2014/15</c:v>
                </c:pt>
                <c:pt idx="3">
                  <c:v>2015/16</c:v>
                </c:pt>
                <c:pt idx="4">
                  <c:v>2016/17</c:v>
                </c:pt>
                <c:pt idx="5">
                  <c:v>2017/18</c:v>
                </c:pt>
                <c:pt idx="6">
                  <c:v>2018/19</c:v>
                </c:pt>
                <c:pt idx="7">
                  <c:v>2019/20</c:v>
                </c:pt>
                <c:pt idx="8">
                  <c:v>2020/21</c:v>
                </c:pt>
              </c:strCache>
            </c:strRef>
          </c:cat>
          <c:val>
            <c:numRef>
              <c:f>'4.10'!$D$120:$L$120</c:f>
              <c:numCache>
                <c:formatCode>0.0%</c:formatCode>
                <c:ptCount val="9"/>
                <c:pt idx="0">
                  <c:v>8.4932441880328752E-2</c:v>
                </c:pt>
                <c:pt idx="1">
                  <c:v>8.5476092210522048E-2</c:v>
                </c:pt>
                <c:pt idx="2">
                  <c:v>7.8908025024182302E-2</c:v>
                </c:pt>
                <c:pt idx="3">
                  <c:v>9.3853051114370437E-2</c:v>
                </c:pt>
                <c:pt idx="4">
                  <c:v>9.0115375478432014E-2</c:v>
                </c:pt>
                <c:pt idx="5">
                  <c:v>8.9118920019663955E-2</c:v>
                </c:pt>
                <c:pt idx="6">
                  <c:v>0.10100424821532827</c:v>
                </c:pt>
                <c:pt idx="7">
                  <c:v>0.13106692603992862</c:v>
                </c:pt>
                <c:pt idx="8">
                  <c:v>0.18212701026778197</c:v>
                </c:pt>
              </c:numCache>
            </c:numRef>
          </c:val>
          <c:smooth val="0"/>
          <c:extLst>
            <c:ext xmlns:c16="http://schemas.microsoft.com/office/drawing/2014/chart" uri="{C3380CC4-5D6E-409C-BE32-E72D297353CC}">
              <c16:uniqueId val="{00000002-E601-412A-A74F-C7E303664B45}"/>
            </c:ext>
          </c:extLst>
        </c:ser>
        <c:ser>
          <c:idx val="3"/>
          <c:order val="3"/>
          <c:tx>
            <c:strRef>
              <c:f>'4.10'!$B$121:$C$121</c:f>
              <c:strCache>
                <c:ptCount val="2"/>
                <c:pt idx="0">
                  <c:v>Regulated profession</c:v>
                </c:pt>
                <c:pt idx="1">
                  <c:v>Employees</c:v>
                </c:pt>
              </c:strCache>
            </c:strRef>
          </c:tx>
          <c:spPr>
            <a:ln w="28575" cap="rnd">
              <a:solidFill>
                <a:schemeClr val="accent4"/>
              </a:solidFill>
              <a:round/>
            </a:ln>
            <a:effectLst/>
          </c:spPr>
          <c:marker>
            <c:symbol val="none"/>
          </c:marker>
          <c:cat>
            <c:strRef>
              <c:f>'4.10'!$D$60:$L$60</c:f>
              <c:strCache>
                <c:ptCount val="9"/>
                <c:pt idx="0">
                  <c:v>2012/13</c:v>
                </c:pt>
                <c:pt idx="1">
                  <c:v>2013/14</c:v>
                </c:pt>
                <c:pt idx="2">
                  <c:v>2014/15</c:v>
                </c:pt>
                <c:pt idx="3">
                  <c:v>2015/16</c:v>
                </c:pt>
                <c:pt idx="4">
                  <c:v>2016/17</c:v>
                </c:pt>
                <c:pt idx="5">
                  <c:v>2017/18</c:v>
                </c:pt>
                <c:pt idx="6">
                  <c:v>2018/19</c:v>
                </c:pt>
                <c:pt idx="7">
                  <c:v>2019/20</c:v>
                </c:pt>
                <c:pt idx="8">
                  <c:v>2020/21</c:v>
                </c:pt>
              </c:strCache>
            </c:strRef>
          </c:cat>
          <c:val>
            <c:numRef>
              <c:f>'4.10'!$D$121:$L$121</c:f>
            </c:numRef>
          </c:val>
          <c:smooth val="0"/>
          <c:extLst>
            <c:ext xmlns:c16="http://schemas.microsoft.com/office/drawing/2014/chart" uri="{C3380CC4-5D6E-409C-BE32-E72D297353CC}">
              <c16:uniqueId val="{00000003-E601-412A-A74F-C7E303664B45}"/>
            </c:ext>
          </c:extLst>
        </c:ser>
        <c:ser>
          <c:idx val="4"/>
          <c:order val="4"/>
          <c:tx>
            <c:strRef>
              <c:f>'4.10'!$B$122:$C$122</c:f>
              <c:strCache>
                <c:ptCount val="2"/>
                <c:pt idx="0">
                  <c:v>Regulated profession</c:v>
                </c:pt>
                <c:pt idx="1">
                  <c:v>Leavers rate (%)</c:v>
                </c:pt>
              </c:strCache>
            </c:strRef>
          </c:tx>
          <c:spPr>
            <a:ln w="28575" cap="rnd">
              <a:solidFill>
                <a:schemeClr val="accent5"/>
              </a:solidFill>
              <a:round/>
            </a:ln>
            <a:effectLst/>
          </c:spPr>
          <c:marker>
            <c:symbol val="none"/>
          </c:marker>
          <c:cat>
            <c:strRef>
              <c:f>'4.10'!$D$60:$L$60</c:f>
              <c:strCache>
                <c:ptCount val="9"/>
                <c:pt idx="0">
                  <c:v>2012/13</c:v>
                </c:pt>
                <c:pt idx="1">
                  <c:v>2013/14</c:v>
                </c:pt>
                <c:pt idx="2">
                  <c:v>2014/15</c:v>
                </c:pt>
                <c:pt idx="3">
                  <c:v>2015/16</c:v>
                </c:pt>
                <c:pt idx="4">
                  <c:v>2016/17</c:v>
                </c:pt>
                <c:pt idx="5">
                  <c:v>2017/18</c:v>
                </c:pt>
                <c:pt idx="6">
                  <c:v>2018/19</c:v>
                </c:pt>
                <c:pt idx="7">
                  <c:v>2019/20</c:v>
                </c:pt>
                <c:pt idx="8">
                  <c:v>2020/21</c:v>
                </c:pt>
              </c:strCache>
            </c:strRef>
          </c:cat>
          <c:val>
            <c:numRef>
              <c:f>'4.10'!$D$122:$L$122</c:f>
              <c:numCache>
                <c:formatCode>0.0%</c:formatCode>
                <c:ptCount val="9"/>
                <c:pt idx="0">
                  <c:v>0.2583476119935959</c:v>
                </c:pt>
                <c:pt idx="1">
                  <c:v>0.24145656633855303</c:v>
                </c:pt>
                <c:pt idx="2">
                  <c:v>0.26295688682107843</c:v>
                </c:pt>
                <c:pt idx="3">
                  <c:v>0.30467962645128166</c:v>
                </c:pt>
                <c:pt idx="4">
                  <c:v>0.28044791572594813</c:v>
                </c:pt>
                <c:pt idx="5">
                  <c:v>0.25143413990841873</c:v>
                </c:pt>
                <c:pt idx="6">
                  <c:v>0.27137168862999345</c:v>
                </c:pt>
                <c:pt idx="7">
                  <c:v>0.31791909582335481</c:v>
                </c:pt>
                <c:pt idx="8">
                  <c:v>0.33409766222156656</c:v>
                </c:pt>
              </c:numCache>
            </c:numRef>
          </c:val>
          <c:smooth val="0"/>
          <c:extLst>
            <c:ext xmlns:c16="http://schemas.microsoft.com/office/drawing/2014/chart" uri="{C3380CC4-5D6E-409C-BE32-E72D297353CC}">
              <c16:uniqueId val="{00000004-E601-412A-A74F-C7E303664B45}"/>
            </c:ext>
          </c:extLst>
        </c:ser>
        <c:ser>
          <c:idx val="5"/>
          <c:order val="5"/>
          <c:tx>
            <c:strRef>
              <c:f>'4.10'!$B$123:$C$123</c:f>
              <c:strCache>
                <c:ptCount val="2"/>
                <c:pt idx="0">
                  <c:v>Direct care</c:v>
                </c:pt>
                <c:pt idx="1">
                  <c:v>Employees</c:v>
                </c:pt>
              </c:strCache>
            </c:strRef>
          </c:tx>
          <c:spPr>
            <a:ln w="28575" cap="rnd">
              <a:solidFill>
                <a:schemeClr val="accent6"/>
              </a:solidFill>
              <a:round/>
            </a:ln>
            <a:effectLst/>
          </c:spPr>
          <c:marker>
            <c:symbol val="none"/>
          </c:marker>
          <c:cat>
            <c:strRef>
              <c:f>'4.10'!$D$60:$L$60</c:f>
              <c:strCache>
                <c:ptCount val="9"/>
                <c:pt idx="0">
                  <c:v>2012/13</c:v>
                </c:pt>
                <c:pt idx="1">
                  <c:v>2013/14</c:v>
                </c:pt>
                <c:pt idx="2">
                  <c:v>2014/15</c:v>
                </c:pt>
                <c:pt idx="3">
                  <c:v>2015/16</c:v>
                </c:pt>
                <c:pt idx="4">
                  <c:v>2016/17</c:v>
                </c:pt>
                <c:pt idx="5">
                  <c:v>2017/18</c:v>
                </c:pt>
                <c:pt idx="6">
                  <c:v>2018/19</c:v>
                </c:pt>
                <c:pt idx="7">
                  <c:v>2019/20</c:v>
                </c:pt>
                <c:pt idx="8">
                  <c:v>2020/21</c:v>
                </c:pt>
              </c:strCache>
            </c:strRef>
          </c:cat>
          <c:val>
            <c:numRef>
              <c:f>'4.10'!$D$123:$L$123</c:f>
            </c:numRef>
          </c:val>
          <c:smooth val="0"/>
          <c:extLst>
            <c:ext xmlns:c16="http://schemas.microsoft.com/office/drawing/2014/chart" uri="{C3380CC4-5D6E-409C-BE32-E72D297353CC}">
              <c16:uniqueId val="{00000005-E601-412A-A74F-C7E303664B45}"/>
            </c:ext>
          </c:extLst>
        </c:ser>
        <c:ser>
          <c:idx val="6"/>
          <c:order val="6"/>
          <c:tx>
            <c:strRef>
              <c:f>'4.10'!$B$124:$C$124</c:f>
              <c:strCache>
                <c:ptCount val="2"/>
                <c:pt idx="0">
                  <c:v>Direct care</c:v>
                </c:pt>
                <c:pt idx="1">
                  <c:v>Leavers rate (%)</c:v>
                </c:pt>
              </c:strCache>
            </c:strRef>
          </c:tx>
          <c:spPr>
            <a:ln w="28575" cap="rnd">
              <a:solidFill>
                <a:schemeClr val="accent1">
                  <a:lumMod val="60000"/>
                </a:schemeClr>
              </a:solidFill>
              <a:round/>
            </a:ln>
            <a:effectLst/>
          </c:spPr>
          <c:marker>
            <c:symbol val="none"/>
          </c:marker>
          <c:cat>
            <c:strRef>
              <c:f>'4.10'!$D$60:$L$60</c:f>
              <c:strCache>
                <c:ptCount val="9"/>
                <c:pt idx="0">
                  <c:v>2012/13</c:v>
                </c:pt>
                <c:pt idx="1">
                  <c:v>2013/14</c:v>
                </c:pt>
                <c:pt idx="2">
                  <c:v>2014/15</c:v>
                </c:pt>
                <c:pt idx="3">
                  <c:v>2015/16</c:v>
                </c:pt>
                <c:pt idx="4">
                  <c:v>2016/17</c:v>
                </c:pt>
                <c:pt idx="5">
                  <c:v>2017/18</c:v>
                </c:pt>
                <c:pt idx="6">
                  <c:v>2018/19</c:v>
                </c:pt>
                <c:pt idx="7">
                  <c:v>2019/20</c:v>
                </c:pt>
                <c:pt idx="8">
                  <c:v>2020/21</c:v>
                </c:pt>
              </c:strCache>
            </c:strRef>
          </c:cat>
          <c:val>
            <c:numRef>
              <c:f>'4.10'!$D$124:$L$124</c:f>
              <c:numCache>
                <c:formatCode>0.0%</c:formatCode>
                <c:ptCount val="9"/>
                <c:pt idx="0">
                  <c:v>0.26447675871627896</c:v>
                </c:pt>
                <c:pt idx="1">
                  <c:v>0.26503585526319934</c:v>
                </c:pt>
                <c:pt idx="2">
                  <c:v>0.28987942666452243</c:v>
                </c:pt>
                <c:pt idx="3">
                  <c:v>0.30477576128756328</c:v>
                </c:pt>
                <c:pt idx="4">
                  <c:v>0.31138941245769231</c:v>
                </c:pt>
                <c:pt idx="5">
                  <c:v>0.33329027419654583</c:v>
                </c:pt>
                <c:pt idx="6">
                  <c:v>0.37016471400620587</c:v>
                </c:pt>
                <c:pt idx="7">
                  <c:v>0.38398775863290069</c:v>
                </c:pt>
                <c:pt idx="8">
                  <c:v>0.35015218285779315</c:v>
                </c:pt>
              </c:numCache>
            </c:numRef>
          </c:val>
          <c:smooth val="0"/>
          <c:extLst>
            <c:ext xmlns:c16="http://schemas.microsoft.com/office/drawing/2014/chart" uri="{C3380CC4-5D6E-409C-BE32-E72D297353CC}">
              <c16:uniqueId val="{00000006-E601-412A-A74F-C7E303664B45}"/>
            </c:ext>
          </c:extLst>
        </c:ser>
        <c:ser>
          <c:idx val="7"/>
          <c:order val="7"/>
          <c:tx>
            <c:strRef>
              <c:f>'4.10'!$B$125:$C$125</c:f>
              <c:strCache>
                <c:ptCount val="2"/>
                <c:pt idx="0">
                  <c:v>Other</c:v>
                </c:pt>
                <c:pt idx="1">
                  <c:v>Employees</c:v>
                </c:pt>
              </c:strCache>
            </c:strRef>
          </c:tx>
          <c:spPr>
            <a:ln w="28575" cap="rnd">
              <a:solidFill>
                <a:schemeClr val="accent2">
                  <a:lumMod val="60000"/>
                </a:schemeClr>
              </a:solidFill>
              <a:round/>
            </a:ln>
            <a:effectLst/>
          </c:spPr>
          <c:marker>
            <c:symbol val="none"/>
          </c:marker>
          <c:cat>
            <c:strRef>
              <c:f>'4.10'!$D$60:$L$60</c:f>
              <c:strCache>
                <c:ptCount val="9"/>
                <c:pt idx="0">
                  <c:v>2012/13</c:v>
                </c:pt>
                <c:pt idx="1">
                  <c:v>2013/14</c:v>
                </c:pt>
                <c:pt idx="2">
                  <c:v>2014/15</c:v>
                </c:pt>
                <c:pt idx="3">
                  <c:v>2015/16</c:v>
                </c:pt>
                <c:pt idx="4">
                  <c:v>2016/17</c:v>
                </c:pt>
                <c:pt idx="5">
                  <c:v>2017/18</c:v>
                </c:pt>
                <c:pt idx="6">
                  <c:v>2018/19</c:v>
                </c:pt>
                <c:pt idx="7">
                  <c:v>2019/20</c:v>
                </c:pt>
                <c:pt idx="8">
                  <c:v>2020/21</c:v>
                </c:pt>
              </c:strCache>
            </c:strRef>
          </c:cat>
          <c:val>
            <c:numRef>
              <c:f>'4.10'!$D$125:$L$125</c:f>
            </c:numRef>
          </c:val>
          <c:smooth val="0"/>
          <c:extLst>
            <c:ext xmlns:c16="http://schemas.microsoft.com/office/drawing/2014/chart" uri="{C3380CC4-5D6E-409C-BE32-E72D297353CC}">
              <c16:uniqueId val="{00000007-E601-412A-A74F-C7E303664B45}"/>
            </c:ext>
          </c:extLst>
        </c:ser>
        <c:ser>
          <c:idx val="8"/>
          <c:order val="8"/>
          <c:tx>
            <c:strRef>
              <c:f>'4.10'!$B$126:$C$126</c:f>
              <c:strCache>
                <c:ptCount val="2"/>
                <c:pt idx="0">
                  <c:v>Other</c:v>
                </c:pt>
                <c:pt idx="1">
                  <c:v>Leavers rate (%)</c:v>
                </c:pt>
              </c:strCache>
            </c:strRef>
          </c:tx>
          <c:spPr>
            <a:ln w="28575" cap="rnd">
              <a:solidFill>
                <a:schemeClr val="accent3">
                  <a:lumMod val="60000"/>
                </a:schemeClr>
              </a:solidFill>
              <a:round/>
            </a:ln>
            <a:effectLst/>
          </c:spPr>
          <c:marker>
            <c:symbol val="none"/>
          </c:marker>
          <c:cat>
            <c:strRef>
              <c:f>'4.10'!$D$60:$L$60</c:f>
              <c:strCache>
                <c:ptCount val="9"/>
                <c:pt idx="0">
                  <c:v>2012/13</c:v>
                </c:pt>
                <c:pt idx="1">
                  <c:v>2013/14</c:v>
                </c:pt>
                <c:pt idx="2">
                  <c:v>2014/15</c:v>
                </c:pt>
                <c:pt idx="3">
                  <c:v>2015/16</c:v>
                </c:pt>
                <c:pt idx="4">
                  <c:v>2016/17</c:v>
                </c:pt>
                <c:pt idx="5">
                  <c:v>2017/18</c:v>
                </c:pt>
                <c:pt idx="6">
                  <c:v>2018/19</c:v>
                </c:pt>
                <c:pt idx="7">
                  <c:v>2019/20</c:v>
                </c:pt>
                <c:pt idx="8">
                  <c:v>2020/21</c:v>
                </c:pt>
              </c:strCache>
            </c:strRef>
          </c:cat>
          <c:val>
            <c:numRef>
              <c:f>'4.10'!$D$126:$L$126</c:f>
              <c:numCache>
                <c:formatCode>0.0%</c:formatCode>
                <c:ptCount val="9"/>
                <c:pt idx="0">
                  <c:v>0.18949530301716341</c:v>
                </c:pt>
                <c:pt idx="1">
                  <c:v>0.17614534462805972</c:v>
                </c:pt>
                <c:pt idx="2">
                  <c:v>0.17085078846511081</c:v>
                </c:pt>
                <c:pt idx="3">
                  <c:v>0.19964646539836398</c:v>
                </c:pt>
                <c:pt idx="4">
                  <c:v>0.20813059935473369</c:v>
                </c:pt>
                <c:pt idx="5">
                  <c:v>0.2138595053050118</c:v>
                </c:pt>
                <c:pt idx="6">
                  <c:v>0.23494220275727756</c:v>
                </c:pt>
                <c:pt idx="7">
                  <c:v>0.2666580202676016</c:v>
                </c:pt>
                <c:pt idx="8">
                  <c:v>0.26444543186210712</c:v>
                </c:pt>
              </c:numCache>
            </c:numRef>
          </c:val>
          <c:smooth val="0"/>
          <c:extLst>
            <c:ext xmlns:c16="http://schemas.microsoft.com/office/drawing/2014/chart" uri="{C3380CC4-5D6E-409C-BE32-E72D297353CC}">
              <c16:uniqueId val="{00000008-E601-412A-A74F-C7E303664B45}"/>
            </c:ext>
          </c:extLst>
        </c:ser>
        <c:dLbls>
          <c:showLegendKey val="0"/>
          <c:showVal val="0"/>
          <c:showCatName val="0"/>
          <c:showSerName val="0"/>
          <c:showPercent val="0"/>
          <c:showBubbleSize val="0"/>
        </c:dLbls>
        <c:smooth val="0"/>
        <c:axId val="859254208"/>
        <c:axId val="859244224"/>
      </c:lineChart>
      <c:catAx>
        <c:axId val="85925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859244224"/>
        <c:crosses val="autoZero"/>
        <c:auto val="1"/>
        <c:lblAlgn val="ctr"/>
        <c:lblOffset val="100"/>
        <c:noMultiLvlLbl val="0"/>
      </c:catAx>
      <c:valAx>
        <c:axId val="859244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85925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Vacancy rate trend by Job Role - South East 2012/13 to 2020/21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lineChart>
        <c:grouping val="standard"/>
        <c:varyColors val="0"/>
        <c:ser>
          <c:idx val="0"/>
          <c:order val="0"/>
          <c:tx>
            <c:strRef>
              <c:f>'4.12'!$B$117:$C$117</c:f>
              <c:strCache>
                <c:ptCount val="2"/>
                <c:pt idx="0">
                  <c:v>All job roles</c:v>
                </c:pt>
                <c:pt idx="1">
                  <c:v>Employees</c:v>
                </c:pt>
              </c:strCache>
            </c:strRef>
          </c:tx>
          <c:spPr>
            <a:ln w="28575" cap="rnd">
              <a:solidFill>
                <a:schemeClr val="accent1"/>
              </a:solidFill>
              <a:round/>
            </a:ln>
            <a:effectLst/>
          </c:spPr>
          <c:marker>
            <c:symbol val="none"/>
          </c:marker>
          <c:cat>
            <c:strRef>
              <c:f>'4.12'!$D$60:$L$60</c:f>
              <c:strCache>
                <c:ptCount val="9"/>
                <c:pt idx="0">
                  <c:v>2012/13</c:v>
                </c:pt>
                <c:pt idx="1">
                  <c:v>2013/14</c:v>
                </c:pt>
                <c:pt idx="2">
                  <c:v>2014/15</c:v>
                </c:pt>
                <c:pt idx="3">
                  <c:v>2015/16</c:v>
                </c:pt>
                <c:pt idx="4">
                  <c:v>2016/17</c:v>
                </c:pt>
                <c:pt idx="5">
                  <c:v>2017/18</c:v>
                </c:pt>
                <c:pt idx="6">
                  <c:v>2018/19</c:v>
                </c:pt>
                <c:pt idx="7">
                  <c:v>2019/20</c:v>
                </c:pt>
                <c:pt idx="8">
                  <c:v>2020/21</c:v>
                </c:pt>
              </c:strCache>
              <c:extLst/>
            </c:strRef>
          </c:cat>
          <c:val>
            <c:numRef>
              <c:f>'4.12'!$D$117:$L$117</c:f>
            </c:numRef>
          </c:val>
          <c:smooth val="0"/>
          <c:extLst>
            <c:ext xmlns:c16="http://schemas.microsoft.com/office/drawing/2014/chart" uri="{C3380CC4-5D6E-409C-BE32-E72D297353CC}">
              <c16:uniqueId val="{00000000-EEEA-4EF7-8C04-8711E6144767}"/>
            </c:ext>
          </c:extLst>
        </c:ser>
        <c:ser>
          <c:idx val="1"/>
          <c:order val="1"/>
          <c:tx>
            <c:strRef>
              <c:f>'4.12'!$B$118:$C$118</c:f>
              <c:strCache>
                <c:ptCount val="2"/>
                <c:pt idx="0">
                  <c:v>All job roles</c:v>
                </c:pt>
                <c:pt idx="1">
                  <c:v>Vacancy rate (%)</c:v>
                </c:pt>
              </c:strCache>
            </c:strRef>
          </c:tx>
          <c:spPr>
            <a:ln w="28575" cap="rnd">
              <a:solidFill>
                <a:schemeClr val="accent1"/>
              </a:solidFill>
              <a:round/>
            </a:ln>
            <a:effectLst/>
          </c:spPr>
          <c:marker>
            <c:symbol val="none"/>
          </c:marker>
          <c:cat>
            <c:strRef>
              <c:f>'4.12'!$D$60:$L$60</c:f>
              <c:strCache>
                <c:ptCount val="9"/>
                <c:pt idx="0">
                  <c:v>2012/13</c:v>
                </c:pt>
                <c:pt idx="1">
                  <c:v>2013/14</c:v>
                </c:pt>
                <c:pt idx="2">
                  <c:v>2014/15</c:v>
                </c:pt>
                <c:pt idx="3">
                  <c:v>2015/16</c:v>
                </c:pt>
                <c:pt idx="4">
                  <c:v>2016/17</c:v>
                </c:pt>
                <c:pt idx="5">
                  <c:v>2017/18</c:v>
                </c:pt>
                <c:pt idx="6">
                  <c:v>2018/19</c:v>
                </c:pt>
                <c:pt idx="7">
                  <c:v>2019/20</c:v>
                </c:pt>
                <c:pt idx="8">
                  <c:v>2020/21</c:v>
                </c:pt>
              </c:strCache>
              <c:extLst/>
            </c:strRef>
          </c:cat>
          <c:val>
            <c:numRef>
              <c:f>'4.12'!$D$118:$L$118</c:f>
              <c:numCache>
                <c:formatCode>0.0%</c:formatCode>
                <c:ptCount val="9"/>
                <c:pt idx="0">
                  <c:v>4.1014633509404291E-2</c:v>
                </c:pt>
                <c:pt idx="1">
                  <c:v>5.0084553694907705E-2</c:v>
                </c:pt>
                <c:pt idx="2">
                  <c:v>5.2003996263059203E-2</c:v>
                </c:pt>
                <c:pt idx="3">
                  <c:v>6.7779623713602355E-2</c:v>
                </c:pt>
                <c:pt idx="4">
                  <c:v>6.9514420423333001E-2</c:v>
                </c:pt>
                <c:pt idx="5">
                  <c:v>7.2115740882633825E-2</c:v>
                </c:pt>
                <c:pt idx="6">
                  <c:v>8.1404788542322443E-2</c:v>
                </c:pt>
                <c:pt idx="7">
                  <c:v>8.5159278214600606E-2</c:v>
                </c:pt>
                <c:pt idx="8">
                  <c:v>6.7214735947277574E-2</c:v>
                </c:pt>
              </c:numCache>
            </c:numRef>
          </c:val>
          <c:smooth val="0"/>
          <c:extLst>
            <c:ext xmlns:c16="http://schemas.microsoft.com/office/drawing/2014/chart" uri="{C3380CC4-5D6E-409C-BE32-E72D297353CC}">
              <c16:uniqueId val="{00000001-EEEA-4EF7-8C04-8711E6144767}"/>
            </c:ext>
          </c:extLst>
        </c:ser>
        <c:ser>
          <c:idx val="2"/>
          <c:order val="2"/>
          <c:tx>
            <c:strRef>
              <c:f>'4.12'!$B$119:$C$119</c:f>
              <c:strCache>
                <c:ptCount val="2"/>
                <c:pt idx="0">
                  <c:v>Managerial</c:v>
                </c:pt>
                <c:pt idx="1">
                  <c:v>Employees</c:v>
                </c:pt>
              </c:strCache>
            </c:strRef>
          </c:tx>
          <c:spPr>
            <a:ln w="28575" cap="rnd">
              <a:solidFill>
                <a:schemeClr val="accent3"/>
              </a:solidFill>
              <a:round/>
            </a:ln>
            <a:effectLst/>
          </c:spPr>
          <c:marker>
            <c:symbol val="none"/>
          </c:marker>
          <c:cat>
            <c:strRef>
              <c:f>'4.12'!$D$60:$L$60</c:f>
              <c:strCache>
                <c:ptCount val="9"/>
                <c:pt idx="0">
                  <c:v>2012/13</c:v>
                </c:pt>
                <c:pt idx="1">
                  <c:v>2013/14</c:v>
                </c:pt>
                <c:pt idx="2">
                  <c:v>2014/15</c:v>
                </c:pt>
                <c:pt idx="3">
                  <c:v>2015/16</c:v>
                </c:pt>
                <c:pt idx="4">
                  <c:v>2016/17</c:v>
                </c:pt>
                <c:pt idx="5">
                  <c:v>2017/18</c:v>
                </c:pt>
                <c:pt idx="6">
                  <c:v>2018/19</c:v>
                </c:pt>
                <c:pt idx="7">
                  <c:v>2019/20</c:v>
                </c:pt>
                <c:pt idx="8">
                  <c:v>2020/21</c:v>
                </c:pt>
              </c:strCache>
              <c:extLst/>
            </c:strRef>
          </c:cat>
          <c:val>
            <c:numRef>
              <c:f>'4.12'!$D$119:$L$119</c:f>
            </c:numRef>
          </c:val>
          <c:smooth val="0"/>
          <c:extLst>
            <c:ext xmlns:c16="http://schemas.microsoft.com/office/drawing/2014/chart" uri="{C3380CC4-5D6E-409C-BE32-E72D297353CC}">
              <c16:uniqueId val="{00000002-EEEA-4EF7-8C04-8711E6144767}"/>
            </c:ext>
          </c:extLst>
        </c:ser>
        <c:ser>
          <c:idx val="3"/>
          <c:order val="3"/>
          <c:tx>
            <c:strRef>
              <c:f>'4.12'!$B$120:$C$120</c:f>
              <c:strCache>
                <c:ptCount val="2"/>
                <c:pt idx="0">
                  <c:v>Managerial</c:v>
                </c:pt>
                <c:pt idx="1">
                  <c:v>Vacancy rate (%)</c:v>
                </c:pt>
              </c:strCache>
            </c:strRef>
          </c:tx>
          <c:spPr>
            <a:ln w="28575" cap="rnd">
              <a:solidFill>
                <a:schemeClr val="accent3"/>
              </a:solidFill>
              <a:round/>
            </a:ln>
            <a:effectLst/>
          </c:spPr>
          <c:marker>
            <c:symbol val="none"/>
          </c:marker>
          <c:cat>
            <c:strRef>
              <c:f>'4.12'!$D$60:$L$60</c:f>
              <c:strCache>
                <c:ptCount val="9"/>
                <c:pt idx="0">
                  <c:v>2012/13</c:v>
                </c:pt>
                <c:pt idx="1">
                  <c:v>2013/14</c:v>
                </c:pt>
                <c:pt idx="2">
                  <c:v>2014/15</c:v>
                </c:pt>
                <c:pt idx="3">
                  <c:v>2015/16</c:v>
                </c:pt>
                <c:pt idx="4">
                  <c:v>2016/17</c:v>
                </c:pt>
                <c:pt idx="5">
                  <c:v>2017/18</c:v>
                </c:pt>
                <c:pt idx="6">
                  <c:v>2018/19</c:v>
                </c:pt>
                <c:pt idx="7">
                  <c:v>2019/20</c:v>
                </c:pt>
                <c:pt idx="8">
                  <c:v>2020/21</c:v>
                </c:pt>
              </c:strCache>
              <c:extLst/>
            </c:strRef>
          </c:cat>
          <c:val>
            <c:numRef>
              <c:f>'4.12'!$D$120:$L$120</c:f>
              <c:numCache>
                <c:formatCode>0.0%</c:formatCode>
                <c:ptCount val="9"/>
                <c:pt idx="0">
                  <c:v>1.4778564714651516E-2</c:v>
                </c:pt>
                <c:pt idx="1">
                  <c:v>1.3792200147093581E-2</c:v>
                </c:pt>
                <c:pt idx="2">
                  <c:v>1.5076781362203423E-2</c:v>
                </c:pt>
                <c:pt idx="3">
                  <c:v>2.3277233049661224E-2</c:v>
                </c:pt>
                <c:pt idx="4">
                  <c:v>2.8792532908116064E-2</c:v>
                </c:pt>
                <c:pt idx="5">
                  <c:v>2.9937373280411201E-2</c:v>
                </c:pt>
                <c:pt idx="6">
                  <c:v>2.8647444005028853E-2</c:v>
                </c:pt>
                <c:pt idx="7">
                  <c:v>3.2196878076564968E-2</c:v>
                </c:pt>
                <c:pt idx="8">
                  <c:v>4.7945902274115687E-2</c:v>
                </c:pt>
              </c:numCache>
            </c:numRef>
          </c:val>
          <c:smooth val="0"/>
          <c:extLst>
            <c:ext xmlns:c16="http://schemas.microsoft.com/office/drawing/2014/chart" uri="{C3380CC4-5D6E-409C-BE32-E72D297353CC}">
              <c16:uniqueId val="{00000003-EEEA-4EF7-8C04-8711E6144767}"/>
            </c:ext>
          </c:extLst>
        </c:ser>
        <c:ser>
          <c:idx val="4"/>
          <c:order val="4"/>
          <c:tx>
            <c:strRef>
              <c:f>'4.12'!$B$121:$C$121</c:f>
              <c:strCache>
                <c:ptCount val="2"/>
                <c:pt idx="0">
                  <c:v>Regulated profession</c:v>
                </c:pt>
                <c:pt idx="1">
                  <c:v>Employees</c:v>
                </c:pt>
              </c:strCache>
            </c:strRef>
          </c:tx>
          <c:spPr>
            <a:ln w="28575" cap="rnd">
              <a:solidFill>
                <a:schemeClr val="accent5"/>
              </a:solidFill>
              <a:round/>
            </a:ln>
            <a:effectLst/>
          </c:spPr>
          <c:marker>
            <c:symbol val="none"/>
          </c:marker>
          <c:cat>
            <c:strRef>
              <c:f>'4.12'!$D$60:$L$60</c:f>
              <c:strCache>
                <c:ptCount val="9"/>
                <c:pt idx="0">
                  <c:v>2012/13</c:v>
                </c:pt>
                <c:pt idx="1">
                  <c:v>2013/14</c:v>
                </c:pt>
                <c:pt idx="2">
                  <c:v>2014/15</c:v>
                </c:pt>
                <c:pt idx="3">
                  <c:v>2015/16</c:v>
                </c:pt>
                <c:pt idx="4">
                  <c:v>2016/17</c:v>
                </c:pt>
                <c:pt idx="5">
                  <c:v>2017/18</c:v>
                </c:pt>
                <c:pt idx="6">
                  <c:v>2018/19</c:v>
                </c:pt>
                <c:pt idx="7">
                  <c:v>2019/20</c:v>
                </c:pt>
                <c:pt idx="8">
                  <c:v>2020/21</c:v>
                </c:pt>
              </c:strCache>
              <c:extLst/>
            </c:strRef>
          </c:cat>
          <c:val>
            <c:numRef>
              <c:f>'4.12'!$D$121:$L$121</c:f>
            </c:numRef>
          </c:val>
          <c:smooth val="0"/>
          <c:extLst>
            <c:ext xmlns:c16="http://schemas.microsoft.com/office/drawing/2014/chart" uri="{C3380CC4-5D6E-409C-BE32-E72D297353CC}">
              <c16:uniqueId val="{00000004-EEEA-4EF7-8C04-8711E6144767}"/>
            </c:ext>
          </c:extLst>
        </c:ser>
        <c:ser>
          <c:idx val="5"/>
          <c:order val="5"/>
          <c:tx>
            <c:strRef>
              <c:f>'4.12'!$B$122:$C$122</c:f>
              <c:strCache>
                <c:ptCount val="2"/>
                <c:pt idx="0">
                  <c:v>Regulated profession</c:v>
                </c:pt>
                <c:pt idx="1">
                  <c:v>Vacancy rate (%)</c:v>
                </c:pt>
              </c:strCache>
            </c:strRef>
          </c:tx>
          <c:spPr>
            <a:ln w="28575" cap="rnd">
              <a:solidFill>
                <a:schemeClr val="accent5"/>
              </a:solidFill>
              <a:round/>
            </a:ln>
            <a:effectLst/>
          </c:spPr>
          <c:marker>
            <c:symbol val="none"/>
          </c:marker>
          <c:cat>
            <c:strRef>
              <c:f>'4.12'!$D$60:$L$60</c:f>
              <c:strCache>
                <c:ptCount val="9"/>
                <c:pt idx="0">
                  <c:v>2012/13</c:v>
                </c:pt>
                <c:pt idx="1">
                  <c:v>2013/14</c:v>
                </c:pt>
                <c:pt idx="2">
                  <c:v>2014/15</c:v>
                </c:pt>
                <c:pt idx="3">
                  <c:v>2015/16</c:v>
                </c:pt>
                <c:pt idx="4">
                  <c:v>2016/17</c:v>
                </c:pt>
                <c:pt idx="5">
                  <c:v>2017/18</c:v>
                </c:pt>
                <c:pt idx="6">
                  <c:v>2018/19</c:v>
                </c:pt>
                <c:pt idx="7">
                  <c:v>2019/20</c:v>
                </c:pt>
                <c:pt idx="8">
                  <c:v>2020/21</c:v>
                </c:pt>
              </c:strCache>
              <c:extLst/>
            </c:strRef>
          </c:cat>
          <c:val>
            <c:numRef>
              <c:f>'4.12'!$D$122:$L$122</c:f>
              <c:numCache>
                <c:formatCode>0.0%</c:formatCode>
                <c:ptCount val="9"/>
                <c:pt idx="0">
                  <c:v>5.5979503537452464E-2</c:v>
                </c:pt>
                <c:pt idx="1">
                  <c:v>7.6006287650234303E-2</c:v>
                </c:pt>
                <c:pt idx="2">
                  <c:v>7.6867326226385105E-2</c:v>
                </c:pt>
                <c:pt idx="3">
                  <c:v>0.10489789999142507</c:v>
                </c:pt>
                <c:pt idx="4">
                  <c:v>8.6595187950131394E-2</c:v>
                </c:pt>
                <c:pt idx="5">
                  <c:v>8.1423282970463695E-2</c:v>
                </c:pt>
                <c:pt idx="6">
                  <c:v>9.2698501843614015E-2</c:v>
                </c:pt>
                <c:pt idx="7">
                  <c:v>0.12315476037549761</c:v>
                </c:pt>
                <c:pt idx="8">
                  <c:v>9.6104520635140744E-2</c:v>
                </c:pt>
              </c:numCache>
            </c:numRef>
          </c:val>
          <c:smooth val="0"/>
          <c:extLst>
            <c:ext xmlns:c16="http://schemas.microsoft.com/office/drawing/2014/chart" uri="{C3380CC4-5D6E-409C-BE32-E72D297353CC}">
              <c16:uniqueId val="{00000005-EEEA-4EF7-8C04-8711E6144767}"/>
            </c:ext>
          </c:extLst>
        </c:ser>
        <c:ser>
          <c:idx val="6"/>
          <c:order val="6"/>
          <c:tx>
            <c:strRef>
              <c:f>'4.12'!$B$123:$C$123</c:f>
              <c:strCache>
                <c:ptCount val="2"/>
                <c:pt idx="0">
                  <c:v>Direct care</c:v>
                </c:pt>
                <c:pt idx="1">
                  <c:v>Employees</c:v>
                </c:pt>
              </c:strCache>
            </c:strRef>
          </c:tx>
          <c:spPr>
            <a:ln w="28575" cap="rnd">
              <a:solidFill>
                <a:schemeClr val="accent1">
                  <a:lumMod val="60000"/>
                </a:schemeClr>
              </a:solidFill>
              <a:round/>
            </a:ln>
            <a:effectLst/>
          </c:spPr>
          <c:marker>
            <c:symbol val="none"/>
          </c:marker>
          <c:cat>
            <c:strRef>
              <c:f>'4.12'!$D$60:$L$60</c:f>
              <c:strCache>
                <c:ptCount val="9"/>
                <c:pt idx="0">
                  <c:v>2012/13</c:v>
                </c:pt>
                <c:pt idx="1">
                  <c:v>2013/14</c:v>
                </c:pt>
                <c:pt idx="2">
                  <c:v>2014/15</c:v>
                </c:pt>
                <c:pt idx="3">
                  <c:v>2015/16</c:v>
                </c:pt>
                <c:pt idx="4">
                  <c:v>2016/17</c:v>
                </c:pt>
                <c:pt idx="5">
                  <c:v>2017/18</c:v>
                </c:pt>
                <c:pt idx="6">
                  <c:v>2018/19</c:v>
                </c:pt>
                <c:pt idx="7">
                  <c:v>2019/20</c:v>
                </c:pt>
                <c:pt idx="8">
                  <c:v>2020/21</c:v>
                </c:pt>
              </c:strCache>
              <c:extLst/>
            </c:strRef>
          </c:cat>
          <c:val>
            <c:numRef>
              <c:f>'4.12'!$D$123:$L$123</c:f>
            </c:numRef>
          </c:val>
          <c:smooth val="0"/>
          <c:extLst>
            <c:ext xmlns:c16="http://schemas.microsoft.com/office/drawing/2014/chart" uri="{C3380CC4-5D6E-409C-BE32-E72D297353CC}">
              <c16:uniqueId val="{00000006-EEEA-4EF7-8C04-8711E6144767}"/>
            </c:ext>
          </c:extLst>
        </c:ser>
        <c:ser>
          <c:idx val="7"/>
          <c:order val="7"/>
          <c:tx>
            <c:strRef>
              <c:f>'4.12'!$B$124:$C$124</c:f>
              <c:strCache>
                <c:ptCount val="2"/>
                <c:pt idx="0">
                  <c:v>Direct care</c:v>
                </c:pt>
                <c:pt idx="1">
                  <c:v>Vacancy rate (%)</c:v>
                </c:pt>
              </c:strCache>
            </c:strRef>
          </c:tx>
          <c:spPr>
            <a:ln w="28575" cap="rnd">
              <a:solidFill>
                <a:schemeClr val="accent2"/>
              </a:solidFill>
              <a:round/>
            </a:ln>
            <a:effectLst/>
          </c:spPr>
          <c:marker>
            <c:symbol val="none"/>
          </c:marker>
          <c:cat>
            <c:strRef>
              <c:f>'4.12'!$D$60:$L$60</c:f>
              <c:strCache>
                <c:ptCount val="9"/>
                <c:pt idx="0">
                  <c:v>2012/13</c:v>
                </c:pt>
                <c:pt idx="1">
                  <c:v>2013/14</c:v>
                </c:pt>
                <c:pt idx="2">
                  <c:v>2014/15</c:v>
                </c:pt>
                <c:pt idx="3">
                  <c:v>2015/16</c:v>
                </c:pt>
                <c:pt idx="4">
                  <c:v>2016/17</c:v>
                </c:pt>
                <c:pt idx="5">
                  <c:v>2017/18</c:v>
                </c:pt>
                <c:pt idx="6">
                  <c:v>2018/19</c:v>
                </c:pt>
                <c:pt idx="7">
                  <c:v>2019/20</c:v>
                </c:pt>
                <c:pt idx="8">
                  <c:v>2020/21</c:v>
                </c:pt>
              </c:strCache>
              <c:extLst/>
            </c:strRef>
          </c:cat>
          <c:val>
            <c:numRef>
              <c:f>'4.12'!$D$124:$L$124</c:f>
              <c:numCache>
                <c:formatCode>0.0%</c:formatCode>
                <c:ptCount val="9"/>
                <c:pt idx="0">
                  <c:v>4.5989215799764185E-2</c:v>
                </c:pt>
                <c:pt idx="1">
                  <c:v>5.6157019734937738E-2</c:v>
                </c:pt>
                <c:pt idx="2">
                  <c:v>5.7808681333446209E-2</c:v>
                </c:pt>
                <c:pt idx="3">
                  <c:v>7.6587782076721816E-2</c:v>
                </c:pt>
                <c:pt idx="4">
                  <c:v>7.8115206332348419E-2</c:v>
                </c:pt>
                <c:pt idx="5">
                  <c:v>8.1893741834360753E-2</c:v>
                </c:pt>
                <c:pt idx="6">
                  <c:v>9.2551015538374762E-2</c:v>
                </c:pt>
                <c:pt idx="7">
                  <c:v>9.5283072920654022E-2</c:v>
                </c:pt>
                <c:pt idx="8">
                  <c:v>7.5230220864569625E-2</c:v>
                </c:pt>
              </c:numCache>
            </c:numRef>
          </c:val>
          <c:smooth val="0"/>
          <c:extLst>
            <c:ext xmlns:c16="http://schemas.microsoft.com/office/drawing/2014/chart" uri="{C3380CC4-5D6E-409C-BE32-E72D297353CC}">
              <c16:uniqueId val="{00000007-EEEA-4EF7-8C04-8711E6144767}"/>
            </c:ext>
          </c:extLst>
        </c:ser>
        <c:ser>
          <c:idx val="8"/>
          <c:order val="8"/>
          <c:tx>
            <c:strRef>
              <c:f>'4.12'!$B$125:$C$125</c:f>
              <c:strCache>
                <c:ptCount val="2"/>
                <c:pt idx="0">
                  <c:v>Other</c:v>
                </c:pt>
                <c:pt idx="1">
                  <c:v>Employees</c:v>
                </c:pt>
              </c:strCache>
            </c:strRef>
          </c:tx>
          <c:spPr>
            <a:ln w="28575" cap="rnd">
              <a:solidFill>
                <a:schemeClr val="accent3">
                  <a:lumMod val="60000"/>
                </a:schemeClr>
              </a:solidFill>
              <a:round/>
            </a:ln>
            <a:effectLst/>
          </c:spPr>
          <c:marker>
            <c:symbol val="none"/>
          </c:marker>
          <c:cat>
            <c:strRef>
              <c:f>'4.12'!$D$60:$L$60</c:f>
              <c:strCache>
                <c:ptCount val="9"/>
                <c:pt idx="0">
                  <c:v>2012/13</c:v>
                </c:pt>
                <c:pt idx="1">
                  <c:v>2013/14</c:v>
                </c:pt>
                <c:pt idx="2">
                  <c:v>2014/15</c:v>
                </c:pt>
                <c:pt idx="3">
                  <c:v>2015/16</c:v>
                </c:pt>
                <c:pt idx="4">
                  <c:v>2016/17</c:v>
                </c:pt>
                <c:pt idx="5">
                  <c:v>2017/18</c:v>
                </c:pt>
                <c:pt idx="6">
                  <c:v>2018/19</c:v>
                </c:pt>
                <c:pt idx="7">
                  <c:v>2019/20</c:v>
                </c:pt>
                <c:pt idx="8">
                  <c:v>2020/21</c:v>
                </c:pt>
              </c:strCache>
              <c:extLst/>
            </c:strRef>
          </c:cat>
          <c:val>
            <c:numRef>
              <c:f>'4.12'!$D$125:$L$125</c:f>
            </c:numRef>
          </c:val>
          <c:smooth val="0"/>
          <c:extLst>
            <c:ext xmlns:c16="http://schemas.microsoft.com/office/drawing/2014/chart" uri="{C3380CC4-5D6E-409C-BE32-E72D297353CC}">
              <c16:uniqueId val="{00000008-EEEA-4EF7-8C04-8711E6144767}"/>
            </c:ext>
          </c:extLst>
        </c:ser>
        <c:ser>
          <c:idx val="9"/>
          <c:order val="9"/>
          <c:tx>
            <c:strRef>
              <c:f>'4.12'!$B$126:$C$126</c:f>
              <c:strCache>
                <c:ptCount val="2"/>
                <c:pt idx="0">
                  <c:v>Other</c:v>
                </c:pt>
                <c:pt idx="1">
                  <c:v>Vacancy rate (%)</c:v>
                </c:pt>
              </c:strCache>
            </c:strRef>
          </c:tx>
          <c:spPr>
            <a:ln w="28575" cap="rnd">
              <a:solidFill>
                <a:srgbClr val="996633"/>
              </a:solidFill>
              <a:round/>
            </a:ln>
            <a:effectLst/>
          </c:spPr>
          <c:marker>
            <c:symbol val="none"/>
          </c:marker>
          <c:cat>
            <c:strRef>
              <c:f>'4.12'!$D$60:$L$60</c:f>
              <c:strCache>
                <c:ptCount val="9"/>
                <c:pt idx="0">
                  <c:v>2012/13</c:v>
                </c:pt>
                <c:pt idx="1">
                  <c:v>2013/14</c:v>
                </c:pt>
                <c:pt idx="2">
                  <c:v>2014/15</c:v>
                </c:pt>
                <c:pt idx="3">
                  <c:v>2015/16</c:v>
                </c:pt>
                <c:pt idx="4">
                  <c:v>2016/17</c:v>
                </c:pt>
                <c:pt idx="5">
                  <c:v>2017/18</c:v>
                </c:pt>
                <c:pt idx="6">
                  <c:v>2018/19</c:v>
                </c:pt>
                <c:pt idx="7">
                  <c:v>2019/20</c:v>
                </c:pt>
                <c:pt idx="8">
                  <c:v>2020/21</c:v>
                </c:pt>
              </c:strCache>
              <c:extLst/>
            </c:strRef>
          </c:cat>
          <c:val>
            <c:numRef>
              <c:f>'4.12'!$D$126:$L$126</c:f>
              <c:numCache>
                <c:formatCode>0.0%</c:formatCode>
                <c:ptCount val="9"/>
                <c:pt idx="0">
                  <c:v>2.391294816247436E-2</c:v>
                </c:pt>
                <c:pt idx="1">
                  <c:v>2.8278628042746577E-2</c:v>
                </c:pt>
                <c:pt idx="2">
                  <c:v>3.3838325787166071E-2</c:v>
                </c:pt>
                <c:pt idx="3">
                  <c:v>3.3352044165726326E-2</c:v>
                </c:pt>
                <c:pt idx="4">
                  <c:v>4.0660415693112385E-2</c:v>
                </c:pt>
                <c:pt idx="5">
                  <c:v>3.9333523445877337E-2</c:v>
                </c:pt>
                <c:pt idx="6">
                  <c:v>4.6633244178015822E-2</c:v>
                </c:pt>
                <c:pt idx="7">
                  <c:v>4.7210378827334053E-2</c:v>
                </c:pt>
                <c:pt idx="8">
                  <c:v>3.1251443810476072E-2</c:v>
                </c:pt>
              </c:numCache>
            </c:numRef>
          </c:val>
          <c:smooth val="0"/>
          <c:extLst>
            <c:ext xmlns:c16="http://schemas.microsoft.com/office/drawing/2014/chart" uri="{C3380CC4-5D6E-409C-BE32-E72D297353CC}">
              <c16:uniqueId val="{00000009-EEEA-4EF7-8C04-8711E6144767}"/>
            </c:ext>
          </c:extLst>
        </c:ser>
        <c:dLbls>
          <c:showLegendKey val="0"/>
          <c:showVal val="0"/>
          <c:showCatName val="0"/>
          <c:showSerName val="0"/>
          <c:showPercent val="0"/>
          <c:showBubbleSize val="0"/>
        </c:dLbls>
        <c:smooth val="0"/>
        <c:axId val="220702527"/>
        <c:axId val="220687135"/>
      </c:lineChart>
      <c:catAx>
        <c:axId val="22070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220687135"/>
        <c:crosses val="autoZero"/>
        <c:auto val="1"/>
        <c:lblAlgn val="ctr"/>
        <c:lblOffset val="100"/>
        <c:noMultiLvlLbl val="0"/>
      </c:catAx>
      <c:valAx>
        <c:axId val="220687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220702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Direct Care Staff Nationalities  - South East 2020/21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'5.7'!$B$216:$C$216</c:f>
              <c:strCache>
                <c:ptCount val="2"/>
                <c:pt idx="0">
                  <c:v>Direct care</c:v>
                </c:pt>
                <c:pt idx="1">
                  <c:v>British</c:v>
                </c:pt>
              </c:strCache>
            </c:strRef>
          </c:tx>
          <c:spPr>
            <a:solidFill>
              <a:schemeClr val="accent1"/>
            </a:solidFill>
            <a:ln>
              <a:noFill/>
            </a:ln>
            <a:effectLst/>
          </c:spPr>
          <c:invertIfNegative val="0"/>
          <c:cat>
            <c:strRef>
              <c:f>'5.7'!$D$96:$L$96</c:f>
              <c:strCache>
                <c:ptCount val="9"/>
                <c:pt idx="0">
                  <c:v>2012/13</c:v>
                </c:pt>
                <c:pt idx="1">
                  <c:v>2013/14</c:v>
                </c:pt>
                <c:pt idx="2">
                  <c:v>2014/15</c:v>
                </c:pt>
                <c:pt idx="3">
                  <c:v>2015/16</c:v>
                </c:pt>
                <c:pt idx="4">
                  <c:v>2016/17</c:v>
                </c:pt>
                <c:pt idx="5">
                  <c:v>2017/18</c:v>
                </c:pt>
                <c:pt idx="6">
                  <c:v>2018/19</c:v>
                </c:pt>
                <c:pt idx="7">
                  <c:v>2019/20</c:v>
                </c:pt>
                <c:pt idx="8">
                  <c:v>2020/21</c:v>
                </c:pt>
              </c:strCache>
              <c:extLst/>
            </c:strRef>
          </c:cat>
          <c:val>
            <c:numRef>
              <c:f>'5.7'!$D$216:$L$216</c:f>
              <c:numCache>
                <c:formatCode>0%</c:formatCode>
                <c:ptCount val="9"/>
                <c:pt idx="0">
                  <c:v>0.7699758856109703</c:v>
                </c:pt>
                <c:pt idx="1">
                  <c:v>0.77647634334259896</c:v>
                </c:pt>
                <c:pt idx="2">
                  <c:v>0.77243420738462221</c:v>
                </c:pt>
                <c:pt idx="3">
                  <c:v>0.77129769404169723</c:v>
                </c:pt>
                <c:pt idx="4">
                  <c:v>0.76038956681586956</c:v>
                </c:pt>
                <c:pt idx="5">
                  <c:v>0.7637034876670149</c:v>
                </c:pt>
                <c:pt idx="6">
                  <c:v>0.76177820530265283</c:v>
                </c:pt>
                <c:pt idx="7">
                  <c:v>0.74937780083195948</c:v>
                </c:pt>
                <c:pt idx="8">
                  <c:v>0.75457597673109256</c:v>
                </c:pt>
              </c:numCache>
            </c:numRef>
          </c:val>
          <c:extLst>
            <c:ext xmlns:c16="http://schemas.microsoft.com/office/drawing/2014/chart" uri="{C3380CC4-5D6E-409C-BE32-E72D297353CC}">
              <c16:uniqueId val="{00000000-F78C-4F55-ADD1-DC621A125C05}"/>
            </c:ext>
          </c:extLst>
        </c:ser>
        <c:ser>
          <c:idx val="1"/>
          <c:order val="1"/>
          <c:tx>
            <c:strRef>
              <c:f>'5.7'!$B$217:$C$217</c:f>
              <c:strCache>
                <c:ptCount val="2"/>
                <c:pt idx="0">
                  <c:v>Direct care</c:v>
                </c:pt>
                <c:pt idx="1">
                  <c:v>EU (non British)</c:v>
                </c:pt>
              </c:strCache>
            </c:strRef>
          </c:tx>
          <c:spPr>
            <a:solidFill>
              <a:schemeClr val="accent2"/>
            </a:solidFill>
            <a:ln>
              <a:noFill/>
            </a:ln>
            <a:effectLst/>
          </c:spPr>
          <c:invertIfNegative val="0"/>
          <c:cat>
            <c:strRef>
              <c:f>'5.7'!$D$96:$L$96</c:f>
              <c:strCache>
                <c:ptCount val="9"/>
                <c:pt idx="0">
                  <c:v>2012/13</c:v>
                </c:pt>
                <c:pt idx="1">
                  <c:v>2013/14</c:v>
                </c:pt>
                <c:pt idx="2">
                  <c:v>2014/15</c:v>
                </c:pt>
                <c:pt idx="3">
                  <c:v>2015/16</c:v>
                </c:pt>
                <c:pt idx="4">
                  <c:v>2016/17</c:v>
                </c:pt>
                <c:pt idx="5">
                  <c:v>2017/18</c:v>
                </c:pt>
                <c:pt idx="6">
                  <c:v>2018/19</c:v>
                </c:pt>
                <c:pt idx="7">
                  <c:v>2019/20</c:v>
                </c:pt>
                <c:pt idx="8">
                  <c:v>2020/21</c:v>
                </c:pt>
              </c:strCache>
              <c:extLst/>
            </c:strRef>
          </c:cat>
          <c:val>
            <c:numRef>
              <c:f>'5.7'!$D$217:$L$217</c:f>
              <c:numCache>
                <c:formatCode>0%</c:formatCode>
                <c:ptCount val="9"/>
                <c:pt idx="0">
                  <c:v>7.4899612332982923E-2</c:v>
                </c:pt>
                <c:pt idx="1">
                  <c:v>8.1641408849027319E-2</c:v>
                </c:pt>
                <c:pt idx="2">
                  <c:v>9.117762387325043E-2</c:v>
                </c:pt>
                <c:pt idx="3">
                  <c:v>0.10099096200420563</c:v>
                </c:pt>
                <c:pt idx="4">
                  <c:v>0.11523117186038831</c:v>
                </c:pt>
                <c:pt idx="5">
                  <c:v>0.1186245527548232</c:v>
                </c:pt>
                <c:pt idx="6">
                  <c:v>0.12165376830049167</c:v>
                </c:pt>
                <c:pt idx="7">
                  <c:v>0.12492719284730923</c:v>
                </c:pt>
                <c:pt idx="8">
                  <c:v>0.12358310130825144</c:v>
                </c:pt>
              </c:numCache>
            </c:numRef>
          </c:val>
          <c:extLst>
            <c:ext xmlns:c16="http://schemas.microsoft.com/office/drawing/2014/chart" uri="{C3380CC4-5D6E-409C-BE32-E72D297353CC}">
              <c16:uniqueId val="{00000001-F78C-4F55-ADD1-DC621A125C05}"/>
            </c:ext>
          </c:extLst>
        </c:ser>
        <c:ser>
          <c:idx val="2"/>
          <c:order val="2"/>
          <c:tx>
            <c:strRef>
              <c:f>'5.7'!$B$218:$C$218</c:f>
              <c:strCache>
                <c:ptCount val="2"/>
                <c:pt idx="0">
                  <c:v>Direct care</c:v>
                </c:pt>
                <c:pt idx="1">
                  <c:v>Non-EU</c:v>
                </c:pt>
              </c:strCache>
            </c:strRef>
          </c:tx>
          <c:spPr>
            <a:solidFill>
              <a:schemeClr val="accent3"/>
            </a:solidFill>
            <a:ln>
              <a:noFill/>
            </a:ln>
            <a:effectLst/>
          </c:spPr>
          <c:invertIfNegative val="0"/>
          <c:cat>
            <c:strRef>
              <c:f>'5.7'!$D$96:$L$96</c:f>
              <c:strCache>
                <c:ptCount val="9"/>
                <c:pt idx="0">
                  <c:v>2012/13</c:v>
                </c:pt>
                <c:pt idx="1">
                  <c:v>2013/14</c:v>
                </c:pt>
                <c:pt idx="2">
                  <c:v>2014/15</c:v>
                </c:pt>
                <c:pt idx="3">
                  <c:v>2015/16</c:v>
                </c:pt>
                <c:pt idx="4">
                  <c:v>2016/17</c:v>
                </c:pt>
                <c:pt idx="5">
                  <c:v>2017/18</c:v>
                </c:pt>
                <c:pt idx="6">
                  <c:v>2018/19</c:v>
                </c:pt>
                <c:pt idx="7">
                  <c:v>2019/20</c:v>
                </c:pt>
                <c:pt idx="8">
                  <c:v>2020/21</c:v>
                </c:pt>
              </c:strCache>
              <c:extLst/>
            </c:strRef>
          </c:cat>
          <c:val>
            <c:numRef>
              <c:f>'5.7'!$D$218:$L$218</c:f>
              <c:numCache>
                <c:formatCode>0%</c:formatCode>
                <c:ptCount val="9"/>
                <c:pt idx="0">
                  <c:v>0.15512450205604819</c:v>
                </c:pt>
                <c:pt idx="1">
                  <c:v>0.14188224780837258</c:v>
                </c:pt>
                <c:pt idx="2">
                  <c:v>0.13638816874212456</c:v>
                </c:pt>
                <c:pt idx="3">
                  <c:v>0.12771134395409839</c:v>
                </c:pt>
                <c:pt idx="4">
                  <c:v>0.12437926132374166</c:v>
                </c:pt>
                <c:pt idx="5">
                  <c:v>0.11767195957816219</c:v>
                </c:pt>
                <c:pt idx="6">
                  <c:v>0.11656802639685482</c:v>
                </c:pt>
                <c:pt idx="7">
                  <c:v>0.12569500632073169</c:v>
                </c:pt>
                <c:pt idx="8">
                  <c:v>0.12184092196065573</c:v>
                </c:pt>
              </c:numCache>
            </c:numRef>
          </c:val>
          <c:extLst>
            <c:ext xmlns:c16="http://schemas.microsoft.com/office/drawing/2014/chart" uri="{C3380CC4-5D6E-409C-BE32-E72D297353CC}">
              <c16:uniqueId val="{00000002-F78C-4F55-ADD1-DC621A125C05}"/>
            </c:ext>
          </c:extLst>
        </c:ser>
        <c:dLbls>
          <c:showLegendKey val="0"/>
          <c:showVal val="0"/>
          <c:showCatName val="0"/>
          <c:showSerName val="0"/>
          <c:showPercent val="0"/>
          <c:showBubbleSize val="0"/>
        </c:dLbls>
        <c:gapWidth val="150"/>
        <c:overlap val="100"/>
        <c:axId val="859230496"/>
        <c:axId val="859255040"/>
      </c:barChart>
      <c:catAx>
        <c:axId val="859230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859255040"/>
        <c:crosses val="autoZero"/>
        <c:auto val="1"/>
        <c:lblAlgn val="ctr"/>
        <c:lblOffset val="100"/>
        <c:noMultiLvlLbl val="0"/>
      </c:catAx>
      <c:valAx>
        <c:axId val="859255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85923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50000"/>
                  </a:schemeClr>
                </a:solidFill>
                <a:latin typeface="+mn-lt"/>
                <a:ea typeface="+mn-ea"/>
                <a:cs typeface="+mn-cs"/>
              </a:defRPr>
            </a:pPr>
            <a:r>
              <a:rPr lang="en-US" dirty="0"/>
              <a:t>Top 5 Staff Nationalities by Region – South East 2020/21 </a:t>
            </a:r>
            <a:endParaRPr lang="en-GB"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'5.8'!$N$31</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'5.8'!$M$33:$M$37</c:f>
              <c:strCache>
                <c:ptCount val="5"/>
                <c:pt idx="0">
                  <c:v>Romania</c:v>
                </c:pt>
                <c:pt idx="1">
                  <c:v>Poland</c:v>
                </c:pt>
                <c:pt idx="2">
                  <c:v>Philippines</c:v>
                </c:pt>
                <c:pt idx="3">
                  <c:v>India</c:v>
                </c:pt>
                <c:pt idx="4">
                  <c:v>Nepal</c:v>
                </c:pt>
              </c:strCache>
            </c:strRef>
          </c:cat>
          <c:val>
            <c:numRef>
              <c:f>'5.8'!$N$32:$N$37</c:f>
              <c:numCache>
                <c:formatCode>0%</c:formatCode>
                <c:ptCount val="5"/>
                <c:pt idx="0">
                  <c:v>0.1606834197580109</c:v>
                </c:pt>
                <c:pt idx="1">
                  <c:v>0.10550458715596331</c:v>
                </c:pt>
                <c:pt idx="2">
                  <c:v>6.6547001728493552E-2</c:v>
                </c:pt>
                <c:pt idx="3">
                  <c:v>6.1826884722776226E-2</c:v>
                </c:pt>
                <c:pt idx="4">
                  <c:v>4.9727429863050128E-2</c:v>
                </c:pt>
              </c:numCache>
            </c:numRef>
          </c:val>
          <c:extLst>
            <c:ext xmlns:c16="http://schemas.microsoft.com/office/drawing/2014/chart" uri="{C3380CC4-5D6E-409C-BE32-E72D297353CC}">
              <c16:uniqueId val="{00000000-0E01-4A36-BBB6-3E9E119252ED}"/>
            </c:ext>
          </c:extLst>
        </c:ser>
        <c:dLbls>
          <c:dLblPos val="outEnd"/>
          <c:showLegendKey val="0"/>
          <c:showVal val="1"/>
          <c:showCatName val="0"/>
          <c:showSerName val="0"/>
          <c:showPercent val="0"/>
          <c:showBubbleSize val="0"/>
        </c:dLbls>
        <c:gapWidth val="219"/>
        <c:overlap val="-27"/>
        <c:axId val="859239648"/>
        <c:axId val="859247136"/>
      </c:barChart>
      <c:catAx>
        <c:axId val="85923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50000"/>
                  </a:schemeClr>
                </a:solidFill>
                <a:latin typeface="+mn-lt"/>
                <a:ea typeface="+mn-ea"/>
                <a:cs typeface="+mn-cs"/>
              </a:defRPr>
            </a:pPr>
            <a:endParaRPr lang="en-US"/>
          </a:p>
        </c:txPr>
        <c:crossAx val="859247136"/>
        <c:crosses val="autoZero"/>
        <c:auto val="1"/>
        <c:lblAlgn val="ctr"/>
        <c:lblOffset val="100"/>
        <c:noMultiLvlLbl val="0"/>
      </c:catAx>
      <c:valAx>
        <c:axId val="859247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50000"/>
                  </a:schemeClr>
                </a:solidFill>
                <a:latin typeface="+mn-lt"/>
                <a:ea typeface="+mn-ea"/>
                <a:cs typeface="+mn-cs"/>
              </a:defRPr>
            </a:pPr>
            <a:endParaRPr lang="en-US"/>
          </a:p>
        </c:txPr>
        <c:crossAx val="859239648"/>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1">
              <a:lumMod val="50000"/>
            </a:schemeClr>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US" dirty="0"/>
              <a:t>Full time equivalent (FTE) mean annual pay rate by Job Role and Region</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12991732283464566"/>
          <c:y val="0.16712962962962963"/>
          <c:w val="0.83952712160979881"/>
          <c:h val="0.48077282006415867"/>
        </c:manualLayout>
      </c:layout>
      <c:barChart>
        <c:barDir val="col"/>
        <c:grouping val="clustered"/>
        <c:varyColors val="0"/>
        <c:ser>
          <c:idx val="0"/>
          <c:order val="0"/>
          <c:tx>
            <c:strRef>
              <c:f>'6.1'!$D$83:$D$84</c:f>
              <c:strCache>
                <c:ptCount val="2"/>
                <c:pt idx="0">
                  <c:v>Eastern</c:v>
                </c:pt>
                <c:pt idx="1">
                  <c:v>Local authority</c:v>
                </c:pt>
              </c:strCache>
            </c:strRef>
          </c:tx>
          <c:spPr>
            <a:solidFill>
              <a:schemeClr val="accent1"/>
            </a:solidFill>
            <a:ln>
              <a:noFill/>
            </a:ln>
            <a:effectLst/>
          </c:spPr>
          <c:invertIfNegative val="0"/>
          <c:cat>
            <c:strRef>
              <c:f>'6.1'!$B$85:$C$92</c:f>
              <c:strCache>
                <c:ptCount val="4"/>
                <c:pt idx="0">
                  <c:v>Managerial</c:v>
                </c:pt>
                <c:pt idx="1">
                  <c:v>Regulated profession</c:v>
                </c:pt>
                <c:pt idx="2">
                  <c:v>Direct care</c:v>
                </c:pt>
                <c:pt idx="3">
                  <c:v>Other</c:v>
                </c:pt>
              </c:strCache>
            </c:strRef>
          </c:cat>
          <c:val>
            <c:numRef>
              <c:f>'6.1'!$D$85:$D$92</c:f>
            </c:numRef>
          </c:val>
          <c:extLst>
            <c:ext xmlns:c16="http://schemas.microsoft.com/office/drawing/2014/chart" uri="{C3380CC4-5D6E-409C-BE32-E72D297353CC}">
              <c16:uniqueId val="{00000000-824B-4A37-8C12-A0860721FC0B}"/>
            </c:ext>
          </c:extLst>
        </c:ser>
        <c:ser>
          <c:idx val="1"/>
          <c:order val="1"/>
          <c:tx>
            <c:strRef>
              <c:f>'6.1'!$E$83:$E$84</c:f>
              <c:strCache>
                <c:ptCount val="2"/>
                <c:pt idx="0">
                  <c:v>Eastern</c:v>
                </c:pt>
                <c:pt idx="1">
                  <c:v>Independent</c:v>
                </c:pt>
              </c:strCache>
            </c:strRef>
          </c:tx>
          <c:spPr>
            <a:solidFill>
              <a:schemeClr val="accent2"/>
            </a:solidFill>
            <a:ln>
              <a:noFill/>
            </a:ln>
            <a:effectLst/>
          </c:spPr>
          <c:invertIfNegative val="0"/>
          <c:cat>
            <c:strRef>
              <c:f>'6.1'!$B$85:$C$92</c:f>
              <c:strCache>
                <c:ptCount val="4"/>
                <c:pt idx="0">
                  <c:v>Managerial</c:v>
                </c:pt>
                <c:pt idx="1">
                  <c:v>Regulated profession</c:v>
                </c:pt>
                <c:pt idx="2">
                  <c:v>Direct care</c:v>
                </c:pt>
                <c:pt idx="3">
                  <c:v>Other</c:v>
                </c:pt>
              </c:strCache>
            </c:strRef>
          </c:cat>
          <c:val>
            <c:numRef>
              <c:f>'6.1'!$E$85:$E$92</c:f>
              <c:numCache>
                <c:formatCode>"£"#,##0</c:formatCode>
                <c:ptCount val="4"/>
                <c:pt idx="0">
                  <c:v>27000</c:v>
                </c:pt>
                <c:pt idx="1">
                  <c:v>32400</c:v>
                </c:pt>
                <c:pt idx="2">
                  <c:v>18000</c:v>
                </c:pt>
                <c:pt idx="3">
                  <c:v>18300</c:v>
                </c:pt>
              </c:numCache>
            </c:numRef>
          </c:val>
          <c:extLst>
            <c:ext xmlns:c16="http://schemas.microsoft.com/office/drawing/2014/chart" uri="{C3380CC4-5D6E-409C-BE32-E72D297353CC}">
              <c16:uniqueId val="{00000001-824B-4A37-8C12-A0860721FC0B}"/>
            </c:ext>
          </c:extLst>
        </c:ser>
        <c:ser>
          <c:idx val="2"/>
          <c:order val="2"/>
          <c:tx>
            <c:strRef>
              <c:f>'6.1'!$F$83:$F$84</c:f>
              <c:strCache>
                <c:ptCount val="2"/>
                <c:pt idx="0">
                  <c:v>East Midlands</c:v>
                </c:pt>
                <c:pt idx="1">
                  <c:v>Local authority</c:v>
                </c:pt>
              </c:strCache>
            </c:strRef>
          </c:tx>
          <c:spPr>
            <a:solidFill>
              <a:schemeClr val="accent3"/>
            </a:solidFill>
            <a:ln>
              <a:noFill/>
            </a:ln>
            <a:effectLst/>
          </c:spPr>
          <c:invertIfNegative val="0"/>
          <c:cat>
            <c:strRef>
              <c:f>'6.1'!$B$85:$C$92</c:f>
              <c:strCache>
                <c:ptCount val="4"/>
                <c:pt idx="0">
                  <c:v>Managerial</c:v>
                </c:pt>
                <c:pt idx="1">
                  <c:v>Regulated profession</c:v>
                </c:pt>
                <c:pt idx="2">
                  <c:v>Direct care</c:v>
                </c:pt>
                <c:pt idx="3">
                  <c:v>Other</c:v>
                </c:pt>
              </c:strCache>
            </c:strRef>
          </c:cat>
          <c:val>
            <c:numRef>
              <c:f>'6.1'!$F$85:$F$92</c:f>
            </c:numRef>
          </c:val>
          <c:extLst>
            <c:ext xmlns:c16="http://schemas.microsoft.com/office/drawing/2014/chart" uri="{C3380CC4-5D6E-409C-BE32-E72D297353CC}">
              <c16:uniqueId val="{00000002-824B-4A37-8C12-A0860721FC0B}"/>
            </c:ext>
          </c:extLst>
        </c:ser>
        <c:ser>
          <c:idx val="3"/>
          <c:order val="3"/>
          <c:tx>
            <c:strRef>
              <c:f>'6.1'!$G$83:$G$84</c:f>
              <c:strCache>
                <c:ptCount val="2"/>
                <c:pt idx="0">
                  <c:v>East Midlands</c:v>
                </c:pt>
                <c:pt idx="1">
                  <c:v>Independent</c:v>
                </c:pt>
              </c:strCache>
            </c:strRef>
          </c:tx>
          <c:spPr>
            <a:solidFill>
              <a:schemeClr val="accent4"/>
            </a:solidFill>
            <a:ln>
              <a:noFill/>
            </a:ln>
            <a:effectLst/>
          </c:spPr>
          <c:invertIfNegative val="0"/>
          <c:cat>
            <c:strRef>
              <c:f>'6.1'!$B$85:$C$92</c:f>
              <c:strCache>
                <c:ptCount val="4"/>
                <c:pt idx="0">
                  <c:v>Managerial</c:v>
                </c:pt>
                <c:pt idx="1">
                  <c:v>Regulated profession</c:v>
                </c:pt>
                <c:pt idx="2">
                  <c:v>Direct care</c:v>
                </c:pt>
                <c:pt idx="3">
                  <c:v>Other</c:v>
                </c:pt>
              </c:strCache>
            </c:strRef>
          </c:cat>
          <c:val>
            <c:numRef>
              <c:f>'6.1'!$G$85:$G$92</c:f>
              <c:numCache>
                <c:formatCode>"£"#,##0</c:formatCode>
                <c:ptCount val="4"/>
                <c:pt idx="0">
                  <c:v>26900</c:v>
                </c:pt>
                <c:pt idx="1">
                  <c:v>32300</c:v>
                </c:pt>
                <c:pt idx="2">
                  <c:v>17900</c:v>
                </c:pt>
                <c:pt idx="3">
                  <c:v>18100</c:v>
                </c:pt>
              </c:numCache>
            </c:numRef>
          </c:val>
          <c:extLst>
            <c:ext xmlns:c16="http://schemas.microsoft.com/office/drawing/2014/chart" uri="{C3380CC4-5D6E-409C-BE32-E72D297353CC}">
              <c16:uniqueId val="{00000003-824B-4A37-8C12-A0860721FC0B}"/>
            </c:ext>
          </c:extLst>
        </c:ser>
        <c:ser>
          <c:idx val="8"/>
          <c:order val="8"/>
          <c:tx>
            <c:strRef>
              <c:f>'6.1'!$L$83:$L$84</c:f>
              <c:strCache>
                <c:ptCount val="2"/>
                <c:pt idx="0">
                  <c:v>North West</c:v>
                </c:pt>
                <c:pt idx="1">
                  <c:v>Local authority</c:v>
                </c:pt>
              </c:strCache>
            </c:strRef>
          </c:tx>
          <c:spPr>
            <a:solidFill>
              <a:schemeClr val="accent3">
                <a:lumMod val="60000"/>
              </a:schemeClr>
            </a:solidFill>
            <a:ln>
              <a:noFill/>
            </a:ln>
            <a:effectLst/>
          </c:spPr>
          <c:invertIfNegative val="0"/>
          <c:cat>
            <c:strRef>
              <c:f>'6.1'!$B$85:$C$92</c:f>
              <c:strCache>
                <c:ptCount val="4"/>
                <c:pt idx="0">
                  <c:v>Managerial</c:v>
                </c:pt>
                <c:pt idx="1">
                  <c:v>Regulated profession</c:v>
                </c:pt>
                <c:pt idx="2">
                  <c:v>Direct care</c:v>
                </c:pt>
                <c:pt idx="3">
                  <c:v>Other</c:v>
                </c:pt>
              </c:strCache>
            </c:strRef>
          </c:cat>
          <c:val>
            <c:numRef>
              <c:f>'6.1'!$L$85:$L$92</c:f>
            </c:numRef>
          </c:val>
          <c:extLst>
            <c:ext xmlns:c16="http://schemas.microsoft.com/office/drawing/2014/chart" uri="{C3380CC4-5D6E-409C-BE32-E72D297353CC}">
              <c16:uniqueId val="{00000004-824B-4A37-8C12-A0860721FC0B}"/>
            </c:ext>
          </c:extLst>
        </c:ser>
        <c:ser>
          <c:idx val="9"/>
          <c:order val="9"/>
          <c:tx>
            <c:strRef>
              <c:f>'6.1'!$M$83:$M$84</c:f>
              <c:strCache>
                <c:ptCount val="2"/>
                <c:pt idx="0">
                  <c:v>North West</c:v>
                </c:pt>
                <c:pt idx="1">
                  <c:v>Independent</c:v>
                </c:pt>
              </c:strCache>
            </c:strRef>
          </c:tx>
          <c:spPr>
            <a:solidFill>
              <a:schemeClr val="accent4">
                <a:lumMod val="60000"/>
              </a:schemeClr>
            </a:solidFill>
            <a:ln>
              <a:noFill/>
            </a:ln>
            <a:effectLst/>
          </c:spPr>
          <c:invertIfNegative val="0"/>
          <c:cat>
            <c:strRef>
              <c:f>'6.1'!$B$85:$C$92</c:f>
              <c:strCache>
                <c:ptCount val="4"/>
                <c:pt idx="0">
                  <c:v>Managerial</c:v>
                </c:pt>
                <c:pt idx="1">
                  <c:v>Regulated profession</c:v>
                </c:pt>
                <c:pt idx="2">
                  <c:v>Direct care</c:v>
                </c:pt>
                <c:pt idx="3">
                  <c:v>Other</c:v>
                </c:pt>
              </c:strCache>
            </c:strRef>
          </c:cat>
          <c:val>
            <c:numRef>
              <c:f>'6.1'!$M$85:$M$92</c:f>
              <c:numCache>
                <c:formatCode>"£"#,##0</c:formatCode>
                <c:ptCount val="4"/>
                <c:pt idx="0">
                  <c:v>27000</c:v>
                </c:pt>
                <c:pt idx="1">
                  <c:v>31800</c:v>
                </c:pt>
                <c:pt idx="2">
                  <c:v>17700</c:v>
                </c:pt>
                <c:pt idx="3">
                  <c:v>18100</c:v>
                </c:pt>
              </c:numCache>
            </c:numRef>
          </c:val>
          <c:extLst>
            <c:ext xmlns:c16="http://schemas.microsoft.com/office/drawing/2014/chart" uri="{C3380CC4-5D6E-409C-BE32-E72D297353CC}">
              <c16:uniqueId val="{00000005-824B-4A37-8C12-A0860721FC0B}"/>
            </c:ext>
          </c:extLst>
        </c:ser>
        <c:ser>
          <c:idx val="10"/>
          <c:order val="10"/>
          <c:tx>
            <c:strRef>
              <c:f>'6.1'!$N$83:$N$84</c:f>
              <c:strCache>
                <c:ptCount val="2"/>
                <c:pt idx="0">
                  <c:v>South East</c:v>
                </c:pt>
                <c:pt idx="1">
                  <c:v>Local authority</c:v>
                </c:pt>
              </c:strCache>
            </c:strRef>
          </c:tx>
          <c:spPr>
            <a:solidFill>
              <a:schemeClr val="accent5">
                <a:lumMod val="60000"/>
              </a:schemeClr>
            </a:solidFill>
            <a:ln>
              <a:noFill/>
            </a:ln>
            <a:effectLst/>
          </c:spPr>
          <c:invertIfNegative val="0"/>
          <c:cat>
            <c:strRef>
              <c:f>'6.1'!$B$85:$C$92</c:f>
              <c:strCache>
                <c:ptCount val="4"/>
                <c:pt idx="0">
                  <c:v>Managerial</c:v>
                </c:pt>
                <c:pt idx="1">
                  <c:v>Regulated profession</c:v>
                </c:pt>
                <c:pt idx="2">
                  <c:v>Direct care</c:v>
                </c:pt>
                <c:pt idx="3">
                  <c:v>Other</c:v>
                </c:pt>
              </c:strCache>
            </c:strRef>
          </c:cat>
          <c:val>
            <c:numRef>
              <c:f>'6.1'!$N$85:$N$92</c:f>
            </c:numRef>
          </c:val>
          <c:extLst>
            <c:ext xmlns:c16="http://schemas.microsoft.com/office/drawing/2014/chart" uri="{C3380CC4-5D6E-409C-BE32-E72D297353CC}">
              <c16:uniqueId val="{00000006-824B-4A37-8C12-A0860721FC0B}"/>
            </c:ext>
          </c:extLst>
        </c:ser>
        <c:ser>
          <c:idx val="11"/>
          <c:order val="11"/>
          <c:tx>
            <c:strRef>
              <c:f>'6.1'!$O$83:$O$84</c:f>
              <c:strCache>
                <c:ptCount val="2"/>
                <c:pt idx="0">
                  <c:v>South East</c:v>
                </c:pt>
                <c:pt idx="1">
                  <c:v>Independent</c:v>
                </c:pt>
              </c:strCache>
            </c:strRef>
          </c:tx>
          <c:spPr>
            <a:solidFill>
              <a:schemeClr val="accent6">
                <a:lumMod val="60000"/>
              </a:schemeClr>
            </a:solidFill>
            <a:ln>
              <a:noFill/>
            </a:ln>
            <a:effectLst/>
          </c:spPr>
          <c:invertIfNegative val="0"/>
          <c:cat>
            <c:strRef>
              <c:f>'6.1'!$B$85:$C$92</c:f>
              <c:strCache>
                <c:ptCount val="4"/>
                <c:pt idx="0">
                  <c:v>Managerial</c:v>
                </c:pt>
                <c:pt idx="1">
                  <c:v>Regulated profession</c:v>
                </c:pt>
                <c:pt idx="2">
                  <c:v>Direct care</c:v>
                </c:pt>
                <c:pt idx="3">
                  <c:v>Other</c:v>
                </c:pt>
              </c:strCache>
            </c:strRef>
          </c:cat>
          <c:val>
            <c:numRef>
              <c:f>'6.1'!$O$85:$O$92</c:f>
              <c:numCache>
                <c:formatCode>"£"#,##0</c:formatCode>
                <c:ptCount val="4"/>
                <c:pt idx="0">
                  <c:v>27900</c:v>
                </c:pt>
                <c:pt idx="1">
                  <c:v>34400</c:v>
                </c:pt>
                <c:pt idx="2">
                  <c:v>18400</c:v>
                </c:pt>
                <c:pt idx="3">
                  <c:v>19000</c:v>
                </c:pt>
              </c:numCache>
            </c:numRef>
          </c:val>
          <c:extLst>
            <c:ext xmlns:c16="http://schemas.microsoft.com/office/drawing/2014/chart" uri="{C3380CC4-5D6E-409C-BE32-E72D297353CC}">
              <c16:uniqueId val="{00000007-824B-4A37-8C12-A0860721FC0B}"/>
            </c:ext>
          </c:extLst>
        </c:ser>
        <c:ser>
          <c:idx val="12"/>
          <c:order val="12"/>
          <c:tx>
            <c:strRef>
              <c:f>'6.1'!$P$83:$P$84</c:f>
              <c:strCache>
                <c:ptCount val="2"/>
                <c:pt idx="0">
                  <c:v>South West</c:v>
                </c:pt>
                <c:pt idx="1">
                  <c:v>Local authority</c:v>
                </c:pt>
              </c:strCache>
            </c:strRef>
          </c:tx>
          <c:spPr>
            <a:solidFill>
              <a:schemeClr val="accent1">
                <a:lumMod val="80000"/>
                <a:lumOff val="20000"/>
              </a:schemeClr>
            </a:solidFill>
            <a:ln>
              <a:noFill/>
            </a:ln>
            <a:effectLst/>
          </c:spPr>
          <c:invertIfNegative val="0"/>
          <c:cat>
            <c:strRef>
              <c:f>'6.1'!$B$85:$C$92</c:f>
              <c:strCache>
                <c:ptCount val="4"/>
                <c:pt idx="0">
                  <c:v>Managerial</c:v>
                </c:pt>
                <c:pt idx="1">
                  <c:v>Regulated profession</c:v>
                </c:pt>
                <c:pt idx="2">
                  <c:v>Direct care</c:v>
                </c:pt>
                <c:pt idx="3">
                  <c:v>Other</c:v>
                </c:pt>
              </c:strCache>
            </c:strRef>
          </c:cat>
          <c:val>
            <c:numRef>
              <c:f>'6.1'!$P$85:$P$92</c:f>
            </c:numRef>
          </c:val>
          <c:extLst>
            <c:ext xmlns:c16="http://schemas.microsoft.com/office/drawing/2014/chart" uri="{C3380CC4-5D6E-409C-BE32-E72D297353CC}">
              <c16:uniqueId val="{00000008-824B-4A37-8C12-A0860721FC0B}"/>
            </c:ext>
          </c:extLst>
        </c:ser>
        <c:ser>
          <c:idx val="13"/>
          <c:order val="13"/>
          <c:tx>
            <c:strRef>
              <c:f>'6.1'!$Q$83:$Q$84</c:f>
              <c:strCache>
                <c:ptCount val="2"/>
                <c:pt idx="0">
                  <c:v>South West</c:v>
                </c:pt>
                <c:pt idx="1">
                  <c:v>Independent</c:v>
                </c:pt>
              </c:strCache>
            </c:strRef>
          </c:tx>
          <c:spPr>
            <a:solidFill>
              <a:schemeClr val="accent2">
                <a:lumMod val="80000"/>
                <a:lumOff val="20000"/>
              </a:schemeClr>
            </a:solidFill>
            <a:ln>
              <a:noFill/>
            </a:ln>
            <a:effectLst/>
          </c:spPr>
          <c:invertIfNegative val="0"/>
          <c:cat>
            <c:strRef>
              <c:f>'6.1'!$B$85:$C$92</c:f>
              <c:strCache>
                <c:ptCount val="4"/>
                <c:pt idx="0">
                  <c:v>Managerial</c:v>
                </c:pt>
                <c:pt idx="1">
                  <c:v>Regulated profession</c:v>
                </c:pt>
                <c:pt idx="2">
                  <c:v>Direct care</c:v>
                </c:pt>
                <c:pt idx="3">
                  <c:v>Other</c:v>
                </c:pt>
              </c:strCache>
            </c:strRef>
          </c:cat>
          <c:val>
            <c:numRef>
              <c:f>'6.1'!$Q$85:$Q$92</c:f>
              <c:numCache>
                <c:formatCode>"£"#,##0</c:formatCode>
                <c:ptCount val="4"/>
                <c:pt idx="0">
                  <c:v>26900</c:v>
                </c:pt>
                <c:pt idx="1">
                  <c:v>33600</c:v>
                </c:pt>
                <c:pt idx="2">
                  <c:v>18100</c:v>
                </c:pt>
                <c:pt idx="3">
                  <c:v>18400</c:v>
                </c:pt>
              </c:numCache>
            </c:numRef>
          </c:val>
          <c:extLst>
            <c:ext xmlns:c16="http://schemas.microsoft.com/office/drawing/2014/chart" uri="{C3380CC4-5D6E-409C-BE32-E72D297353CC}">
              <c16:uniqueId val="{00000009-824B-4A37-8C12-A0860721FC0B}"/>
            </c:ext>
          </c:extLst>
        </c:ser>
        <c:ser>
          <c:idx val="14"/>
          <c:order val="14"/>
          <c:tx>
            <c:strRef>
              <c:f>'6.1'!$R$83:$R$84</c:f>
              <c:strCache>
                <c:ptCount val="2"/>
                <c:pt idx="0">
                  <c:v>West Midlands</c:v>
                </c:pt>
                <c:pt idx="1">
                  <c:v>Local authority</c:v>
                </c:pt>
              </c:strCache>
            </c:strRef>
          </c:tx>
          <c:spPr>
            <a:solidFill>
              <a:schemeClr val="accent3">
                <a:lumMod val="80000"/>
                <a:lumOff val="20000"/>
              </a:schemeClr>
            </a:solidFill>
            <a:ln>
              <a:noFill/>
            </a:ln>
            <a:effectLst/>
          </c:spPr>
          <c:invertIfNegative val="0"/>
          <c:cat>
            <c:strRef>
              <c:f>'6.1'!$B$85:$C$92</c:f>
              <c:strCache>
                <c:ptCount val="4"/>
                <c:pt idx="0">
                  <c:v>Managerial</c:v>
                </c:pt>
                <c:pt idx="1">
                  <c:v>Regulated profession</c:v>
                </c:pt>
                <c:pt idx="2">
                  <c:v>Direct care</c:v>
                </c:pt>
                <c:pt idx="3">
                  <c:v>Other</c:v>
                </c:pt>
              </c:strCache>
            </c:strRef>
          </c:cat>
          <c:val>
            <c:numRef>
              <c:f>'6.1'!$R$85:$R$92</c:f>
            </c:numRef>
          </c:val>
          <c:extLst>
            <c:ext xmlns:c16="http://schemas.microsoft.com/office/drawing/2014/chart" uri="{C3380CC4-5D6E-409C-BE32-E72D297353CC}">
              <c16:uniqueId val="{0000000A-824B-4A37-8C12-A0860721FC0B}"/>
            </c:ext>
          </c:extLst>
        </c:ser>
        <c:ser>
          <c:idx val="15"/>
          <c:order val="15"/>
          <c:tx>
            <c:strRef>
              <c:f>'6.1'!$S$83:$S$84</c:f>
              <c:strCache>
                <c:ptCount val="2"/>
                <c:pt idx="0">
                  <c:v>West Midlands</c:v>
                </c:pt>
                <c:pt idx="1">
                  <c:v>Independent</c:v>
                </c:pt>
              </c:strCache>
            </c:strRef>
          </c:tx>
          <c:spPr>
            <a:solidFill>
              <a:schemeClr val="accent4">
                <a:lumMod val="80000"/>
                <a:lumOff val="20000"/>
              </a:schemeClr>
            </a:solidFill>
            <a:ln>
              <a:noFill/>
            </a:ln>
            <a:effectLst/>
          </c:spPr>
          <c:invertIfNegative val="0"/>
          <c:cat>
            <c:strRef>
              <c:f>'6.1'!$B$85:$C$92</c:f>
              <c:strCache>
                <c:ptCount val="4"/>
                <c:pt idx="0">
                  <c:v>Managerial</c:v>
                </c:pt>
                <c:pt idx="1">
                  <c:v>Regulated profession</c:v>
                </c:pt>
                <c:pt idx="2">
                  <c:v>Direct care</c:v>
                </c:pt>
                <c:pt idx="3">
                  <c:v>Other</c:v>
                </c:pt>
              </c:strCache>
            </c:strRef>
          </c:cat>
          <c:val>
            <c:numRef>
              <c:f>'6.1'!$S$85:$S$92</c:f>
              <c:numCache>
                <c:formatCode>"£"#,##0</c:formatCode>
                <c:ptCount val="4"/>
                <c:pt idx="0">
                  <c:v>26700</c:v>
                </c:pt>
                <c:pt idx="1">
                  <c:v>32700</c:v>
                </c:pt>
                <c:pt idx="2">
                  <c:v>17700</c:v>
                </c:pt>
                <c:pt idx="3">
                  <c:v>18200</c:v>
                </c:pt>
              </c:numCache>
            </c:numRef>
          </c:val>
          <c:extLst>
            <c:ext xmlns:c16="http://schemas.microsoft.com/office/drawing/2014/chart" uri="{C3380CC4-5D6E-409C-BE32-E72D297353CC}">
              <c16:uniqueId val="{0000000B-824B-4A37-8C12-A0860721FC0B}"/>
            </c:ext>
          </c:extLst>
        </c:ser>
        <c:ser>
          <c:idx val="16"/>
          <c:order val="16"/>
          <c:tx>
            <c:strRef>
              <c:f>'6.1'!$T$83:$T$84</c:f>
              <c:strCache>
                <c:ptCount val="2"/>
                <c:pt idx="0">
                  <c:v>Yorkshire and the Humber</c:v>
                </c:pt>
                <c:pt idx="1">
                  <c:v>Local authority</c:v>
                </c:pt>
              </c:strCache>
            </c:strRef>
          </c:tx>
          <c:spPr>
            <a:solidFill>
              <a:schemeClr val="accent5">
                <a:lumMod val="80000"/>
                <a:lumOff val="20000"/>
              </a:schemeClr>
            </a:solidFill>
            <a:ln>
              <a:noFill/>
            </a:ln>
            <a:effectLst/>
          </c:spPr>
          <c:invertIfNegative val="0"/>
          <c:cat>
            <c:strRef>
              <c:f>'6.1'!$B$85:$C$92</c:f>
              <c:strCache>
                <c:ptCount val="4"/>
                <c:pt idx="0">
                  <c:v>Managerial</c:v>
                </c:pt>
                <c:pt idx="1">
                  <c:v>Regulated profession</c:v>
                </c:pt>
                <c:pt idx="2">
                  <c:v>Direct care</c:v>
                </c:pt>
                <c:pt idx="3">
                  <c:v>Other</c:v>
                </c:pt>
              </c:strCache>
            </c:strRef>
          </c:cat>
          <c:val>
            <c:numRef>
              <c:f>'6.1'!$T$85:$T$92</c:f>
            </c:numRef>
          </c:val>
          <c:extLst>
            <c:ext xmlns:c16="http://schemas.microsoft.com/office/drawing/2014/chart" uri="{C3380CC4-5D6E-409C-BE32-E72D297353CC}">
              <c16:uniqueId val="{0000000C-824B-4A37-8C12-A0860721FC0B}"/>
            </c:ext>
          </c:extLst>
        </c:ser>
        <c:ser>
          <c:idx val="4"/>
          <c:order val="4"/>
          <c:tx>
            <c:strRef>
              <c:f>'6.1'!$H$83:$H$84</c:f>
              <c:strCache>
                <c:ptCount val="2"/>
                <c:pt idx="0">
                  <c:v>London</c:v>
                </c:pt>
                <c:pt idx="1">
                  <c:v>Local authority</c:v>
                </c:pt>
              </c:strCache>
            </c:strRef>
          </c:tx>
          <c:spPr>
            <a:solidFill>
              <a:schemeClr val="accent5"/>
            </a:solidFill>
            <a:ln>
              <a:noFill/>
            </a:ln>
            <a:effectLst/>
          </c:spPr>
          <c:invertIfNegative val="0"/>
          <c:cat>
            <c:strRef>
              <c:f>'6.1'!$B$85:$C$92</c:f>
              <c:strCache>
                <c:ptCount val="4"/>
                <c:pt idx="0">
                  <c:v>Managerial</c:v>
                </c:pt>
                <c:pt idx="1">
                  <c:v>Regulated profession</c:v>
                </c:pt>
                <c:pt idx="2">
                  <c:v>Direct care</c:v>
                </c:pt>
                <c:pt idx="3">
                  <c:v>Other</c:v>
                </c:pt>
              </c:strCache>
            </c:strRef>
          </c:cat>
          <c:val>
            <c:numRef>
              <c:f>'6.1'!$H$85:$H$92</c:f>
            </c:numRef>
          </c:val>
          <c:extLst>
            <c:ext xmlns:c16="http://schemas.microsoft.com/office/drawing/2014/chart" uri="{C3380CC4-5D6E-409C-BE32-E72D297353CC}">
              <c16:uniqueId val="{0000000D-824B-4A37-8C12-A0860721FC0B}"/>
            </c:ext>
          </c:extLst>
        </c:ser>
        <c:ser>
          <c:idx val="5"/>
          <c:order val="5"/>
          <c:tx>
            <c:strRef>
              <c:f>'6.1'!$I$83:$I$84</c:f>
              <c:strCache>
                <c:ptCount val="2"/>
                <c:pt idx="0">
                  <c:v>London</c:v>
                </c:pt>
                <c:pt idx="1">
                  <c:v>Independent</c:v>
                </c:pt>
              </c:strCache>
            </c:strRef>
          </c:tx>
          <c:spPr>
            <a:solidFill>
              <a:schemeClr val="accent6"/>
            </a:solidFill>
            <a:ln>
              <a:noFill/>
            </a:ln>
            <a:effectLst/>
          </c:spPr>
          <c:invertIfNegative val="0"/>
          <c:cat>
            <c:strRef>
              <c:f>'6.1'!$B$85:$C$92</c:f>
              <c:strCache>
                <c:ptCount val="4"/>
                <c:pt idx="0">
                  <c:v>Managerial</c:v>
                </c:pt>
                <c:pt idx="1">
                  <c:v>Regulated profession</c:v>
                </c:pt>
                <c:pt idx="2">
                  <c:v>Direct care</c:v>
                </c:pt>
                <c:pt idx="3">
                  <c:v>Other</c:v>
                </c:pt>
              </c:strCache>
            </c:strRef>
          </c:cat>
          <c:val>
            <c:numRef>
              <c:f>'6.1'!$I$85:$I$92</c:f>
              <c:numCache>
                <c:formatCode>"£"#,##0</c:formatCode>
                <c:ptCount val="4"/>
                <c:pt idx="0">
                  <c:v>28400</c:v>
                </c:pt>
                <c:pt idx="1">
                  <c:v>33300</c:v>
                </c:pt>
                <c:pt idx="2">
                  <c:v>18900</c:v>
                </c:pt>
                <c:pt idx="3">
                  <c:v>20300</c:v>
                </c:pt>
              </c:numCache>
            </c:numRef>
          </c:val>
          <c:extLst>
            <c:ext xmlns:c16="http://schemas.microsoft.com/office/drawing/2014/chart" uri="{C3380CC4-5D6E-409C-BE32-E72D297353CC}">
              <c16:uniqueId val="{0000000E-824B-4A37-8C12-A0860721FC0B}"/>
            </c:ext>
          </c:extLst>
        </c:ser>
        <c:ser>
          <c:idx val="6"/>
          <c:order val="6"/>
          <c:tx>
            <c:strRef>
              <c:f>'6.1'!$J$83:$J$84</c:f>
              <c:strCache>
                <c:ptCount val="2"/>
                <c:pt idx="0">
                  <c:v>North East</c:v>
                </c:pt>
                <c:pt idx="1">
                  <c:v>Local authority</c:v>
                </c:pt>
              </c:strCache>
            </c:strRef>
          </c:tx>
          <c:spPr>
            <a:solidFill>
              <a:schemeClr val="accent1">
                <a:lumMod val="60000"/>
              </a:schemeClr>
            </a:solidFill>
            <a:ln>
              <a:noFill/>
            </a:ln>
            <a:effectLst/>
          </c:spPr>
          <c:invertIfNegative val="0"/>
          <c:cat>
            <c:strRef>
              <c:f>'6.1'!$B$85:$C$92</c:f>
              <c:strCache>
                <c:ptCount val="4"/>
                <c:pt idx="0">
                  <c:v>Managerial</c:v>
                </c:pt>
                <c:pt idx="1">
                  <c:v>Regulated profession</c:v>
                </c:pt>
                <c:pt idx="2">
                  <c:v>Direct care</c:v>
                </c:pt>
                <c:pt idx="3">
                  <c:v>Other</c:v>
                </c:pt>
              </c:strCache>
            </c:strRef>
          </c:cat>
          <c:val>
            <c:numRef>
              <c:f>'6.1'!$J$85:$J$92</c:f>
            </c:numRef>
          </c:val>
          <c:extLst>
            <c:ext xmlns:c16="http://schemas.microsoft.com/office/drawing/2014/chart" uri="{C3380CC4-5D6E-409C-BE32-E72D297353CC}">
              <c16:uniqueId val="{0000000F-824B-4A37-8C12-A0860721FC0B}"/>
            </c:ext>
          </c:extLst>
        </c:ser>
        <c:ser>
          <c:idx val="7"/>
          <c:order val="7"/>
          <c:tx>
            <c:strRef>
              <c:f>'6.1'!$K$83:$K$84</c:f>
              <c:strCache>
                <c:ptCount val="2"/>
                <c:pt idx="0">
                  <c:v>North East</c:v>
                </c:pt>
                <c:pt idx="1">
                  <c:v>Independent</c:v>
                </c:pt>
              </c:strCache>
            </c:strRef>
          </c:tx>
          <c:spPr>
            <a:solidFill>
              <a:schemeClr val="accent2">
                <a:lumMod val="60000"/>
              </a:schemeClr>
            </a:solidFill>
            <a:ln>
              <a:noFill/>
            </a:ln>
            <a:effectLst/>
          </c:spPr>
          <c:invertIfNegative val="0"/>
          <c:cat>
            <c:strRef>
              <c:f>'6.1'!$B$85:$C$92</c:f>
              <c:strCache>
                <c:ptCount val="4"/>
                <c:pt idx="0">
                  <c:v>Managerial</c:v>
                </c:pt>
                <c:pt idx="1">
                  <c:v>Regulated profession</c:v>
                </c:pt>
                <c:pt idx="2">
                  <c:v>Direct care</c:v>
                </c:pt>
                <c:pt idx="3">
                  <c:v>Other</c:v>
                </c:pt>
              </c:strCache>
            </c:strRef>
          </c:cat>
          <c:val>
            <c:numRef>
              <c:f>'6.1'!$K$85:$K$92</c:f>
              <c:numCache>
                <c:formatCode>"£"#,##0</c:formatCode>
                <c:ptCount val="4"/>
                <c:pt idx="0">
                  <c:v>26700</c:v>
                </c:pt>
                <c:pt idx="1">
                  <c:v>31700</c:v>
                </c:pt>
                <c:pt idx="2">
                  <c:v>17600</c:v>
                </c:pt>
                <c:pt idx="3">
                  <c:v>17900</c:v>
                </c:pt>
              </c:numCache>
            </c:numRef>
          </c:val>
          <c:extLst>
            <c:ext xmlns:c16="http://schemas.microsoft.com/office/drawing/2014/chart" uri="{C3380CC4-5D6E-409C-BE32-E72D297353CC}">
              <c16:uniqueId val="{00000010-824B-4A37-8C12-A0860721FC0B}"/>
            </c:ext>
          </c:extLst>
        </c:ser>
        <c:ser>
          <c:idx val="17"/>
          <c:order val="17"/>
          <c:tx>
            <c:strRef>
              <c:f>'6.1'!$U$83:$U$84</c:f>
              <c:strCache>
                <c:ptCount val="2"/>
                <c:pt idx="0">
                  <c:v>Yorkshire and the Humber</c:v>
                </c:pt>
                <c:pt idx="1">
                  <c:v>Independent</c:v>
                </c:pt>
              </c:strCache>
            </c:strRef>
          </c:tx>
          <c:spPr>
            <a:solidFill>
              <a:schemeClr val="accent6">
                <a:lumMod val="80000"/>
                <a:lumOff val="20000"/>
              </a:schemeClr>
            </a:solidFill>
            <a:ln>
              <a:noFill/>
            </a:ln>
            <a:effectLst/>
          </c:spPr>
          <c:invertIfNegative val="0"/>
          <c:cat>
            <c:strRef>
              <c:f>'6.1'!$B$85:$C$92</c:f>
              <c:strCache>
                <c:ptCount val="4"/>
                <c:pt idx="0">
                  <c:v>Managerial</c:v>
                </c:pt>
                <c:pt idx="1">
                  <c:v>Regulated profession</c:v>
                </c:pt>
                <c:pt idx="2">
                  <c:v>Direct care</c:v>
                </c:pt>
                <c:pt idx="3">
                  <c:v>Other</c:v>
                </c:pt>
              </c:strCache>
            </c:strRef>
          </c:cat>
          <c:val>
            <c:numRef>
              <c:f>'6.1'!$U$85:$U$92</c:f>
              <c:numCache>
                <c:formatCode>"£"#,##0</c:formatCode>
                <c:ptCount val="4"/>
                <c:pt idx="0">
                  <c:v>26800</c:v>
                </c:pt>
                <c:pt idx="1">
                  <c:v>31700</c:v>
                </c:pt>
                <c:pt idx="2">
                  <c:v>17800</c:v>
                </c:pt>
                <c:pt idx="3">
                  <c:v>17900</c:v>
                </c:pt>
              </c:numCache>
            </c:numRef>
          </c:val>
          <c:extLst>
            <c:ext xmlns:c16="http://schemas.microsoft.com/office/drawing/2014/chart" uri="{C3380CC4-5D6E-409C-BE32-E72D297353CC}">
              <c16:uniqueId val="{00000011-824B-4A37-8C12-A0860721FC0B}"/>
            </c:ext>
          </c:extLst>
        </c:ser>
        <c:dLbls>
          <c:showLegendKey val="0"/>
          <c:showVal val="0"/>
          <c:showCatName val="0"/>
          <c:showSerName val="0"/>
          <c:showPercent val="0"/>
          <c:showBubbleSize val="0"/>
        </c:dLbls>
        <c:gapWidth val="219"/>
        <c:overlap val="-27"/>
        <c:axId val="516254464"/>
        <c:axId val="516256544"/>
      </c:barChart>
      <c:catAx>
        <c:axId val="51625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516256544"/>
        <c:crosses val="autoZero"/>
        <c:auto val="1"/>
        <c:lblAlgn val="ctr"/>
        <c:lblOffset val="100"/>
        <c:noMultiLvlLbl val="0"/>
      </c:catAx>
      <c:valAx>
        <c:axId val="5162565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516254464"/>
        <c:crosses val="autoZero"/>
        <c:crossBetween val="between"/>
      </c:valAx>
      <c:spPr>
        <a:noFill/>
        <a:ln>
          <a:noFill/>
        </a:ln>
        <a:effectLst/>
      </c:spPr>
    </c:plotArea>
    <c:legend>
      <c:legendPos val="b"/>
      <c:layout>
        <c:manualLayout>
          <c:xMode val="edge"/>
          <c:yMode val="edge"/>
          <c:x val="1.5116579177602802E-2"/>
          <c:y val="0.77709864391951011"/>
          <c:w val="0.96976662292213478"/>
          <c:h val="0.195123578302712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Care certificate status by Region – 2020/21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bar"/>
        <c:grouping val="stacked"/>
        <c:varyColors val="0"/>
        <c:ser>
          <c:idx val="0"/>
          <c:order val="0"/>
          <c:tx>
            <c:strRef>
              <c:f>'7.1'!$C$106</c:f>
              <c:strCache>
                <c:ptCount val="1"/>
                <c:pt idx="0">
                  <c:v>Achieved</c:v>
                </c:pt>
              </c:strCache>
            </c:strRef>
          </c:tx>
          <c:spPr>
            <a:solidFill>
              <a:schemeClr val="accent1"/>
            </a:solidFill>
            <a:ln>
              <a:noFill/>
            </a:ln>
            <a:effectLst/>
          </c:spPr>
          <c:invertIfNegative val="0"/>
          <c:cat>
            <c:strRef>
              <c:f>'7.1'!$B$107:$B$116</c:f>
              <c:strCache>
                <c:ptCount val="10"/>
                <c:pt idx="0">
                  <c:v>Eastern</c:v>
                </c:pt>
                <c:pt idx="1">
                  <c:v>East Midlands</c:v>
                </c:pt>
                <c:pt idx="2">
                  <c:v>London</c:v>
                </c:pt>
                <c:pt idx="3">
                  <c:v>North East</c:v>
                </c:pt>
                <c:pt idx="4">
                  <c:v>North West</c:v>
                </c:pt>
                <c:pt idx="5">
                  <c:v>South East</c:v>
                </c:pt>
                <c:pt idx="6">
                  <c:v>South West</c:v>
                </c:pt>
                <c:pt idx="7">
                  <c:v>West Midlands</c:v>
                </c:pt>
                <c:pt idx="8">
                  <c:v>Yorkshire and the Humber</c:v>
                </c:pt>
                <c:pt idx="9">
                  <c:v>Regional Average</c:v>
                </c:pt>
              </c:strCache>
            </c:strRef>
          </c:cat>
          <c:val>
            <c:numRef>
              <c:f>'7.1'!$C$107:$C$116</c:f>
              <c:numCache>
                <c:formatCode>0%</c:formatCode>
                <c:ptCount val="10"/>
                <c:pt idx="0">
                  <c:v>0.28933446131202517</c:v>
                </c:pt>
                <c:pt idx="1">
                  <c:v>0.32032233211358457</c:v>
                </c:pt>
                <c:pt idx="2">
                  <c:v>0.34659078947543343</c:v>
                </c:pt>
                <c:pt idx="3">
                  <c:v>0.31975609708617159</c:v>
                </c:pt>
                <c:pt idx="4">
                  <c:v>0.26583223097680547</c:v>
                </c:pt>
                <c:pt idx="5">
                  <c:v>0.30047894142680642</c:v>
                </c:pt>
                <c:pt idx="6">
                  <c:v>0.25615050904941489</c:v>
                </c:pt>
                <c:pt idx="7">
                  <c:v>0.3102264163600188</c:v>
                </c:pt>
                <c:pt idx="8">
                  <c:v>0.26775439020150893</c:v>
                </c:pt>
                <c:pt idx="9">
                  <c:v>0.2973829075557522</c:v>
                </c:pt>
              </c:numCache>
            </c:numRef>
          </c:val>
          <c:extLst>
            <c:ext xmlns:c16="http://schemas.microsoft.com/office/drawing/2014/chart" uri="{C3380CC4-5D6E-409C-BE32-E72D297353CC}">
              <c16:uniqueId val="{00000000-ED74-4515-AD97-9F2A063B0246}"/>
            </c:ext>
          </c:extLst>
        </c:ser>
        <c:ser>
          <c:idx val="1"/>
          <c:order val="1"/>
          <c:tx>
            <c:strRef>
              <c:f>'7.1'!$D$106</c:f>
              <c:strCache>
                <c:ptCount val="1"/>
                <c:pt idx="0">
                  <c:v>In progress/partially achieved</c:v>
                </c:pt>
              </c:strCache>
            </c:strRef>
          </c:tx>
          <c:spPr>
            <a:solidFill>
              <a:schemeClr val="accent2"/>
            </a:solidFill>
            <a:ln>
              <a:noFill/>
            </a:ln>
            <a:effectLst/>
          </c:spPr>
          <c:invertIfNegative val="0"/>
          <c:cat>
            <c:strRef>
              <c:f>'7.1'!$B$107:$B$116</c:f>
              <c:strCache>
                <c:ptCount val="10"/>
                <c:pt idx="0">
                  <c:v>Eastern</c:v>
                </c:pt>
                <c:pt idx="1">
                  <c:v>East Midlands</c:v>
                </c:pt>
                <c:pt idx="2">
                  <c:v>London</c:v>
                </c:pt>
                <c:pt idx="3">
                  <c:v>North East</c:v>
                </c:pt>
                <c:pt idx="4">
                  <c:v>North West</c:v>
                </c:pt>
                <c:pt idx="5">
                  <c:v>South East</c:v>
                </c:pt>
                <c:pt idx="6">
                  <c:v>South West</c:v>
                </c:pt>
                <c:pt idx="7">
                  <c:v>West Midlands</c:v>
                </c:pt>
                <c:pt idx="8">
                  <c:v>Yorkshire and the Humber</c:v>
                </c:pt>
                <c:pt idx="9">
                  <c:v>Regional Average</c:v>
                </c:pt>
              </c:strCache>
            </c:strRef>
          </c:cat>
          <c:val>
            <c:numRef>
              <c:f>'7.1'!$D$107:$D$116</c:f>
              <c:numCache>
                <c:formatCode>0%</c:formatCode>
                <c:ptCount val="10"/>
                <c:pt idx="0">
                  <c:v>0.18728800073202684</c:v>
                </c:pt>
                <c:pt idx="1">
                  <c:v>0.16529710478428794</c:v>
                </c:pt>
                <c:pt idx="2">
                  <c:v>0.18856759214434476</c:v>
                </c:pt>
                <c:pt idx="3">
                  <c:v>0.10307128904780413</c:v>
                </c:pt>
                <c:pt idx="4">
                  <c:v>0.14056242095833121</c:v>
                </c:pt>
                <c:pt idx="5">
                  <c:v>0.17606214648782267</c:v>
                </c:pt>
                <c:pt idx="6">
                  <c:v>0.16511402834679145</c:v>
                </c:pt>
                <c:pt idx="7">
                  <c:v>0.14887607668964867</c:v>
                </c:pt>
                <c:pt idx="8">
                  <c:v>0.17205759208620058</c:v>
                </c:pt>
                <c:pt idx="9">
                  <c:v>0.16076625014191762</c:v>
                </c:pt>
              </c:numCache>
            </c:numRef>
          </c:val>
          <c:extLst>
            <c:ext xmlns:c16="http://schemas.microsoft.com/office/drawing/2014/chart" uri="{C3380CC4-5D6E-409C-BE32-E72D297353CC}">
              <c16:uniqueId val="{00000001-ED74-4515-AD97-9F2A063B0246}"/>
            </c:ext>
          </c:extLst>
        </c:ser>
        <c:ser>
          <c:idx val="2"/>
          <c:order val="2"/>
          <c:tx>
            <c:strRef>
              <c:f>'7.1'!$E$106</c:f>
              <c:strCache>
                <c:ptCount val="1"/>
                <c:pt idx="0">
                  <c:v>Not started</c:v>
                </c:pt>
              </c:strCache>
            </c:strRef>
          </c:tx>
          <c:spPr>
            <a:solidFill>
              <a:schemeClr val="accent3"/>
            </a:solidFill>
            <a:ln>
              <a:noFill/>
            </a:ln>
            <a:effectLst/>
          </c:spPr>
          <c:invertIfNegative val="0"/>
          <c:cat>
            <c:strRef>
              <c:f>'7.1'!$B$107:$B$116</c:f>
              <c:strCache>
                <c:ptCount val="10"/>
                <c:pt idx="0">
                  <c:v>Eastern</c:v>
                </c:pt>
                <c:pt idx="1">
                  <c:v>East Midlands</c:v>
                </c:pt>
                <c:pt idx="2">
                  <c:v>London</c:v>
                </c:pt>
                <c:pt idx="3">
                  <c:v>North East</c:v>
                </c:pt>
                <c:pt idx="4">
                  <c:v>North West</c:v>
                </c:pt>
                <c:pt idx="5">
                  <c:v>South East</c:v>
                </c:pt>
                <c:pt idx="6">
                  <c:v>South West</c:v>
                </c:pt>
                <c:pt idx="7">
                  <c:v>West Midlands</c:v>
                </c:pt>
                <c:pt idx="8">
                  <c:v>Yorkshire and the Humber</c:v>
                </c:pt>
                <c:pt idx="9">
                  <c:v>Regional Average</c:v>
                </c:pt>
              </c:strCache>
            </c:strRef>
          </c:cat>
          <c:val>
            <c:numRef>
              <c:f>'7.1'!$E$107:$E$116</c:f>
              <c:numCache>
                <c:formatCode>0%</c:formatCode>
                <c:ptCount val="10"/>
                <c:pt idx="0">
                  <c:v>0.52337753795594777</c:v>
                </c:pt>
                <c:pt idx="1">
                  <c:v>0.51438056310212799</c:v>
                </c:pt>
                <c:pt idx="2">
                  <c:v>0.46484161838022137</c:v>
                </c:pt>
                <c:pt idx="3">
                  <c:v>0.57717261386602348</c:v>
                </c:pt>
                <c:pt idx="4">
                  <c:v>0.59360534806486398</c:v>
                </c:pt>
                <c:pt idx="5">
                  <c:v>0.52345891208536954</c:v>
                </c:pt>
                <c:pt idx="6">
                  <c:v>0.57873546260379405</c:v>
                </c:pt>
                <c:pt idx="7">
                  <c:v>0.54089750695033256</c:v>
                </c:pt>
                <c:pt idx="8">
                  <c:v>0.56018801771229099</c:v>
                </c:pt>
                <c:pt idx="9">
                  <c:v>0.54185084230233027</c:v>
                </c:pt>
              </c:numCache>
            </c:numRef>
          </c:val>
          <c:extLst>
            <c:ext xmlns:c16="http://schemas.microsoft.com/office/drawing/2014/chart" uri="{C3380CC4-5D6E-409C-BE32-E72D297353CC}">
              <c16:uniqueId val="{00000002-ED74-4515-AD97-9F2A063B0246}"/>
            </c:ext>
          </c:extLst>
        </c:ser>
        <c:dLbls>
          <c:showLegendKey val="0"/>
          <c:showVal val="0"/>
          <c:showCatName val="0"/>
          <c:showSerName val="0"/>
          <c:showPercent val="0"/>
          <c:showBubbleSize val="0"/>
        </c:dLbls>
        <c:gapWidth val="150"/>
        <c:overlap val="100"/>
        <c:axId val="516239904"/>
        <c:axId val="516243648"/>
      </c:barChart>
      <c:catAx>
        <c:axId val="516239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516243648"/>
        <c:crosses val="autoZero"/>
        <c:auto val="1"/>
        <c:lblAlgn val="ctr"/>
        <c:lblOffset val="100"/>
        <c:noMultiLvlLbl val="0"/>
      </c:catAx>
      <c:valAx>
        <c:axId val="516243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516239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US" dirty="0"/>
              <a:t>ASCFR Gross Current Expenditure: Slough Borough Council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9.4195942502096855E-2"/>
          <c:y val="0.21551580441385249"/>
          <c:w val="0.87901562779845133"/>
          <c:h val="0.65536668890438909"/>
        </c:manualLayout>
      </c:layout>
      <c:barChart>
        <c:barDir val="col"/>
        <c:grouping val="clustered"/>
        <c:varyColors val="0"/>
        <c:ser>
          <c:idx val="0"/>
          <c:order val="0"/>
          <c:tx>
            <c:strRef>
              <c:f>FRONTSHEET!$H$3:$V$3</c:f>
              <c:strCache>
                <c:ptCount val="15"/>
                <c:pt idx="0">
                  <c:v>T43: Gross Current Expenditure on long term care for clients aged 18-64</c:v>
                </c:pt>
                <c:pt idx="1">
                  <c:v>Table 44: Gross Current Expenditure on long term care for clients aged 65 and over</c:v>
                </c:pt>
                <c:pt idx="2">
                  <c:v>Calc: Average 18-64 Long Term Care Costs per 18-64 person in Long Term Support</c:v>
                </c:pt>
                <c:pt idx="3">
                  <c:v>Calc: Average 65+ Long Term Care Costs per 65+ person in Long Term Support</c:v>
                </c:pt>
                <c:pt idx="4">
                  <c:v>Calc: Gross Current Expenditure on long term care per population</c:v>
                </c:pt>
                <c:pt idx="5">
                  <c:v>Calc: Gross Current Expenditure on long term care per person receiving long term care</c:v>
                </c:pt>
                <c:pt idx="6">
                  <c:v>T37: Number of clients accessing long term support at end of year 18-64</c:v>
                </c:pt>
                <c:pt idx="7">
                  <c:v>T37: Number of clients accessing long term support at end of year 65+</c:v>
                </c:pt>
                <c:pt idx="8">
                  <c:v>Calc: Rate of Long Term Support per 18-64 100k adults</c:v>
                </c:pt>
                <c:pt idx="9">
                  <c:v>Calc: Rate of Long Term Support per 65+ 100k adults</c:v>
                </c:pt>
                <c:pt idx="10">
                  <c:v>Calc: Non Long-Term Care ASC Current Spend</c:v>
                </c:pt>
                <c:pt idx="11">
                  <c:v>T1: Gross Total ASC Expenditure</c:v>
                </c:pt>
                <c:pt idx="12">
                  <c:v>Calc: ASC Expenditure per adult population</c:v>
                </c:pt>
                <c:pt idx="13">
                  <c:v>Calc: ASC Expenditure per person in Long Term Support </c:v>
                </c:pt>
                <c:pt idx="14">
                  <c:v>Client Contributions</c:v>
                </c:pt>
              </c:strCache>
            </c:strRef>
          </c:tx>
          <c:spPr>
            <a:solidFill>
              <a:schemeClr val="accent4">
                <a:lumMod val="75000"/>
              </a:schemeClr>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FRONTSHEET!$AY$3:$BA$3</c:f>
              <c:strCache>
                <c:ptCount val="3"/>
                <c:pt idx="0">
                  <c:v>2018-19</c:v>
                </c:pt>
                <c:pt idx="1">
                  <c:v>2019-20</c:v>
                </c:pt>
                <c:pt idx="2">
                  <c:v>2020-21</c:v>
                </c:pt>
              </c:strCache>
            </c:strRef>
          </c:cat>
          <c:val>
            <c:numRef>
              <c:f>FRONTSHEET!$AD$4:$AF$4</c:f>
              <c:numCache>
                <c:formatCode>_-"£"* #,##0_-;\-"£"* #,##0_-;_-"£"* "-"??_-;_-@_-</c:formatCode>
                <c:ptCount val="3"/>
                <c:pt idx="0">
                  <c:v>39695000</c:v>
                </c:pt>
                <c:pt idx="1">
                  <c:v>39889000</c:v>
                </c:pt>
                <c:pt idx="2">
                  <c:v>43988000</c:v>
                </c:pt>
              </c:numCache>
            </c:numRef>
          </c:val>
          <c:extLst>
            <c:ext xmlns:c16="http://schemas.microsoft.com/office/drawing/2014/chart" uri="{C3380CC4-5D6E-409C-BE32-E72D297353CC}">
              <c16:uniqueId val="{00000000-DBF0-4B95-95EB-E67B2842705C}"/>
            </c:ext>
          </c:extLst>
        </c:ser>
        <c:dLbls>
          <c:showLegendKey val="0"/>
          <c:showVal val="0"/>
          <c:showCatName val="0"/>
          <c:showSerName val="0"/>
          <c:showPercent val="0"/>
          <c:showBubbleSize val="0"/>
        </c:dLbls>
        <c:gapWidth val="25"/>
        <c:axId val="72891040"/>
        <c:axId val="155831568"/>
      </c:barChart>
      <c:catAx>
        <c:axId val="7289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55831568"/>
        <c:crosses val="autoZero"/>
        <c:auto val="1"/>
        <c:lblAlgn val="ctr"/>
        <c:lblOffset val="100"/>
        <c:noMultiLvlLbl val="0"/>
      </c:catAx>
      <c:valAx>
        <c:axId val="1558315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7289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lumMod val="50000"/>
            </a:schemeClr>
          </a:solidFill>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50000"/>
                  </a:schemeClr>
                </a:solidFill>
                <a:latin typeface="+mn-lt"/>
                <a:ea typeface="+mn-ea"/>
                <a:cs typeface="+mn-cs"/>
              </a:defRPr>
            </a:pPr>
            <a:r>
              <a:rPr lang="en-US" dirty="0"/>
              <a:t>Average weighted hourly rate for homecare provision 2020/21</a:t>
            </a:r>
            <a:endParaRPr lang="en-GB" dirty="0"/>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'Cost benchmarks'!$D$1</c:f>
              <c:strCache>
                <c:ptCount val="1"/>
                <c:pt idx="0">
                  <c:v>Unit costs, average weighted standard hourly rate for the provision of home care</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2-39D4-4595-BB88-54CCA56D8C60}"/>
              </c:ext>
            </c:extLst>
          </c:dPt>
          <c:dPt>
            <c:idx val="16"/>
            <c:invertIfNegative val="0"/>
            <c:bubble3D val="0"/>
            <c:spPr>
              <a:solidFill>
                <a:schemeClr val="accent3"/>
              </a:solidFill>
              <a:ln>
                <a:noFill/>
              </a:ln>
              <a:effectLst/>
            </c:spPr>
            <c:extLst>
              <c:ext xmlns:c16="http://schemas.microsoft.com/office/drawing/2014/chart" uri="{C3380CC4-5D6E-409C-BE32-E72D297353CC}">
                <c16:uniqueId val="{00000003-39D4-4595-BB88-54CCA56D8C60}"/>
              </c:ext>
            </c:extLst>
          </c:dPt>
          <c:dPt>
            <c:idx val="17"/>
            <c:invertIfNegative val="0"/>
            <c:bubble3D val="0"/>
            <c:spPr>
              <a:solidFill>
                <a:schemeClr val="bg2"/>
              </a:solidFill>
              <a:ln>
                <a:noFill/>
              </a:ln>
              <a:effectLst/>
            </c:spPr>
            <c:extLst>
              <c:ext xmlns:c16="http://schemas.microsoft.com/office/drawing/2014/chart" uri="{C3380CC4-5D6E-409C-BE32-E72D297353CC}">
                <c16:uniqueId val="{00000004-39D4-4595-BB88-54CCA56D8C60}"/>
              </c:ext>
            </c:extLst>
          </c:dPt>
          <c:cat>
            <c:strRef>
              <c:f>'Cost benchmarks'!$A$2:$A$20</c:f>
              <c:strCache>
                <c:ptCount val="18"/>
                <c:pt idx="0">
                  <c:v>Slough</c:v>
                </c:pt>
                <c:pt idx="1">
                  <c:v>Bedford</c:v>
                </c:pt>
                <c:pt idx="2">
                  <c:v>Blackburn with Darwen</c:v>
                </c:pt>
                <c:pt idx="3">
                  <c:v>Bracknell Forest</c:v>
                </c:pt>
                <c:pt idx="4">
                  <c:v>Bristol, City of</c:v>
                </c:pt>
                <c:pt idx="5">
                  <c:v>Coventry</c:v>
                </c:pt>
                <c:pt idx="6">
                  <c:v>Leicester</c:v>
                </c:pt>
                <c:pt idx="7">
                  <c:v>Luton</c:v>
                </c:pt>
                <c:pt idx="8">
                  <c:v>Milton Keynes</c:v>
                </c:pt>
                <c:pt idx="9">
                  <c:v>Oldham</c:v>
                </c:pt>
                <c:pt idx="10">
                  <c:v>Peterborough</c:v>
                </c:pt>
                <c:pt idx="11">
                  <c:v>Reading</c:v>
                </c:pt>
                <c:pt idx="12">
                  <c:v>Salford</c:v>
                </c:pt>
                <c:pt idx="13">
                  <c:v>Swindon</c:v>
                </c:pt>
                <c:pt idx="14">
                  <c:v>Thurrock</c:v>
                </c:pt>
                <c:pt idx="15">
                  <c:v>CIPFA Group Average</c:v>
                </c:pt>
                <c:pt idx="16">
                  <c:v>South East Average</c:v>
                </c:pt>
                <c:pt idx="17">
                  <c:v>England Average</c:v>
                </c:pt>
              </c:strCache>
            </c:strRef>
          </c:cat>
          <c:val>
            <c:numRef>
              <c:f>'Cost benchmarks'!$D$2:$D$20</c:f>
              <c:numCache>
                <c:formatCode>"£"#,##0.00</c:formatCode>
                <c:ptCount val="18"/>
                <c:pt idx="0">
                  <c:v>19</c:v>
                </c:pt>
                <c:pt idx="1">
                  <c:v>17.309999999999999</c:v>
                </c:pt>
                <c:pt idx="2">
                  <c:v>14</c:v>
                </c:pt>
                <c:pt idx="3">
                  <c:v>18.260000000000002</c:v>
                </c:pt>
                <c:pt idx="4">
                  <c:v>18.96</c:v>
                </c:pt>
                <c:pt idx="5">
                  <c:v>15.71</c:v>
                </c:pt>
                <c:pt idx="6">
                  <c:v>16.420000000000002</c:v>
                </c:pt>
                <c:pt idx="7">
                  <c:v>15.34</c:v>
                </c:pt>
                <c:pt idx="8">
                  <c:v>18.03</c:v>
                </c:pt>
                <c:pt idx="9">
                  <c:v>16.34</c:v>
                </c:pt>
                <c:pt idx="10">
                  <c:v>16.010000000000002</c:v>
                </c:pt>
                <c:pt idx="11">
                  <c:v>19</c:v>
                </c:pt>
                <c:pt idx="12">
                  <c:v>15.5</c:v>
                </c:pt>
                <c:pt idx="13">
                  <c:v>19</c:v>
                </c:pt>
                <c:pt idx="14">
                  <c:v>16.850000000000001</c:v>
                </c:pt>
                <c:pt idx="15">
                  <c:v>17.048666666666666</c:v>
                </c:pt>
                <c:pt idx="16" formatCode="General">
                  <c:v>20.059999999999999</c:v>
                </c:pt>
                <c:pt idx="17" formatCode="General">
                  <c:v>18.440000000000001</c:v>
                </c:pt>
              </c:numCache>
            </c:numRef>
          </c:val>
          <c:extLst>
            <c:ext xmlns:c16="http://schemas.microsoft.com/office/drawing/2014/chart" uri="{C3380CC4-5D6E-409C-BE32-E72D297353CC}">
              <c16:uniqueId val="{00000000-39D4-4595-BB88-54CCA56D8C60}"/>
            </c:ext>
          </c:extLst>
        </c:ser>
        <c:dLbls>
          <c:showLegendKey val="0"/>
          <c:showVal val="0"/>
          <c:showCatName val="0"/>
          <c:showSerName val="0"/>
          <c:showPercent val="0"/>
          <c:showBubbleSize val="0"/>
        </c:dLbls>
        <c:gapWidth val="219"/>
        <c:overlap val="-27"/>
        <c:axId val="1845169311"/>
        <c:axId val="1845168063"/>
      </c:barChart>
      <c:catAx>
        <c:axId val="184516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1845168063"/>
        <c:crosses val="autoZero"/>
        <c:auto val="1"/>
        <c:lblAlgn val="ctr"/>
        <c:lblOffset val="100"/>
        <c:noMultiLvlLbl val="0"/>
      </c:catAx>
      <c:valAx>
        <c:axId val="184516806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1845169311"/>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lumMod val="50000"/>
            </a:schemeClr>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Slough Residential Care - Fee Rates August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'Care home fees'!$C$1</c:f>
              <c:strCache>
                <c:ptCount val="1"/>
                <c:pt idx="0">
                  <c:v>Residential</c:v>
                </c:pt>
              </c:strCache>
            </c:strRef>
          </c:tx>
          <c:spPr>
            <a:solidFill>
              <a:schemeClr val="accent1"/>
            </a:solidFill>
            <a:ln>
              <a:noFill/>
            </a:ln>
            <a:effectLst/>
          </c:spPr>
          <c:invertIfNegative val="0"/>
          <c:cat>
            <c:strRef>
              <c:f>'Care home fees'!$A$2:$A$8</c:f>
              <c:strCache>
                <c:ptCount val="5"/>
                <c:pt idx="0">
                  <c:v>Provider 1</c:v>
                </c:pt>
                <c:pt idx="1">
                  <c:v>Provider 2</c:v>
                </c:pt>
                <c:pt idx="2">
                  <c:v>Provider 3</c:v>
                </c:pt>
                <c:pt idx="3">
                  <c:v>Provider 4</c:v>
                </c:pt>
                <c:pt idx="4">
                  <c:v>Provider 5</c:v>
                </c:pt>
              </c:strCache>
            </c:strRef>
          </c:cat>
          <c:val>
            <c:numRef>
              <c:f>'Care home fees'!$C$2:$C$8</c:f>
              <c:numCache>
                <c:formatCode>General</c:formatCode>
                <c:ptCount val="5"/>
                <c:pt idx="0">
                  <c:v>795.35</c:v>
                </c:pt>
                <c:pt idx="1">
                  <c:v>803.25</c:v>
                </c:pt>
                <c:pt idx="2">
                  <c:v>813.96</c:v>
                </c:pt>
                <c:pt idx="3">
                  <c:v>850</c:v>
                </c:pt>
                <c:pt idx="4">
                  <c:v>850</c:v>
                </c:pt>
              </c:numCache>
            </c:numRef>
          </c:val>
          <c:extLst>
            <c:ext xmlns:c16="http://schemas.microsoft.com/office/drawing/2014/chart" uri="{C3380CC4-5D6E-409C-BE32-E72D297353CC}">
              <c16:uniqueId val="{00000000-7B7F-4F73-B098-DCCE20ADEF5D}"/>
            </c:ext>
          </c:extLst>
        </c:ser>
        <c:ser>
          <c:idx val="1"/>
          <c:order val="1"/>
          <c:tx>
            <c:strRef>
              <c:f>'Care home fees'!$D$1</c:f>
              <c:strCache>
                <c:ptCount val="1"/>
                <c:pt idx="0">
                  <c:v>Residential EMH</c:v>
                </c:pt>
              </c:strCache>
            </c:strRef>
          </c:tx>
          <c:spPr>
            <a:solidFill>
              <a:schemeClr val="accent2"/>
            </a:solidFill>
            <a:ln>
              <a:noFill/>
            </a:ln>
            <a:effectLst/>
          </c:spPr>
          <c:invertIfNegative val="0"/>
          <c:cat>
            <c:strRef>
              <c:f>'Care home fees'!$A$2:$A$8</c:f>
              <c:strCache>
                <c:ptCount val="5"/>
                <c:pt idx="0">
                  <c:v>Provider 1</c:v>
                </c:pt>
                <c:pt idx="1">
                  <c:v>Provider 2</c:v>
                </c:pt>
                <c:pt idx="2">
                  <c:v>Provider 3</c:v>
                </c:pt>
                <c:pt idx="3">
                  <c:v>Provider 4</c:v>
                </c:pt>
                <c:pt idx="4">
                  <c:v>Provider 5</c:v>
                </c:pt>
              </c:strCache>
            </c:strRef>
          </c:cat>
          <c:val>
            <c:numRef>
              <c:f>'Care home fees'!$D$2:$D$8</c:f>
              <c:numCache>
                <c:formatCode>General</c:formatCode>
                <c:ptCount val="5"/>
                <c:pt idx="0">
                  <c:v>871.13</c:v>
                </c:pt>
                <c:pt idx="4">
                  <c:v>875</c:v>
                </c:pt>
              </c:numCache>
            </c:numRef>
          </c:val>
          <c:extLst>
            <c:ext xmlns:c16="http://schemas.microsoft.com/office/drawing/2014/chart" uri="{C3380CC4-5D6E-409C-BE32-E72D297353CC}">
              <c16:uniqueId val="{00000001-7B7F-4F73-B098-DCCE20ADEF5D}"/>
            </c:ext>
          </c:extLst>
        </c:ser>
        <c:dLbls>
          <c:showLegendKey val="0"/>
          <c:showVal val="0"/>
          <c:showCatName val="0"/>
          <c:showSerName val="0"/>
          <c:showPercent val="0"/>
          <c:showBubbleSize val="0"/>
        </c:dLbls>
        <c:gapWidth val="219"/>
        <c:overlap val="-27"/>
        <c:axId val="1476007279"/>
        <c:axId val="1475987727"/>
      </c:barChart>
      <c:catAx>
        <c:axId val="14760072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475987727"/>
        <c:crosses val="autoZero"/>
        <c:auto val="1"/>
        <c:lblAlgn val="ctr"/>
        <c:lblOffset val="100"/>
        <c:noMultiLvlLbl val="0"/>
      </c:catAx>
      <c:valAx>
        <c:axId val="1475987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476007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Slough Nursing Care - Fee Rates August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Sheet1!$E$1</c:f>
              <c:strCache>
                <c:ptCount val="1"/>
                <c:pt idx="0">
                  <c:v>Nursing</c:v>
                </c:pt>
              </c:strCache>
            </c:strRef>
          </c:tx>
          <c:spPr>
            <a:solidFill>
              <a:schemeClr val="accent1"/>
            </a:solidFill>
            <a:ln>
              <a:noFill/>
            </a:ln>
            <a:effectLst/>
          </c:spPr>
          <c:invertIfNegative val="0"/>
          <c:cat>
            <c:strRef>
              <c:f>Sheet1!$A$2:$A$8</c:f>
              <c:strCache>
                <c:ptCount val="5"/>
                <c:pt idx="0">
                  <c:v>Provider 1</c:v>
                </c:pt>
                <c:pt idx="1">
                  <c:v>Provider 2</c:v>
                </c:pt>
                <c:pt idx="2">
                  <c:v>Provider 3</c:v>
                </c:pt>
                <c:pt idx="3">
                  <c:v>Provider 4</c:v>
                </c:pt>
                <c:pt idx="4">
                  <c:v>Provider 5</c:v>
                </c:pt>
              </c:strCache>
            </c:strRef>
          </c:cat>
          <c:val>
            <c:numRef>
              <c:f>Sheet1!$E$2:$E$8</c:f>
              <c:numCache>
                <c:formatCode>General</c:formatCode>
                <c:ptCount val="5"/>
                <c:pt idx="0">
                  <c:v>962.29</c:v>
                </c:pt>
                <c:pt idx="1">
                  <c:v>763.15</c:v>
                </c:pt>
                <c:pt idx="2">
                  <c:v>1012.4200000000001</c:v>
                </c:pt>
                <c:pt idx="3">
                  <c:v>950</c:v>
                </c:pt>
                <c:pt idx="4">
                  <c:v>950</c:v>
                </c:pt>
              </c:numCache>
            </c:numRef>
          </c:val>
          <c:extLst>
            <c:ext xmlns:c16="http://schemas.microsoft.com/office/drawing/2014/chart" uri="{C3380CC4-5D6E-409C-BE32-E72D297353CC}">
              <c16:uniqueId val="{00000000-0F6F-4860-BC2D-05B0A35E9A84}"/>
            </c:ext>
          </c:extLst>
        </c:ser>
        <c:ser>
          <c:idx val="1"/>
          <c:order val="1"/>
          <c:tx>
            <c:strRef>
              <c:f>Sheet1!$F$1</c:f>
              <c:strCache>
                <c:ptCount val="1"/>
                <c:pt idx="0">
                  <c:v>Nursing EMH</c:v>
                </c:pt>
              </c:strCache>
            </c:strRef>
          </c:tx>
          <c:spPr>
            <a:solidFill>
              <a:schemeClr val="accent2"/>
            </a:solidFill>
            <a:ln>
              <a:noFill/>
            </a:ln>
            <a:effectLst/>
          </c:spPr>
          <c:invertIfNegative val="0"/>
          <c:cat>
            <c:strRef>
              <c:f>Sheet1!$A$2:$A$8</c:f>
              <c:strCache>
                <c:ptCount val="5"/>
                <c:pt idx="0">
                  <c:v>Provider 1</c:v>
                </c:pt>
                <c:pt idx="1">
                  <c:v>Provider 2</c:v>
                </c:pt>
                <c:pt idx="2">
                  <c:v>Provider 3</c:v>
                </c:pt>
                <c:pt idx="3">
                  <c:v>Provider 4</c:v>
                </c:pt>
                <c:pt idx="4">
                  <c:v>Provider 5</c:v>
                </c:pt>
              </c:strCache>
            </c:strRef>
          </c:cat>
          <c:val>
            <c:numRef>
              <c:f>Sheet1!$F$2:$F$8</c:f>
              <c:numCache>
                <c:formatCode>General</c:formatCode>
                <c:ptCount val="5"/>
                <c:pt idx="0">
                  <c:v>992.43</c:v>
                </c:pt>
                <c:pt idx="2">
                  <c:v>1119.54</c:v>
                </c:pt>
                <c:pt idx="3">
                  <c:v>975</c:v>
                </c:pt>
                <c:pt idx="4">
                  <c:v>975</c:v>
                </c:pt>
              </c:numCache>
            </c:numRef>
          </c:val>
          <c:extLst>
            <c:ext xmlns:c16="http://schemas.microsoft.com/office/drawing/2014/chart" uri="{C3380CC4-5D6E-409C-BE32-E72D297353CC}">
              <c16:uniqueId val="{00000001-0F6F-4860-BC2D-05B0A35E9A84}"/>
            </c:ext>
          </c:extLst>
        </c:ser>
        <c:dLbls>
          <c:showLegendKey val="0"/>
          <c:showVal val="0"/>
          <c:showCatName val="0"/>
          <c:showSerName val="0"/>
          <c:showPercent val="0"/>
          <c:showBubbleSize val="0"/>
        </c:dLbls>
        <c:gapWidth val="219"/>
        <c:overlap val="-27"/>
        <c:axId val="1476007279"/>
        <c:axId val="1475987727"/>
      </c:barChart>
      <c:catAx>
        <c:axId val="14760072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475987727"/>
        <c:crosses val="autoZero"/>
        <c:auto val="1"/>
        <c:lblAlgn val="ctr"/>
        <c:lblOffset val="100"/>
        <c:noMultiLvlLbl val="0"/>
      </c:catAx>
      <c:valAx>
        <c:axId val="1475987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476007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50000"/>
                  </a:schemeClr>
                </a:solidFill>
                <a:latin typeface="+mn-lt"/>
                <a:ea typeface="+mn-ea"/>
                <a:cs typeface="+mn-cs"/>
              </a:defRPr>
            </a:pPr>
            <a:r>
              <a:rPr lang="en-US" dirty="0"/>
              <a:t>Unit costs for clients accessing long term 65+ Residential Care</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'Cost benchmarks'!$B$1</c:f>
              <c:strCache>
                <c:ptCount val="1"/>
                <c:pt idx="0">
                  <c:v>65+ Residential</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3A72-4D8A-927E-6321FDD8D92F}"/>
              </c:ext>
            </c:extLst>
          </c:dPt>
          <c:dPt>
            <c:idx val="16"/>
            <c:invertIfNegative val="0"/>
            <c:bubble3D val="0"/>
            <c:spPr>
              <a:solidFill>
                <a:schemeClr val="accent3"/>
              </a:solidFill>
              <a:ln>
                <a:noFill/>
              </a:ln>
              <a:effectLst/>
            </c:spPr>
            <c:extLst>
              <c:ext xmlns:c16="http://schemas.microsoft.com/office/drawing/2014/chart" uri="{C3380CC4-5D6E-409C-BE32-E72D297353CC}">
                <c16:uniqueId val="{00000002-3A72-4D8A-927E-6321FDD8D92F}"/>
              </c:ext>
            </c:extLst>
          </c:dPt>
          <c:dPt>
            <c:idx val="17"/>
            <c:invertIfNegative val="0"/>
            <c:bubble3D val="0"/>
            <c:spPr>
              <a:solidFill>
                <a:schemeClr val="bg2"/>
              </a:solidFill>
              <a:ln>
                <a:noFill/>
              </a:ln>
              <a:effectLst/>
            </c:spPr>
            <c:extLst>
              <c:ext xmlns:c16="http://schemas.microsoft.com/office/drawing/2014/chart" uri="{C3380CC4-5D6E-409C-BE32-E72D297353CC}">
                <c16:uniqueId val="{00000003-3A72-4D8A-927E-6321FDD8D92F}"/>
              </c:ext>
            </c:extLst>
          </c:dPt>
          <c:cat>
            <c:strRef>
              <c:f>'Cost benchmarks'!$A$2:$A$20</c:f>
              <c:strCache>
                <c:ptCount val="18"/>
                <c:pt idx="0">
                  <c:v>Slough</c:v>
                </c:pt>
                <c:pt idx="1">
                  <c:v>Bedford</c:v>
                </c:pt>
                <c:pt idx="2">
                  <c:v>Blackburn with Darwen</c:v>
                </c:pt>
                <c:pt idx="3">
                  <c:v>Bracknell Forest</c:v>
                </c:pt>
                <c:pt idx="4">
                  <c:v>Bristol, City of</c:v>
                </c:pt>
                <c:pt idx="5">
                  <c:v>Coventry</c:v>
                </c:pt>
                <c:pt idx="6">
                  <c:v>Leicester</c:v>
                </c:pt>
                <c:pt idx="7">
                  <c:v>Luton</c:v>
                </c:pt>
                <c:pt idx="8">
                  <c:v>Milton Keynes</c:v>
                </c:pt>
                <c:pt idx="9">
                  <c:v>Oldham</c:v>
                </c:pt>
                <c:pt idx="10">
                  <c:v>Peterborough</c:v>
                </c:pt>
                <c:pt idx="11">
                  <c:v>Reading</c:v>
                </c:pt>
                <c:pt idx="12">
                  <c:v>Salford</c:v>
                </c:pt>
                <c:pt idx="13">
                  <c:v>Swindon</c:v>
                </c:pt>
                <c:pt idx="14">
                  <c:v>Thurrock</c:v>
                </c:pt>
                <c:pt idx="15">
                  <c:v>CIPFA Group Average</c:v>
                </c:pt>
                <c:pt idx="16">
                  <c:v>South East Average</c:v>
                </c:pt>
                <c:pt idx="17">
                  <c:v>England Average</c:v>
                </c:pt>
              </c:strCache>
            </c:strRef>
          </c:cat>
          <c:val>
            <c:numRef>
              <c:f>'Cost benchmarks'!$B$2:$B$20</c:f>
              <c:numCache>
                <c:formatCode>"£"#,##0.00</c:formatCode>
                <c:ptCount val="18"/>
                <c:pt idx="0">
                  <c:v>942.75</c:v>
                </c:pt>
                <c:pt idx="1">
                  <c:v>720.5</c:v>
                </c:pt>
                <c:pt idx="2">
                  <c:v>590.34</c:v>
                </c:pt>
                <c:pt idx="3">
                  <c:v>877.26</c:v>
                </c:pt>
                <c:pt idx="4">
                  <c:v>966.28</c:v>
                </c:pt>
                <c:pt idx="5">
                  <c:v>639.39</c:v>
                </c:pt>
                <c:pt idx="6">
                  <c:v>676.17</c:v>
                </c:pt>
                <c:pt idx="7">
                  <c:v>641.30999999999995</c:v>
                </c:pt>
                <c:pt idx="8">
                  <c:v>557.37</c:v>
                </c:pt>
                <c:pt idx="9">
                  <c:v>615.26</c:v>
                </c:pt>
                <c:pt idx="10">
                  <c:v>590.36</c:v>
                </c:pt>
                <c:pt idx="11">
                  <c:v>859.21</c:v>
                </c:pt>
                <c:pt idx="12">
                  <c:v>679.65</c:v>
                </c:pt>
                <c:pt idx="13">
                  <c:v>756.59</c:v>
                </c:pt>
                <c:pt idx="14">
                  <c:v>721.87</c:v>
                </c:pt>
                <c:pt idx="15">
                  <c:v>722.28733333333344</c:v>
                </c:pt>
                <c:pt idx="16" formatCode="General">
                  <c:v>856.48</c:v>
                </c:pt>
                <c:pt idx="17" formatCode="General">
                  <c:v>751.31</c:v>
                </c:pt>
              </c:numCache>
            </c:numRef>
          </c:val>
          <c:extLst>
            <c:ext xmlns:c16="http://schemas.microsoft.com/office/drawing/2014/chart" uri="{C3380CC4-5D6E-409C-BE32-E72D297353CC}">
              <c16:uniqueId val="{00000000-3A72-4D8A-927E-6321FDD8D92F}"/>
            </c:ext>
          </c:extLst>
        </c:ser>
        <c:dLbls>
          <c:showLegendKey val="0"/>
          <c:showVal val="0"/>
          <c:showCatName val="0"/>
          <c:showSerName val="0"/>
          <c:showPercent val="0"/>
          <c:showBubbleSize val="0"/>
        </c:dLbls>
        <c:gapWidth val="219"/>
        <c:overlap val="-27"/>
        <c:axId val="1845169311"/>
        <c:axId val="1845168063"/>
      </c:barChart>
      <c:catAx>
        <c:axId val="184516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1845168063"/>
        <c:crosses val="autoZero"/>
        <c:auto val="1"/>
        <c:lblAlgn val="ctr"/>
        <c:lblOffset val="100"/>
        <c:noMultiLvlLbl val="0"/>
      </c:catAx>
      <c:valAx>
        <c:axId val="184516806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1845169311"/>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lumMod val="50000"/>
            </a:schemeClr>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50000"/>
                  </a:schemeClr>
                </a:solidFill>
                <a:latin typeface="+mn-lt"/>
                <a:ea typeface="+mn-ea"/>
                <a:cs typeface="+mn-cs"/>
              </a:defRPr>
            </a:pPr>
            <a:r>
              <a:rPr lang="en-US" dirty="0"/>
              <a:t>Unit costs for clients accessing long term 65+ Nursing Care</a:t>
            </a:r>
            <a:endParaRPr lang="en-GB" dirty="0"/>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'Cost benchmarks'!$C$1</c:f>
              <c:strCache>
                <c:ptCount val="1"/>
                <c:pt idx="0">
                  <c:v>65+ Nursing</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D984-4B98-95AE-DAB4ED4E9A4D}"/>
              </c:ext>
            </c:extLst>
          </c:dPt>
          <c:dPt>
            <c:idx val="16"/>
            <c:invertIfNegative val="0"/>
            <c:bubble3D val="0"/>
            <c:spPr>
              <a:solidFill>
                <a:schemeClr val="accent3"/>
              </a:solidFill>
              <a:ln>
                <a:noFill/>
              </a:ln>
              <a:effectLst/>
            </c:spPr>
            <c:extLst>
              <c:ext xmlns:c16="http://schemas.microsoft.com/office/drawing/2014/chart" uri="{C3380CC4-5D6E-409C-BE32-E72D297353CC}">
                <c16:uniqueId val="{00000002-D984-4B98-95AE-DAB4ED4E9A4D}"/>
              </c:ext>
            </c:extLst>
          </c:dPt>
          <c:dPt>
            <c:idx val="17"/>
            <c:invertIfNegative val="0"/>
            <c:bubble3D val="0"/>
            <c:spPr>
              <a:solidFill>
                <a:schemeClr val="bg2"/>
              </a:solidFill>
              <a:ln>
                <a:noFill/>
              </a:ln>
              <a:effectLst/>
            </c:spPr>
            <c:extLst>
              <c:ext xmlns:c16="http://schemas.microsoft.com/office/drawing/2014/chart" uri="{C3380CC4-5D6E-409C-BE32-E72D297353CC}">
                <c16:uniqueId val="{00000003-D984-4B98-95AE-DAB4ED4E9A4D}"/>
              </c:ext>
            </c:extLst>
          </c:dPt>
          <c:cat>
            <c:strRef>
              <c:f>'Cost benchmarks'!$A$2:$A$20</c:f>
              <c:strCache>
                <c:ptCount val="18"/>
                <c:pt idx="0">
                  <c:v>Slough</c:v>
                </c:pt>
                <c:pt idx="1">
                  <c:v>Bedford</c:v>
                </c:pt>
                <c:pt idx="2">
                  <c:v>Blackburn with Darwen</c:v>
                </c:pt>
                <c:pt idx="3">
                  <c:v>Bracknell Forest</c:v>
                </c:pt>
                <c:pt idx="4">
                  <c:v>Bristol, City of</c:v>
                </c:pt>
                <c:pt idx="5">
                  <c:v>Coventry</c:v>
                </c:pt>
                <c:pt idx="6">
                  <c:v>Leicester</c:v>
                </c:pt>
                <c:pt idx="7">
                  <c:v>Luton</c:v>
                </c:pt>
                <c:pt idx="8">
                  <c:v>Milton Keynes</c:v>
                </c:pt>
                <c:pt idx="9">
                  <c:v>Oldham</c:v>
                </c:pt>
                <c:pt idx="10">
                  <c:v>Peterborough</c:v>
                </c:pt>
                <c:pt idx="11">
                  <c:v>Reading</c:v>
                </c:pt>
                <c:pt idx="12">
                  <c:v>Salford</c:v>
                </c:pt>
                <c:pt idx="13">
                  <c:v>Swindon</c:v>
                </c:pt>
                <c:pt idx="14">
                  <c:v>Thurrock</c:v>
                </c:pt>
                <c:pt idx="15">
                  <c:v>CIPFA Group Average</c:v>
                </c:pt>
                <c:pt idx="16">
                  <c:v>South East Average</c:v>
                </c:pt>
                <c:pt idx="17">
                  <c:v>England Average</c:v>
                </c:pt>
              </c:strCache>
            </c:strRef>
          </c:cat>
          <c:val>
            <c:numRef>
              <c:f>'Cost benchmarks'!$C$2:$C$20</c:f>
              <c:numCache>
                <c:formatCode>"£"#,##0.00</c:formatCode>
                <c:ptCount val="18"/>
                <c:pt idx="0">
                  <c:v>902.63</c:v>
                </c:pt>
                <c:pt idx="1">
                  <c:v>738.62</c:v>
                </c:pt>
                <c:pt idx="2">
                  <c:v>638.70000000000005</c:v>
                </c:pt>
                <c:pt idx="3">
                  <c:v>1001.19</c:v>
                </c:pt>
                <c:pt idx="4">
                  <c:v>900.02</c:v>
                </c:pt>
                <c:pt idx="5">
                  <c:v>623.23</c:v>
                </c:pt>
                <c:pt idx="6">
                  <c:v>690.21</c:v>
                </c:pt>
                <c:pt idx="7">
                  <c:v>664.48</c:v>
                </c:pt>
                <c:pt idx="8">
                  <c:v>387.01</c:v>
                </c:pt>
                <c:pt idx="9">
                  <c:v>856.56</c:v>
                </c:pt>
                <c:pt idx="10">
                  <c:v>615.69000000000005</c:v>
                </c:pt>
                <c:pt idx="11">
                  <c:v>944.33</c:v>
                </c:pt>
                <c:pt idx="12">
                  <c:v>930.09</c:v>
                </c:pt>
                <c:pt idx="13">
                  <c:v>562.51</c:v>
                </c:pt>
                <c:pt idx="14">
                  <c:v>681.15</c:v>
                </c:pt>
                <c:pt idx="15">
                  <c:v>742.428</c:v>
                </c:pt>
                <c:pt idx="16" formatCode="General">
                  <c:v>909.13</c:v>
                </c:pt>
                <c:pt idx="17" formatCode="General">
                  <c:v>786.64</c:v>
                </c:pt>
              </c:numCache>
            </c:numRef>
          </c:val>
          <c:extLst>
            <c:ext xmlns:c16="http://schemas.microsoft.com/office/drawing/2014/chart" uri="{C3380CC4-5D6E-409C-BE32-E72D297353CC}">
              <c16:uniqueId val="{00000000-D984-4B98-95AE-DAB4ED4E9A4D}"/>
            </c:ext>
          </c:extLst>
        </c:ser>
        <c:dLbls>
          <c:showLegendKey val="0"/>
          <c:showVal val="0"/>
          <c:showCatName val="0"/>
          <c:showSerName val="0"/>
          <c:showPercent val="0"/>
          <c:showBubbleSize val="0"/>
        </c:dLbls>
        <c:gapWidth val="219"/>
        <c:overlap val="-27"/>
        <c:axId val="1845169311"/>
        <c:axId val="1845168063"/>
      </c:barChart>
      <c:catAx>
        <c:axId val="184516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1845168063"/>
        <c:crosses val="autoZero"/>
        <c:auto val="1"/>
        <c:lblAlgn val="ctr"/>
        <c:lblOffset val="100"/>
        <c:noMultiLvlLbl val="0"/>
      </c:catAx>
      <c:valAx>
        <c:axId val="184516806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1845169311"/>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lumMod val="50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Slough Homecare Demand 3 Year Forecast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stacked"/>
        <c:varyColors val="0"/>
        <c:ser>
          <c:idx val="0"/>
          <c:order val="0"/>
          <c:tx>
            <c:strRef>
              <c:f>'SBC Charts'!$A$13:$B$13</c:f>
              <c:strCache>
                <c:ptCount val="2"/>
                <c:pt idx="0">
                  <c:v>LA Demand</c:v>
                </c:pt>
                <c:pt idx="1">
                  <c:v>18 - 64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'SBC Charts'!$C$1:$F$1</c:f>
              <c:strCache>
                <c:ptCount val="4"/>
                <c:pt idx="0">
                  <c:v>Current</c:v>
                </c:pt>
                <c:pt idx="1">
                  <c:v>2023/24</c:v>
                </c:pt>
                <c:pt idx="2">
                  <c:v>2024/25</c:v>
                </c:pt>
                <c:pt idx="3">
                  <c:v>2025/26</c:v>
                </c:pt>
              </c:strCache>
            </c:strRef>
          </c:cat>
          <c:val>
            <c:numRef>
              <c:f>'SBC Charts'!$C$13:$F$13</c:f>
              <c:numCache>
                <c:formatCode>0</c:formatCode>
                <c:ptCount val="4"/>
                <c:pt idx="0">
                  <c:v>160</c:v>
                </c:pt>
                <c:pt idx="1">
                  <c:v>160.36773313571973</c:v>
                </c:pt>
                <c:pt idx="2">
                  <c:v>160.88496525652178</c:v>
                </c:pt>
                <c:pt idx="3">
                  <c:v>161.54825960412839</c:v>
                </c:pt>
              </c:numCache>
            </c:numRef>
          </c:val>
          <c:extLst>
            <c:ext xmlns:c16="http://schemas.microsoft.com/office/drawing/2014/chart" uri="{C3380CC4-5D6E-409C-BE32-E72D297353CC}">
              <c16:uniqueId val="{00000000-6DD5-48E5-92EF-F15949CD4590}"/>
            </c:ext>
          </c:extLst>
        </c:ser>
        <c:ser>
          <c:idx val="1"/>
          <c:order val="1"/>
          <c:tx>
            <c:strRef>
              <c:f>'SBC Charts'!$A$14:$B$14</c:f>
              <c:strCache>
                <c:ptCount val="2"/>
                <c:pt idx="0">
                  <c:v>LA Demand</c:v>
                </c:pt>
                <c:pt idx="1">
                  <c:v>65+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'SBC Charts'!$C$1:$F$1</c:f>
              <c:strCache>
                <c:ptCount val="4"/>
                <c:pt idx="0">
                  <c:v>Current</c:v>
                </c:pt>
                <c:pt idx="1">
                  <c:v>2023/24</c:v>
                </c:pt>
                <c:pt idx="2">
                  <c:v>2024/25</c:v>
                </c:pt>
                <c:pt idx="3">
                  <c:v>2025/26</c:v>
                </c:pt>
              </c:strCache>
            </c:strRef>
          </c:cat>
          <c:val>
            <c:numRef>
              <c:f>'SBC Charts'!$C$14:$F$14</c:f>
              <c:numCache>
                <c:formatCode>0</c:formatCode>
                <c:ptCount val="4"/>
                <c:pt idx="0">
                  <c:v>475</c:v>
                </c:pt>
                <c:pt idx="1">
                  <c:v>487.28099525489722</c:v>
                </c:pt>
                <c:pt idx="2">
                  <c:v>500.51557367076288</c:v>
                </c:pt>
                <c:pt idx="3">
                  <c:v>512.68098308796687</c:v>
                </c:pt>
              </c:numCache>
            </c:numRef>
          </c:val>
          <c:extLst>
            <c:ext xmlns:c16="http://schemas.microsoft.com/office/drawing/2014/chart" uri="{C3380CC4-5D6E-409C-BE32-E72D297353CC}">
              <c16:uniqueId val="{00000001-6DD5-48E5-92EF-F15949CD4590}"/>
            </c:ext>
          </c:extLst>
        </c:ser>
        <c:ser>
          <c:idx val="2"/>
          <c:order val="2"/>
          <c:tx>
            <c:strRef>
              <c:f>'SBC Charts'!$A$15:$B$15</c:f>
              <c:strCache>
                <c:ptCount val="2"/>
                <c:pt idx="0">
                  <c:v>LA Demand</c:v>
                </c:pt>
                <c:pt idx="1">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'SBC Charts'!$C$1:$F$1</c:f>
              <c:strCache>
                <c:ptCount val="4"/>
                <c:pt idx="0">
                  <c:v>Current</c:v>
                </c:pt>
                <c:pt idx="1">
                  <c:v>2023/24</c:v>
                </c:pt>
                <c:pt idx="2">
                  <c:v>2024/25</c:v>
                </c:pt>
                <c:pt idx="3">
                  <c:v>2025/26</c:v>
                </c:pt>
              </c:strCache>
            </c:strRef>
          </c:cat>
          <c:val>
            <c:numRef>
              <c:f>'SBC Charts'!$C$15:$F$15</c:f>
            </c:numRef>
          </c:val>
          <c:extLst>
            <c:ext xmlns:c16="http://schemas.microsoft.com/office/drawing/2014/chart" uri="{C3380CC4-5D6E-409C-BE32-E72D297353CC}">
              <c16:uniqueId val="{00000002-6DD5-48E5-92EF-F15949CD4590}"/>
            </c:ext>
          </c:extLst>
        </c:ser>
        <c:ser>
          <c:idx val="3"/>
          <c:order val="3"/>
          <c:tx>
            <c:strRef>
              <c:f>'SBC Charts'!$A$16:$B$16</c:f>
              <c:strCache>
                <c:ptCount val="2"/>
                <c:pt idx="0">
                  <c:v>Self Funders</c:v>
                </c:pt>
                <c:pt idx="1">
                  <c:v>18 - 64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'SBC Charts'!$C$1:$F$1</c:f>
              <c:strCache>
                <c:ptCount val="4"/>
                <c:pt idx="0">
                  <c:v>Current</c:v>
                </c:pt>
                <c:pt idx="1">
                  <c:v>2023/24</c:v>
                </c:pt>
                <c:pt idx="2">
                  <c:v>2024/25</c:v>
                </c:pt>
                <c:pt idx="3">
                  <c:v>2025/26</c:v>
                </c:pt>
              </c:strCache>
            </c:strRef>
          </c:cat>
          <c:val>
            <c:numRef>
              <c:f>'SBC Charts'!$C$16:$F$16</c:f>
              <c:numCache>
                <c:formatCode>0</c:formatCode>
                <c:ptCount val="4"/>
                <c:pt idx="0">
                  <c:v>2.4822309473472268</c:v>
                </c:pt>
                <c:pt idx="1">
                  <c:v>2.4879359384087802</c:v>
                </c:pt>
                <c:pt idx="2">
                  <c:v>2.4959602482663859</c:v>
                </c:pt>
                <c:pt idx="3">
                  <c:v>2.5062505592465709</c:v>
                </c:pt>
              </c:numCache>
            </c:numRef>
          </c:val>
          <c:extLst>
            <c:ext xmlns:c16="http://schemas.microsoft.com/office/drawing/2014/chart" uri="{C3380CC4-5D6E-409C-BE32-E72D297353CC}">
              <c16:uniqueId val="{00000003-6DD5-48E5-92EF-F15949CD4590}"/>
            </c:ext>
          </c:extLst>
        </c:ser>
        <c:ser>
          <c:idx val="4"/>
          <c:order val="4"/>
          <c:tx>
            <c:strRef>
              <c:f>'SBC Charts'!$A$17:$B$17</c:f>
              <c:strCache>
                <c:ptCount val="2"/>
                <c:pt idx="0">
                  <c:v>Self Funders</c:v>
                </c:pt>
                <c:pt idx="1">
                  <c:v>65+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'SBC Charts'!$C$1:$F$1</c:f>
              <c:strCache>
                <c:ptCount val="4"/>
                <c:pt idx="0">
                  <c:v>Current</c:v>
                </c:pt>
                <c:pt idx="1">
                  <c:v>2023/24</c:v>
                </c:pt>
                <c:pt idx="2">
                  <c:v>2024/25</c:v>
                </c:pt>
                <c:pt idx="3">
                  <c:v>2025/26</c:v>
                </c:pt>
              </c:strCache>
            </c:strRef>
          </c:cat>
          <c:val>
            <c:numRef>
              <c:f>'SBC Charts'!$C$17:$F$17</c:f>
              <c:numCache>
                <c:formatCode>0</c:formatCode>
                <c:ptCount val="4"/>
                <c:pt idx="0">
                  <c:v>272.72800357302367</c:v>
                </c:pt>
                <c:pt idx="1">
                  <c:v>279.77931161040874</c:v>
                </c:pt>
                <c:pt idx="2">
                  <c:v>287.3781329777554</c:v>
                </c:pt>
                <c:pt idx="3">
                  <c:v>294.3630757630238</c:v>
                </c:pt>
              </c:numCache>
            </c:numRef>
          </c:val>
          <c:extLst>
            <c:ext xmlns:c16="http://schemas.microsoft.com/office/drawing/2014/chart" uri="{C3380CC4-5D6E-409C-BE32-E72D297353CC}">
              <c16:uniqueId val="{00000004-6DD5-48E5-92EF-F15949CD4590}"/>
            </c:ext>
          </c:extLst>
        </c:ser>
        <c:dLbls>
          <c:dLblPos val="ctr"/>
          <c:showLegendKey val="0"/>
          <c:showVal val="1"/>
          <c:showCatName val="0"/>
          <c:showSerName val="0"/>
          <c:showPercent val="0"/>
          <c:showBubbleSize val="0"/>
        </c:dLbls>
        <c:gapWidth val="219"/>
        <c:overlap val="100"/>
        <c:axId val="191783311"/>
        <c:axId val="191782895"/>
      </c:barChart>
      <c:catAx>
        <c:axId val="191783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91782895"/>
        <c:crosses val="autoZero"/>
        <c:auto val="1"/>
        <c:lblAlgn val="ctr"/>
        <c:lblOffset val="100"/>
        <c:noMultiLvlLbl val="0"/>
      </c:catAx>
      <c:valAx>
        <c:axId val="1917828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91783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Slough Care Home Demand 3 Year Forecast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stacked"/>
        <c:varyColors val="0"/>
        <c:ser>
          <c:idx val="0"/>
          <c:order val="0"/>
          <c:tx>
            <c:strRef>
              <c:f>'SBC Charts'!$A$36:$B$36</c:f>
              <c:strCache>
                <c:ptCount val="2"/>
                <c:pt idx="0">
                  <c:v>LA Demand</c:v>
                </c:pt>
                <c:pt idx="1">
                  <c:v>18 - 64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'SBC Charts'!$C$1:$F$1</c:f>
              <c:strCache>
                <c:ptCount val="4"/>
                <c:pt idx="0">
                  <c:v>Current</c:v>
                </c:pt>
                <c:pt idx="1">
                  <c:v>2023/24</c:v>
                </c:pt>
                <c:pt idx="2">
                  <c:v>2024/25</c:v>
                </c:pt>
                <c:pt idx="3">
                  <c:v>2025/26</c:v>
                </c:pt>
              </c:strCache>
            </c:strRef>
          </c:cat>
          <c:val>
            <c:numRef>
              <c:f>'SBC Charts'!$C$36:$F$36</c:f>
            </c:numRef>
          </c:val>
          <c:extLst>
            <c:ext xmlns:c16="http://schemas.microsoft.com/office/drawing/2014/chart" uri="{C3380CC4-5D6E-409C-BE32-E72D297353CC}">
              <c16:uniqueId val="{00000000-328E-4152-AC92-471430FD27E9}"/>
            </c:ext>
          </c:extLst>
        </c:ser>
        <c:ser>
          <c:idx val="1"/>
          <c:order val="1"/>
          <c:tx>
            <c:strRef>
              <c:f>'SBC Charts'!$A$37:$B$37</c:f>
              <c:strCache>
                <c:ptCount val="2"/>
                <c:pt idx="0">
                  <c:v>LA Demand</c:v>
                </c:pt>
                <c:pt idx="1">
                  <c:v>65+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'SBC Charts'!$C$1:$F$1</c:f>
              <c:strCache>
                <c:ptCount val="4"/>
                <c:pt idx="0">
                  <c:v>Current</c:v>
                </c:pt>
                <c:pt idx="1">
                  <c:v>2023/24</c:v>
                </c:pt>
                <c:pt idx="2">
                  <c:v>2024/25</c:v>
                </c:pt>
                <c:pt idx="3">
                  <c:v>2025/26</c:v>
                </c:pt>
              </c:strCache>
            </c:strRef>
          </c:cat>
          <c:val>
            <c:numRef>
              <c:f>'SBC Charts'!$C$37:$F$37</c:f>
              <c:numCache>
                <c:formatCode>0</c:formatCode>
                <c:ptCount val="4"/>
                <c:pt idx="0">
                  <c:v>190</c:v>
                </c:pt>
                <c:pt idx="1">
                  <c:v>194.9123981019589</c:v>
                </c:pt>
                <c:pt idx="2">
                  <c:v>200.20622946830514</c:v>
                </c:pt>
                <c:pt idx="3">
                  <c:v>205.07239323518672</c:v>
                </c:pt>
              </c:numCache>
            </c:numRef>
          </c:val>
          <c:extLst>
            <c:ext xmlns:c16="http://schemas.microsoft.com/office/drawing/2014/chart" uri="{C3380CC4-5D6E-409C-BE32-E72D297353CC}">
              <c16:uniqueId val="{00000001-328E-4152-AC92-471430FD27E9}"/>
            </c:ext>
          </c:extLst>
        </c:ser>
        <c:ser>
          <c:idx val="2"/>
          <c:order val="2"/>
          <c:tx>
            <c:strRef>
              <c:f>'SBC Charts'!$A$38:$B$38</c:f>
              <c:strCache>
                <c:ptCount val="2"/>
                <c:pt idx="0">
                  <c:v>LA Demand</c:v>
                </c:pt>
                <c:pt idx="1">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'SBC Charts'!$C$1:$F$1</c:f>
              <c:strCache>
                <c:ptCount val="4"/>
                <c:pt idx="0">
                  <c:v>Current</c:v>
                </c:pt>
                <c:pt idx="1">
                  <c:v>2023/24</c:v>
                </c:pt>
                <c:pt idx="2">
                  <c:v>2024/25</c:v>
                </c:pt>
                <c:pt idx="3">
                  <c:v>2025/26</c:v>
                </c:pt>
              </c:strCache>
            </c:strRef>
          </c:cat>
          <c:val>
            <c:numRef>
              <c:f>'SBC Charts'!$C$38:$F$38</c:f>
            </c:numRef>
          </c:val>
          <c:extLst>
            <c:ext xmlns:c16="http://schemas.microsoft.com/office/drawing/2014/chart" uri="{C3380CC4-5D6E-409C-BE32-E72D297353CC}">
              <c16:uniqueId val="{00000002-328E-4152-AC92-471430FD27E9}"/>
            </c:ext>
          </c:extLst>
        </c:ser>
        <c:ser>
          <c:idx val="3"/>
          <c:order val="3"/>
          <c:tx>
            <c:strRef>
              <c:f>'SBC Charts'!$A$39:$B$39</c:f>
              <c:strCache>
                <c:ptCount val="2"/>
                <c:pt idx="0">
                  <c:v>Self Funders</c:v>
                </c:pt>
                <c:pt idx="1">
                  <c:v>18 - 64</c:v>
                </c:pt>
              </c:strCache>
            </c:strRef>
          </c:tx>
          <c:spPr>
            <a:solidFill>
              <a:schemeClr val="accent4"/>
            </a:solidFill>
            <a:ln>
              <a:noFill/>
            </a:ln>
            <a:effectLst/>
          </c:spPr>
          <c:invertIfNegative val="0"/>
          <c:dLbls>
            <c:delete val="1"/>
          </c:dLbls>
          <c:cat>
            <c:strRef>
              <c:f>'SBC Charts'!$C$1:$F$1</c:f>
              <c:strCache>
                <c:ptCount val="4"/>
                <c:pt idx="0">
                  <c:v>Current</c:v>
                </c:pt>
                <c:pt idx="1">
                  <c:v>2023/24</c:v>
                </c:pt>
                <c:pt idx="2">
                  <c:v>2024/25</c:v>
                </c:pt>
                <c:pt idx="3">
                  <c:v>2025/26</c:v>
                </c:pt>
              </c:strCache>
            </c:strRef>
          </c:cat>
          <c:val>
            <c:numRef>
              <c:f>'SBC Charts'!$C$39:$F$39</c:f>
            </c:numRef>
          </c:val>
          <c:extLst>
            <c:ext xmlns:c16="http://schemas.microsoft.com/office/drawing/2014/chart" uri="{C3380CC4-5D6E-409C-BE32-E72D297353CC}">
              <c16:uniqueId val="{00000003-328E-4152-AC92-471430FD27E9}"/>
            </c:ext>
          </c:extLst>
        </c:ser>
        <c:ser>
          <c:idx val="4"/>
          <c:order val="4"/>
          <c:tx>
            <c:strRef>
              <c:f>'SBC Charts'!$A$40:$B$40</c:f>
              <c:strCache>
                <c:ptCount val="2"/>
                <c:pt idx="0">
                  <c:v>Self Funders</c:v>
                </c:pt>
                <c:pt idx="1">
                  <c:v>65+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'SBC Charts'!$C$1:$F$1</c:f>
              <c:strCache>
                <c:ptCount val="4"/>
                <c:pt idx="0">
                  <c:v>Current</c:v>
                </c:pt>
                <c:pt idx="1">
                  <c:v>2023/24</c:v>
                </c:pt>
                <c:pt idx="2">
                  <c:v>2024/25</c:v>
                </c:pt>
                <c:pt idx="3">
                  <c:v>2025/26</c:v>
                </c:pt>
              </c:strCache>
            </c:strRef>
          </c:cat>
          <c:val>
            <c:numRef>
              <c:f>'SBC Charts'!$C$40:$F$40</c:f>
              <c:numCache>
                <c:formatCode>0</c:formatCode>
                <c:ptCount val="4"/>
                <c:pt idx="0">
                  <c:v>60.032899065666541</c:v>
                </c:pt>
                <c:pt idx="1">
                  <c:v>61.585033273167959</c:v>
                </c:pt>
                <c:pt idx="2">
                  <c:v>63.257686136781246</c:v>
                </c:pt>
                <c:pt idx="3">
                  <c:v>64.795212022329707</c:v>
                </c:pt>
              </c:numCache>
            </c:numRef>
          </c:val>
          <c:extLst>
            <c:ext xmlns:c16="http://schemas.microsoft.com/office/drawing/2014/chart" uri="{C3380CC4-5D6E-409C-BE32-E72D297353CC}">
              <c16:uniqueId val="{00000004-328E-4152-AC92-471430FD27E9}"/>
            </c:ext>
          </c:extLst>
        </c:ser>
        <c:dLbls>
          <c:dLblPos val="ctr"/>
          <c:showLegendKey val="0"/>
          <c:showVal val="1"/>
          <c:showCatName val="0"/>
          <c:showSerName val="0"/>
          <c:showPercent val="0"/>
          <c:showBubbleSize val="0"/>
        </c:dLbls>
        <c:gapWidth val="219"/>
        <c:overlap val="100"/>
        <c:axId val="191783311"/>
        <c:axId val="191782895"/>
      </c:barChart>
      <c:catAx>
        <c:axId val="191783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91782895"/>
        <c:crosses val="autoZero"/>
        <c:auto val="1"/>
        <c:lblAlgn val="ctr"/>
        <c:lblOffset val="100"/>
        <c:noMultiLvlLbl val="0"/>
      </c:catAx>
      <c:valAx>
        <c:axId val="1917828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91783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Residential Care Home Vacancies March 2021 - August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Oak House</c:v>
                </c:pt>
              </c:strCache>
            </c:strRef>
          </c:tx>
          <c:spPr>
            <a:ln w="28575" cap="rnd">
              <a:solidFill>
                <a:schemeClr val="accent1"/>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Sheet1!$B$2:$AZ$2</c:f>
              <c:numCache>
                <c:formatCode>General</c:formatCode>
                <c:ptCount val="51"/>
                <c:pt idx="0">
                  <c:v>22</c:v>
                </c:pt>
                <c:pt idx="1">
                  <c:v>24</c:v>
                </c:pt>
                <c:pt idx="2">
                  <c:v>24</c:v>
                </c:pt>
                <c:pt idx="3">
                  <c:v>25</c:v>
                </c:pt>
                <c:pt idx="4">
                  <c:v>23</c:v>
                </c:pt>
                <c:pt idx="5">
                  <c:v>19</c:v>
                </c:pt>
                <c:pt idx="6">
                  <c:v>21</c:v>
                </c:pt>
                <c:pt idx="7">
                  <c:v>21</c:v>
                </c:pt>
                <c:pt idx="8">
                  <c:v>21</c:v>
                </c:pt>
                <c:pt idx="9">
                  <c:v>18</c:v>
                </c:pt>
                <c:pt idx="10">
                  <c:v>20</c:v>
                </c:pt>
                <c:pt idx="11">
                  <c:v>20</c:v>
                </c:pt>
                <c:pt idx="12">
                  <c:v>20</c:v>
                </c:pt>
                <c:pt idx="13">
                  <c:v>19</c:v>
                </c:pt>
                <c:pt idx="14">
                  <c:v>16</c:v>
                </c:pt>
                <c:pt idx="15">
                  <c:v>15</c:v>
                </c:pt>
                <c:pt idx="16">
                  <c:v>15</c:v>
                </c:pt>
                <c:pt idx="17">
                  <c:v>15</c:v>
                </c:pt>
                <c:pt idx="18">
                  <c:v>15</c:v>
                </c:pt>
                <c:pt idx="19">
                  <c:v>11</c:v>
                </c:pt>
                <c:pt idx="20">
                  <c:v>11</c:v>
                </c:pt>
                <c:pt idx="21">
                  <c:v>11</c:v>
                </c:pt>
                <c:pt idx="22">
                  <c:v>11</c:v>
                </c:pt>
                <c:pt idx="23">
                  <c:v>13</c:v>
                </c:pt>
                <c:pt idx="24">
                  <c:v>22</c:v>
                </c:pt>
                <c:pt idx="25">
                  <c:v>22</c:v>
                </c:pt>
                <c:pt idx="26">
                  <c:v>22</c:v>
                </c:pt>
                <c:pt idx="27">
                  <c:v>22</c:v>
                </c:pt>
                <c:pt idx="28">
                  <c:v>22</c:v>
                </c:pt>
                <c:pt idx="29">
                  <c:v>22</c:v>
                </c:pt>
                <c:pt idx="30">
                  <c:v>23</c:v>
                </c:pt>
                <c:pt idx="31">
                  <c:v>8</c:v>
                </c:pt>
                <c:pt idx="32">
                  <c:v>11</c:v>
                </c:pt>
                <c:pt idx="33">
                  <c:v>9</c:v>
                </c:pt>
                <c:pt idx="34">
                  <c:v>9</c:v>
                </c:pt>
                <c:pt idx="35">
                  <c:v>12</c:v>
                </c:pt>
                <c:pt idx="36">
                  <c:v>0</c:v>
                </c:pt>
                <c:pt idx="37">
                  <c:v>1</c:v>
                </c:pt>
                <c:pt idx="38">
                  <c:v>3</c:v>
                </c:pt>
                <c:pt idx="39">
                  <c:v>1</c:v>
                </c:pt>
                <c:pt idx="40">
                  <c:v>3</c:v>
                </c:pt>
                <c:pt idx="41">
                  <c:v>3</c:v>
                </c:pt>
                <c:pt idx="42">
                  <c:v>2</c:v>
                </c:pt>
                <c:pt idx="43">
                  <c:v>3</c:v>
                </c:pt>
                <c:pt idx="44">
                  <c:v>0</c:v>
                </c:pt>
                <c:pt idx="45">
                  <c:v>0</c:v>
                </c:pt>
                <c:pt idx="46">
                  <c:v>0</c:v>
                </c:pt>
                <c:pt idx="47">
                  <c:v>0</c:v>
                </c:pt>
                <c:pt idx="48">
                  <c:v>0</c:v>
                </c:pt>
                <c:pt idx="49">
                  <c:v>0</c:v>
                </c:pt>
                <c:pt idx="50">
                  <c:v>0</c:v>
                </c:pt>
              </c:numCache>
            </c:numRef>
          </c:val>
          <c:smooth val="0"/>
          <c:extLst>
            <c:ext xmlns:c16="http://schemas.microsoft.com/office/drawing/2014/chart" uri="{C3380CC4-5D6E-409C-BE32-E72D297353CC}">
              <c16:uniqueId val="{00000000-73C7-41C7-89A0-02CCAE1917F7}"/>
            </c:ext>
          </c:extLst>
        </c:ser>
        <c:ser>
          <c:idx val="1"/>
          <c:order val="1"/>
          <c:tx>
            <c:strRef>
              <c:f>Sheet1!$A$3</c:f>
              <c:strCache>
                <c:ptCount val="1"/>
                <c:pt idx="0">
                  <c:v>Windmill CC</c:v>
                </c:pt>
              </c:strCache>
            </c:strRef>
          </c:tx>
          <c:spPr>
            <a:ln w="28575" cap="rnd">
              <a:solidFill>
                <a:schemeClr val="accent2"/>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Sheet1!$B$3:$AZ$3</c:f>
              <c:numCache>
                <c:formatCode>General</c:formatCode>
                <c:ptCount val="51"/>
                <c:pt idx="0">
                  <c:v>2</c:v>
                </c:pt>
                <c:pt idx="1">
                  <c:v>2</c:v>
                </c:pt>
                <c:pt idx="2">
                  <c:v>0</c:v>
                </c:pt>
                <c:pt idx="3">
                  <c:v>0</c:v>
                </c:pt>
                <c:pt idx="4">
                  <c:v>2</c:v>
                </c:pt>
                <c:pt idx="5">
                  <c:v>2</c:v>
                </c:pt>
                <c:pt idx="6">
                  <c:v>0</c:v>
                </c:pt>
                <c:pt idx="7">
                  <c:v>0</c:v>
                </c:pt>
                <c:pt idx="8">
                  <c:v>2</c:v>
                </c:pt>
                <c:pt idx="9">
                  <c:v>1</c:v>
                </c:pt>
                <c:pt idx="10">
                  <c:v>1</c:v>
                </c:pt>
                <c:pt idx="11">
                  <c:v>0</c:v>
                </c:pt>
                <c:pt idx="12">
                  <c:v>0</c:v>
                </c:pt>
                <c:pt idx="13">
                  <c:v>2</c:v>
                </c:pt>
                <c:pt idx="14">
                  <c:v>2</c:v>
                </c:pt>
                <c:pt idx="15">
                  <c:v>2</c:v>
                </c:pt>
                <c:pt idx="16">
                  <c:v>1</c:v>
                </c:pt>
                <c:pt idx="17">
                  <c:v>1</c:v>
                </c:pt>
                <c:pt idx="18">
                  <c:v>0</c:v>
                </c:pt>
                <c:pt idx="19">
                  <c:v>0</c:v>
                </c:pt>
                <c:pt idx="20">
                  <c:v>1</c:v>
                </c:pt>
                <c:pt idx="21">
                  <c:v>0</c:v>
                </c:pt>
                <c:pt idx="22">
                  <c:v>0</c:v>
                </c:pt>
                <c:pt idx="23">
                  <c:v>0</c:v>
                </c:pt>
                <c:pt idx="24">
                  <c:v>0</c:v>
                </c:pt>
                <c:pt idx="25">
                  <c:v>0</c:v>
                </c:pt>
                <c:pt idx="26">
                  <c:v>0</c:v>
                </c:pt>
                <c:pt idx="27">
                  <c:v>0</c:v>
                </c:pt>
                <c:pt idx="28">
                  <c:v>0</c:v>
                </c:pt>
                <c:pt idx="29">
                  <c:v>1</c:v>
                </c:pt>
                <c:pt idx="30">
                  <c:v>0</c:v>
                </c:pt>
                <c:pt idx="31">
                  <c:v>0</c:v>
                </c:pt>
                <c:pt idx="32">
                  <c:v>0</c:v>
                </c:pt>
                <c:pt idx="33">
                  <c:v>1</c:v>
                </c:pt>
                <c:pt idx="34">
                  <c:v>1</c:v>
                </c:pt>
                <c:pt idx="35">
                  <c:v>0</c:v>
                </c:pt>
                <c:pt idx="36">
                  <c:v>1</c:v>
                </c:pt>
                <c:pt idx="37">
                  <c:v>1</c:v>
                </c:pt>
                <c:pt idx="38">
                  <c:v>1</c:v>
                </c:pt>
                <c:pt idx="39">
                  <c:v>0</c:v>
                </c:pt>
                <c:pt idx="40">
                  <c:v>1</c:v>
                </c:pt>
                <c:pt idx="41">
                  <c:v>2</c:v>
                </c:pt>
                <c:pt idx="42">
                  <c:v>1</c:v>
                </c:pt>
                <c:pt idx="43">
                  <c:v>0</c:v>
                </c:pt>
                <c:pt idx="44">
                  <c:v>0</c:v>
                </c:pt>
                <c:pt idx="45">
                  <c:v>0</c:v>
                </c:pt>
                <c:pt idx="46">
                  <c:v>0</c:v>
                </c:pt>
                <c:pt idx="47">
                  <c:v>0</c:v>
                </c:pt>
                <c:pt idx="48">
                  <c:v>0</c:v>
                </c:pt>
                <c:pt idx="49">
                  <c:v>0</c:v>
                </c:pt>
                <c:pt idx="50">
                  <c:v>0</c:v>
                </c:pt>
              </c:numCache>
            </c:numRef>
          </c:val>
          <c:smooth val="0"/>
          <c:extLst>
            <c:ext xmlns:c16="http://schemas.microsoft.com/office/drawing/2014/chart" uri="{C3380CC4-5D6E-409C-BE32-E72D297353CC}">
              <c16:uniqueId val="{00000001-73C7-41C7-89A0-02CCAE1917F7}"/>
            </c:ext>
          </c:extLst>
        </c:ser>
        <c:ser>
          <c:idx val="2"/>
          <c:order val="2"/>
          <c:tx>
            <c:strRef>
              <c:f>Sheet1!$A$4</c:f>
              <c:strCache>
                <c:ptCount val="1"/>
                <c:pt idx="0">
                  <c:v>Windsor CC</c:v>
                </c:pt>
              </c:strCache>
            </c:strRef>
          </c:tx>
          <c:spPr>
            <a:ln w="28575" cap="rnd">
              <a:solidFill>
                <a:schemeClr val="accent3"/>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Sheet1!$B$4:$AZ$4</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1</c:v>
                </c:pt>
                <c:pt idx="23">
                  <c:v>0</c:v>
                </c:pt>
                <c:pt idx="24">
                  <c:v>0</c:v>
                </c:pt>
                <c:pt idx="25">
                  <c:v>0</c:v>
                </c:pt>
                <c:pt idx="26">
                  <c:v>0</c:v>
                </c:pt>
                <c:pt idx="27">
                  <c:v>0</c:v>
                </c:pt>
                <c:pt idx="28">
                  <c:v>1</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mooth val="0"/>
          <c:extLst>
            <c:ext xmlns:c16="http://schemas.microsoft.com/office/drawing/2014/chart" uri="{C3380CC4-5D6E-409C-BE32-E72D297353CC}">
              <c16:uniqueId val="{00000002-73C7-41C7-89A0-02CCAE1917F7}"/>
            </c:ext>
          </c:extLst>
        </c:ser>
        <c:ser>
          <c:idx val="3"/>
          <c:order val="3"/>
          <c:tx>
            <c:strRef>
              <c:f>Sheet1!$A$5</c:f>
              <c:strCache>
                <c:ptCount val="1"/>
                <c:pt idx="0">
                  <c:v>Salt Hill CC</c:v>
                </c:pt>
              </c:strCache>
            </c:strRef>
          </c:tx>
          <c:spPr>
            <a:ln w="28575" cap="rnd">
              <a:solidFill>
                <a:schemeClr val="accent4"/>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Sheet1!$B$5:$AZ$5</c:f>
              <c:numCache>
                <c:formatCode>General</c:formatCode>
                <c:ptCount val="51"/>
                <c:pt idx="0">
                  <c:v>0</c:v>
                </c:pt>
                <c:pt idx="1">
                  <c:v>0</c:v>
                </c:pt>
                <c:pt idx="2">
                  <c:v>0</c:v>
                </c:pt>
                <c:pt idx="3">
                  <c:v>0</c:v>
                </c:pt>
                <c:pt idx="4">
                  <c:v>0</c:v>
                </c:pt>
                <c:pt idx="5">
                  <c:v>0</c:v>
                </c:pt>
                <c:pt idx="6">
                  <c:v>0</c:v>
                </c:pt>
                <c:pt idx="7">
                  <c:v>0</c:v>
                </c:pt>
                <c:pt idx="8">
                  <c:v>0</c:v>
                </c:pt>
                <c:pt idx="9">
                  <c:v>1</c:v>
                </c:pt>
                <c:pt idx="10">
                  <c:v>1</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mooth val="0"/>
          <c:extLst>
            <c:ext xmlns:c16="http://schemas.microsoft.com/office/drawing/2014/chart" uri="{C3380CC4-5D6E-409C-BE32-E72D297353CC}">
              <c16:uniqueId val="{00000003-73C7-41C7-89A0-02CCAE1917F7}"/>
            </c:ext>
          </c:extLst>
        </c:ser>
        <c:ser>
          <c:idx val="4"/>
          <c:order val="4"/>
          <c:tx>
            <c:strRef>
              <c:f>Sheet1!$A$6</c:f>
              <c:strCache>
                <c:ptCount val="1"/>
                <c:pt idx="0">
                  <c:v>Oxford House</c:v>
                </c:pt>
              </c:strCache>
            </c:strRef>
          </c:tx>
          <c:spPr>
            <a:ln w="28575" cap="rnd">
              <a:solidFill>
                <a:schemeClr val="accent5"/>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Sheet1!$B$6:$AZ$6</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mooth val="0"/>
          <c:extLst>
            <c:ext xmlns:c16="http://schemas.microsoft.com/office/drawing/2014/chart" uri="{C3380CC4-5D6E-409C-BE32-E72D297353CC}">
              <c16:uniqueId val="{00000004-73C7-41C7-89A0-02CCAE1917F7}"/>
            </c:ext>
          </c:extLst>
        </c:ser>
        <c:ser>
          <c:idx val="5"/>
          <c:order val="5"/>
          <c:tx>
            <c:strRef>
              <c:f>Sheet1!$A$7</c:f>
              <c:strCache>
                <c:ptCount val="1"/>
                <c:pt idx="0">
                  <c:v>Langley Haven</c:v>
                </c:pt>
              </c:strCache>
            </c:strRef>
          </c:tx>
          <c:spPr>
            <a:ln w="28575" cap="rnd">
              <a:solidFill>
                <a:schemeClr val="accent6"/>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Sheet1!$B$7:$AZ$7</c:f>
              <c:numCache>
                <c:formatCode>General</c:formatCode>
                <c:ptCount val="51"/>
                <c:pt idx="0">
                  <c:v>2</c:v>
                </c:pt>
                <c:pt idx="1">
                  <c:v>1</c:v>
                </c:pt>
                <c:pt idx="2">
                  <c:v>0</c:v>
                </c:pt>
                <c:pt idx="3">
                  <c:v>0</c:v>
                </c:pt>
                <c:pt idx="4">
                  <c:v>0</c:v>
                </c:pt>
                <c:pt idx="5">
                  <c:v>0</c:v>
                </c:pt>
                <c:pt idx="6">
                  <c:v>1</c:v>
                </c:pt>
                <c:pt idx="7">
                  <c:v>1</c:v>
                </c:pt>
                <c:pt idx="8">
                  <c:v>1</c:v>
                </c:pt>
                <c:pt idx="9">
                  <c:v>1</c:v>
                </c:pt>
                <c:pt idx="10">
                  <c:v>1</c:v>
                </c:pt>
                <c:pt idx="11">
                  <c:v>1</c:v>
                </c:pt>
                <c:pt idx="12">
                  <c:v>1</c:v>
                </c:pt>
                <c:pt idx="13">
                  <c:v>0</c:v>
                </c:pt>
                <c:pt idx="14">
                  <c:v>0</c:v>
                </c:pt>
                <c:pt idx="15">
                  <c:v>0</c:v>
                </c:pt>
                <c:pt idx="16">
                  <c:v>0</c:v>
                </c:pt>
                <c:pt idx="17">
                  <c:v>0</c:v>
                </c:pt>
                <c:pt idx="18">
                  <c:v>1</c:v>
                </c:pt>
                <c:pt idx="19">
                  <c:v>1</c:v>
                </c:pt>
                <c:pt idx="20">
                  <c:v>0</c:v>
                </c:pt>
                <c:pt idx="21">
                  <c:v>0</c:v>
                </c:pt>
                <c:pt idx="22">
                  <c:v>0</c:v>
                </c:pt>
                <c:pt idx="23">
                  <c:v>1</c:v>
                </c:pt>
                <c:pt idx="24">
                  <c:v>2</c:v>
                </c:pt>
                <c:pt idx="25">
                  <c:v>1</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1</c:v>
                </c:pt>
                <c:pt idx="41">
                  <c:v>2</c:v>
                </c:pt>
                <c:pt idx="42">
                  <c:v>1</c:v>
                </c:pt>
                <c:pt idx="43">
                  <c:v>0</c:v>
                </c:pt>
                <c:pt idx="44">
                  <c:v>0</c:v>
                </c:pt>
                <c:pt idx="45">
                  <c:v>0</c:v>
                </c:pt>
                <c:pt idx="46">
                  <c:v>0</c:v>
                </c:pt>
                <c:pt idx="47">
                  <c:v>0</c:v>
                </c:pt>
                <c:pt idx="48">
                  <c:v>0</c:v>
                </c:pt>
                <c:pt idx="49">
                  <c:v>0</c:v>
                </c:pt>
                <c:pt idx="50">
                  <c:v>0</c:v>
                </c:pt>
              </c:numCache>
            </c:numRef>
          </c:val>
          <c:smooth val="0"/>
          <c:extLst>
            <c:ext xmlns:c16="http://schemas.microsoft.com/office/drawing/2014/chart" uri="{C3380CC4-5D6E-409C-BE32-E72D297353CC}">
              <c16:uniqueId val="{00000005-73C7-41C7-89A0-02CCAE1917F7}"/>
            </c:ext>
          </c:extLst>
        </c:ser>
        <c:ser>
          <c:idx val="6"/>
          <c:order val="6"/>
          <c:tx>
            <c:strRef>
              <c:f>Sheet1!$A$8</c:f>
              <c:strCache>
                <c:ptCount val="1"/>
                <c:pt idx="0">
                  <c:v>Applegarth</c:v>
                </c:pt>
              </c:strCache>
            </c:strRef>
          </c:tx>
          <c:spPr>
            <a:ln w="28575" cap="rnd">
              <a:solidFill>
                <a:schemeClr val="accent1">
                  <a:lumMod val="60000"/>
                </a:schemeClr>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Sheet1!$B$8:$AZ$8</c:f>
              <c:numCache>
                <c:formatCode>General</c:formatCode>
                <c:ptCount val="51"/>
                <c:pt idx="0">
                  <c:v>0</c:v>
                </c:pt>
                <c:pt idx="1">
                  <c:v>0</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2</c:v>
                </c:pt>
                <c:pt idx="20">
                  <c:v>3</c:v>
                </c:pt>
                <c:pt idx="21">
                  <c:v>1</c:v>
                </c:pt>
                <c:pt idx="22">
                  <c:v>1</c:v>
                </c:pt>
                <c:pt idx="23">
                  <c:v>2</c:v>
                </c:pt>
                <c:pt idx="24">
                  <c:v>0</c:v>
                </c:pt>
                <c:pt idx="25">
                  <c:v>0</c:v>
                </c:pt>
                <c:pt idx="26">
                  <c:v>0</c:v>
                </c:pt>
                <c:pt idx="27">
                  <c:v>0</c:v>
                </c:pt>
                <c:pt idx="28">
                  <c:v>0</c:v>
                </c:pt>
                <c:pt idx="29">
                  <c:v>0</c:v>
                </c:pt>
                <c:pt idx="30">
                  <c:v>1</c:v>
                </c:pt>
                <c:pt idx="31">
                  <c:v>1</c:v>
                </c:pt>
                <c:pt idx="32">
                  <c:v>3</c:v>
                </c:pt>
                <c:pt idx="33">
                  <c:v>1</c:v>
                </c:pt>
                <c:pt idx="34">
                  <c:v>1</c:v>
                </c:pt>
                <c:pt idx="35">
                  <c:v>1</c:v>
                </c:pt>
                <c:pt idx="36">
                  <c:v>1</c:v>
                </c:pt>
                <c:pt idx="37">
                  <c:v>1</c:v>
                </c:pt>
                <c:pt idx="38">
                  <c:v>0</c:v>
                </c:pt>
                <c:pt idx="39">
                  <c:v>1</c:v>
                </c:pt>
                <c:pt idx="40">
                  <c:v>0</c:v>
                </c:pt>
                <c:pt idx="41">
                  <c:v>0</c:v>
                </c:pt>
                <c:pt idx="42">
                  <c:v>0</c:v>
                </c:pt>
                <c:pt idx="43">
                  <c:v>0</c:v>
                </c:pt>
                <c:pt idx="44">
                  <c:v>0</c:v>
                </c:pt>
                <c:pt idx="45">
                  <c:v>0</c:v>
                </c:pt>
                <c:pt idx="46">
                  <c:v>0</c:v>
                </c:pt>
                <c:pt idx="47">
                  <c:v>0</c:v>
                </c:pt>
                <c:pt idx="48">
                  <c:v>0</c:v>
                </c:pt>
                <c:pt idx="49">
                  <c:v>0</c:v>
                </c:pt>
                <c:pt idx="50">
                  <c:v>0</c:v>
                </c:pt>
              </c:numCache>
            </c:numRef>
          </c:val>
          <c:smooth val="0"/>
          <c:extLst>
            <c:ext xmlns:c16="http://schemas.microsoft.com/office/drawing/2014/chart" uri="{C3380CC4-5D6E-409C-BE32-E72D297353CC}">
              <c16:uniqueId val="{00000006-73C7-41C7-89A0-02CCAE1917F7}"/>
            </c:ext>
          </c:extLst>
        </c:ser>
        <c:ser>
          <c:idx val="7"/>
          <c:order val="7"/>
          <c:tx>
            <c:strRef>
              <c:f>Sheet1!$A$9</c:f>
              <c:strCache>
                <c:ptCount val="1"/>
                <c:pt idx="0">
                  <c:v>Forget-me-not</c:v>
                </c:pt>
              </c:strCache>
            </c:strRef>
          </c:tx>
          <c:spPr>
            <a:ln w="28575" cap="rnd">
              <a:solidFill>
                <a:schemeClr val="accent2">
                  <a:lumMod val="60000"/>
                </a:schemeClr>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Sheet1!$B$9:$AZ$9</c:f>
            </c:numRef>
          </c:val>
          <c:smooth val="0"/>
          <c:extLst>
            <c:ext xmlns:c16="http://schemas.microsoft.com/office/drawing/2014/chart" uri="{C3380CC4-5D6E-409C-BE32-E72D297353CC}">
              <c16:uniqueId val="{00000007-73C7-41C7-89A0-02CCAE1917F7}"/>
            </c:ext>
          </c:extLst>
        </c:ser>
        <c:dLbls>
          <c:showLegendKey val="0"/>
          <c:showVal val="0"/>
          <c:showCatName val="0"/>
          <c:showSerName val="0"/>
          <c:showPercent val="0"/>
          <c:showBubbleSize val="0"/>
        </c:dLbls>
        <c:smooth val="0"/>
        <c:axId val="290447999"/>
        <c:axId val="290452159"/>
      </c:lineChart>
      <c:catAx>
        <c:axId val="29044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290452159"/>
        <c:crosses val="autoZero"/>
        <c:auto val="1"/>
        <c:lblAlgn val="ctr"/>
        <c:lblOffset val="100"/>
        <c:noMultiLvlLbl val="0"/>
      </c:catAx>
      <c:valAx>
        <c:axId val="290452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290447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Nursing Care Home Vacancies March 2021 - August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lineChart>
        <c:grouping val="standard"/>
        <c:varyColors val="0"/>
        <c:ser>
          <c:idx val="0"/>
          <c:order val="0"/>
          <c:tx>
            <c:strRef>
              <c:f>Sheet1!$A$12</c:f>
              <c:strCache>
                <c:ptCount val="1"/>
                <c:pt idx="0">
                  <c:v>Oak House</c:v>
                </c:pt>
              </c:strCache>
            </c:strRef>
          </c:tx>
          <c:spPr>
            <a:ln w="28575" cap="rnd">
              <a:solidFill>
                <a:schemeClr val="accent1"/>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Sheet1!$B$12:$AZ$12</c:f>
              <c:numCache>
                <c:formatCode>General</c:formatCode>
                <c:ptCount val="51"/>
                <c:pt idx="0">
                  <c:v>20</c:v>
                </c:pt>
                <c:pt idx="1">
                  <c:v>22</c:v>
                </c:pt>
                <c:pt idx="2">
                  <c:v>20</c:v>
                </c:pt>
                <c:pt idx="3">
                  <c:v>18</c:v>
                </c:pt>
                <c:pt idx="4">
                  <c:v>9</c:v>
                </c:pt>
                <c:pt idx="5">
                  <c:v>7</c:v>
                </c:pt>
                <c:pt idx="6">
                  <c:v>10</c:v>
                </c:pt>
                <c:pt idx="7">
                  <c:v>9</c:v>
                </c:pt>
                <c:pt idx="8">
                  <c:v>10</c:v>
                </c:pt>
                <c:pt idx="9">
                  <c:v>5</c:v>
                </c:pt>
                <c:pt idx="10">
                  <c:v>8</c:v>
                </c:pt>
                <c:pt idx="11">
                  <c:v>10</c:v>
                </c:pt>
                <c:pt idx="12">
                  <c:v>10</c:v>
                </c:pt>
                <c:pt idx="13">
                  <c:v>9</c:v>
                </c:pt>
                <c:pt idx="14">
                  <c:v>8</c:v>
                </c:pt>
                <c:pt idx="15">
                  <c:v>6</c:v>
                </c:pt>
                <c:pt idx="16">
                  <c:v>5</c:v>
                </c:pt>
                <c:pt idx="17">
                  <c:v>5</c:v>
                </c:pt>
                <c:pt idx="18">
                  <c:v>5</c:v>
                </c:pt>
                <c:pt idx="19">
                  <c:v>9</c:v>
                </c:pt>
                <c:pt idx="20">
                  <c:v>9</c:v>
                </c:pt>
                <c:pt idx="21">
                  <c:v>9</c:v>
                </c:pt>
                <c:pt idx="22">
                  <c:v>9</c:v>
                </c:pt>
                <c:pt idx="23">
                  <c:v>15</c:v>
                </c:pt>
                <c:pt idx="24">
                  <c:v>14</c:v>
                </c:pt>
                <c:pt idx="25">
                  <c:v>14</c:v>
                </c:pt>
                <c:pt idx="26">
                  <c:v>12</c:v>
                </c:pt>
                <c:pt idx="27">
                  <c:v>12</c:v>
                </c:pt>
                <c:pt idx="28">
                  <c:v>12</c:v>
                </c:pt>
                <c:pt idx="29">
                  <c:v>12</c:v>
                </c:pt>
                <c:pt idx="30">
                  <c:v>16</c:v>
                </c:pt>
                <c:pt idx="31">
                  <c:v>4</c:v>
                </c:pt>
                <c:pt idx="32">
                  <c:v>1</c:v>
                </c:pt>
                <c:pt idx="33">
                  <c:v>2</c:v>
                </c:pt>
                <c:pt idx="34">
                  <c:v>2</c:v>
                </c:pt>
                <c:pt idx="35">
                  <c:v>2</c:v>
                </c:pt>
                <c:pt idx="36">
                  <c:v>3</c:v>
                </c:pt>
                <c:pt idx="37">
                  <c:v>0</c:v>
                </c:pt>
                <c:pt idx="38">
                  <c:v>0</c:v>
                </c:pt>
                <c:pt idx="39">
                  <c:v>0</c:v>
                </c:pt>
                <c:pt idx="40">
                  <c:v>2</c:v>
                </c:pt>
                <c:pt idx="41">
                  <c:v>0</c:v>
                </c:pt>
                <c:pt idx="42">
                  <c:v>1</c:v>
                </c:pt>
                <c:pt idx="43">
                  <c:v>1</c:v>
                </c:pt>
                <c:pt idx="44">
                  <c:v>2</c:v>
                </c:pt>
                <c:pt idx="45">
                  <c:v>0</c:v>
                </c:pt>
                <c:pt idx="46">
                  <c:v>0</c:v>
                </c:pt>
                <c:pt idx="47">
                  <c:v>0</c:v>
                </c:pt>
                <c:pt idx="48">
                  <c:v>0</c:v>
                </c:pt>
                <c:pt idx="49">
                  <c:v>0</c:v>
                </c:pt>
                <c:pt idx="50">
                  <c:v>0</c:v>
                </c:pt>
              </c:numCache>
            </c:numRef>
          </c:val>
          <c:smooth val="0"/>
          <c:extLst>
            <c:ext xmlns:c16="http://schemas.microsoft.com/office/drawing/2014/chart" uri="{C3380CC4-5D6E-409C-BE32-E72D297353CC}">
              <c16:uniqueId val="{00000000-400A-4F01-BCCB-4C0B55CB1A33}"/>
            </c:ext>
          </c:extLst>
        </c:ser>
        <c:ser>
          <c:idx val="1"/>
          <c:order val="1"/>
          <c:tx>
            <c:strRef>
              <c:f>Sheet1!$A$13</c:f>
              <c:strCache>
                <c:ptCount val="1"/>
                <c:pt idx="0">
                  <c:v>Windmill CC</c:v>
                </c:pt>
              </c:strCache>
            </c:strRef>
          </c:tx>
          <c:spPr>
            <a:ln w="28575" cap="rnd">
              <a:solidFill>
                <a:schemeClr val="accent2"/>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Sheet1!$B$13:$AZ$13</c:f>
              <c:numCache>
                <c:formatCode>General</c:formatCode>
                <c:ptCount val="51"/>
                <c:pt idx="0">
                  <c:v>2</c:v>
                </c:pt>
                <c:pt idx="1">
                  <c:v>2</c:v>
                </c:pt>
                <c:pt idx="2">
                  <c:v>1</c:v>
                </c:pt>
                <c:pt idx="3">
                  <c:v>1</c:v>
                </c:pt>
                <c:pt idx="4">
                  <c:v>0</c:v>
                </c:pt>
                <c:pt idx="5">
                  <c:v>1</c:v>
                </c:pt>
                <c:pt idx="6">
                  <c:v>0</c:v>
                </c:pt>
                <c:pt idx="7">
                  <c:v>0</c:v>
                </c:pt>
                <c:pt idx="8">
                  <c:v>2</c:v>
                </c:pt>
                <c:pt idx="9">
                  <c:v>1</c:v>
                </c:pt>
                <c:pt idx="10">
                  <c:v>1</c:v>
                </c:pt>
                <c:pt idx="11">
                  <c:v>0</c:v>
                </c:pt>
                <c:pt idx="12">
                  <c:v>1</c:v>
                </c:pt>
                <c:pt idx="13">
                  <c:v>1</c:v>
                </c:pt>
                <c:pt idx="14">
                  <c:v>1</c:v>
                </c:pt>
                <c:pt idx="15">
                  <c:v>1</c:v>
                </c:pt>
                <c:pt idx="16">
                  <c:v>0</c:v>
                </c:pt>
                <c:pt idx="17">
                  <c:v>0</c:v>
                </c:pt>
                <c:pt idx="18">
                  <c:v>2</c:v>
                </c:pt>
                <c:pt idx="19">
                  <c:v>2</c:v>
                </c:pt>
                <c:pt idx="20">
                  <c:v>1</c:v>
                </c:pt>
                <c:pt idx="21">
                  <c:v>0</c:v>
                </c:pt>
                <c:pt idx="22">
                  <c:v>0</c:v>
                </c:pt>
                <c:pt idx="23">
                  <c:v>0</c:v>
                </c:pt>
                <c:pt idx="24">
                  <c:v>1</c:v>
                </c:pt>
                <c:pt idx="25">
                  <c:v>0</c:v>
                </c:pt>
                <c:pt idx="26">
                  <c:v>0</c:v>
                </c:pt>
                <c:pt idx="27">
                  <c:v>0</c:v>
                </c:pt>
                <c:pt idx="28">
                  <c:v>0</c:v>
                </c:pt>
                <c:pt idx="29">
                  <c:v>0</c:v>
                </c:pt>
                <c:pt idx="30">
                  <c:v>0</c:v>
                </c:pt>
                <c:pt idx="31">
                  <c:v>0</c:v>
                </c:pt>
                <c:pt idx="32">
                  <c:v>0</c:v>
                </c:pt>
                <c:pt idx="33">
                  <c:v>1</c:v>
                </c:pt>
                <c:pt idx="34">
                  <c:v>1</c:v>
                </c:pt>
                <c:pt idx="35">
                  <c:v>0</c:v>
                </c:pt>
                <c:pt idx="36">
                  <c:v>0</c:v>
                </c:pt>
                <c:pt idx="37">
                  <c:v>0</c:v>
                </c:pt>
                <c:pt idx="38">
                  <c:v>1</c:v>
                </c:pt>
                <c:pt idx="39">
                  <c:v>0</c:v>
                </c:pt>
                <c:pt idx="40">
                  <c:v>0</c:v>
                </c:pt>
                <c:pt idx="41">
                  <c:v>0</c:v>
                </c:pt>
                <c:pt idx="42">
                  <c:v>1</c:v>
                </c:pt>
                <c:pt idx="43">
                  <c:v>2</c:v>
                </c:pt>
                <c:pt idx="44">
                  <c:v>0</c:v>
                </c:pt>
                <c:pt idx="45">
                  <c:v>1</c:v>
                </c:pt>
                <c:pt idx="46">
                  <c:v>1</c:v>
                </c:pt>
                <c:pt idx="47">
                  <c:v>1</c:v>
                </c:pt>
                <c:pt idx="48">
                  <c:v>0</c:v>
                </c:pt>
                <c:pt idx="49">
                  <c:v>0</c:v>
                </c:pt>
                <c:pt idx="50">
                  <c:v>1</c:v>
                </c:pt>
              </c:numCache>
            </c:numRef>
          </c:val>
          <c:smooth val="0"/>
          <c:extLst>
            <c:ext xmlns:c16="http://schemas.microsoft.com/office/drawing/2014/chart" uri="{C3380CC4-5D6E-409C-BE32-E72D297353CC}">
              <c16:uniqueId val="{00000001-400A-4F01-BCCB-4C0B55CB1A33}"/>
            </c:ext>
          </c:extLst>
        </c:ser>
        <c:ser>
          <c:idx val="2"/>
          <c:order val="2"/>
          <c:tx>
            <c:strRef>
              <c:f>Sheet1!$A$14</c:f>
              <c:strCache>
                <c:ptCount val="1"/>
                <c:pt idx="0">
                  <c:v>Windsor CC</c:v>
                </c:pt>
              </c:strCache>
            </c:strRef>
          </c:tx>
          <c:spPr>
            <a:ln w="28575" cap="rnd">
              <a:solidFill>
                <a:schemeClr val="accent3"/>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Sheet1!$B$14:$AZ$14</c:f>
              <c:numCache>
                <c:formatCode>General</c:formatCode>
                <c:ptCount val="51"/>
                <c:pt idx="0">
                  <c:v>0</c:v>
                </c:pt>
                <c:pt idx="1">
                  <c:v>0</c:v>
                </c:pt>
                <c:pt idx="2">
                  <c:v>1</c:v>
                </c:pt>
                <c:pt idx="3">
                  <c:v>1</c:v>
                </c:pt>
                <c:pt idx="4">
                  <c:v>3</c:v>
                </c:pt>
                <c:pt idx="5">
                  <c:v>3</c:v>
                </c:pt>
                <c:pt idx="6">
                  <c:v>5</c:v>
                </c:pt>
                <c:pt idx="7">
                  <c:v>2</c:v>
                </c:pt>
                <c:pt idx="8">
                  <c:v>0</c:v>
                </c:pt>
                <c:pt idx="9">
                  <c:v>4</c:v>
                </c:pt>
                <c:pt idx="10">
                  <c:v>4</c:v>
                </c:pt>
                <c:pt idx="11">
                  <c:v>2</c:v>
                </c:pt>
                <c:pt idx="12">
                  <c:v>2</c:v>
                </c:pt>
                <c:pt idx="13">
                  <c:v>0</c:v>
                </c:pt>
                <c:pt idx="14">
                  <c:v>0</c:v>
                </c:pt>
                <c:pt idx="15">
                  <c:v>0</c:v>
                </c:pt>
                <c:pt idx="16">
                  <c:v>0</c:v>
                </c:pt>
                <c:pt idx="17">
                  <c:v>0</c:v>
                </c:pt>
                <c:pt idx="18">
                  <c:v>0</c:v>
                </c:pt>
                <c:pt idx="19">
                  <c:v>0</c:v>
                </c:pt>
                <c:pt idx="20">
                  <c:v>0</c:v>
                </c:pt>
                <c:pt idx="21">
                  <c:v>1</c:v>
                </c:pt>
                <c:pt idx="22">
                  <c:v>1</c:v>
                </c:pt>
                <c:pt idx="23">
                  <c:v>0</c:v>
                </c:pt>
                <c:pt idx="24">
                  <c:v>0</c:v>
                </c:pt>
                <c:pt idx="25">
                  <c:v>0</c:v>
                </c:pt>
                <c:pt idx="26">
                  <c:v>0</c:v>
                </c:pt>
                <c:pt idx="27">
                  <c:v>0</c:v>
                </c:pt>
                <c:pt idx="28">
                  <c:v>1</c:v>
                </c:pt>
                <c:pt idx="29">
                  <c:v>2</c:v>
                </c:pt>
                <c:pt idx="30">
                  <c:v>2</c:v>
                </c:pt>
                <c:pt idx="31">
                  <c:v>2</c:v>
                </c:pt>
                <c:pt idx="32">
                  <c:v>0</c:v>
                </c:pt>
                <c:pt idx="33">
                  <c:v>3</c:v>
                </c:pt>
                <c:pt idx="34">
                  <c:v>3</c:v>
                </c:pt>
                <c:pt idx="35">
                  <c:v>2</c:v>
                </c:pt>
                <c:pt idx="36">
                  <c:v>1</c:v>
                </c:pt>
                <c:pt idx="37">
                  <c:v>1</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mooth val="0"/>
          <c:extLst>
            <c:ext xmlns:c16="http://schemas.microsoft.com/office/drawing/2014/chart" uri="{C3380CC4-5D6E-409C-BE32-E72D297353CC}">
              <c16:uniqueId val="{00000002-400A-4F01-BCCB-4C0B55CB1A33}"/>
            </c:ext>
          </c:extLst>
        </c:ser>
        <c:ser>
          <c:idx val="3"/>
          <c:order val="3"/>
          <c:tx>
            <c:strRef>
              <c:f>Sheet1!$A$15</c:f>
              <c:strCache>
                <c:ptCount val="1"/>
                <c:pt idx="0">
                  <c:v>Salt Hill CC</c:v>
                </c:pt>
              </c:strCache>
            </c:strRef>
          </c:tx>
          <c:spPr>
            <a:ln w="28575" cap="rnd">
              <a:solidFill>
                <a:schemeClr val="accent4"/>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Sheet1!$B$15:$AZ$15</c:f>
              <c:numCache>
                <c:formatCode>General</c:formatCode>
                <c:ptCount val="51"/>
                <c:pt idx="0">
                  <c:v>0</c:v>
                </c:pt>
                <c:pt idx="1">
                  <c:v>0</c:v>
                </c:pt>
                <c:pt idx="2">
                  <c:v>1</c:v>
                </c:pt>
                <c:pt idx="3">
                  <c:v>0</c:v>
                </c:pt>
                <c:pt idx="4">
                  <c:v>0</c:v>
                </c:pt>
                <c:pt idx="5">
                  <c:v>2</c:v>
                </c:pt>
                <c:pt idx="6">
                  <c:v>0</c:v>
                </c:pt>
                <c:pt idx="7">
                  <c:v>0</c:v>
                </c:pt>
                <c:pt idx="8">
                  <c:v>0</c:v>
                </c:pt>
                <c:pt idx="9">
                  <c:v>0</c:v>
                </c:pt>
                <c:pt idx="10">
                  <c:v>0</c:v>
                </c:pt>
                <c:pt idx="11">
                  <c:v>2</c:v>
                </c:pt>
                <c:pt idx="12">
                  <c:v>2</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mooth val="0"/>
          <c:extLst>
            <c:ext xmlns:c16="http://schemas.microsoft.com/office/drawing/2014/chart" uri="{C3380CC4-5D6E-409C-BE32-E72D297353CC}">
              <c16:uniqueId val="{00000003-400A-4F01-BCCB-4C0B55CB1A33}"/>
            </c:ext>
          </c:extLst>
        </c:ser>
        <c:ser>
          <c:idx val="4"/>
          <c:order val="4"/>
          <c:tx>
            <c:strRef>
              <c:f>Sheet1!$A$16</c:f>
              <c:strCache>
                <c:ptCount val="1"/>
                <c:pt idx="0">
                  <c:v>Oxford House</c:v>
                </c:pt>
              </c:strCache>
            </c:strRef>
          </c:tx>
          <c:spPr>
            <a:ln w="28575" cap="rnd">
              <a:solidFill>
                <a:schemeClr val="accent5"/>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Sheet1!$B$16:$AZ$16</c:f>
              <c:numCache>
                <c:formatCode>General</c:formatCode>
                <c:ptCount val="51"/>
                <c:pt idx="0">
                  <c:v>0</c:v>
                </c:pt>
                <c:pt idx="1">
                  <c:v>0</c:v>
                </c:pt>
                <c:pt idx="2">
                  <c:v>0</c:v>
                </c:pt>
                <c:pt idx="3">
                  <c:v>0</c:v>
                </c:pt>
                <c:pt idx="4">
                  <c:v>0</c:v>
                </c:pt>
                <c:pt idx="5">
                  <c:v>0</c:v>
                </c:pt>
                <c:pt idx="6">
                  <c:v>0</c:v>
                </c:pt>
                <c:pt idx="7">
                  <c:v>1</c:v>
                </c:pt>
                <c:pt idx="8">
                  <c:v>0</c:v>
                </c:pt>
                <c:pt idx="9">
                  <c:v>1</c:v>
                </c:pt>
                <c:pt idx="10">
                  <c:v>1</c:v>
                </c:pt>
                <c:pt idx="11">
                  <c:v>1</c:v>
                </c:pt>
                <c:pt idx="12">
                  <c:v>1</c:v>
                </c:pt>
                <c:pt idx="13">
                  <c:v>1</c:v>
                </c:pt>
                <c:pt idx="14">
                  <c:v>1</c:v>
                </c:pt>
                <c:pt idx="15">
                  <c:v>1</c:v>
                </c:pt>
                <c:pt idx="16">
                  <c:v>1</c:v>
                </c:pt>
                <c:pt idx="17">
                  <c:v>1</c:v>
                </c:pt>
                <c:pt idx="18">
                  <c:v>0</c:v>
                </c:pt>
                <c:pt idx="19">
                  <c:v>1</c:v>
                </c:pt>
                <c:pt idx="20">
                  <c:v>1</c:v>
                </c:pt>
                <c:pt idx="21">
                  <c:v>0</c:v>
                </c:pt>
                <c:pt idx="22">
                  <c:v>0</c:v>
                </c:pt>
                <c:pt idx="23">
                  <c:v>0</c:v>
                </c:pt>
                <c:pt idx="24">
                  <c:v>0</c:v>
                </c:pt>
                <c:pt idx="25">
                  <c:v>1</c:v>
                </c:pt>
                <c:pt idx="26">
                  <c:v>1</c:v>
                </c:pt>
                <c:pt idx="27">
                  <c:v>1</c:v>
                </c:pt>
                <c:pt idx="28">
                  <c:v>0</c:v>
                </c:pt>
                <c:pt idx="29">
                  <c:v>0</c:v>
                </c:pt>
                <c:pt idx="30">
                  <c:v>0</c:v>
                </c:pt>
                <c:pt idx="31">
                  <c:v>1</c:v>
                </c:pt>
                <c:pt idx="32">
                  <c:v>1</c:v>
                </c:pt>
                <c:pt idx="33">
                  <c:v>0</c:v>
                </c:pt>
                <c:pt idx="34">
                  <c:v>0</c:v>
                </c:pt>
                <c:pt idx="35">
                  <c:v>0</c:v>
                </c:pt>
                <c:pt idx="36">
                  <c:v>0</c:v>
                </c:pt>
                <c:pt idx="37">
                  <c:v>0</c:v>
                </c:pt>
                <c:pt idx="38">
                  <c:v>0</c:v>
                </c:pt>
                <c:pt idx="39">
                  <c:v>0</c:v>
                </c:pt>
                <c:pt idx="40">
                  <c:v>0</c:v>
                </c:pt>
                <c:pt idx="41">
                  <c:v>2</c:v>
                </c:pt>
                <c:pt idx="42">
                  <c:v>2</c:v>
                </c:pt>
                <c:pt idx="43">
                  <c:v>0</c:v>
                </c:pt>
                <c:pt idx="44">
                  <c:v>0</c:v>
                </c:pt>
                <c:pt idx="45">
                  <c:v>2</c:v>
                </c:pt>
                <c:pt idx="46">
                  <c:v>0</c:v>
                </c:pt>
                <c:pt idx="47">
                  <c:v>0</c:v>
                </c:pt>
                <c:pt idx="48">
                  <c:v>0</c:v>
                </c:pt>
                <c:pt idx="49">
                  <c:v>0</c:v>
                </c:pt>
                <c:pt idx="50">
                  <c:v>0</c:v>
                </c:pt>
              </c:numCache>
            </c:numRef>
          </c:val>
          <c:smooth val="0"/>
          <c:extLst>
            <c:ext xmlns:c16="http://schemas.microsoft.com/office/drawing/2014/chart" uri="{C3380CC4-5D6E-409C-BE32-E72D297353CC}">
              <c16:uniqueId val="{00000004-400A-4F01-BCCB-4C0B55CB1A33}"/>
            </c:ext>
          </c:extLst>
        </c:ser>
        <c:ser>
          <c:idx val="5"/>
          <c:order val="5"/>
          <c:tx>
            <c:strRef>
              <c:f>Sheet1!$A$17</c:f>
              <c:strCache>
                <c:ptCount val="1"/>
                <c:pt idx="0">
                  <c:v>Langley Haven</c:v>
                </c:pt>
              </c:strCache>
            </c:strRef>
          </c:tx>
          <c:spPr>
            <a:ln w="28575" cap="rnd">
              <a:solidFill>
                <a:schemeClr val="accent6"/>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Sheet1!$B$17:$AZ$17</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1</c:v>
                </c:pt>
                <c:pt idx="36">
                  <c:v>2</c:v>
                </c:pt>
                <c:pt idx="37">
                  <c:v>1</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mooth val="0"/>
          <c:extLst>
            <c:ext xmlns:c16="http://schemas.microsoft.com/office/drawing/2014/chart" uri="{C3380CC4-5D6E-409C-BE32-E72D297353CC}">
              <c16:uniqueId val="{00000005-400A-4F01-BCCB-4C0B55CB1A33}"/>
            </c:ext>
          </c:extLst>
        </c:ser>
        <c:ser>
          <c:idx val="6"/>
          <c:order val="6"/>
          <c:tx>
            <c:strRef>
              <c:f>Sheet1!$A$18</c:f>
              <c:strCache>
                <c:ptCount val="1"/>
                <c:pt idx="0">
                  <c:v>Applegarth</c:v>
                </c:pt>
              </c:strCache>
            </c:strRef>
          </c:tx>
          <c:spPr>
            <a:ln w="28575" cap="rnd">
              <a:solidFill>
                <a:schemeClr val="accent1">
                  <a:lumMod val="60000"/>
                </a:schemeClr>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Sheet1!$B$18:$AZ$18</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1</c:v>
                </c:pt>
                <c:pt idx="23">
                  <c:v>0</c:v>
                </c:pt>
                <c:pt idx="24">
                  <c:v>1</c:v>
                </c:pt>
                <c:pt idx="25">
                  <c:v>1</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mooth val="0"/>
          <c:extLst>
            <c:ext xmlns:c16="http://schemas.microsoft.com/office/drawing/2014/chart" uri="{C3380CC4-5D6E-409C-BE32-E72D297353CC}">
              <c16:uniqueId val="{00000006-400A-4F01-BCCB-4C0B55CB1A33}"/>
            </c:ext>
          </c:extLst>
        </c:ser>
        <c:ser>
          <c:idx val="7"/>
          <c:order val="7"/>
          <c:tx>
            <c:strRef>
              <c:f>Sheet1!$A$19</c:f>
              <c:strCache>
                <c:ptCount val="1"/>
                <c:pt idx="0">
                  <c:v>Forget-me-not</c:v>
                </c:pt>
              </c:strCache>
            </c:strRef>
          </c:tx>
          <c:spPr>
            <a:ln w="28575" cap="rnd">
              <a:solidFill>
                <a:schemeClr val="accent2">
                  <a:lumMod val="60000"/>
                </a:schemeClr>
              </a:solidFill>
              <a:round/>
            </a:ln>
            <a:effectLst/>
          </c:spPr>
          <c:marker>
            <c:symbol val="none"/>
          </c:marker>
          <c:cat>
            <c:strRef>
              <c:f>Sheet1!$B$1:$AZ$1</c:f>
              <c:strCache>
                <c:ptCount val="51"/>
                <c:pt idx="0">
                  <c:v>31.03.21</c:v>
                </c:pt>
                <c:pt idx="1">
                  <c:v>12.04.21</c:v>
                </c:pt>
                <c:pt idx="2">
                  <c:v>20.04.21</c:v>
                </c:pt>
                <c:pt idx="3">
                  <c:v>27.04.21</c:v>
                </c:pt>
                <c:pt idx="4">
                  <c:v>18.05.21</c:v>
                </c:pt>
                <c:pt idx="5">
                  <c:v>28.05.21</c:v>
                </c:pt>
                <c:pt idx="6">
                  <c:v>04.06.21</c:v>
                </c:pt>
                <c:pt idx="7">
                  <c:v>11.06.21</c:v>
                </c:pt>
                <c:pt idx="8">
                  <c:v>17.06.21</c:v>
                </c:pt>
                <c:pt idx="9">
                  <c:v>26.07.21</c:v>
                </c:pt>
                <c:pt idx="10">
                  <c:v>02.08.21</c:v>
                </c:pt>
                <c:pt idx="11">
                  <c:v>10.08.21</c:v>
                </c:pt>
                <c:pt idx="12">
                  <c:v>17.08.21</c:v>
                </c:pt>
                <c:pt idx="13">
                  <c:v>14.09.2021</c:v>
                </c:pt>
                <c:pt idx="14">
                  <c:v>28.09.2021</c:v>
                </c:pt>
                <c:pt idx="15">
                  <c:v>06.10.2021</c:v>
                </c:pt>
                <c:pt idx="16">
                  <c:v>22.10.2021</c:v>
                </c:pt>
                <c:pt idx="17">
                  <c:v>04.11.2021</c:v>
                </c:pt>
                <c:pt idx="18">
                  <c:v>15.11.2021</c:v>
                </c:pt>
                <c:pt idx="19">
                  <c:v>26.11.2021</c:v>
                </c:pt>
                <c:pt idx="20">
                  <c:v>1.12.2021</c:v>
                </c:pt>
                <c:pt idx="21">
                  <c:v>7.12.2021</c:v>
                </c:pt>
                <c:pt idx="22">
                  <c:v>14.12.2021</c:v>
                </c:pt>
                <c:pt idx="23">
                  <c:v>04.01.2022</c:v>
                </c:pt>
                <c:pt idx="24">
                  <c:v>11.01.2022</c:v>
                </c:pt>
                <c:pt idx="25">
                  <c:v>18.01.2022</c:v>
                </c:pt>
                <c:pt idx="26">
                  <c:v>25.01.2022</c:v>
                </c:pt>
                <c:pt idx="27">
                  <c:v>01.02.2022</c:v>
                </c:pt>
                <c:pt idx="28">
                  <c:v>08.02.2022</c:v>
                </c:pt>
                <c:pt idx="29">
                  <c:v>15.02.2022</c:v>
                </c:pt>
                <c:pt idx="30">
                  <c:v>22.02.2022</c:v>
                </c:pt>
                <c:pt idx="31">
                  <c:v>01.03.2022</c:v>
                </c:pt>
                <c:pt idx="32">
                  <c:v>08.03.22</c:v>
                </c:pt>
                <c:pt idx="33">
                  <c:v>22.03.22</c:v>
                </c:pt>
                <c:pt idx="34">
                  <c:v>05.04.22</c:v>
                </c:pt>
                <c:pt idx="35">
                  <c:v>26.04.22</c:v>
                </c:pt>
                <c:pt idx="36">
                  <c:v>19.05.22</c:v>
                </c:pt>
                <c:pt idx="37">
                  <c:v>25.05.22</c:v>
                </c:pt>
                <c:pt idx="38">
                  <c:v>01.06.22</c:v>
                </c:pt>
                <c:pt idx="39">
                  <c:v>08.06.22</c:v>
                </c:pt>
                <c:pt idx="40">
                  <c:v>15.06.22</c:v>
                </c:pt>
                <c:pt idx="41">
                  <c:v>22.06.22</c:v>
                </c:pt>
                <c:pt idx="42">
                  <c:v>28.06.22</c:v>
                </c:pt>
                <c:pt idx="43">
                  <c:v>05.07.22</c:v>
                </c:pt>
                <c:pt idx="44">
                  <c:v>12.07.22</c:v>
                </c:pt>
                <c:pt idx="45">
                  <c:v>19.07.22</c:v>
                </c:pt>
                <c:pt idx="46">
                  <c:v>26.07.22</c:v>
                </c:pt>
                <c:pt idx="47">
                  <c:v>02.08.22</c:v>
                </c:pt>
                <c:pt idx="48">
                  <c:v>09.08.22</c:v>
                </c:pt>
                <c:pt idx="49">
                  <c:v>16.08.22</c:v>
                </c:pt>
                <c:pt idx="50">
                  <c:v>31.08.22</c:v>
                </c:pt>
              </c:strCache>
            </c:strRef>
          </c:cat>
          <c:val>
            <c:numRef>
              <c:f>Sheet1!$B$19:$AZ$19</c:f>
            </c:numRef>
          </c:val>
          <c:smooth val="0"/>
          <c:extLst>
            <c:ext xmlns:c16="http://schemas.microsoft.com/office/drawing/2014/chart" uri="{C3380CC4-5D6E-409C-BE32-E72D297353CC}">
              <c16:uniqueId val="{00000007-400A-4F01-BCCB-4C0B55CB1A33}"/>
            </c:ext>
          </c:extLst>
        </c:ser>
        <c:dLbls>
          <c:showLegendKey val="0"/>
          <c:showVal val="0"/>
          <c:showCatName val="0"/>
          <c:showSerName val="0"/>
          <c:showPercent val="0"/>
          <c:showBubbleSize val="0"/>
        </c:dLbls>
        <c:smooth val="0"/>
        <c:axId val="290447999"/>
        <c:axId val="290452159"/>
      </c:lineChart>
      <c:catAx>
        <c:axId val="29044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290452159"/>
        <c:crosses val="autoZero"/>
        <c:auto val="1"/>
        <c:lblAlgn val="ctr"/>
        <c:lblOffset val="100"/>
        <c:noMultiLvlLbl val="0"/>
      </c:catAx>
      <c:valAx>
        <c:axId val="290452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290447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Slough Care Home Ratings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'Care Homes'!$B$11</c:f>
              <c:strCache>
                <c:ptCount val="1"/>
                <c:pt idx="0">
                  <c:v>Number of Care Homes</c:v>
                </c:pt>
              </c:strCache>
            </c:strRef>
          </c:tx>
          <c:spPr>
            <a:solidFill>
              <a:schemeClr val="accent3"/>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1515-4688-8A22-65C2D626CF06}"/>
              </c:ext>
            </c:extLst>
          </c:dPt>
          <c:cat>
            <c:strRef>
              <c:f>'Care Homes'!$A$12:$A$15</c:f>
              <c:strCache>
                <c:ptCount val="4"/>
                <c:pt idx="0">
                  <c:v>Outstanding</c:v>
                </c:pt>
                <c:pt idx="1">
                  <c:v>Good</c:v>
                </c:pt>
                <c:pt idx="2">
                  <c:v>Requires improvement</c:v>
                </c:pt>
                <c:pt idx="3">
                  <c:v>Inadequate</c:v>
                </c:pt>
              </c:strCache>
            </c:strRef>
          </c:cat>
          <c:val>
            <c:numRef>
              <c:f>'Care Homes'!$B$12:$B$15</c:f>
              <c:numCache>
                <c:formatCode>General</c:formatCode>
                <c:ptCount val="4"/>
                <c:pt idx="0">
                  <c:v>0</c:v>
                </c:pt>
                <c:pt idx="1">
                  <c:v>5</c:v>
                </c:pt>
                <c:pt idx="2">
                  <c:v>2</c:v>
                </c:pt>
                <c:pt idx="3">
                  <c:v>0</c:v>
                </c:pt>
              </c:numCache>
            </c:numRef>
          </c:val>
          <c:extLst>
            <c:ext xmlns:c16="http://schemas.microsoft.com/office/drawing/2014/chart" uri="{C3380CC4-5D6E-409C-BE32-E72D297353CC}">
              <c16:uniqueId val="{00000000-1515-4688-8A22-65C2D626CF06}"/>
            </c:ext>
          </c:extLst>
        </c:ser>
        <c:dLbls>
          <c:showLegendKey val="0"/>
          <c:showVal val="0"/>
          <c:showCatName val="0"/>
          <c:showSerName val="0"/>
          <c:showPercent val="0"/>
          <c:showBubbleSize val="0"/>
        </c:dLbls>
        <c:gapWidth val="219"/>
        <c:overlap val="-27"/>
        <c:axId val="1359672671"/>
        <c:axId val="1359695967"/>
      </c:barChart>
      <c:catAx>
        <c:axId val="135967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359695967"/>
        <c:crosses val="autoZero"/>
        <c:auto val="1"/>
        <c:lblAlgn val="ctr"/>
        <c:lblOffset val="100"/>
        <c:noMultiLvlLbl val="0"/>
      </c:catAx>
      <c:valAx>
        <c:axId val="13596959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359672671"/>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Slough Homecare Providers Ratings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Homecare!$E$22</c:f>
              <c:strCache>
                <c:ptCount val="1"/>
                <c:pt idx="0">
                  <c:v>Number of Care Homes</c:v>
                </c:pt>
              </c:strCache>
            </c:strRef>
          </c:tx>
          <c:spPr>
            <a:solidFill>
              <a:schemeClr val="accent1"/>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Homecare!$E$23:$E$26</c:f>
            </c:numRef>
          </c:val>
          <c:extLst>
            <c:ext xmlns:c16="http://schemas.microsoft.com/office/drawing/2014/chart" uri="{C3380CC4-5D6E-409C-BE32-E72D297353CC}">
              <c16:uniqueId val="{00000000-0F8B-4BDB-B89D-1A489539E92D}"/>
            </c:ext>
          </c:extLst>
        </c:ser>
        <c:ser>
          <c:idx val="1"/>
          <c:order val="1"/>
          <c:tx>
            <c:strRef>
              <c:f>Homecare!$F$22</c:f>
              <c:strCache>
                <c:ptCount val="1"/>
              </c:strCache>
            </c:strRef>
          </c:tx>
          <c:spPr>
            <a:solidFill>
              <a:schemeClr val="accent2"/>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Homecare!$F$23:$F$26</c:f>
            </c:numRef>
          </c:val>
          <c:extLst>
            <c:ext xmlns:c16="http://schemas.microsoft.com/office/drawing/2014/chart" uri="{C3380CC4-5D6E-409C-BE32-E72D297353CC}">
              <c16:uniqueId val="{00000001-0F8B-4BDB-B89D-1A489539E92D}"/>
            </c:ext>
          </c:extLst>
        </c:ser>
        <c:ser>
          <c:idx val="2"/>
          <c:order val="2"/>
          <c:tx>
            <c:strRef>
              <c:f>Homecare!$G$22</c:f>
              <c:strCache>
                <c:ptCount val="1"/>
              </c:strCache>
            </c:strRef>
          </c:tx>
          <c:spPr>
            <a:solidFill>
              <a:schemeClr val="accent3"/>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Homecare!$G$23:$G$26</c:f>
            </c:numRef>
          </c:val>
          <c:extLst>
            <c:ext xmlns:c16="http://schemas.microsoft.com/office/drawing/2014/chart" uri="{C3380CC4-5D6E-409C-BE32-E72D297353CC}">
              <c16:uniqueId val="{00000002-0F8B-4BDB-B89D-1A489539E92D}"/>
            </c:ext>
          </c:extLst>
        </c:ser>
        <c:ser>
          <c:idx val="3"/>
          <c:order val="3"/>
          <c:tx>
            <c:strRef>
              <c:f>Homecare!$H$22</c:f>
              <c:strCache>
                <c:ptCount val="1"/>
              </c:strCache>
            </c:strRef>
          </c:tx>
          <c:spPr>
            <a:solidFill>
              <a:schemeClr val="accent4"/>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Homecare!$H$23:$H$26</c:f>
            </c:numRef>
          </c:val>
          <c:extLst>
            <c:ext xmlns:c16="http://schemas.microsoft.com/office/drawing/2014/chart" uri="{C3380CC4-5D6E-409C-BE32-E72D297353CC}">
              <c16:uniqueId val="{00000003-0F8B-4BDB-B89D-1A489539E92D}"/>
            </c:ext>
          </c:extLst>
        </c:ser>
        <c:ser>
          <c:idx val="4"/>
          <c:order val="4"/>
          <c:tx>
            <c:strRef>
              <c:f>Homecare!$I$22</c:f>
              <c:strCache>
                <c:ptCount val="1"/>
              </c:strCache>
            </c:strRef>
          </c:tx>
          <c:spPr>
            <a:solidFill>
              <a:schemeClr val="accent5"/>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Homecare!$I$23:$I$26</c:f>
            </c:numRef>
          </c:val>
          <c:extLst>
            <c:ext xmlns:c16="http://schemas.microsoft.com/office/drawing/2014/chart" uri="{C3380CC4-5D6E-409C-BE32-E72D297353CC}">
              <c16:uniqueId val="{00000004-0F8B-4BDB-B89D-1A489539E92D}"/>
            </c:ext>
          </c:extLst>
        </c:ser>
        <c:ser>
          <c:idx val="5"/>
          <c:order val="5"/>
          <c:tx>
            <c:strRef>
              <c:f>Homecare!$J$22</c:f>
              <c:strCache>
                <c:ptCount val="1"/>
              </c:strCache>
            </c:strRef>
          </c:tx>
          <c:spPr>
            <a:solidFill>
              <a:schemeClr val="accent6"/>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Homecare!$J$23:$J$26</c:f>
            </c:numRef>
          </c:val>
          <c:extLst>
            <c:ext xmlns:c16="http://schemas.microsoft.com/office/drawing/2014/chart" uri="{C3380CC4-5D6E-409C-BE32-E72D297353CC}">
              <c16:uniqueId val="{00000005-0F8B-4BDB-B89D-1A489539E92D}"/>
            </c:ext>
          </c:extLst>
        </c:ser>
        <c:ser>
          <c:idx val="6"/>
          <c:order val="6"/>
          <c:tx>
            <c:strRef>
              <c:f>Homecare!$K$22</c:f>
              <c:strCache>
                <c:ptCount val="1"/>
              </c:strCache>
            </c:strRef>
          </c:tx>
          <c:spPr>
            <a:solidFill>
              <a:schemeClr val="accent1">
                <a:lumMod val="60000"/>
              </a:schemeClr>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Homecare!$K$23:$K$26</c:f>
            </c:numRef>
          </c:val>
          <c:extLst>
            <c:ext xmlns:c16="http://schemas.microsoft.com/office/drawing/2014/chart" uri="{C3380CC4-5D6E-409C-BE32-E72D297353CC}">
              <c16:uniqueId val="{00000006-0F8B-4BDB-B89D-1A489539E92D}"/>
            </c:ext>
          </c:extLst>
        </c:ser>
        <c:ser>
          <c:idx val="7"/>
          <c:order val="7"/>
          <c:tx>
            <c:strRef>
              <c:f>Homecare!$L$22</c:f>
              <c:strCache>
                <c:ptCount val="1"/>
              </c:strCache>
            </c:strRef>
          </c:tx>
          <c:spPr>
            <a:solidFill>
              <a:schemeClr val="accent2">
                <a:lumMod val="60000"/>
              </a:schemeClr>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Homecare!$L$23:$L$26</c:f>
            </c:numRef>
          </c:val>
          <c:extLst>
            <c:ext xmlns:c16="http://schemas.microsoft.com/office/drawing/2014/chart" uri="{C3380CC4-5D6E-409C-BE32-E72D297353CC}">
              <c16:uniqueId val="{00000007-0F8B-4BDB-B89D-1A489539E92D}"/>
            </c:ext>
          </c:extLst>
        </c:ser>
        <c:ser>
          <c:idx val="8"/>
          <c:order val="8"/>
          <c:tx>
            <c:strRef>
              <c:f>Homecare!$M$22</c:f>
              <c:strCache>
                <c:ptCount val="1"/>
              </c:strCache>
            </c:strRef>
          </c:tx>
          <c:spPr>
            <a:solidFill>
              <a:schemeClr val="accent3">
                <a:lumMod val="60000"/>
              </a:schemeClr>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Homecare!$M$23:$M$26</c:f>
            </c:numRef>
          </c:val>
          <c:extLst>
            <c:ext xmlns:c16="http://schemas.microsoft.com/office/drawing/2014/chart" uri="{C3380CC4-5D6E-409C-BE32-E72D297353CC}">
              <c16:uniqueId val="{00000008-0F8B-4BDB-B89D-1A489539E92D}"/>
            </c:ext>
          </c:extLst>
        </c:ser>
        <c:ser>
          <c:idx val="9"/>
          <c:order val="9"/>
          <c:tx>
            <c:strRef>
              <c:f>Homecare!$N$22</c:f>
              <c:strCache>
                <c:ptCount val="1"/>
              </c:strCache>
            </c:strRef>
          </c:tx>
          <c:spPr>
            <a:solidFill>
              <a:schemeClr val="accent4">
                <a:lumMod val="60000"/>
              </a:schemeClr>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Homecare!$N$23:$N$26</c:f>
            </c:numRef>
          </c:val>
          <c:extLst>
            <c:ext xmlns:c16="http://schemas.microsoft.com/office/drawing/2014/chart" uri="{C3380CC4-5D6E-409C-BE32-E72D297353CC}">
              <c16:uniqueId val="{00000009-0F8B-4BDB-B89D-1A489539E92D}"/>
            </c:ext>
          </c:extLst>
        </c:ser>
        <c:ser>
          <c:idx val="10"/>
          <c:order val="10"/>
          <c:tx>
            <c:strRef>
              <c:f>Homecare!$O$22</c:f>
              <c:strCache>
                <c:ptCount val="1"/>
              </c:strCache>
            </c:strRef>
          </c:tx>
          <c:spPr>
            <a:solidFill>
              <a:schemeClr val="accent5">
                <a:lumMod val="60000"/>
              </a:schemeClr>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Homecare!$O$23:$O$26</c:f>
            </c:numRef>
          </c:val>
          <c:extLst>
            <c:ext xmlns:c16="http://schemas.microsoft.com/office/drawing/2014/chart" uri="{C3380CC4-5D6E-409C-BE32-E72D297353CC}">
              <c16:uniqueId val="{0000000A-0F8B-4BDB-B89D-1A489539E92D}"/>
            </c:ext>
          </c:extLst>
        </c:ser>
        <c:ser>
          <c:idx val="11"/>
          <c:order val="11"/>
          <c:tx>
            <c:strRef>
              <c:f>Homecare!$P$22</c:f>
              <c:strCache>
                <c:ptCount val="1"/>
              </c:strCache>
            </c:strRef>
          </c:tx>
          <c:spPr>
            <a:solidFill>
              <a:schemeClr val="accent6">
                <a:lumMod val="60000"/>
              </a:schemeClr>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Homecare!$P$23:$P$26</c:f>
            </c:numRef>
          </c:val>
          <c:extLst>
            <c:ext xmlns:c16="http://schemas.microsoft.com/office/drawing/2014/chart" uri="{C3380CC4-5D6E-409C-BE32-E72D297353CC}">
              <c16:uniqueId val="{0000000B-0F8B-4BDB-B89D-1A489539E92D}"/>
            </c:ext>
          </c:extLst>
        </c:ser>
        <c:ser>
          <c:idx val="12"/>
          <c:order val="12"/>
          <c:tx>
            <c:strRef>
              <c:f>Homecare!$Q$22</c:f>
              <c:strCache>
                <c:ptCount val="1"/>
              </c:strCache>
            </c:strRef>
          </c:tx>
          <c:spPr>
            <a:solidFill>
              <a:schemeClr val="accent1">
                <a:lumMod val="80000"/>
                <a:lumOff val="20000"/>
              </a:schemeClr>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Homecare!$Q$23:$Q$26</c:f>
            </c:numRef>
          </c:val>
          <c:extLst>
            <c:ext xmlns:c16="http://schemas.microsoft.com/office/drawing/2014/chart" uri="{C3380CC4-5D6E-409C-BE32-E72D297353CC}">
              <c16:uniqueId val="{0000000C-0F8B-4BDB-B89D-1A489539E92D}"/>
            </c:ext>
          </c:extLst>
        </c:ser>
        <c:ser>
          <c:idx val="13"/>
          <c:order val="13"/>
          <c:tx>
            <c:strRef>
              <c:f>Homecare!$R$22</c:f>
              <c:strCache>
                <c:ptCount val="1"/>
              </c:strCache>
            </c:strRef>
          </c:tx>
          <c:spPr>
            <a:solidFill>
              <a:schemeClr val="accent2">
                <a:lumMod val="80000"/>
                <a:lumOff val="20000"/>
              </a:schemeClr>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Homecare!$R$23:$R$26</c:f>
            </c:numRef>
          </c:val>
          <c:extLst>
            <c:ext xmlns:c16="http://schemas.microsoft.com/office/drawing/2014/chart" uri="{C3380CC4-5D6E-409C-BE32-E72D297353CC}">
              <c16:uniqueId val="{0000000D-0F8B-4BDB-B89D-1A489539E92D}"/>
            </c:ext>
          </c:extLst>
        </c:ser>
        <c:ser>
          <c:idx val="14"/>
          <c:order val="14"/>
          <c:tx>
            <c:strRef>
              <c:f>Homecare!$S$22</c:f>
              <c:strCache>
                <c:ptCount val="1"/>
              </c:strCache>
            </c:strRef>
          </c:tx>
          <c:spPr>
            <a:solidFill>
              <a:schemeClr val="accent3">
                <a:lumMod val="80000"/>
                <a:lumOff val="20000"/>
              </a:schemeClr>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Homecare!$S$23:$S$26</c:f>
            </c:numRef>
          </c:val>
          <c:extLst>
            <c:ext xmlns:c16="http://schemas.microsoft.com/office/drawing/2014/chart" uri="{C3380CC4-5D6E-409C-BE32-E72D297353CC}">
              <c16:uniqueId val="{0000000E-0F8B-4BDB-B89D-1A489539E92D}"/>
            </c:ext>
          </c:extLst>
        </c:ser>
        <c:ser>
          <c:idx val="15"/>
          <c:order val="15"/>
          <c:tx>
            <c:strRef>
              <c:f>Homecare!$T$22</c:f>
              <c:strCache>
                <c:ptCount val="1"/>
              </c:strCache>
            </c:strRef>
          </c:tx>
          <c:spPr>
            <a:solidFill>
              <a:schemeClr val="accent4">
                <a:lumMod val="80000"/>
                <a:lumOff val="20000"/>
              </a:schemeClr>
            </a:solidFill>
            <a:ln>
              <a:noFill/>
            </a:ln>
            <a:effectLst/>
          </c:spPr>
          <c:invertIfNegative val="0"/>
          <c:cat>
            <c:strRef>
              <c:f>Homecare!$D$23:$D$26</c:f>
              <c:strCache>
                <c:ptCount val="4"/>
                <c:pt idx="0">
                  <c:v>Outstanding</c:v>
                </c:pt>
                <c:pt idx="1">
                  <c:v>Good</c:v>
                </c:pt>
                <c:pt idx="2">
                  <c:v>Requires improvement</c:v>
                </c:pt>
                <c:pt idx="3">
                  <c:v>Inadequate</c:v>
                </c:pt>
              </c:strCache>
            </c:strRef>
          </c:cat>
          <c:val>
            <c:numRef>
              <c:f>Homecare!$T$23:$T$26</c:f>
            </c:numRef>
          </c:val>
          <c:extLst>
            <c:ext xmlns:c16="http://schemas.microsoft.com/office/drawing/2014/chart" uri="{C3380CC4-5D6E-409C-BE32-E72D297353CC}">
              <c16:uniqueId val="{0000000F-0F8B-4BDB-B89D-1A489539E92D}"/>
            </c:ext>
          </c:extLst>
        </c:ser>
        <c:ser>
          <c:idx val="16"/>
          <c:order val="16"/>
          <c:tx>
            <c:strRef>
              <c:f>Homecare!$U$22</c:f>
              <c:strCache>
                <c:ptCount val="1"/>
                <c:pt idx="0">
                  <c:v>Homecare Providers</c:v>
                </c:pt>
              </c:strCache>
            </c:strRef>
          </c:tx>
          <c:spPr>
            <a:solidFill>
              <a:schemeClr val="accent1"/>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11-0F8B-4BDB-B89D-1A489539E92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12-0F8B-4BDB-B89D-1A489539E92D}"/>
              </c:ext>
            </c:extLst>
          </c:dPt>
          <c:cat>
            <c:strRef>
              <c:f>Homecare!$D$23:$D$26</c:f>
              <c:strCache>
                <c:ptCount val="4"/>
                <c:pt idx="0">
                  <c:v>Outstanding</c:v>
                </c:pt>
                <c:pt idx="1">
                  <c:v>Good</c:v>
                </c:pt>
                <c:pt idx="2">
                  <c:v>Requires improvement</c:v>
                </c:pt>
                <c:pt idx="3">
                  <c:v>Inadequate</c:v>
                </c:pt>
              </c:strCache>
            </c:strRef>
          </c:cat>
          <c:val>
            <c:numRef>
              <c:f>Homecare!$U$23:$U$26</c:f>
              <c:numCache>
                <c:formatCode>General</c:formatCode>
                <c:ptCount val="4"/>
                <c:pt idx="0">
                  <c:v>0</c:v>
                </c:pt>
                <c:pt idx="1">
                  <c:v>16</c:v>
                </c:pt>
                <c:pt idx="2">
                  <c:v>1</c:v>
                </c:pt>
                <c:pt idx="3">
                  <c:v>1</c:v>
                </c:pt>
              </c:numCache>
            </c:numRef>
          </c:val>
          <c:extLst>
            <c:ext xmlns:c16="http://schemas.microsoft.com/office/drawing/2014/chart" uri="{C3380CC4-5D6E-409C-BE32-E72D297353CC}">
              <c16:uniqueId val="{00000010-0F8B-4BDB-B89D-1A489539E92D}"/>
            </c:ext>
          </c:extLst>
        </c:ser>
        <c:dLbls>
          <c:showLegendKey val="0"/>
          <c:showVal val="0"/>
          <c:showCatName val="0"/>
          <c:showSerName val="0"/>
          <c:showPercent val="0"/>
          <c:showBubbleSize val="0"/>
        </c:dLbls>
        <c:gapWidth val="219"/>
        <c:overlap val="-27"/>
        <c:axId val="1401239407"/>
        <c:axId val="1401244815"/>
      </c:barChart>
      <c:catAx>
        <c:axId val="1401239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401244815"/>
        <c:crosses val="autoZero"/>
        <c:auto val="1"/>
        <c:lblAlgn val="ctr"/>
        <c:lblOffset val="100"/>
        <c:noMultiLvlLbl val="0"/>
      </c:catAx>
      <c:valAx>
        <c:axId val="1401244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40123940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GB" dirty="0"/>
              <a:t>Employment Status by Sector – National 2020/21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bar"/>
        <c:grouping val="stacked"/>
        <c:varyColors val="0"/>
        <c:ser>
          <c:idx val="0"/>
          <c:order val="0"/>
          <c:tx>
            <c:strRef>
              <c:f>'3.1'!$B$26</c:f>
              <c:strCache>
                <c:ptCount val="1"/>
                <c:pt idx="0">
                  <c:v>Permanent</c:v>
                </c:pt>
              </c:strCache>
            </c:strRef>
          </c:tx>
          <c:spPr>
            <a:solidFill>
              <a:schemeClr val="accent1"/>
            </a:solidFill>
            <a:ln>
              <a:noFill/>
            </a:ln>
            <a:effectLst/>
          </c:spPr>
          <c:invertIfNegative val="0"/>
          <c:cat>
            <c:strRef>
              <c:f>'3.1'!$C$24:$F$24</c:f>
              <c:strCache>
                <c:ptCount val="4"/>
                <c:pt idx="0">
                  <c:v>All sectors</c:v>
                </c:pt>
                <c:pt idx="1">
                  <c:v>Local authority</c:v>
                </c:pt>
                <c:pt idx="2">
                  <c:v>Independent</c:v>
                </c:pt>
                <c:pt idx="3">
                  <c:v>Direct payment recipients</c:v>
                </c:pt>
              </c:strCache>
            </c:strRef>
          </c:cat>
          <c:val>
            <c:numRef>
              <c:f>'3.1'!$C$26:$F$26</c:f>
              <c:numCache>
                <c:formatCode>0%</c:formatCode>
                <c:ptCount val="4"/>
                <c:pt idx="0">
                  <c:v>0.88569869847630345</c:v>
                </c:pt>
                <c:pt idx="1">
                  <c:v>0.87204410398443455</c:v>
                </c:pt>
                <c:pt idx="2">
                  <c:v>0.88388659009262305</c:v>
                </c:pt>
                <c:pt idx="3">
                  <c:v>0.91616405307599513</c:v>
                </c:pt>
              </c:numCache>
            </c:numRef>
          </c:val>
          <c:extLst>
            <c:ext xmlns:c16="http://schemas.microsoft.com/office/drawing/2014/chart" uri="{C3380CC4-5D6E-409C-BE32-E72D297353CC}">
              <c16:uniqueId val="{00000000-6F72-4BB2-AF5C-8A83362F3939}"/>
            </c:ext>
          </c:extLst>
        </c:ser>
        <c:ser>
          <c:idx val="1"/>
          <c:order val="1"/>
          <c:tx>
            <c:strRef>
              <c:f>'3.1'!$B$27</c:f>
              <c:strCache>
                <c:ptCount val="1"/>
                <c:pt idx="0">
                  <c:v>Temporary</c:v>
                </c:pt>
              </c:strCache>
            </c:strRef>
          </c:tx>
          <c:spPr>
            <a:solidFill>
              <a:schemeClr val="accent2"/>
            </a:solidFill>
            <a:ln>
              <a:noFill/>
            </a:ln>
            <a:effectLst/>
          </c:spPr>
          <c:invertIfNegative val="0"/>
          <c:cat>
            <c:strRef>
              <c:f>'3.1'!$C$24:$F$24</c:f>
              <c:strCache>
                <c:ptCount val="4"/>
                <c:pt idx="0">
                  <c:v>All sectors</c:v>
                </c:pt>
                <c:pt idx="1">
                  <c:v>Local authority</c:v>
                </c:pt>
                <c:pt idx="2">
                  <c:v>Independent</c:v>
                </c:pt>
                <c:pt idx="3">
                  <c:v>Direct payment recipients</c:v>
                </c:pt>
              </c:strCache>
            </c:strRef>
          </c:cat>
          <c:val>
            <c:numRef>
              <c:f>'3.1'!$C$27:$F$27</c:f>
              <c:numCache>
                <c:formatCode>0%</c:formatCode>
                <c:ptCount val="4"/>
                <c:pt idx="0">
                  <c:v>2.7654223138379126E-2</c:v>
                </c:pt>
                <c:pt idx="1">
                  <c:v>5.2263922730380212E-2</c:v>
                </c:pt>
                <c:pt idx="2">
                  <c:v>2.4513306955920196E-2</c:v>
                </c:pt>
                <c:pt idx="3">
                  <c:v>3.7997587454764774E-2</c:v>
                </c:pt>
              </c:numCache>
            </c:numRef>
          </c:val>
          <c:extLst>
            <c:ext xmlns:c16="http://schemas.microsoft.com/office/drawing/2014/chart" uri="{C3380CC4-5D6E-409C-BE32-E72D297353CC}">
              <c16:uniqueId val="{00000001-6F72-4BB2-AF5C-8A83362F3939}"/>
            </c:ext>
          </c:extLst>
        </c:ser>
        <c:ser>
          <c:idx val="2"/>
          <c:order val="2"/>
          <c:tx>
            <c:strRef>
              <c:f>'3.1'!$B$28</c:f>
              <c:strCache>
                <c:ptCount val="1"/>
                <c:pt idx="0">
                  <c:v>Bank or pool</c:v>
                </c:pt>
              </c:strCache>
            </c:strRef>
          </c:tx>
          <c:spPr>
            <a:solidFill>
              <a:schemeClr val="accent3"/>
            </a:solidFill>
            <a:ln>
              <a:noFill/>
            </a:ln>
            <a:effectLst/>
          </c:spPr>
          <c:invertIfNegative val="0"/>
          <c:cat>
            <c:strRef>
              <c:f>'3.1'!$C$24:$F$24</c:f>
              <c:strCache>
                <c:ptCount val="4"/>
                <c:pt idx="0">
                  <c:v>All sectors</c:v>
                </c:pt>
                <c:pt idx="1">
                  <c:v>Local authority</c:v>
                </c:pt>
                <c:pt idx="2">
                  <c:v>Independent</c:v>
                </c:pt>
                <c:pt idx="3">
                  <c:v>Direct payment recipients</c:v>
                </c:pt>
              </c:strCache>
            </c:strRef>
          </c:cat>
          <c:val>
            <c:numRef>
              <c:f>'3.1'!$C$28:$F$28</c:f>
              <c:numCache>
                <c:formatCode>0%</c:formatCode>
                <c:ptCount val="4"/>
                <c:pt idx="0">
                  <c:v>5.7904716713857364E-2</c:v>
                </c:pt>
                <c:pt idx="1">
                  <c:v>4.5795572072151021E-2</c:v>
                </c:pt>
                <c:pt idx="2">
                  <c:v>6.4636028490757585E-2</c:v>
                </c:pt>
                <c:pt idx="3">
                  <c:v>0</c:v>
                </c:pt>
              </c:numCache>
            </c:numRef>
          </c:val>
          <c:extLst>
            <c:ext xmlns:c16="http://schemas.microsoft.com/office/drawing/2014/chart" uri="{C3380CC4-5D6E-409C-BE32-E72D297353CC}">
              <c16:uniqueId val="{00000002-6F72-4BB2-AF5C-8A83362F3939}"/>
            </c:ext>
          </c:extLst>
        </c:ser>
        <c:ser>
          <c:idx val="3"/>
          <c:order val="3"/>
          <c:tx>
            <c:strRef>
              <c:f>'3.1'!$B$29</c:f>
              <c:strCache>
                <c:ptCount val="1"/>
                <c:pt idx="0">
                  <c:v>Agency</c:v>
                </c:pt>
              </c:strCache>
            </c:strRef>
          </c:tx>
          <c:spPr>
            <a:solidFill>
              <a:schemeClr val="accent4"/>
            </a:solidFill>
            <a:ln>
              <a:noFill/>
            </a:ln>
            <a:effectLst/>
          </c:spPr>
          <c:invertIfNegative val="0"/>
          <c:cat>
            <c:strRef>
              <c:f>'3.1'!$C$24:$F$24</c:f>
              <c:strCache>
                <c:ptCount val="4"/>
                <c:pt idx="0">
                  <c:v>All sectors</c:v>
                </c:pt>
                <c:pt idx="1">
                  <c:v>Local authority</c:v>
                </c:pt>
                <c:pt idx="2">
                  <c:v>Independent</c:v>
                </c:pt>
                <c:pt idx="3">
                  <c:v>Direct payment recipients</c:v>
                </c:pt>
              </c:strCache>
            </c:strRef>
          </c:cat>
          <c:val>
            <c:numRef>
              <c:f>'3.1'!$C$29:$F$29</c:f>
              <c:numCache>
                <c:formatCode>0%</c:formatCode>
                <c:ptCount val="4"/>
                <c:pt idx="0">
                  <c:v>1.5427105125382442E-2</c:v>
                </c:pt>
                <c:pt idx="1">
                  <c:v>2.8090872438515605E-2</c:v>
                </c:pt>
                <c:pt idx="2">
                  <c:v>1.5255997813912923E-2</c:v>
                </c:pt>
                <c:pt idx="3">
                  <c:v>6.0313630880579009E-3</c:v>
                </c:pt>
              </c:numCache>
            </c:numRef>
          </c:val>
          <c:extLst>
            <c:ext xmlns:c16="http://schemas.microsoft.com/office/drawing/2014/chart" uri="{C3380CC4-5D6E-409C-BE32-E72D297353CC}">
              <c16:uniqueId val="{00000003-6F72-4BB2-AF5C-8A83362F3939}"/>
            </c:ext>
          </c:extLst>
        </c:ser>
        <c:ser>
          <c:idx val="4"/>
          <c:order val="4"/>
          <c:tx>
            <c:strRef>
              <c:f>'3.1'!$B$30</c:f>
              <c:strCache>
                <c:ptCount val="1"/>
                <c:pt idx="0">
                  <c:v>Other</c:v>
                </c:pt>
              </c:strCache>
            </c:strRef>
          </c:tx>
          <c:spPr>
            <a:solidFill>
              <a:schemeClr val="accent5"/>
            </a:solidFill>
            <a:ln>
              <a:noFill/>
            </a:ln>
            <a:effectLst/>
          </c:spPr>
          <c:invertIfNegative val="0"/>
          <c:cat>
            <c:strRef>
              <c:f>'3.1'!$C$24:$F$24</c:f>
              <c:strCache>
                <c:ptCount val="4"/>
                <c:pt idx="0">
                  <c:v>All sectors</c:v>
                </c:pt>
                <c:pt idx="1">
                  <c:v>Local authority</c:v>
                </c:pt>
                <c:pt idx="2">
                  <c:v>Independent</c:v>
                </c:pt>
                <c:pt idx="3">
                  <c:v>Direct payment recipients</c:v>
                </c:pt>
              </c:strCache>
            </c:strRef>
          </c:cat>
          <c:val>
            <c:numRef>
              <c:f>'3.1'!$C$30:$F$30</c:f>
              <c:numCache>
                <c:formatCode>0%</c:formatCode>
                <c:ptCount val="4"/>
                <c:pt idx="0">
                  <c:v>1.3315256546078597E-2</c:v>
                </c:pt>
                <c:pt idx="1">
                  <c:v>1.8055287745192561E-3</c:v>
                </c:pt>
                <c:pt idx="2">
                  <c:v>1.1708076646783666E-2</c:v>
                </c:pt>
                <c:pt idx="3">
                  <c:v>3.9806996381182146E-2</c:v>
                </c:pt>
              </c:numCache>
            </c:numRef>
          </c:val>
          <c:extLst>
            <c:ext xmlns:c16="http://schemas.microsoft.com/office/drawing/2014/chart" uri="{C3380CC4-5D6E-409C-BE32-E72D297353CC}">
              <c16:uniqueId val="{00000004-6F72-4BB2-AF5C-8A83362F3939}"/>
            </c:ext>
          </c:extLst>
        </c:ser>
        <c:dLbls>
          <c:showLegendKey val="0"/>
          <c:showVal val="0"/>
          <c:showCatName val="0"/>
          <c:showSerName val="0"/>
          <c:showPercent val="0"/>
          <c:showBubbleSize val="0"/>
        </c:dLbls>
        <c:gapWidth val="150"/>
        <c:overlap val="100"/>
        <c:axId val="798842767"/>
        <c:axId val="798840687"/>
      </c:barChart>
      <c:catAx>
        <c:axId val="7988427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798840687"/>
        <c:crosses val="autoZero"/>
        <c:auto val="1"/>
        <c:lblAlgn val="ctr"/>
        <c:lblOffset val="100"/>
        <c:noMultiLvlLbl val="0"/>
      </c:catAx>
      <c:valAx>
        <c:axId val="798840687"/>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798842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EBD939-D22A-4CF3-A5A8-91A88F62FDC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953BA09-91DF-432D-A81D-4F846B63F03E}">
      <dgm:prSet phldrT="[Text]" custT="1"/>
      <dgm:spPr/>
      <dgm:t>
        <a:bodyPr/>
        <a:lstStyle/>
        <a:p>
          <a:r>
            <a:rPr lang="en-US" sz="1600" dirty="0">
              <a:solidFill>
                <a:srgbClr val="002060"/>
              </a:solidFill>
            </a:rPr>
            <a:t>Slough Adult Social Care Strategy</a:t>
          </a:r>
          <a:endParaRPr lang="en-GB" sz="1600" dirty="0">
            <a:solidFill>
              <a:srgbClr val="002060"/>
            </a:solidFill>
          </a:endParaRPr>
        </a:p>
      </dgm:t>
    </dgm:pt>
    <dgm:pt modelId="{DA4A3E80-69C5-4E3A-B4EB-3E544BDB8977}" type="parTrans" cxnId="{9755C37A-62FA-4276-A474-1FBA70D78610}">
      <dgm:prSet/>
      <dgm:spPr/>
      <dgm:t>
        <a:bodyPr/>
        <a:lstStyle/>
        <a:p>
          <a:endParaRPr lang="en-GB" sz="1800"/>
        </a:p>
      </dgm:t>
    </dgm:pt>
    <dgm:pt modelId="{9DEB0B78-6594-4B0D-A086-67638799D718}" type="sibTrans" cxnId="{9755C37A-62FA-4276-A474-1FBA70D78610}">
      <dgm:prSet/>
      <dgm:spPr/>
      <dgm:t>
        <a:bodyPr/>
        <a:lstStyle/>
        <a:p>
          <a:endParaRPr lang="en-GB" sz="1800"/>
        </a:p>
      </dgm:t>
    </dgm:pt>
    <dgm:pt modelId="{4E48DD81-2BEA-451A-B856-2DEFAA5B7A97}">
      <dgm:prSet phldrT="[Text]" custT="1"/>
      <dgm:spPr/>
      <dgm:t>
        <a:bodyPr/>
        <a:lstStyle/>
        <a:p>
          <a:r>
            <a:rPr lang="en-US" sz="1400" dirty="0">
              <a:solidFill>
                <a:schemeClr val="tx1">
                  <a:lumMod val="50000"/>
                </a:schemeClr>
              </a:solidFill>
            </a:rPr>
            <a:t>This details how the Slough ASC strategy supports market sustainability through the vision and priorities of the service.</a:t>
          </a:r>
          <a:endParaRPr lang="en-GB" sz="1400" dirty="0">
            <a:solidFill>
              <a:schemeClr val="tx1">
                <a:lumMod val="50000"/>
              </a:schemeClr>
            </a:solidFill>
          </a:endParaRPr>
        </a:p>
      </dgm:t>
    </dgm:pt>
    <dgm:pt modelId="{093ED59A-5942-4E22-976C-9DA21D76A860}" type="parTrans" cxnId="{130894E0-9D44-485D-BB74-CD58D4B72225}">
      <dgm:prSet/>
      <dgm:spPr/>
      <dgm:t>
        <a:bodyPr/>
        <a:lstStyle/>
        <a:p>
          <a:endParaRPr lang="en-GB" sz="1800"/>
        </a:p>
      </dgm:t>
    </dgm:pt>
    <dgm:pt modelId="{D76080C8-B21E-4220-805D-E70AC4FE46EC}" type="sibTrans" cxnId="{130894E0-9D44-485D-BB74-CD58D4B72225}">
      <dgm:prSet/>
      <dgm:spPr/>
      <dgm:t>
        <a:bodyPr/>
        <a:lstStyle/>
        <a:p>
          <a:endParaRPr lang="en-GB" sz="1800"/>
        </a:p>
      </dgm:t>
    </dgm:pt>
    <dgm:pt modelId="{4E29475F-B325-44FE-BF8C-E549AE63D58E}">
      <dgm:prSet phldrT="[Text]" custT="1"/>
      <dgm:spPr/>
      <dgm:t>
        <a:bodyPr/>
        <a:lstStyle/>
        <a:p>
          <a:r>
            <a:rPr lang="en-US" sz="1600" dirty="0">
              <a:solidFill>
                <a:srgbClr val="002060"/>
              </a:solidFill>
            </a:rPr>
            <a:t>Slough Adult Social Care Transformation Programme</a:t>
          </a:r>
          <a:endParaRPr lang="en-GB" sz="1600" dirty="0">
            <a:solidFill>
              <a:srgbClr val="002060"/>
            </a:solidFill>
          </a:endParaRPr>
        </a:p>
      </dgm:t>
    </dgm:pt>
    <dgm:pt modelId="{5DE6BE87-E9FA-46C1-A3A7-7EF030444468}" type="parTrans" cxnId="{B941636F-395F-4ADC-A89F-9DC39E16FA52}">
      <dgm:prSet/>
      <dgm:spPr/>
      <dgm:t>
        <a:bodyPr/>
        <a:lstStyle/>
        <a:p>
          <a:endParaRPr lang="en-GB" sz="1800"/>
        </a:p>
      </dgm:t>
    </dgm:pt>
    <dgm:pt modelId="{35EDB569-B060-4C37-9BA7-1066C48227F7}" type="sibTrans" cxnId="{B941636F-395F-4ADC-A89F-9DC39E16FA52}">
      <dgm:prSet/>
      <dgm:spPr/>
      <dgm:t>
        <a:bodyPr/>
        <a:lstStyle/>
        <a:p>
          <a:endParaRPr lang="en-GB" sz="1800"/>
        </a:p>
      </dgm:t>
    </dgm:pt>
    <dgm:pt modelId="{7A0F7CD8-2F68-4860-A365-2C211C1422DA}">
      <dgm:prSet phldrT="[Text]" custT="1"/>
      <dgm:spPr/>
      <dgm:t>
        <a:bodyPr/>
        <a:lstStyle/>
        <a:p>
          <a:r>
            <a:rPr lang="en-US" sz="1400" dirty="0">
              <a:solidFill>
                <a:schemeClr val="tx1">
                  <a:lumMod val="50000"/>
                </a:schemeClr>
              </a:solidFill>
            </a:rPr>
            <a:t>This explores how the Slough ASC transformation programme is supporting market sustainability through improving Council operations.</a:t>
          </a:r>
          <a:endParaRPr lang="en-GB" sz="1400" dirty="0">
            <a:solidFill>
              <a:schemeClr val="tx1">
                <a:lumMod val="50000"/>
              </a:schemeClr>
            </a:solidFill>
          </a:endParaRPr>
        </a:p>
      </dgm:t>
    </dgm:pt>
    <dgm:pt modelId="{AA535F80-5B6D-42A2-9CF5-4AD50756F594}" type="parTrans" cxnId="{E519FD70-F486-4605-BBEB-3C00A25E6A14}">
      <dgm:prSet/>
      <dgm:spPr/>
      <dgm:t>
        <a:bodyPr/>
        <a:lstStyle/>
        <a:p>
          <a:endParaRPr lang="en-GB" sz="1800"/>
        </a:p>
      </dgm:t>
    </dgm:pt>
    <dgm:pt modelId="{7B5FBF6B-8C24-4076-A763-1AD5A6C1F033}" type="sibTrans" cxnId="{E519FD70-F486-4605-BBEB-3C00A25E6A14}">
      <dgm:prSet/>
      <dgm:spPr/>
      <dgm:t>
        <a:bodyPr/>
        <a:lstStyle/>
        <a:p>
          <a:endParaRPr lang="en-GB" sz="1800"/>
        </a:p>
      </dgm:t>
    </dgm:pt>
    <dgm:pt modelId="{17B9D7AC-AC6F-4187-A14E-8135C2876A2E}">
      <dgm:prSet phldrT="[Text]" custT="1"/>
      <dgm:spPr/>
      <dgm:t>
        <a:bodyPr/>
        <a:lstStyle/>
        <a:p>
          <a:r>
            <a:rPr lang="en-US" sz="1600" dirty="0">
              <a:solidFill>
                <a:srgbClr val="002060"/>
              </a:solidFill>
            </a:rPr>
            <a:t>Slough’s approach to addressing specific market challenges</a:t>
          </a:r>
          <a:endParaRPr lang="en-GB" sz="1600" dirty="0">
            <a:solidFill>
              <a:srgbClr val="002060"/>
            </a:solidFill>
          </a:endParaRPr>
        </a:p>
      </dgm:t>
    </dgm:pt>
    <dgm:pt modelId="{1E01E669-C3A9-4E19-A324-7E4A578D2243}" type="parTrans" cxnId="{78591E8D-78B2-4EB3-9889-0C0C733D882C}">
      <dgm:prSet/>
      <dgm:spPr/>
      <dgm:t>
        <a:bodyPr/>
        <a:lstStyle/>
        <a:p>
          <a:endParaRPr lang="en-GB" sz="1800"/>
        </a:p>
      </dgm:t>
    </dgm:pt>
    <dgm:pt modelId="{68E1DB7E-94D9-4EFB-8365-23E8F9021AF8}" type="sibTrans" cxnId="{78591E8D-78B2-4EB3-9889-0C0C733D882C}">
      <dgm:prSet/>
      <dgm:spPr/>
      <dgm:t>
        <a:bodyPr/>
        <a:lstStyle/>
        <a:p>
          <a:endParaRPr lang="en-GB" sz="1800"/>
        </a:p>
      </dgm:t>
    </dgm:pt>
    <dgm:pt modelId="{FEBB77E6-85A2-4237-A97A-A748DADE938A}">
      <dgm:prSet phldrT="[Text]" custT="1"/>
      <dgm:spPr/>
      <dgm:t>
        <a:bodyPr/>
        <a:lstStyle/>
        <a:p>
          <a:r>
            <a:rPr lang="en-US" sz="1400" dirty="0">
              <a:solidFill>
                <a:schemeClr val="tx1">
                  <a:lumMod val="50000"/>
                </a:schemeClr>
              </a:solidFill>
            </a:rPr>
            <a:t>65+ Res and Nursing care market approaches addressing market sustainability.</a:t>
          </a:r>
          <a:endParaRPr lang="en-GB" sz="1400" dirty="0">
            <a:solidFill>
              <a:schemeClr val="tx1">
                <a:lumMod val="50000"/>
              </a:schemeClr>
            </a:solidFill>
          </a:endParaRPr>
        </a:p>
      </dgm:t>
    </dgm:pt>
    <dgm:pt modelId="{7D8B8BC8-05B7-406E-A380-2BAAFFF76CD9}" type="parTrans" cxnId="{6E957435-9D84-42E9-8103-90B2E7A10C73}">
      <dgm:prSet/>
      <dgm:spPr/>
      <dgm:t>
        <a:bodyPr/>
        <a:lstStyle/>
        <a:p>
          <a:endParaRPr lang="en-GB" sz="1800"/>
        </a:p>
      </dgm:t>
    </dgm:pt>
    <dgm:pt modelId="{F0F29A4B-CFBA-42AC-A940-D8CB2DA3442B}" type="sibTrans" cxnId="{6E957435-9D84-42E9-8103-90B2E7A10C73}">
      <dgm:prSet/>
      <dgm:spPr/>
      <dgm:t>
        <a:bodyPr/>
        <a:lstStyle/>
        <a:p>
          <a:endParaRPr lang="en-GB" sz="1800"/>
        </a:p>
      </dgm:t>
    </dgm:pt>
    <dgm:pt modelId="{87FD8C99-077E-4D58-A880-A7B1D5C4A599}">
      <dgm:prSet phldrT="[Text]" custT="1"/>
      <dgm:spPr/>
      <dgm:t>
        <a:bodyPr/>
        <a:lstStyle/>
        <a:p>
          <a:r>
            <a:rPr lang="en-US" sz="1400" dirty="0">
              <a:solidFill>
                <a:schemeClr val="tx1">
                  <a:lumMod val="50000"/>
                </a:schemeClr>
              </a:solidFill>
            </a:rPr>
            <a:t>Homecare market approaches addressing market sustainability.</a:t>
          </a:r>
          <a:endParaRPr lang="en-GB" sz="1400" dirty="0">
            <a:solidFill>
              <a:schemeClr val="tx1">
                <a:lumMod val="50000"/>
              </a:schemeClr>
            </a:solidFill>
          </a:endParaRPr>
        </a:p>
      </dgm:t>
    </dgm:pt>
    <dgm:pt modelId="{905E385F-11C5-42B0-B87E-121A5B439AC7}" type="parTrans" cxnId="{B2B5FBB9-53B0-427E-9C09-010FD68EFB29}">
      <dgm:prSet/>
      <dgm:spPr/>
      <dgm:t>
        <a:bodyPr/>
        <a:lstStyle/>
        <a:p>
          <a:endParaRPr lang="en-GB" sz="1800"/>
        </a:p>
      </dgm:t>
    </dgm:pt>
    <dgm:pt modelId="{459415FD-2C67-4822-8216-9F33473AD7CD}" type="sibTrans" cxnId="{B2B5FBB9-53B0-427E-9C09-010FD68EFB29}">
      <dgm:prSet/>
      <dgm:spPr/>
      <dgm:t>
        <a:bodyPr/>
        <a:lstStyle/>
        <a:p>
          <a:endParaRPr lang="en-GB" sz="1800"/>
        </a:p>
      </dgm:t>
    </dgm:pt>
    <dgm:pt modelId="{4BD1E5AA-2CFF-484E-A643-3E720DBFAF16}">
      <dgm:prSet phldrT="[Text]" custT="1"/>
      <dgm:spPr/>
      <dgm:t>
        <a:bodyPr/>
        <a:lstStyle/>
        <a:p>
          <a:r>
            <a:rPr lang="en-US" sz="1600" dirty="0">
              <a:solidFill>
                <a:srgbClr val="002060"/>
              </a:solidFill>
            </a:rPr>
            <a:t>Slough Commissioning Strategy</a:t>
          </a:r>
          <a:endParaRPr lang="en-GB" sz="1600" dirty="0">
            <a:solidFill>
              <a:srgbClr val="002060"/>
            </a:solidFill>
          </a:endParaRPr>
        </a:p>
      </dgm:t>
    </dgm:pt>
    <dgm:pt modelId="{6E6E138D-86D7-4B55-BA0F-D3685D6AA961}" type="parTrans" cxnId="{2C9D0E8A-4A10-47D0-8676-CF4BC8D41CA2}">
      <dgm:prSet/>
      <dgm:spPr/>
      <dgm:t>
        <a:bodyPr/>
        <a:lstStyle/>
        <a:p>
          <a:endParaRPr lang="en-GB" sz="1800"/>
        </a:p>
      </dgm:t>
    </dgm:pt>
    <dgm:pt modelId="{7674478A-B390-4AFC-8F58-2A10F9584474}" type="sibTrans" cxnId="{2C9D0E8A-4A10-47D0-8676-CF4BC8D41CA2}">
      <dgm:prSet/>
      <dgm:spPr/>
      <dgm:t>
        <a:bodyPr/>
        <a:lstStyle/>
        <a:p>
          <a:endParaRPr lang="en-GB" sz="1800"/>
        </a:p>
      </dgm:t>
    </dgm:pt>
    <dgm:pt modelId="{5B612DE5-9B1B-415A-A5E2-EF5FD6934C44}">
      <dgm:prSet phldrT="[Text]" custT="1"/>
      <dgm:spPr/>
      <dgm:t>
        <a:bodyPr/>
        <a:lstStyle/>
        <a:p>
          <a:r>
            <a:rPr lang="en-US" sz="1400" dirty="0">
              <a:solidFill>
                <a:schemeClr val="tx1">
                  <a:lumMod val="50000"/>
                </a:schemeClr>
              </a:solidFill>
            </a:rPr>
            <a:t>This details how the newly developed commissioning strategy supports market sustainability through the future approach to commissioning in Slough and the use of strategic market management.</a:t>
          </a:r>
          <a:endParaRPr lang="en-GB" sz="1400" dirty="0">
            <a:solidFill>
              <a:schemeClr val="tx1">
                <a:lumMod val="50000"/>
              </a:schemeClr>
            </a:solidFill>
          </a:endParaRPr>
        </a:p>
      </dgm:t>
    </dgm:pt>
    <dgm:pt modelId="{6BAE65CA-90EE-4D62-95FE-95E3539AC249}" type="parTrans" cxnId="{A71FA8CE-0961-44F1-BA17-7D4BA7261B24}">
      <dgm:prSet/>
      <dgm:spPr/>
      <dgm:t>
        <a:bodyPr/>
        <a:lstStyle/>
        <a:p>
          <a:endParaRPr lang="en-GB" sz="1800"/>
        </a:p>
      </dgm:t>
    </dgm:pt>
    <dgm:pt modelId="{C3CBD1CA-F8D6-4E64-8B22-AB1C3D229D09}" type="sibTrans" cxnId="{A71FA8CE-0961-44F1-BA17-7D4BA7261B24}">
      <dgm:prSet/>
      <dgm:spPr/>
      <dgm:t>
        <a:bodyPr/>
        <a:lstStyle/>
        <a:p>
          <a:endParaRPr lang="en-GB" sz="1800"/>
        </a:p>
      </dgm:t>
    </dgm:pt>
    <dgm:pt modelId="{4845432A-681F-4BB0-9D64-F0A5C036401B}">
      <dgm:prSet phldrT="[Text]" custT="1"/>
      <dgm:spPr/>
      <dgm:t>
        <a:bodyPr/>
        <a:lstStyle/>
        <a:p>
          <a:r>
            <a:rPr lang="en-US" sz="1600" dirty="0">
              <a:solidFill>
                <a:srgbClr val="002060"/>
              </a:solidFill>
            </a:rPr>
            <a:t>How the Fund will be used to improve market sustainability</a:t>
          </a:r>
          <a:endParaRPr lang="en-GB" sz="1600" dirty="0">
            <a:solidFill>
              <a:srgbClr val="002060"/>
            </a:solidFill>
          </a:endParaRPr>
        </a:p>
      </dgm:t>
    </dgm:pt>
    <dgm:pt modelId="{875B1898-BF81-4A4B-A9D4-93E2FC589890}" type="parTrans" cxnId="{18D8A08E-C812-49D3-9261-B651D66A67EF}">
      <dgm:prSet/>
      <dgm:spPr/>
      <dgm:t>
        <a:bodyPr/>
        <a:lstStyle/>
        <a:p>
          <a:endParaRPr lang="en-GB" sz="1800"/>
        </a:p>
      </dgm:t>
    </dgm:pt>
    <dgm:pt modelId="{29868903-A2D2-4103-AF8C-504FFA227C41}" type="sibTrans" cxnId="{18D8A08E-C812-49D3-9261-B651D66A67EF}">
      <dgm:prSet/>
      <dgm:spPr/>
      <dgm:t>
        <a:bodyPr/>
        <a:lstStyle/>
        <a:p>
          <a:endParaRPr lang="en-GB" sz="1800"/>
        </a:p>
      </dgm:t>
    </dgm:pt>
    <dgm:pt modelId="{71B2A8E0-2E40-4F9A-B5D7-5B1CDDF76A44}">
      <dgm:prSet phldrT="[Text]" custT="1"/>
      <dgm:spPr/>
      <dgm:t>
        <a:bodyPr/>
        <a:lstStyle/>
        <a:p>
          <a:r>
            <a:rPr lang="en-US" sz="1400" dirty="0">
              <a:solidFill>
                <a:schemeClr val="tx1">
                  <a:lumMod val="50000"/>
                </a:schemeClr>
              </a:solidFill>
            </a:rPr>
            <a:t>How the funding provided as part of ASC reform and the fair cost of care exercise will be utilised to improve market sustainability.</a:t>
          </a:r>
          <a:endParaRPr lang="en-GB" sz="1400" dirty="0">
            <a:solidFill>
              <a:schemeClr val="tx1">
                <a:lumMod val="50000"/>
              </a:schemeClr>
            </a:solidFill>
          </a:endParaRPr>
        </a:p>
      </dgm:t>
    </dgm:pt>
    <dgm:pt modelId="{E6C0668C-86FF-4B3F-9568-7C9F51133A4C}" type="parTrans" cxnId="{4D306FD1-5EA7-45C5-A8BA-821E8FBE0550}">
      <dgm:prSet/>
      <dgm:spPr/>
      <dgm:t>
        <a:bodyPr/>
        <a:lstStyle/>
        <a:p>
          <a:endParaRPr lang="en-GB" sz="1800"/>
        </a:p>
      </dgm:t>
    </dgm:pt>
    <dgm:pt modelId="{5C7FFCC6-C1BD-4B94-BF7C-EBC10480C568}" type="sibTrans" cxnId="{4D306FD1-5EA7-45C5-A8BA-821E8FBE0550}">
      <dgm:prSet/>
      <dgm:spPr/>
      <dgm:t>
        <a:bodyPr/>
        <a:lstStyle/>
        <a:p>
          <a:endParaRPr lang="en-GB" sz="1800"/>
        </a:p>
      </dgm:t>
    </dgm:pt>
    <dgm:pt modelId="{795D9BC8-B2AC-4EE3-99D9-C7DBA2684778}" type="pres">
      <dgm:prSet presAssocID="{05EBD939-D22A-4CF3-A5A8-91A88F62FDC7}" presName="Name0" presStyleCnt="0">
        <dgm:presLayoutVars>
          <dgm:dir/>
          <dgm:animLvl val="lvl"/>
          <dgm:resizeHandles val="exact"/>
        </dgm:presLayoutVars>
      </dgm:prSet>
      <dgm:spPr/>
    </dgm:pt>
    <dgm:pt modelId="{84903B77-41DB-4046-8784-014201FF9E37}" type="pres">
      <dgm:prSet presAssocID="{4845432A-681F-4BB0-9D64-F0A5C036401B}" presName="boxAndChildren" presStyleCnt="0"/>
      <dgm:spPr/>
    </dgm:pt>
    <dgm:pt modelId="{9691222A-4D5F-4565-B797-A2A71532590F}" type="pres">
      <dgm:prSet presAssocID="{4845432A-681F-4BB0-9D64-F0A5C036401B}" presName="parentTextBox" presStyleLbl="node1" presStyleIdx="0" presStyleCnt="5"/>
      <dgm:spPr/>
    </dgm:pt>
    <dgm:pt modelId="{284181D7-7C35-492F-857A-8A5F9D3D5829}" type="pres">
      <dgm:prSet presAssocID="{4845432A-681F-4BB0-9D64-F0A5C036401B}" presName="entireBox" presStyleLbl="node1" presStyleIdx="0" presStyleCnt="5"/>
      <dgm:spPr/>
    </dgm:pt>
    <dgm:pt modelId="{3F769ECE-B241-4F0F-8CC0-A0B4B4071850}" type="pres">
      <dgm:prSet presAssocID="{4845432A-681F-4BB0-9D64-F0A5C036401B}" presName="descendantBox" presStyleCnt="0"/>
      <dgm:spPr/>
    </dgm:pt>
    <dgm:pt modelId="{70793B5D-41CD-493B-ABED-FFA6BA843609}" type="pres">
      <dgm:prSet presAssocID="{71B2A8E0-2E40-4F9A-B5D7-5B1CDDF76A44}" presName="childTextBox" presStyleLbl="fgAccFollowNode1" presStyleIdx="0" presStyleCnt="6">
        <dgm:presLayoutVars>
          <dgm:bulletEnabled val="1"/>
        </dgm:presLayoutVars>
      </dgm:prSet>
      <dgm:spPr/>
    </dgm:pt>
    <dgm:pt modelId="{12AF4167-BD4F-4C2C-939D-C188B5896809}" type="pres">
      <dgm:prSet presAssocID="{68E1DB7E-94D9-4EFB-8365-23E8F9021AF8}" presName="sp" presStyleCnt="0"/>
      <dgm:spPr/>
    </dgm:pt>
    <dgm:pt modelId="{BEDC7642-6A0C-4647-944E-F6D06F369B28}" type="pres">
      <dgm:prSet presAssocID="{17B9D7AC-AC6F-4187-A14E-8135C2876A2E}" presName="arrowAndChildren" presStyleCnt="0"/>
      <dgm:spPr/>
    </dgm:pt>
    <dgm:pt modelId="{78AED6BA-C4E5-48DC-9EAE-D8DF352E5484}" type="pres">
      <dgm:prSet presAssocID="{17B9D7AC-AC6F-4187-A14E-8135C2876A2E}" presName="parentTextArrow" presStyleLbl="node1" presStyleIdx="0" presStyleCnt="5"/>
      <dgm:spPr/>
    </dgm:pt>
    <dgm:pt modelId="{ED6694EC-F4E8-4339-9234-EE1474B224DF}" type="pres">
      <dgm:prSet presAssocID="{17B9D7AC-AC6F-4187-A14E-8135C2876A2E}" presName="arrow" presStyleLbl="node1" presStyleIdx="1" presStyleCnt="5"/>
      <dgm:spPr/>
    </dgm:pt>
    <dgm:pt modelId="{6DFB17EC-0E1A-44F7-B6C9-E68F790294BC}" type="pres">
      <dgm:prSet presAssocID="{17B9D7AC-AC6F-4187-A14E-8135C2876A2E}" presName="descendantArrow" presStyleCnt="0"/>
      <dgm:spPr/>
    </dgm:pt>
    <dgm:pt modelId="{25EEE706-2F1B-447F-B368-B7AAC887B97B}" type="pres">
      <dgm:prSet presAssocID="{FEBB77E6-85A2-4237-A97A-A748DADE938A}" presName="childTextArrow" presStyleLbl="fgAccFollowNode1" presStyleIdx="1" presStyleCnt="6" custScaleX="121000">
        <dgm:presLayoutVars>
          <dgm:bulletEnabled val="1"/>
        </dgm:presLayoutVars>
      </dgm:prSet>
      <dgm:spPr/>
    </dgm:pt>
    <dgm:pt modelId="{43F92584-20C9-4AE6-A53F-D80164EBE577}" type="pres">
      <dgm:prSet presAssocID="{87FD8C99-077E-4D58-A880-A7B1D5C4A599}" presName="childTextArrow" presStyleLbl="fgAccFollowNode1" presStyleIdx="2" presStyleCnt="6">
        <dgm:presLayoutVars>
          <dgm:bulletEnabled val="1"/>
        </dgm:presLayoutVars>
      </dgm:prSet>
      <dgm:spPr/>
    </dgm:pt>
    <dgm:pt modelId="{F0DD4D9C-98B4-4EE3-91E3-CCA353A96228}" type="pres">
      <dgm:prSet presAssocID="{7674478A-B390-4AFC-8F58-2A10F9584474}" presName="sp" presStyleCnt="0"/>
      <dgm:spPr/>
    </dgm:pt>
    <dgm:pt modelId="{61A8D3BE-C4E0-45CD-966A-16C987B04F47}" type="pres">
      <dgm:prSet presAssocID="{4BD1E5AA-2CFF-484E-A643-3E720DBFAF16}" presName="arrowAndChildren" presStyleCnt="0"/>
      <dgm:spPr/>
    </dgm:pt>
    <dgm:pt modelId="{C3B885C3-F99C-455B-9A72-4E34DA51A680}" type="pres">
      <dgm:prSet presAssocID="{4BD1E5AA-2CFF-484E-A643-3E720DBFAF16}" presName="parentTextArrow" presStyleLbl="node1" presStyleIdx="1" presStyleCnt="5"/>
      <dgm:spPr/>
    </dgm:pt>
    <dgm:pt modelId="{2CCB7256-9FED-4A81-AE4A-8D3854C172F6}" type="pres">
      <dgm:prSet presAssocID="{4BD1E5AA-2CFF-484E-A643-3E720DBFAF16}" presName="arrow" presStyleLbl="node1" presStyleIdx="2" presStyleCnt="5" custLinFactNeighborX="78" custLinFactNeighborY="-2739"/>
      <dgm:spPr/>
    </dgm:pt>
    <dgm:pt modelId="{0B7CF4A9-C67F-4EF0-B3F0-F3C03ABF3EB1}" type="pres">
      <dgm:prSet presAssocID="{4BD1E5AA-2CFF-484E-A643-3E720DBFAF16}" presName="descendantArrow" presStyleCnt="0"/>
      <dgm:spPr/>
    </dgm:pt>
    <dgm:pt modelId="{874E6B0A-F6AF-4A4A-AA30-02DAE4B2AF71}" type="pres">
      <dgm:prSet presAssocID="{5B612DE5-9B1B-415A-A5E2-EF5FD6934C44}" presName="childTextArrow" presStyleLbl="fgAccFollowNode1" presStyleIdx="3" presStyleCnt="6" custScaleY="141098">
        <dgm:presLayoutVars>
          <dgm:bulletEnabled val="1"/>
        </dgm:presLayoutVars>
      </dgm:prSet>
      <dgm:spPr/>
    </dgm:pt>
    <dgm:pt modelId="{FCAED5C6-AF34-4462-999C-4AC590957C0B}" type="pres">
      <dgm:prSet presAssocID="{35EDB569-B060-4C37-9BA7-1066C48227F7}" presName="sp" presStyleCnt="0"/>
      <dgm:spPr/>
    </dgm:pt>
    <dgm:pt modelId="{0B5CFCDA-0006-46DB-A2FA-38E16DF54FDC}" type="pres">
      <dgm:prSet presAssocID="{4E29475F-B325-44FE-BF8C-E549AE63D58E}" presName="arrowAndChildren" presStyleCnt="0"/>
      <dgm:spPr/>
    </dgm:pt>
    <dgm:pt modelId="{1D8D7BF5-9494-449C-9EAA-4DE62B9C1500}" type="pres">
      <dgm:prSet presAssocID="{4E29475F-B325-44FE-BF8C-E549AE63D58E}" presName="parentTextArrow" presStyleLbl="node1" presStyleIdx="2" presStyleCnt="5"/>
      <dgm:spPr/>
    </dgm:pt>
    <dgm:pt modelId="{24F2AD07-4DAE-4C45-AA71-7C9D8C6F0877}" type="pres">
      <dgm:prSet presAssocID="{4E29475F-B325-44FE-BF8C-E549AE63D58E}" presName="arrow" presStyleLbl="node1" presStyleIdx="3" presStyleCnt="5"/>
      <dgm:spPr/>
    </dgm:pt>
    <dgm:pt modelId="{1660DE8E-8887-4303-85B5-8E9AC207F8D6}" type="pres">
      <dgm:prSet presAssocID="{4E29475F-B325-44FE-BF8C-E549AE63D58E}" presName="descendantArrow" presStyleCnt="0"/>
      <dgm:spPr/>
    </dgm:pt>
    <dgm:pt modelId="{9F0BD6DD-41DE-4F0C-856C-0C4118133910}" type="pres">
      <dgm:prSet presAssocID="{7A0F7CD8-2F68-4860-A365-2C211C1422DA}" presName="childTextArrow" presStyleLbl="fgAccFollowNode1" presStyleIdx="4" presStyleCnt="6">
        <dgm:presLayoutVars>
          <dgm:bulletEnabled val="1"/>
        </dgm:presLayoutVars>
      </dgm:prSet>
      <dgm:spPr/>
    </dgm:pt>
    <dgm:pt modelId="{02B313D5-398F-471A-8DB8-6E2A0EED5F70}" type="pres">
      <dgm:prSet presAssocID="{9DEB0B78-6594-4B0D-A086-67638799D718}" presName="sp" presStyleCnt="0"/>
      <dgm:spPr/>
    </dgm:pt>
    <dgm:pt modelId="{3841FC79-BC84-4B10-B38E-E6219F4C1F92}" type="pres">
      <dgm:prSet presAssocID="{A953BA09-91DF-432D-A81D-4F846B63F03E}" presName="arrowAndChildren" presStyleCnt="0"/>
      <dgm:spPr/>
    </dgm:pt>
    <dgm:pt modelId="{A7D750BF-D8E9-46A8-9CFB-776C8BFEAED8}" type="pres">
      <dgm:prSet presAssocID="{A953BA09-91DF-432D-A81D-4F846B63F03E}" presName="parentTextArrow" presStyleLbl="node1" presStyleIdx="3" presStyleCnt="5"/>
      <dgm:spPr/>
    </dgm:pt>
    <dgm:pt modelId="{E0F2AF0A-9C70-4015-907F-AC58D2049610}" type="pres">
      <dgm:prSet presAssocID="{A953BA09-91DF-432D-A81D-4F846B63F03E}" presName="arrow" presStyleLbl="node1" presStyleIdx="4" presStyleCnt="5" custLinFactNeighborY="-1240"/>
      <dgm:spPr/>
    </dgm:pt>
    <dgm:pt modelId="{2298F47D-29E1-47B7-A336-2DAE1C43D4CC}" type="pres">
      <dgm:prSet presAssocID="{A953BA09-91DF-432D-A81D-4F846B63F03E}" presName="descendantArrow" presStyleCnt="0"/>
      <dgm:spPr/>
    </dgm:pt>
    <dgm:pt modelId="{5CCAB89C-4076-4B20-AC89-4F4F4C0CF3F1}" type="pres">
      <dgm:prSet presAssocID="{4E48DD81-2BEA-451A-B856-2DEFAA5B7A97}" presName="childTextArrow" presStyleLbl="fgAccFollowNode1" presStyleIdx="5" presStyleCnt="6">
        <dgm:presLayoutVars>
          <dgm:bulletEnabled val="1"/>
        </dgm:presLayoutVars>
      </dgm:prSet>
      <dgm:spPr/>
    </dgm:pt>
  </dgm:ptLst>
  <dgm:cxnLst>
    <dgm:cxn modelId="{1173C406-580B-463D-94E9-F5D609AB455E}" type="presOf" srcId="{4E29475F-B325-44FE-BF8C-E549AE63D58E}" destId="{1D8D7BF5-9494-449C-9EAA-4DE62B9C1500}" srcOrd="0" destOrd="0" presId="urn:microsoft.com/office/officeart/2005/8/layout/process4"/>
    <dgm:cxn modelId="{7A98A60F-8488-4DAA-9DAE-C34F0742BBFA}" type="presOf" srcId="{5B612DE5-9B1B-415A-A5E2-EF5FD6934C44}" destId="{874E6B0A-F6AF-4A4A-AA30-02DAE4B2AF71}" srcOrd="0" destOrd="0" presId="urn:microsoft.com/office/officeart/2005/8/layout/process4"/>
    <dgm:cxn modelId="{68524917-23B2-4F9B-A360-AC273397C95B}" type="presOf" srcId="{05EBD939-D22A-4CF3-A5A8-91A88F62FDC7}" destId="{795D9BC8-B2AC-4EE3-99D9-C7DBA2684778}" srcOrd="0" destOrd="0" presId="urn:microsoft.com/office/officeart/2005/8/layout/process4"/>
    <dgm:cxn modelId="{6E957435-9D84-42E9-8103-90B2E7A10C73}" srcId="{17B9D7AC-AC6F-4187-A14E-8135C2876A2E}" destId="{FEBB77E6-85A2-4237-A97A-A748DADE938A}" srcOrd="0" destOrd="0" parTransId="{7D8B8BC8-05B7-406E-A380-2BAAFFF76CD9}" sibTransId="{F0F29A4B-CFBA-42AC-A940-D8CB2DA3442B}"/>
    <dgm:cxn modelId="{1CDC633E-B880-477A-8F82-86B94675495C}" type="presOf" srcId="{71B2A8E0-2E40-4F9A-B5D7-5B1CDDF76A44}" destId="{70793B5D-41CD-493B-ABED-FFA6BA843609}" srcOrd="0" destOrd="0" presId="urn:microsoft.com/office/officeart/2005/8/layout/process4"/>
    <dgm:cxn modelId="{5B6F3662-6F64-4DE6-A894-F908A48EAB63}" type="presOf" srcId="{FEBB77E6-85A2-4237-A97A-A748DADE938A}" destId="{25EEE706-2F1B-447F-B368-B7AAC887B97B}" srcOrd="0" destOrd="0" presId="urn:microsoft.com/office/officeart/2005/8/layout/process4"/>
    <dgm:cxn modelId="{B941636F-395F-4ADC-A89F-9DC39E16FA52}" srcId="{05EBD939-D22A-4CF3-A5A8-91A88F62FDC7}" destId="{4E29475F-B325-44FE-BF8C-E549AE63D58E}" srcOrd="1" destOrd="0" parTransId="{5DE6BE87-E9FA-46C1-A3A7-7EF030444468}" sibTransId="{35EDB569-B060-4C37-9BA7-1066C48227F7}"/>
    <dgm:cxn modelId="{A91EB150-B86A-488E-AB32-E09FD2917DCC}" type="presOf" srcId="{4BD1E5AA-2CFF-484E-A643-3E720DBFAF16}" destId="{C3B885C3-F99C-455B-9A72-4E34DA51A680}" srcOrd="0" destOrd="0" presId="urn:microsoft.com/office/officeart/2005/8/layout/process4"/>
    <dgm:cxn modelId="{E519FD70-F486-4605-BBEB-3C00A25E6A14}" srcId="{4E29475F-B325-44FE-BF8C-E549AE63D58E}" destId="{7A0F7CD8-2F68-4860-A365-2C211C1422DA}" srcOrd="0" destOrd="0" parTransId="{AA535F80-5B6D-42A2-9CF5-4AD50756F594}" sibTransId="{7B5FBF6B-8C24-4076-A763-1AD5A6C1F033}"/>
    <dgm:cxn modelId="{9D838E52-00CC-4AC1-8EAA-286EA05A0A10}" type="presOf" srcId="{87FD8C99-077E-4D58-A880-A7B1D5C4A599}" destId="{43F92584-20C9-4AE6-A53F-D80164EBE577}" srcOrd="0" destOrd="0" presId="urn:microsoft.com/office/officeart/2005/8/layout/process4"/>
    <dgm:cxn modelId="{D7064553-E5F9-4366-9D17-5A3B0832645A}" type="presOf" srcId="{4845432A-681F-4BB0-9D64-F0A5C036401B}" destId="{284181D7-7C35-492F-857A-8A5F9D3D5829}" srcOrd="1" destOrd="0" presId="urn:microsoft.com/office/officeart/2005/8/layout/process4"/>
    <dgm:cxn modelId="{26E37F59-C28B-4D06-843C-9BAE79DF3CE1}" type="presOf" srcId="{4E48DD81-2BEA-451A-B856-2DEFAA5B7A97}" destId="{5CCAB89C-4076-4B20-AC89-4F4F4C0CF3F1}" srcOrd="0" destOrd="0" presId="urn:microsoft.com/office/officeart/2005/8/layout/process4"/>
    <dgm:cxn modelId="{9755C37A-62FA-4276-A474-1FBA70D78610}" srcId="{05EBD939-D22A-4CF3-A5A8-91A88F62FDC7}" destId="{A953BA09-91DF-432D-A81D-4F846B63F03E}" srcOrd="0" destOrd="0" parTransId="{DA4A3E80-69C5-4E3A-B4EB-3E544BDB8977}" sibTransId="{9DEB0B78-6594-4B0D-A086-67638799D718}"/>
    <dgm:cxn modelId="{4BD3E37D-3436-4BAE-908C-C59308B60292}" type="presOf" srcId="{7A0F7CD8-2F68-4860-A365-2C211C1422DA}" destId="{9F0BD6DD-41DE-4F0C-856C-0C4118133910}" srcOrd="0" destOrd="0" presId="urn:microsoft.com/office/officeart/2005/8/layout/process4"/>
    <dgm:cxn modelId="{CE878786-417C-4633-80E7-BAC36845EF94}" type="presOf" srcId="{4E29475F-B325-44FE-BF8C-E549AE63D58E}" destId="{24F2AD07-4DAE-4C45-AA71-7C9D8C6F0877}" srcOrd="1" destOrd="0" presId="urn:microsoft.com/office/officeart/2005/8/layout/process4"/>
    <dgm:cxn modelId="{D8DD6688-D054-4856-A287-172A95B2EB43}" type="presOf" srcId="{4845432A-681F-4BB0-9D64-F0A5C036401B}" destId="{9691222A-4D5F-4565-B797-A2A71532590F}" srcOrd="0" destOrd="0" presId="urn:microsoft.com/office/officeart/2005/8/layout/process4"/>
    <dgm:cxn modelId="{44224E89-FB25-4236-A274-CBC36456EDB8}" type="presOf" srcId="{17B9D7AC-AC6F-4187-A14E-8135C2876A2E}" destId="{78AED6BA-C4E5-48DC-9EAE-D8DF352E5484}" srcOrd="0" destOrd="0" presId="urn:microsoft.com/office/officeart/2005/8/layout/process4"/>
    <dgm:cxn modelId="{2C9D0E8A-4A10-47D0-8676-CF4BC8D41CA2}" srcId="{05EBD939-D22A-4CF3-A5A8-91A88F62FDC7}" destId="{4BD1E5AA-2CFF-484E-A643-3E720DBFAF16}" srcOrd="2" destOrd="0" parTransId="{6E6E138D-86D7-4B55-BA0F-D3685D6AA961}" sibTransId="{7674478A-B390-4AFC-8F58-2A10F9584474}"/>
    <dgm:cxn modelId="{78591E8D-78B2-4EB3-9889-0C0C733D882C}" srcId="{05EBD939-D22A-4CF3-A5A8-91A88F62FDC7}" destId="{17B9D7AC-AC6F-4187-A14E-8135C2876A2E}" srcOrd="3" destOrd="0" parTransId="{1E01E669-C3A9-4E19-A324-7E4A578D2243}" sibTransId="{68E1DB7E-94D9-4EFB-8365-23E8F9021AF8}"/>
    <dgm:cxn modelId="{18D8A08E-C812-49D3-9261-B651D66A67EF}" srcId="{05EBD939-D22A-4CF3-A5A8-91A88F62FDC7}" destId="{4845432A-681F-4BB0-9D64-F0A5C036401B}" srcOrd="4" destOrd="0" parTransId="{875B1898-BF81-4A4B-A9D4-93E2FC589890}" sibTransId="{29868903-A2D2-4103-AF8C-504FFA227C41}"/>
    <dgm:cxn modelId="{E6DA69AB-4F53-4268-83C9-CF320A438603}" type="presOf" srcId="{A953BA09-91DF-432D-A81D-4F846B63F03E}" destId="{E0F2AF0A-9C70-4015-907F-AC58D2049610}" srcOrd="1" destOrd="0" presId="urn:microsoft.com/office/officeart/2005/8/layout/process4"/>
    <dgm:cxn modelId="{C70444B6-285D-4A24-A409-D49275EF8C25}" type="presOf" srcId="{A953BA09-91DF-432D-A81D-4F846B63F03E}" destId="{A7D750BF-D8E9-46A8-9CFB-776C8BFEAED8}" srcOrd="0" destOrd="0" presId="urn:microsoft.com/office/officeart/2005/8/layout/process4"/>
    <dgm:cxn modelId="{28EC9AB8-149C-4A81-A939-3004ADD6208A}" type="presOf" srcId="{4BD1E5AA-2CFF-484E-A643-3E720DBFAF16}" destId="{2CCB7256-9FED-4A81-AE4A-8D3854C172F6}" srcOrd="1" destOrd="0" presId="urn:microsoft.com/office/officeart/2005/8/layout/process4"/>
    <dgm:cxn modelId="{B2B5FBB9-53B0-427E-9C09-010FD68EFB29}" srcId="{17B9D7AC-AC6F-4187-A14E-8135C2876A2E}" destId="{87FD8C99-077E-4D58-A880-A7B1D5C4A599}" srcOrd="1" destOrd="0" parTransId="{905E385F-11C5-42B0-B87E-121A5B439AC7}" sibTransId="{459415FD-2C67-4822-8216-9F33473AD7CD}"/>
    <dgm:cxn modelId="{A71FA8CE-0961-44F1-BA17-7D4BA7261B24}" srcId="{4BD1E5AA-2CFF-484E-A643-3E720DBFAF16}" destId="{5B612DE5-9B1B-415A-A5E2-EF5FD6934C44}" srcOrd="0" destOrd="0" parTransId="{6BAE65CA-90EE-4D62-95FE-95E3539AC249}" sibTransId="{C3CBD1CA-F8D6-4E64-8B22-AB1C3D229D09}"/>
    <dgm:cxn modelId="{4D306FD1-5EA7-45C5-A8BA-821E8FBE0550}" srcId="{4845432A-681F-4BB0-9D64-F0A5C036401B}" destId="{71B2A8E0-2E40-4F9A-B5D7-5B1CDDF76A44}" srcOrd="0" destOrd="0" parTransId="{E6C0668C-86FF-4B3F-9568-7C9F51133A4C}" sibTransId="{5C7FFCC6-C1BD-4B94-BF7C-EBC10480C568}"/>
    <dgm:cxn modelId="{130894E0-9D44-485D-BB74-CD58D4B72225}" srcId="{A953BA09-91DF-432D-A81D-4F846B63F03E}" destId="{4E48DD81-2BEA-451A-B856-2DEFAA5B7A97}" srcOrd="0" destOrd="0" parTransId="{093ED59A-5942-4E22-976C-9DA21D76A860}" sibTransId="{D76080C8-B21E-4220-805D-E70AC4FE46EC}"/>
    <dgm:cxn modelId="{913867EB-64D1-4C68-86C6-AA00FE30DE24}" type="presOf" srcId="{17B9D7AC-AC6F-4187-A14E-8135C2876A2E}" destId="{ED6694EC-F4E8-4339-9234-EE1474B224DF}" srcOrd="1" destOrd="0" presId="urn:microsoft.com/office/officeart/2005/8/layout/process4"/>
    <dgm:cxn modelId="{757AC833-6764-42AB-B246-E4A6E8E2CB92}" type="presParOf" srcId="{795D9BC8-B2AC-4EE3-99D9-C7DBA2684778}" destId="{84903B77-41DB-4046-8784-014201FF9E37}" srcOrd="0" destOrd="0" presId="urn:microsoft.com/office/officeart/2005/8/layout/process4"/>
    <dgm:cxn modelId="{E3C1FC92-A036-4617-A7A8-DBD2A403262E}" type="presParOf" srcId="{84903B77-41DB-4046-8784-014201FF9E37}" destId="{9691222A-4D5F-4565-B797-A2A71532590F}" srcOrd="0" destOrd="0" presId="urn:microsoft.com/office/officeart/2005/8/layout/process4"/>
    <dgm:cxn modelId="{143E4747-65E9-4846-9BC9-C3D551AF23C9}" type="presParOf" srcId="{84903B77-41DB-4046-8784-014201FF9E37}" destId="{284181D7-7C35-492F-857A-8A5F9D3D5829}" srcOrd="1" destOrd="0" presId="urn:microsoft.com/office/officeart/2005/8/layout/process4"/>
    <dgm:cxn modelId="{CCAC6646-A2DC-40BD-BA27-C64C79F2C75B}" type="presParOf" srcId="{84903B77-41DB-4046-8784-014201FF9E37}" destId="{3F769ECE-B241-4F0F-8CC0-A0B4B4071850}" srcOrd="2" destOrd="0" presId="urn:microsoft.com/office/officeart/2005/8/layout/process4"/>
    <dgm:cxn modelId="{9A36393D-6ED1-48BF-91DD-96158FEC1FC1}" type="presParOf" srcId="{3F769ECE-B241-4F0F-8CC0-A0B4B4071850}" destId="{70793B5D-41CD-493B-ABED-FFA6BA843609}" srcOrd="0" destOrd="0" presId="urn:microsoft.com/office/officeart/2005/8/layout/process4"/>
    <dgm:cxn modelId="{7F645D94-D9FA-4B8D-9061-30E5B08EB1F8}" type="presParOf" srcId="{795D9BC8-B2AC-4EE3-99D9-C7DBA2684778}" destId="{12AF4167-BD4F-4C2C-939D-C188B5896809}" srcOrd="1" destOrd="0" presId="urn:microsoft.com/office/officeart/2005/8/layout/process4"/>
    <dgm:cxn modelId="{00A2C8F8-AC5B-4363-A913-6E19DF4BC9E7}" type="presParOf" srcId="{795D9BC8-B2AC-4EE3-99D9-C7DBA2684778}" destId="{BEDC7642-6A0C-4647-944E-F6D06F369B28}" srcOrd="2" destOrd="0" presId="urn:microsoft.com/office/officeart/2005/8/layout/process4"/>
    <dgm:cxn modelId="{00D2D96C-9E0A-41D0-8ED2-30A2EE5C5F7F}" type="presParOf" srcId="{BEDC7642-6A0C-4647-944E-F6D06F369B28}" destId="{78AED6BA-C4E5-48DC-9EAE-D8DF352E5484}" srcOrd="0" destOrd="0" presId="urn:microsoft.com/office/officeart/2005/8/layout/process4"/>
    <dgm:cxn modelId="{27D4EC0F-28A6-4974-B783-A28FDCC9F9F1}" type="presParOf" srcId="{BEDC7642-6A0C-4647-944E-F6D06F369B28}" destId="{ED6694EC-F4E8-4339-9234-EE1474B224DF}" srcOrd="1" destOrd="0" presId="urn:microsoft.com/office/officeart/2005/8/layout/process4"/>
    <dgm:cxn modelId="{EA597713-3D77-46BD-B757-D8138D7722BC}" type="presParOf" srcId="{BEDC7642-6A0C-4647-944E-F6D06F369B28}" destId="{6DFB17EC-0E1A-44F7-B6C9-E68F790294BC}" srcOrd="2" destOrd="0" presId="urn:microsoft.com/office/officeart/2005/8/layout/process4"/>
    <dgm:cxn modelId="{93920D8D-C299-4C4D-8A82-3963D91548A6}" type="presParOf" srcId="{6DFB17EC-0E1A-44F7-B6C9-E68F790294BC}" destId="{25EEE706-2F1B-447F-B368-B7AAC887B97B}" srcOrd="0" destOrd="0" presId="urn:microsoft.com/office/officeart/2005/8/layout/process4"/>
    <dgm:cxn modelId="{352D8AEF-2EDD-47EA-976B-85654097DDBF}" type="presParOf" srcId="{6DFB17EC-0E1A-44F7-B6C9-E68F790294BC}" destId="{43F92584-20C9-4AE6-A53F-D80164EBE577}" srcOrd="1" destOrd="0" presId="urn:microsoft.com/office/officeart/2005/8/layout/process4"/>
    <dgm:cxn modelId="{12DB922C-A075-412B-82BE-09A64F09CAED}" type="presParOf" srcId="{795D9BC8-B2AC-4EE3-99D9-C7DBA2684778}" destId="{F0DD4D9C-98B4-4EE3-91E3-CCA353A96228}" srcOrd="3" destOrd="0" presId="urn:microsoft.com/office/officeart/2005/8/layout/process4"/>
    <dgm:cxn modelId="{37E9836F-A962-4126-894E-70FFCCD76600}" type="presParOf" srcId="{795D9BC8-B2AC-4EE3-99D9-C7DBA2684778}" destId="{61A8D3BE-C4E0-45CD-966A-16C987B04F47}" srcOrd="4" destOrd="0" presId="urn:microsoft.com/office/officeart/2005/8/layout/process4"/>
    <dgm:cxn modelId="{C9F47645-6522-4E16-BC9C-4EB0A0CF00E4}" type="presParOf" srcId="{61A8D3BE-C4E0-45CD-966A-16C987B04F47}" destId="{C3B885C3-F99C-455B-9A72-4E34DA51A680}" srcOrd="0" destOrd="0" presId="urn:microsoft.com/office/officeart/2005/8/layout/process4"/>
    <dgm:cxn modelId="{C7509ABA-F96A-439C-9462-AB8CB6EFE213}" type="presParOf" srcId="{61A8D3BE-C4E0-45CD-966A-16C987B04F47}" destId="{2CCB7256-9FED-4A81-AE4A-8D3854C172F6}" srcOrd="1" destOrd="0" presId="urn:microsoft.com/office/officeart/2005/8/layout/process4"/>
    <dgm:cxn modelId="{A00FE1F4-CC85-4A47-B296-4873FDBA489C}" type="presParOf" srcId="{61A8D3BE-C4E0-45CD-966A-16C987B04F47}" destId="{0B7CF4A9-C67F-4EF0-B3F0-F3C03ABF3EB1}" srcOrd="2" destOrd="0" presId="urn:microsoft.com/office/officeart/2005/8/layout/process4"/>
    <dgm:cxn modelId="{BFAEE397-62EF-4755-B9FC-07ACE7A53AFF}" type="presParOf" srcId="{0B7CF4A9-C67F-4EF0-B3F0-F3C03ABF3EB1}" destId="{874E6B0A-F6AF-4A4A-AA30-02DAE4B2AF71}" srcOrd="0" destOrd="0" presId="urn:microsoft.com/office/officeart/2005/8/layout/process4"/>
    <dgm:cxn modelId="{3BA7EF15-59FB-4C54-BF73-8F1B54599BCC}" type="presParOf" srcId="{795D9BC8-B2AC-4EE3-99D9-C7DBA2684778}" destId="{FCAED5C6-AF34-4462-999C-4AC590957C0B}" srcOrd="5" destOrd="0" presId="urn:microsoft.com/office/officeart/2005/8/layout/process4"/>
    <dgm:cxn modelId="{CBB96099-E4BA-48A9-B3C5-BEF2DC8F1375}" type="presParOf" srcId="{795D9BC8-B2AC-4EE3-99D9-C7DBA2684778}" destId="{0B5CFCDA-0006-46DB-A2FA-38E16DF54FDC}" srcOrd="6" destOrd="0" presId="urn:microsoft.com/office/officeart/2005/8/layout/process4"/>
    <dgm:cxn modelId="{EA01AD23-AE90-455D-9801-1A0C5DF1A4B3}" type="presParOf" srcId="{0B5CFCDA-0006-46DB-A2FA-38E16DF54FDC}" destId="{1D8D7BF5-9494-449C-9EAA-4DE62B9C1500}" srcOrd="0" destOrd="0" presId="urn:microsoft.com/office/officeart/2005/8/layout/process4"/>
    <dgm:cxn modelId="{CDF197DD-A28E-4FDA-B16C-74B528F00AD0}" type="presParOf" srcId="{0B5CFCDA-0006-46DB-A2FA-38E16DF54FDC}" destId="{24F2AD07-4DAE-4C45-AA71-7C9D8C6F0877}" srcOrd="1" destOrd="0" presId="urn:microsoft.com/office/officeart/2005/8/layout/process4"/>
    <dgm:cxn modelId="{E4FD1AE4-3683-4BE9-B8A8-DEA595F2E975}" type="presParOf" srcId="{0B5CFCDA-0006-46DB-A2FA-38E16DF54FDC}" destId="{1660DE8E-8887-4303-85B5-8E9AC207F8D6}" srcOrd="2" destOrd="0" presId="urn:microsoft.com/office/officeart/2005/8/layout/process4"/>
    <dgm:cxn modelId="{C2B5FC89-0F8F-4DCA-BE11-318CE858D6B3}" type="presParOf" srcId="{1660DE8E-8887-4303-85B5-8E9AC207F8D6}" destId="{9F0BD6DD-41DE-4F0C-856C-0C4118133910}" srcOrd="0" destOrd="0" presId="urn:microsoft.com/office/officeart/2005/8/layout/process4"/>
    <dgm:cxn modelId="{D7621054-DB12-4D52-953C-FBE05BD9A6E5}" type="presParOf" srcId="{795D9BC8-B2AC-4EE3-99D9-C7DBA2684778}" destId="{02B313D5-398F-471A-8DB8-6E2A0EED5F70}" srcOrd="7" destOrd="0" presId="urn:microsoft.com/office/officeart/2005/8/layout/process4"/>
    <dgm:cxn modelId="{B8205287-8F28-41EF-A742-F2E724A41597}" type="presParOf" srcId="{795D9BC8-B2AC-4EE3-99D9-C7DBA2684778}" destId="{3841FC79-BC84-4B10-B38E-E6219F4C1F92}" srcOrd="8" destOrd="0" presId="urn:microsoft.com/office/officeart/2005/8/layout/process4"/>
    <dgm:cxn modelId="{AD40350C-A4E7-4A8A-9ED7-DA39301F594E}" type="presParOf" srcId="{3841FC79-BC84-4B10-B38E-E6219F4C1F92}" destId="{A7D750BF-D8E9-46A8-9CFB-776C8BFEAED8}" srcOrd="0" destOrd="0" presId="urn:microsoft.com/office/officeart/2005/8/layout/process4"/>
    <dgm:cxn modelId="{EE3290D8-4B88-46B9-BF6F-A32385F75F38}" type="presParOf" srcId="{3841FC79-BC84-4B10-B38E-E6219F4C1F92}" destId="{E0F2AF0A-9C70-4015-907F-AC58D2049610}" srcOrd="1" destOrd="0" presId="urn:microsoft.com/office/officeart/2005/8/layout/process4"/>
    <dgm:cxn modelId="{95CD4AD2-F56E-4623-AB6E-0F6933359A41}" type="presParOf" srcId="{3841FC79-BC84-4B10-B38E-E6219F4C1F92}" destId="{2298F47D-29E1-47B7-A336-2DAE1C43D4CC}" srcOrd="2" destOrd="0" presId="urn:microsoft.com/office/officeart/2005/8/layout/process4"/>
    <dgm:cxn modelId="{502D6FCF-4595-4B2F-9419-DB4CC7F1CDAD}" type="presParOf" srcId="{2298F47D-29E1-47B7-A336-2DAE1C43D4CC}" destId="{5CCAB89C-4076-4B20-AC89-4F4F4C0CF3F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3E570-DDC8-4019-94FF-2791769BB117}" type="doc">
      <dgm:prSet loTypeId="urn:microsoft.com/office/officeart/2005/8/layout/bList2" loCatId="list" qsTypeId="urn:microsoft.com/office/officeart/2005/8/quickstyle/simple1" qsCatId="simple" csTypeId="urn:microsoft.com/office/officeart/2005/8/colors/accent1_2" csCatId="accent1" phldr="1"/>
      <dgm:spPr/>
    </dgm:pt>
    <dgm:pt modelId="{ADD5DFF3-C387-4D03-9040-B5BAA9150FCC}">
      <dgm:prSet phldrT="[Text]" custT="1"/>
      <dgm:spPr/>
      <dgm:t>
        <a:bodyPr/>
        <a:lstStyle/>
        <a:p>
          <a:r>
            <a:rPr lang="en-US" sz="1800" dirty="0">
              <a:solidFill>
                <a:srgbClr val="002060"/>
              </a:solidFill>
            </a:rPr>
            <a:t>Principle</a:t>
          </a:r>
          <a:endParaRPr lang="en-GB" sz="1800" dirty="0">
            <a:solidFill>
              <a:srgbClr val="002060"/>
            </a:solidFill>
          </a:endParaRPr>
        </a:p>
      </dgm:t>
    </dgm:pt>
    <dgm:pt modelId="{6F22DB78-8538-478F-BB1D-055407105DDF}" type="parTrans" cxnId="{07020BE6-7B31-446D-9922-B0ADEC86FEED}">
      <dgm:prSet/>
      <dgm:spPr/>
      <dgm:t>
        <a:bodyPr/>
        <a:lstStyle/>
        <a:p>
          <a:endParaRPr lang="en-GB" sz="1400"/>
        </a:p>
      </dgm:t>
    </dgm:pt>
    <dgm:pt modelId="{5759F3FC-A4E8-4753-AD12-7E36EFA8D470}" type="sibTrans" cxnId="{07020BE6-7B31-446D-9922-B0ADEC86FEED}">
      <dgm:prSet/>
      <dgm:spPr/>
      <dgm:t>
        <a:bodyPr/>
        <a:lstStyle/>
        <a:p>
          <a:endParaRPr lang="en-GB" sz="1400"/>
        </a:p>
      </dgm:t>
    </dgm:pt>
    <dgm:pt modelId="{F1E8198A-33E5-473A-9DA6-7815D118B842}">
      <dgm:prSet phldrT="[Text]" custT="1"/>
      <dgm:spPr/>
      <dgm:t>
        <a:bodyPr/>
        <a:lstStyle/>
        <a:p>
          <a:r>
            <a:rPr lang="en-US" sz="1800" dirty="0">
              <a:solidFill>
                <a:srgbClr val="002060"/>
              </a:solidFill>
            </a:rPr>
            <a:t>Principle</a:t>
          </a:r>
          <a:endParaRPr lang="en-GB" sz="1800" dirty="0">
            <a:solidFill>
              <a:srgbClr val="002060"/>
            </a:solidFill>
          </a:endParaRPr>
        </a:p>
      </dgm:t>
    </dgm:pt>
    <dgm:pt modelId="{B35B791C-A4C5-44A4-A813-D9815C94C1DF}" type="parTrans" cxnId="{B9D34B87-861D-4A32-B4E2-AD2FA061EB73}">
      <dgm:prSet/>
      <dgm:spPr/>
      <dgm:t>
        <a:bodyPr/>
        <a:lstStyle/>
        <a:p>
          <a:endParaRPr lang="en-GB" sz="1400"/>
        </a:p>
      </dgm:t>
    </dgm:pt>
    <dgm:pt modelId="{B15961FD-F3BA-4996-A09C-59BD3D5418DC}" type="sibTrans" cxnId="{B9D34B87-861D-4A32-B4E2-AD2FA061EB73}">
      <dgm:prSet/>
      <dgm:spPr/>
      <dgm:t>
        <a:bodyPr/>
        <a:lstStyle/>
        <a:p>
          <a:endParaRPr lang="en-GB" sz="1400"/>
        </a:p>
      </dgm:t>
    </dgm:pt>
    <dgm:pt modelId="{6D3B18E3-94CE-4A3F-9330-B139AE7293F6}">
      <dgm:prSet phldrT="[Text]" custT="1"/>
      <dgm:spPr/>
      <dgm:t>
        <a:bodyPr/>
        <a:lstStyle/>
        <a:p>
          <a:r>
            <a:rPr lang="en-US" sz="1800" dirty="0">
              <a:solidFill>
                <a:srgbClr val="002060"/>
              </a:solidFill>
            </a:rPr>
            <a:t>Principle</a:t>
          </a:r>
          <a:endParaRPr lang="en-GB" sz="1800" dirty="0">
            <a:solidFill>
              <a:srgbClr val="002060"/>
            </a:solidFill>
          </a:endParaRPr>
        </a:p>
      </dgm:t>
    </dgm:pt>
    <dgm:pt modelId="{536A97C8-8167-4DD9-885E-CFDB7A461406}" type="parTrans" cxnId="{ADBD3C6B-2DCC-4E22-B1C2-EE4DFA3F2749}">
      <dgm:prSet/>
      <dgm:spPr/>
      <dgm:t>
        <a:bodyPr/>
        <a:lstStyle/>
        <a:p>
          <a:endParaRPr lang="en-GB" sz="1400"/>
        </a:p>
      </dgm:t>
    </dgm:pt>
    <dgm:pt modelId="{A9E44CD0-9419-4B1B-81A2-14D45958FFB6}" type="sibTrans" cxnId="{ADBD3C6B-2DCC-4E22-B1C2-EE4DFA3F2749}">
      <dgm:prSet/>
      <dgm:spPr/>
      <dgm:t>
        <a:bodyPr/>
        <a:lstStyle/>
        <a:p>
          <a:endParaRPr lang="en-GB" sz="1400"/>
        </a:p>
      </dgm:t>
    </dgm:pt>
    <dgm:pt modelId="{FBB91A37-11F1-4454-A9DF-B7DA339112CE}">
      <dgm:prSet custT="1"/>
      <dgm:spPr/>
      <dgm:t>
        <a:bodyPr/>
        <a:lstStyle/>
        <a:p>
          <a:pPr algn="ctr"/>
          <a:r>
            <a:rPr lang="en-US" sz="1050" dirty="0">
              <a:solidFill>
                <a:schemeClr val="tx1">
                  <a:lumMod val="50000"/>
                </a:schemeClr>
              </a:solidFill>
            </a:rPr>
            <a:t>Demonstrate transparency, fairness and accountability in all commissioning activity and decisions</a:t>
          </a:r>
          <a:endParaRPr lang="en-GB" sz="1050" dirty="0">
            <a:solidFill>
              <a:schemeClr val="tx1">
                <a:lumMod val="50000"/>
              </a:schemeClr>
            </a:solidFill>
          </a:endParaRPr>
        </a:p>
      </dgm:t>
    </dgm:pt>
    <dgm:pt modelId="{57BF7559-BBDB-4340-AB49-0CE95D032085}" type="parTrans" cxnId="{5D7D9BFD-05CA-496B-A500-FC9D5A744577}">
      <dgm:prSet/>
      <dgm:spPr/>
      <dgm:t>
        <a:bodyPr/>
        <a:lstStyle/>
        <a:p>
          <a:endParaRPr lang="en-GB" sz="1400"/>
        </a:p>
      </dgm:t>
    </dgm:pt>
    <dgm:pt modelId="{3FBDB66E-56F1-4E81-88E1-625A0983A1E7}" type="sibTrans" cxnId="{5D7D9BFD-05CA-496B-A500-FC9D5A744577}">
      <dgm:prSet/>
      <dgm:spPr/>
      <dgm:t>
        <a:bodyPr/>
        <a:lstStyle/>
        <a:p>
          <a:endParaRPr lang="en-GB" sz="1400"/>
        </a:p>
      </dgm:t>
    </dgm:pt>
    <dgm:pt modelId="{6869EDB1-0DCE-43DE-A24A-4A37ABCC2682}">
      <dgm:prSet custT="1"/>
      <dgm:spPr/>
      <dgm:t>
        <a:bodyPr/>
        <a:lstStyle/>
        <a:p>
          <a:pPr algn="ctr"/>
          <a:r>
            <a:rPr lang="en-US" sz="1050" dirty="0">
              <a:solidFill>
                <a:schemeClr val="tx1">
                  <a:lumMod val="50000"/>
                </a:schemeClr>
              </a:solidFill>
            </a:rPr>
            <a:t>Promote a mixed economy of care and ensure there is a buoyant and robust market.</a:t>
          </a:r>
          <a:endParaRPr lang="en-GB" sz="1050" dirty="0">
            <a:solidFill>
              <a:schemeClr val="tx1">
                <a:lumMod val="50000"/>
              </a:schemeClr>
            </a:solidFill>
          </a:endParaRPr>
        </a:p>
      </dgm:t>
    </dgm:pt>
    <dgm:pt modelId="{173ADC77-673D-4868-B395-32044BA9FB93}" type="parTrans" cxnId="{5D4437CF-E806-4627-815D-B2AC9BD7C18E}">
      <dgm:prSet/>
      <dgm:spPr/>
      <dgm:t>
        <a:bodyPr/>
        <a:lstStyle/>
        <a:p>
          <a:endParaRPr lang="en-GB" sz="1400"/>
        </a:p>
      </dgm:t>
    </dgm:pt>
    <dgm:pt modelId="{424F6BBA-A9DC-4B77-BF88-1AC3FB39F030}" type="sibTrans" cxnId="{5D4437CF-E806-4627-815D-B2AC9BD7C18E}">
      <dgm:prSet/>
      <dgm:spPr/>
      <dgm:t>
        <a:bodyPr/>
        <a:lstStyle/>
        <a:p>
          <a:endParaRPr lang="en-GB" sz="1400"/>
        </a:p>
      </dgm:t>
    </dgm:pt>
    <dgm:pt modelId="{907D8846-83CA-4B1B-A7DE-357268706A67}">
      <dgm:prSet custT="1"/>
      <dgm:spPr/>
      <dgm:t>
        <a:bodyPr/>
        <a:lstStyle/>
        <a:p>
          <a:pPr algn="ctr"/>
          <a:r>
            <a:rPr lang="en-US" sz="1000" dirty="0">
              <a:solidFill>
                <a:schemeClr val="tx1">
                  <a:lumMod val="50000"/>
                </a:schemeClr>
              </a:solidFill>
            </a:rPr>
            <a:t>Utilise outcomes-based approach to commissioning to ensure </a:t>
          </a:r>
          <a:r>
            <a:rPr lang="en-US" sz="1000" dirty="0">
              <a:solidFill>
                <a:schemeClr val="tx1">
                  <a:lumMod val="50000"/>
                </a:schemeClr>
              </a:solidFill>
              <a:latin typeface="Calibri Light" panose="020F0302020204030204"/>
            </a:rPr>
            <a:t>people's</a:t>
          </a:r>
          <a:r>
            <a:rPr lang="en-US" sz="1000" dirty="0">
              <a:solidFill>
                <a:schemeClr val="tx1">
                  <a:lumMod val="50000"/>
                </a:schemeClr>
              </a:solidFill>
            </a:rPr>
            <a:t> needs are met in the way which is most important to them.</a:t>
          </a:r>
          <a:endParaRPr lang="en-GB" sz="1000" dirty="0">
            <a:solidFill>
              <a:schemeClr val="tx1">
                <a:lumMod val="50000"/>
              </a:schemeClr>
            </a:solidFill>
          </a:endParaRPr>
        </a:p>
      </dgm:t>
    </dgm:pt>
    <dgm:pt modelId="{1C9415F1-3CC2-467C-9758-766C2CB05890}" type="parTrans" cxnId="{2D962B2D-4676-4F89-A8FA-DD1E10C2F1C5}">
      <dgm:prSet/>
      <dgm:spPr/>
      <dgm:t>
        <a:bodyPr/>
        <a:lstStyle/>
        <a:p>
          <a:endParaRPr lang="en-GB" sz="1400"/>
        </a:p>
      </dgm:t>
    </dgm:pt>
    <dgm:pt modelId="{A118450A-77BD-499A-AC29-5D90059E9092}" type="sibTrans" cxnId="{2D962B2D-4676-4F89-A8FA-DD1E10C2F1C5}">
      <dgm:prSet/>
      <dgm:spPr/>
      <dgm:t>
        <a:bodyPr/>
        <a:lstStyle/>
        <a:p>
          <a:endParaRPr lang="en-GB" sz="1400"/>
        </a:p>
      </dgm:t>
    </dgm:pt>
    <dgm:pt modelId="{AD59AD71-0BF3-4C21-A3B2-163E3DEB2FB3}">
      <dgm:prSet custT="1"/>
      <dgm:spPr/>
      <dgm:t>
        <a:bodyPr/>
        <a:lstStyle/>
        <a:p>
          <a:r>
            <a:rPr lang="en-US" sz="1800" dirty="0">
              <a:solidFill>
                <a:srgbClr val="002060"/>
              </a:solidFill>
            </a:rPr>
            <a:t>Principle</a:t>
          </a:r>
          <a:endParaRPr lang="en-GB" sz="1800" dirty="0">
            <a:solidFill>
              <a:srgbClr val="002060"/>
            </a:solidFill>
          </a:endParaRPr>
        </a:p>
      </dgm:t>
    </dgm:pt>
    <dgm:pt modelId="{3F2AFE9C-3DC1-40D2-8C91-BA18CCBFE313}" type="parTrans" cxnId="{B23F4502-369E-40BD-9DAC-95D8679EFD07}">
      <dgm:prSet/>
      <dgm:spPr/>
      <dgm:t>
        <a:bodyPr/>
        <a:lstStyle/>
        <a:p>
          <a:endParaRPr lang="en-GB" sz="1400"/>
        </a:p>
      </dgm:t>
    </dgm:pt>
    <dgm:pt modelId="{A8E3F064-BF59-4D94-A403-56DEADBE3B8C}" type="sibTrans" cxnId="{B23F4502-369E-40BD-9DAC-95D8679EFD07}">
      <dgm:prSet/>
      <dgm:spPr/>
      <dgm:t>
        <a:bodyPr/>
        <a:lstStyle/>
        <a:p>
          <a:endParaRPr lang="en-GB" sz="1400"/>
        </a:p>
      </dgm:t>
    </dgm:pt>
    <dgm:pt modelId="{3EF1BB85-DDF4-4334-B49F-A1373F163236}">
      <dgm:prSet custT="1"/>
      <dgm:spPr/>
      <dgm:t>
        <a:bodyPr/>
        <a:lstStyle/>
        <a:p>
          <a:r>
            <a:rPr lang="en-US" sz="1800" dirty="0">
              <a:solidFill>
                <a:srgbClr val="002060"/>
              </a:solidFill>
            </a:rPr>
            <a:t>Principle</a:t>
          </a:r>
          <a:endParaRPr lang="en-GB" sz="1800" dirty="0">
            <a:solidFill>
              <a:srgbClr val="002060"/>
            </a:solidFill>
          </a:endParaRPr>
        </a:p>
      </dgm:t>
    </dgm:pt>
    <dgm:pt modelId="{2C900DCB-E157-4DAB-A1DC-E04D60C88DFA}" type="parTrans" cxnId="{96442869-E890-4338-8771-51A1235C0CF7}">
      <dgm:prSet/>
      <dgm:spPr/>
      <dgm:t>
        <a:bodyPr/>
        <a:lstStyle/>
        <a:p>
          <a:endParaRPr lang="en-GB" sz="1400"/>
        </a:p>
      </dgm:t>
    </dgm:pt>
    <dgm:pt modelId="{4F90795D-A491-4EC4-8283-6BE24C546593}" type="sibTrans" cxnId="{96442869-E890-4338-8771-51A1235C0CF7}">
      <dgm:prSet/>
      <dgm:spPr/>
      <dgm:t>
        <a:bodyPr/>
        <a:lstStyle/>
        <a:p>
          <a:endParaRPr lang="en-GB" sz="1400"/>
        </a:p>
      </dgm:t>
    </dgm:pt>
    <dgm:pt modelId="{44757DE8-6C3C-4A0C-A12C-0C2AE43A0ADA}">
      <dgm:prSet custT="1"/>
      <dgm:spPr/>
      <dgm:t>
        <a:bodyPr/>
        <a:lstStyle/>
        <a:p>
          <a:pPr algn="ctr"/>
          <a:r>
            <a:rPr lang="en-US" sz="1050" dirty="0">
              <a:solidFill>
                <a:schemeClr val="tx1">
                  <a:lumMod val="50000"/>
                </a:schemeClr>
              </a:solidFill>
            </a:rPr>
            <a:t>Regularly monitor and review services, encouraging </a:t>
          </a:r>
          <a:r>
            <a:rPr lang="en-US" sz="1050" dirty="0">
              <a:solidFill>
                <a:schemeClr val="tx1">
                  <a:lumMod val="50000"/>
                </a:schemeClr>
              </a:solidFill>
              <a:latin typeface="Calibri Light" panose="020F0302020204030204"/>
            </a:rPr>
            <a:t>self-evaluation</a:t>
          </a:r>
          <a:r>
            <a:rPr lang="en-US" sz="1050" dirty="0">
              <a:solidFill>
                <a:schemeClr val="tx1">
                  <a:lumMod val="50000"/>
                </a:schemeClr>
              </a:solidFill>
            </a:rPr>
            <a:t>, innovation and improvement.</a:t>
          </a:r>
          <a:endParaRPr lang="en-GB" sz="1050" dirty="0">
            <a:solidFill>
              <a:schemeClr val="tx1">
                <a:lumMod val="50000"/>
              </a:schemeClr>
            </a:solidFill>
          </a:endParaRPr>
        </a:p>
      </dgm:t>
    </dgm:pt>
    <dgm:pt modelId="{EA9E67BB-ECF3-47E3-8D9D-1772C173B24B}" type="parTrans" cxnId="{7060C4C3-143E-44F3-8520-B1265A0916C3}">
      <dgm:prSet/>
      <dgm:spPr/>
      <dgm:t>
        <a:bodyPr/>
        <a:lstStyle/>
        <a:p>
          <a:endParaRPr lang="en-GB" sz="1400"/>
        </a:p>
      </dgm:t>
    </dgm:pt>
    <dgm:pt modelId="{0A6DCEFC-7E35-4FFE-A6D3-BCC596AEB966}" type="sibTrans" cxnId="{7060C4C3-143E-44F3-8520-B1265A0916C3}">
      <dgm:prSet/>
      <dgm:spPr/>
      <dgm:t>
        <a:bodyPr/>
        <a:lstStyle/>
        <a:p>
          <a:endParaRPr lang="en-GB" sz="1400"/>
        </a:p>
      </dgm:t>
    </dgm:pt>
    <dgm:pt modelId="{24D27E3E-C924-4A2A-9107-983EB03AD9AD}">
      <dgm:prSet custT="1"/>
      <dgm:spPr/>
      <dgm:t>
        <a:bodyPr/>
        <a:lstStyle/>
        <a:p>
          <a:pPr algn="ctr"/>
          <a:r>
            <a:rPr lang="en-US" sz="1050" dirty="0">
              <a:solidFill>
                <a:schemeClr val="tx1">
                  <a:lumMod val="50000"/>
                </a:schemeClr>
              </a:solidFill>
            </a:rPr>
            <a:t>Embed personalisation in all commissioning and involve service users/carers in commissioning processes</a:t>
          </a:r>
          <a:endParaRPr lang="en-GB" sz="1050" dirty="0">
            <a:solidFill>
              <a:schemeClr val="tx1">
                <a:lumMod val="50000"/>
              </a:schemeClr>
            </a:solidFill>
          </a:endParaRPr>
        </a:p>
      </dgm:t>
    </dgm:pt>
    <dgm:pt modelId="{B08AA8C9-4371-48D8-BF68-557A42EEFDD1}" type="parTrans" cxnId="{201748E9-A51B-4B2F-BE1F-FA1476EC0F2E}">
      <dgm:prSet/>
      <dgm:spPr/>
      <dgm:t>
        <a:bodyPr/>
        <a:lstStyle/>
        <a:p>
          <a:endParaRPr lang="en-GB" sz="1400"/>
        </a:p>
      </dgm:t>
    </dgm:pt>
    <dgm:pt modelId="{00DAC985-A330-424E-AA62-FA02B265B3D3}" type="sibTrans" cxnId="{201748E9-A51B-4B2F-BE1F-FA1476EC0F2E}">
      <dgm:prSet/>
      <dgm:spPr/>
      <dgm:t>
        <a:bodyPr/>
        <a:lstStyle/>
        <a:p>
          <a:endParaRPr lang="en-GB" sz="1400"/>
        </a:p>
      </dgm:t>
    </dgm:pt>
    <dgm:pt modelId="{E837FD1C-551D-496F-B92A-565FC108B383}">
      <dgm:prSet custT="1"/>
      <dgm:spPr/>
      <dgm:t>
        <a:bodyPr/>
        <a:lstStyle/>
        <a:p>
          <a:r>
            <a:rPr lang="en-US" sz="1800" dirty="0">
              <a:solidFill>
                <a:srgbClr val="002060"/>
              </a:solidFill>
            </a:rPr>
            <a:t>Principle</a:t>
          </a:r>
          <a:endParaRPr lang="en-GB" sz="1800" dirty="0">
            <a:solidFill>
              <a:srgbClr val="002060"/>
            </a:solidFill>
          </a:endParaRPr>
        </a:p>
      </dgm:t>
    </dgm:pt>
    <dgm:pt modelId="{5A508317-0225-4274-81BD-53706DD49509}" type="parTrans" cxnId="{38DAF133-6CCF-492D-A09C-F0B335CF9D01}">
      <dgm:prSet/>
      <dgm:spPr/>
      <dgm:t>
        <a:bodyPr/>
        <a:lstStyle/>
        <a:p>
          <a:endParaRPr lang="en-GB" sz="1400"/>
        </a:p>
      </dgm:t>
    </dgm:pt>
    <dgm:pt modelId="{F7E62F44-98E0-420D-90EA-6250A7EA7AE4}" type="sibTrans" cxnId="{38DAF133-6CCF-492D-A09C-F0B335CF9D01}">
      <dgm:prSet/>
      <dgm:spPr/>
      <dgm:t>
        <a:bodyPr/>
        <a:lstStyle/>
        <a:p>
          <a:endParaRPr lang="en-GB" sz="1400"/>
        </a:p>
      </dgm:t>
    </dgm:pt>
    <dgm:pt modelId="{7A0FED93-8AB5-4124-B4BC-F660C4C9C130}">
      <dgm:prSet custT="1"/>
      <dgm:spPr/>
      <dgm:t>
        <a:bodyPr/>
        <a:lstStyle/>
        <a:p>
          <a:pPr algn="ctr"/>
          <a:r>
            <a:rPr lang="en-US" sz="1050" dirty="0">
              <a:solidFill>
                <a:schemeClr val="tx1">
                  <a:lumMod val="50000"/>
                </a:schemeClr>
              </a:solidFill>
            </a:rPr>
            <a:t>Positively engage, consult and communicate with the independent, voluntary and community sectors.</a:t>
          </a:r>
          <a:endParaRPr lang="en-GB" sz="1050" dirty="0">
            <a:solidFill>
              <a:schemeClr val="tx1">
                <a:lumMod val="50000"/>
              </a:schemeClr>
            </a:solidFill>
          </a:endParaRPr>
        </a:p>
      </dgm:t>
    </dgm:pt>
    <dgm:pt modelId="{BFEC3739-A308-4AFD-BF67-3C45CF9AF9B8}" type="parTrans" cxnId="{E65D5F1F-5A27-4683-9226-BA316A059E07}">
      <dgm:prSet/>
      <dgm:spPr/>
      <dgm:t>
        <a:bodyPr/>
        <a:lstStyle/>
        <a:p>
          <a:endParaRPr lang="en-GB" sz="1400"/>
        </a:p>
      </dgm:t>
    </dgm:pt>
    <dgm:pt modelId="{B0C9ED3B-A095-40A4-8C49-4ECBF6372601}" type="sibTrans" cxnId="{E65D5F1F-5A27-4683-9226-BA316A059E07}">
      <dgm:prSet/>
      <dgm:spPr/>
      <dgm:t>
        <a:bodyPr/>
        <a:lstStyle/>
        <a:p>
          <a:endParaRPr lang="en-GB" sz="1400"/>
        </a:p>
      </dgm:t>
    </dgm:pt>
    <dgm:pt modelId="{A509F67D-DC5D-4477-BDF9-40E1631FEB01}">
      <dgm:prSet custT="1"/>
      <dgm:spPr/>
      <dgm:t>
        <a:bodyPr/>
        <a:lstStyle/>
        <a:p>
          <a:r>
            <a:rPr lang="en-US" sz="1800" dirty="0">
              <a:solidFill>
                <a:srgbClr val="002060"/>
              </a:solidFill>
            </a:rPr>
            <a:t>Principle</a:t>
          </a:r>
          <a:endParaRPr lang="en-GB" sz="1800" dirty="0">
            <a:solidFill>
              <a:srgbClr val="002060"/>
            </a:solidFill>
          </a:endParaRPr>
        </a:p>
      </dgm:t>
    </dgm:pt>
    <dgm:pt modelId="{49C6CA4C-29C3-4DDF-9A4C-5F4A1EA90C09}" type="parTrans" cxnId="{0F3AE816-F0FD-4665-A9C4-DD3697444139}">
      <dgm:prSet/>
      <dgm:spPr/>
      <dgm:t>
        <a:bodyPr/>
        <a:lstStyle/>
        <a:p>
          <a:endParaRPr lang="en-GB" sz="1400"/>
        </a:p>
      </dgm:t>
    </dgm:pt>
    <dgm:pt modelId="{33643609-98D6-4527-A78A-6BB3017A0DB2}" type="sibTrans" cxnId="{0F3AE816-F0FD-4665-A9C4-DD3697444139}">
      <dgm:prSet/>
      <dgm:spPr/>
      <dgm:t>
        <a:bodyPr/>
        <a:lstStyle/>
        <a:p>
          <a:endParaRPr lang="en-GB" sz="1400"/>
        </a:p>
      </dgm:t>
    </dgm:pt>
    <dgm:pt modelId="{2EA556ED-0F95-404A-BCE0-8768E610DA10}">
      <dgm:prSet custT="1"/>
      <dgm:spPr/>
      <dgm:t>
        <a:bodyPr/>
        <a:lstStyle/>
        <a:p>
          <a:pPr algn="ctr"/>
          <a:r>
            <a:rPr lang="en-US" sz="1050" dirty="0">
              <a:solidFill>
                <a:schemeClr val="tx1">
                  <a:lumMod val="50000"/>
                </a:schemeClr>
              </a:solidFill>
            </a:rPr>
            <a:t>Explore collaboration opportunities and jointly commission services with partners where there are shared objectives</a:t>
          </a:r>
          <a:endParaRPr lang="en-GB" sz="1050" dirty="0">
            <a:solidFill>
              <a:schemeClr val="tx1">
                <a:lumMod val="50000"/>
              </a:schemeClr>
            </a:solidFill>
          </a:endParaRPr>
        </a:p>
      </dgm:t>
    </dgm:pt>
    <dgm:pt modelId="{75FF4990-1CB5-4FAE-90C3-20E0C15CBACF}" type="parTrans" cxnId="{E3FAA380-9FEF-4435-93A0-576614E5D1C5}">
      <dgm:prSet/>
      <dgm:spPr/>
      <dgm:t>
        <a:bodyPr/>
        <a:lstStyle/>
        <a:p>
          <a:endParaRPr lang="en-GB" sz="1400"/>
        </a:p>
      </dgm:t>
    </dgm:pt>
    <dgm:pt modelId="{FC778B64-DD80-4ECB-B6A2-B0895CED9116}" type="sibTrans" cxnId="{E3FAA380-9FEF-4435-93A0-576614E5D1C5}">
      <dgm:prSet/>
      <dgm:spPr/>
      <dgm:t>
        <a:bodyPr/>
        <a:lstStyle/>
        <a:p>
          <a:endParaRPr lang="en-GB" sz="1400"/>
        </a:p>
      </dgm:t>
    </dgm:pt>
    <dgm:pt modelId="{FCE7BD9F-C5BF-4BB2-9F7E-7B2003D1B367}" type="pres">
      <dgm:prSet presAssocID="{3603E570-DDC8-4019-94FF-2791769BB117}" presName="diagram" presStyleCnt="0">
        <dgm:presLayoutVars>
          <dgm:dir/>
          <dgm:animLvl val="lvl"/>
          <dgm:resizeHandles val="exact"/>
        </dgm:presLayoutVars>
      </dgm:prSet>
      <dgm:spPr/>
    </dgm:pt>
    <dgm:pt modelId="{0452896E-BAAA-44AA-8CA0-71633B716088}" type="pres">
      <dgm:prSet presAssocID="{ADD5DFF3-C387-4D03-9040-B5BAA9150FCC}" presName="compNode" presStyleCnt="0"/>
      <dgm:spPr/>
    </dgm:pt>
    <dgm:pt modelId="{B62FFF59-3793-4142-B2CA-C9105946F7CC}" type="pres">
      <dgm:prSet presAssocID="{ADD5DFF3-C387-4D03-9040-B5BAA9150FCC}" presName="childRect" presStyleLbl="bgAcc1" presStyleIdx="0" presStyleCnt="7">
        <dgm:presLayoutVars>
          <dgm:bulletEnabled val="1"/>
        </dgm:presLayoutVars>
      </dgm:prSet>
      <dgm:spPr/>
    </dgm:pt>
    <dgm:pt modelId="{0C32A373-31A9-4C52-B45E-752C4F11DE53}" type="pres">
      <dgm:prSet presAssocID="{ADD5DFF3-C387-4D03-9040-B5BAA9150FCC}" presName="parentText" presStyleLbl="node1" presStyleIdx="0" presStyleCnt="0">
        <dgm:presLayoutVars>
          <dgm:chMax val="0"/>
          <dgm:bulletEnabled val="1"/>
        </dgm:presLayoutVars>
      </dgm:prSet>
      <dgm:spPr/>
    </dgm:pt>
    <dgm:pt modelId="{B7AF4C3D-0712-4A62-98FE-3D08CC987F1A}" type="pres">
      <dgm:prSet presAssocID="{ADD5DFF3-C387-4D03-9040-B5BAA9150FCC}" presName="parentRect" presStyleLbl="alignNode1" presStyleIdx="0" presStyleCnt="7"/>
      <dgm:spPr/>
    </dgm:pt>
    <dgm:pt modelId="{8565337C-027F-4F0F-BFE2-232BF388D3F6}" type="pres">
      <dgm:prSet presAssocID="{ADD5DFF3-C387-4D03-9040-B5BAA9150FCC}" presName="adorn" presStyleLbl="fgAccFollow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C604455B-50FB-47E9-9A15-91E44E5B7311}" type="pres">
      <dgm:prSet presAssocID="{5759F3FC-A4E8-4753-AD12-7E36EFA8D470}" presName="sibTrans" presStyleLbl="sibTrans2D1" presStyleIdx="0" presStyleCnt="0"/>
      <dgm:spPr/>
    </dgm:pt>
    <dgm:pt modelId="{C73CFE67-5E4C-430D-9735-EA9DC9A82CD2}" type="pres">
      <dgm:prSet presAssocID="{F1E8198A-33E5-473A-9DA6-7815D118B842}" presName="compNode" presStyleCnt="0"/>
      <dgm:spPr/>
    </dgm:pt>
    <dgm:pt modelId="{4376362E-FC8A-41AE-B60E-B180DA0E68C1}" type="pres">
      <dgm:prSet presAssocID="{F1E8198A-33E5-473A-9DA6-7815D118B842}" presName="childRect" presStyleLbl="bgAcc1" presStyleIdx="1" presStyleCnt="7">
        <dgm:presLayoutVars>
          <dgm:bulletEnabled val="1"/>
        </dgm:presLayoutVars>
      </dgm:prSet>
      <dgm:spPr/>
    </dgm:pt>
    <dgm:pt modelId="{0EA047C0-A562-423D-843F-3D0564195FE6}" type="pres">
      <dgm:prSet presAssocID="{F1E8198A-33E5-473A-9DA6-7815D118B842}" presName="parentText" presStyleLbl="node1" presStyleIdx="0" presStyleCnt="0">
        <dgm:presLayoutVars>
          <dgm:chMax val="0"/>
          <dgm:bulletEnabled val="1"/>
        </dgm:presLayoutVars>
      </dgm:prSet>
      <dgm:spPr/>
    </dgm:pt>
    <dgm:pt modelId="{EB99870E-D875-4F94-A4F2-D829AA703D8F}" type="pres">
      <dgm:prSet presAssocID="{F1E8198A-33E5-473A-9DA6-7815D118B842}" presName="parentRect" presStyleLbl="alignNode1" presStyleIdx="1" presStyleCnt="7"/>
      <dgm:spPr/>
    </dgm:pt>
    <dgm:pt modelId="{36046549-F24C-4ADE-9E4F-A035636EE6C3}" type="pres">
      <dgm:prSet presAssocID="{F1E8198A-33E5-473A-9DA6-7815D118B842}" presName="adorn" presStyleLbl="fgAccFollow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BD0A8308-FE88-49B3-AD10-D01D2072CD72}" type="pres">
      <dgm:prSet presAssocID="{B15961FD-F3BA-4996-A09C-59BD3D5418DC}" presName="sibTrans" presStyleLbl="sibTrans2D1" presStyleIdx="0" presStyleCnt="0"/>
      <dgm:spPr/>
    </dgm:pt>
    <dgm:pt modelId="{55C19F21-7C5A-469D-AF75-08988189A350}" type="pres">
      <dgm:prSet presAssocID="{6D3B18E3-94CE-4A3F-9330-B139AE7293F6}" presName="compNode" presStyleCnt="0"/>
      <dgm:spPr/>
    </dgm:pt>
    <dgm:pt modelId="{F32EC5D0-0C3B-4390-9C72-9B3A9936FEAC}" type="pres">
      <dgm:prSet presAssocID="{6D3B18E3-94CE-4A3F-9330-B139AE7293F6}" presName="childRect" presStyleLbl="bgAcc1" presStyleIdx="2" presStyleCnt="7">
        <dgm:presLayoutVars>
          <dgm:bulletEnabled val="1"/>
        </dgm:presLayoutVars>
      </dgm:prSet>
      <dgm:spPr/>
    </dgm:pt>
    <dgm:pt modelId="{6C3B0315-A1FE-478D-877B-E6E860BD056B}" type="pres">
      <dgm:prSet presAssocID="{6D3B18E3-94CE-4A3F-9330-B139AE7293F6}" presName="parentText" presStyleLbl="node1" presStyleIdx="0" presStyleCnt="0">
        <dgm:presLayoutVars>
          <dgm:chMax val="0"/>
          <dgm:bulletEnabled val="1"/>
        </dgm:presLayoutVars>
      </dgm:prSet>
      <dgm:spPr/>
    </dgm:pt>
    <dgm:pt modelId="{5FC4D1DD-4EA4-4311-B7A7-A66E562BC903}" type="pres">
      <dgm:prSet presAssocID="{6D3B18E3-94CE-4A3F-9330-B139AE7293F6}" presName="parentRect" presStyleLbl="alignNode1" presStyleIdx="2" presStyleCnt="7"/>
      <dgm:spPr/>
    </dgm:pt>
    <dgm:pt modelId="{00F56EF6-BF84-48DF-9C12-12FF560B5448}" type="pres">
      <dgm:prSet presAssocID="{6D3B18E3-94CE-4A3F-9330-B139AE7293F6}" presName="adorn" presStyleLbl="fgAccFollow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B7271EE8-4EAF-4F7B-8F27-CFD70A377BEE}" type="pres">
      <dgm:prSet presAssocID="{A9E44CD0-9419-4B1B-81A2-14D45958FFB6}" presName="sibTrans" presStyleLbl="sibTrans2D1" presStyleIdx="0" presStyleCnt="0"/>
      <dgm:spPr/>
    </dgm:pt>
    <dgm:pt modelId="{AB6DF36B-013C-4566-9148-B53E3AE98A56}" type="pres">
      <dgm:prSet presAssocID="{3EF1BB85-DDF4-4334-B49F-A1373F163236}" presName="compNode" presStyleCnt="0"/>
      <dgm:spPr/>
    </dgm:pt>
    <dgm:pt modelId="{0F06D42C-CF31-48FF-A971-59188F93CFF2}" type="pres">
      <dgm:prSet presAssocID="{3EF1BB85-DDF4-4334-B49F-A1373F163236}" presName="childRect" presStyleLbl="bgAcc1" presStyleIdx="3" presStyleCnt="7">
        <dgm:presLayoutVars>
          <dgm:bulletEnabled val="1"/>
        </dgm:presLayoutVars>
      </dgm:prSet>
      <dgm:spPr/>
    </dgm:pt>
    <dgm:pt modelId="{10F450EF-B713-4125-9DFF-5C1E073DBC46}" type="pres">
      <dgm:prSet presAssocID="{3EF1BB85-DDF4-4334-B49F-A1373F163236}" presName="parentText" presStyleLbl="node1" presStyleIdx="0" presStyleCnt="0">
        <dgm:presLayoutVars>
          <dgm:chMax val="0"/>
          <dgm:bulletEnabled val="1"/>
        </dgm:presLayoutVars>
      </dgm:prSet>
      <dgm:spPr/>
    </dgm:pt>
    <dgm:pt modelId="{B22A199D-BC83-4A4A-B560-BCF9D0208DFF}" type="pres">
      <dgm:prSet presAssocID="{3EF1BB85-DDF4-4334-B49F-A1373F163236}" presName="parentRect" presStyleLbl="alignNode1" presStyleIdx="3" presStyleCnt="7"/>
      <dgm:spPr/>
    </dgm:pt>
    <dgm:pt modelId="{90BB759A-A94E-461B-901D-06A39546D571}" type="pres">
      <dgm:prSet presAssocID="{3EF1BB85-DDF4-4334-B49F-A1373F163236}" presName="adorn" presStyleLbl="fgAccFollow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with solid fill"/>
        </a:ext>
      </dgm:extLst>
    </dgm:pt>
    <dgm:pt modelId="{FEB6EA4C-A05C-4FF0-B5A7-AEB59978CBBF}" type="pres">
      <dgm:prSet presAssocID="{4F90795D-A491-4EC4-8283-6BE24C546593}" presName="sibTrans" presStyleLbl="sibTrans2D1" presStyleIdx="0" presStyleCnt="0"/>
      <dgm:spPr/>
    </dgm:pt>
    <dgm:pt modelId="{AA2C26F5-9F6E-44B8-AA4D-25B2F0625B50}" type="pres">
      <dgm:prSet presAssocID="{AD59AD71-0BF3-4C21-A3B2-163E3DEB2FB3}" presName="compNode" presStyleCnt="0"/>
      <dgm:spPr/>
    </dgm:pt>
    <dgm:pt modelId="{A0348A19-D47C-40FD-9CF4-A5389BD27806}" type="pres">
      <dgm:prSet presAssocID="{AD59AD71-0BF3-4C21-A3B2-163E3DEB2FB3}" presName="childRect" presStyleLbl="bgAcc1" presStyleIdx="4" presStyleCnt="7">
        <dgm:presLayoutVars>
          <dgm:bulletEnabled val="1"/>
        </dgm:presLayoutVars>
      </dgm:prSet>
      <dgm:spPr/>
    </dgm:pt>
    <dgm:pt modelId="{925C8B3A-D09F-47EA-982F-423F62859959}" type="pres">
      <dgm:prSet presAssocID="{AD59AD71-0BF3-4C21-A3B2-163E3DEB2FB3}" presName="parentText" presStyleLbl="node1" presStyleIdx="0" presStyleCnt="0">
        <dgm:presLayoutVars>
          <dgm:chMax val="0"/>
          <dgm:bulletEnabled val="1"/>
        </dgm:presLayoutVars>
      </dgm:prSet>
      <dgm:spPr/>
    </dgm:pt>
    <dgm:pt modelId="{959D4B13-403F-4110-B9C8-6BCC6557BA21}" type="pres">
      <dgm:prSet presAssocID="{AD59AD71-0BF3-4C21-A3B2-163E3DEB2FB3}" presName="parentRect" presStyleLbl="alignNode1" presStyleIdx="4" presStyleCnt="7"/>
      <dgm:spPr/>
    </dgm:pt>
    <dgm:pt modelId="{214B0E5C-2289-489A-BDAF-9BDF3B772AE4}" type="pres">
      <dgm:prSet presAssocID="{AD59AD71-0BF3-4C21-A3B2-163E3DEB2FB3}" presName="adorn" presStyleLbl="fgAccFollow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5 with solid fill"/>
        </a:ext>
      </dgm:extLst>
    </dgm:pt>
    <dgm:pt modelId="{3154F3BF-4341-4F80-9B2E-ED2EC67A92E2}" type="pres">
      <dgm:prSet presAssocID="{A8E3F064-BF59-4D94-A403-56DEADBE3B8C}" presName="sibTrans" presStyleLbl="sibTrans2D1" presStyleIdx="0" presStyleCnt="0"/>
      <dgm:spPr/>
    </dgm:pt>
    <dgm:pt modelId="{41531630-D6E3-4059-A31B-DD6A579B60FF}" type="pres">
      <dgm:prSet presAssocID="{E837FD1C-551D-496F-B92A-565FC108B383}" presName="compNode" presStyleCnt="0"/>
      <dgm:spPr/>
    </dgm:pt>
    <dgm:pt modelId="{5513D98F-F133-4123-9E61-0CBD9A966EFB}" type="pres">
      <dgm:prSet presAssocID="{E837FD1C-551D-496F-B92A-565FC108B383}" presName="childRect" presStyleLbl="bgAcc1" presStyleIdx="5" presStyleCnt="7">
        <dgm:presLayoutVars>
          <dgm:bulletEnabled val="1"/>
        </dgm:presLayoutVars>
      </dgm:prSet>
      <dgm:spPr/>
    </dgm:pt>
    <dgm:pt modelId="{E2BBB4FC-FFE1-4EAA-A54E-8C9585A0F017}" type="pres">
      <dgm:prSet presAssocID="{E837FD1C-551D-496F-B92A-565FC108B383}" presName="parentText" presStyleLbl="node1" presStyleIdx="0" presStyleCnt="0">
        <dgm:presLayoutVars>
          <dgm:chMax val="0"/>
          <dgm:bulletEnabled val="1"/>
        </dgm:presLayoutVars>
      </dgm:prSet>
      <dgm:spPr/>
    </dgm:pt>
    <dgm:pt modelId="{676284F2-5C15-46BD-8F35-5F9F85C07304}" type="pres">
      <dgm:prSet presAssocID="{E837FD1C-551D-496F-B92A-565FC108B383}" presName="parentRect" presStyleLbl="alignNode1" presStyleIdx="5" presStyleCnt="7"/>
      <dgm:spPr/>
    </dgm:pt>
    <dgm:pt modelId="{20A34B1D-FEB3-4A81-82C8-73D84D845555}" type="pres">
      <dgm:prSet presAssocID="{E837FD1C-551D-496F-B92A-565FC108B383}" presName="adorn" presStyleLbl="fgAccFollow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dge 6 with solid fill"/>
        </a:ext>
      </dgm:extLst>
    </dgm:pt>
    <dgm:pt modelId="{D244004A-956D-4F0D-A4BC-766344D73E12}" type="pres">
      <dgm:prSet presAssocID="{F7E62F44-98E0-420D-90EA-6250A7EA7AE4}" presName="sibTrans" presStyleLbl="sibTrans2D1" presStyleIdx="0" presStyleCnt="0"/>
      <dgm:spPr/>
    </dgm:pt>
    <dgm:pt modelId="{FF7F19DE-9FF3-4535-847D-DF96AC88F10E}" type="pres">
      <dgm:prSet presAssocID="{A509F67D-DC5D-4477-BDF9-40E1631FEB01}" presName="compNode" presStyleCnt="0"/>
      <dgm:spPr/>
    </dgm:pt>
    <dgm:pt modelId="{131652F4-3013-4565-8B5C-36F929769495}" type="pres">
      <dgm:prSet presAssocID="{A509F67D-DC5D-4477-BDF9-40E1631FEB01}" presName="childRect" presStyleLbl="bgAcc1" presStyleIdx="6" presStyleCnt="7">
        <dgm:presLayoutVars>
          <dgm:bulletEnabled val="1"/>
        </dgm:presLayoutVars>
      </dgm:prSet>
      <dgm:spPr/>
    </dgm:pt>
    <dgm:pt modelId="{4B6E737D-26B4-41AA-9C8D-357ACCF5AC22}" type="pres">
      <dgm:prSet presAssocID="{A509F67D-DC5D-4477-BDF9-40E1631FEB01}" presName="parentText" presStyleLbl="node1" presStyleIdx="0" presStyleCnt="0">
        <dgm:presLayoutVars>
          <dgm:chMax val="0"/>
          <dgm:bulletEnabled val="1"/>
        </dgm:presLayoutVars>
      </dgm:prSet>
      <dgm:spPr/>
    </dgm:pt>
    <dgm:pt modelId="{FBEA283D-3F42-4D6A-8637-CE2E839DD468}" type="pres">
      <dgm:prSet presAssocID="{A509F67D-DC5D-4477-BDF9-40E1631FEB01}" presName="parentRect" presStyleLbl="alignNode1" presStyleIdx="6" presStyleCnt="7"/>
      <dgm:spPr/>
    </dgm:pt>
    <dgm:pt modelId="{3A96A235-8FB8-4200-8162-86F4B9242712}" type="pres">
      <dgm:prSet presAssocID="{A509F67D-DC5D-4477-BDF9-40E1631FEB01}" presName="adorn" presStyleLbl="fgAccFollow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adge 7 with solid fill"/>
        </a:ext>
      </dgm:extLst>
    </dgm:pt>
  </dgm:ptLst>
  <dgm:cxnLst>
    <dgm:cxn modelId="{B23F4502-369E-40BD-9DAC-95D8679EFD07}" srcId="{3603E570-DDC8-4019-94FF-2791769BB117}" destId="{AD59AD71-0BF3-4C21-A3B2-163E3DEB2FB3}" srcOrd="4" destOrd="0" parTransId="{3F2AFE9C-3DC1-40D2-8C91-BA18CCBFE313}" sibTransId="{A8E3F064-BF59-4D94-A403-56DEADBE3B8C}"/>
    <dgm:cxn modelId="{DB759711-DB6F-4A9B-9C06-ACDA40149387}" type="presOf" srcId="{6D3B18E3-94CE-4A3F-9330-B139AE7293F6}" destId="{5FC4D1DD-4EA4-4311-B7A7-A66E562BC903}" srcOrd="1" destOrd="0" presId="urn:microsoft.com/office/officeart/2005/8/layout/bList2"/>
    <dgm:cxn modelId="{0F3AE816-F0FD-4665-A9C4-DD3697444139}" srcId="{3603E570-DDC8-4019-94FF-2791769BB117}" destId="{A509F67D-DC5D-4477-BDF9-40E1631FEB01}" srcOrd="6" destOrd="0" parTransId="{49C6CA4C-29C3-4DDF-9A4C-5F4A1EA90C09}" sibTransId="{33643609-98D6-4527-A78A-6BB3017A0DB2}"/>
    <dgm:cxn modelId="{0607B017-42CF-449B-B114-ABD4BE24EEE7}" type="presOf" srcId="{907D8846-83CA-4B1B-A7DE-357268706A67}" destId="{F32EC5D0-0C3B-4390-9C72-9B3A9936FEAC}" srcOrd="0" destOrd="0" presId="urn:microsoft.com/office/officeart/2005/8/layout/bList2"/>
    <dgm:cxn modelId="{0EF96C1A-CCDC-4706-B906-0818F84FE085}" type="presOf" srcId="{5759F3FC-A4E8-4753-AD12-7E36EFA8D470}" destId="{C604455B-50FB-47E9-9A15-91E44E5B7311}" srcOrd="0" destOrd="0" presId="urn:microsoft.com/office/officeart/2005/8/layout/bList2"/>
    <dgm:cxn modelId="{E65D5F1F-5A27-4683-9226-BA316A059E07}" srcId="{E837FD1C-551D-496F-B92A-565FC108B383}" destId="{7A0FED93-8AB5-4124-B4BC-F660C4C9C130}" srcOrd="0" destOrd="0" parTransId="{BFEC3739-A308-4AFD-BF67-3C45CF9AF9B8}" sibTransId="{B0C9ED3B-A095-40A4-8C49-4ECBF6372601}"/>
    <dgm:cxn modelId="{9F721029-76AC-4B1B-AB0C-B57EC8DDC04A}" type="presOf" srcId="{A509F67D-DC5D-4477-BDF9-40E1631FEB01}" destId="{FBEA283D-3F42-4D6A-8637-CE2E839DD468}" srcOrd="1" destOrd="0" presId="urn:microsoft.com/office/officeart/2005/8/layout/bList2"/>
    <dgm:cxn modelId="{1C4A112A-3348-4BA0-9DB7-261DCDF19B75}" type="presOf" srcId="{3EF1BB85-DDF4-4334-B49F-A1373F163236}" destId="{10F450EF-B713-4125-9DFF-5C1E073DBC46}" srcOrd="0" destOrd="0" presId="urn:microsoft.com/office/officeart/2005/8/layout/bList2"/>
    <dgm:cxn modelId="{2D962B2D-4676-4F89-A8FA-DD1E10C2F1C5}" srcId="{6D3B18E3-94CE-4A3F-9330-B139AE7293F6}" destId="{907D8846-83CA-4B1B-A7DE-357268706A67}" srcOrd="0" destOrd="0" parTransId="{1C9415F1-3CC2-467C-9758-766C2CB05890}" sibTransId="{A118450A-77BD-499A-AC29-5D90059E9092}"/>
    <dgm:cxn modelId="{91C55F32-8F92-4C99-907A-FEEFC54C7BCC}" type="presOf" srcId="{2EA556ED-0F95-404A-BCE0-8768E610DA10}" destId="{131652F4-3013-4565-8B5C-36F929769495}" srcOrd="0" destOrd="0" presId="urn:microsoft.com/office/officeart/2005/8/layout/bList2"/>
    <dgm:cxn modelId="{38DAF133-6CCF-492D-A09C-F0B335CF9D01}" srcId="{3603E570-DDC8-4019-94FF-2791769BB117}" destId="{E837FD1C-551D-496F-B92A-565FC108B383}" srcOrd="5" destOrd="0" parTransId="{5A508317-0225-4274-81BD-53706DD49509}" sibTransId="{F7E62F44-98E0-420D-90EA-6250A7EA7AE4}"/>
    <dgm:cxn modelId="{BDF84A37-2BC5-486F-A55C-7D5340F03605}" type="presOf" srcId="{AD59AD71-0BF3-4C21-A3B2-163E3DEB2FB3}" destId="{959D4B13-403F-4110-B9C8-6BCC6557BA21}" srcOrd="1" destOrd="0" presId="urn:microsoft.com/office/officeart/2005/8/layout/bList2"/>
    <dgm:cxn modelId="{35B4D839-3B16-4DAA-8A82-471067430CD0}" type="presOf" srcId="{F7E62F44-98E0-420D-90EA-6250A7EA7AE4}" destId="{D244004A-956D-4F0D-A4BC-766344D73E12}" srcOrd="0" destOrd="0" presId="urn:microsoft.com/office/officeart/2005/8/layout/bList2"/>
    <dgm:cxn modelId="{81033D3C-5222-4668-B0A8-568F7E15F663}" type="presOf" srcId="{3603E570-DDC8-4019-94FF-2791769BB117}" destId="{FCE7BD9F-C5BF-4BB2-9F7E-7B2003D1B367}" srcOrd="0" destOrd="0" presId="urn:microsoft.com/office/officeart/2005/8/layout/bList2"/>
    <dgm:cxn modelId="{111D165F-EBD3-4D29-843F-BB4754C07691}" type="presOf" srcId="{B15961FD-F3BA-4996-A09C-59BD3D5418DC}" destId="{BD0A8308-FE88-49B3-AD10-D01D2072CD72}" srcOrd="0" destOrd="0" presId="urn:microsoft.com/office/officeart/2005/8/layout/bList2"/>
    <dgm:cxn modelId="{E3C77262-C807-4F9D-8C6A-5D5B3A29EB40}" type="presOf" srcId="{A509F67D-DC5D-4477-BDF9-40E1631FEB01}" destId="{4B6E737D-26B4-41AA-9C8D-357ACCF5AC22}" srcOrd="0" destOrd="0" presId="urn:microsoft.com/office/officeart/2005/8/layout/bList2"/>
    <dgm:cxn modelId="{05B3AD63-430C-4F78-B222-AC4715FA9DD0}" type="presOf" srcId="{24D27E3E-C924-4A2A-9107-983EB03AD9AD}" destId="{A0348A19-D47C-40FD-9CF4-A5389BD27806}" srcOrd="0" destOrd="0" presId="urn:microsoft.com/office/officeart/2005/8/layout/bList2"/>
    <dgm:cxn modelId="{6F1AAF43-E9A0-4F8F-ACCA-8173C9E4D1BB}" type="presOf" srcId="{44757DE8-6C3C-4A0C-A12C-0C2AE43A0ADA}" destId="{0F06D42C-CF31-48FF-A971-59188F93CFF2}" srcOrd="0" destOrd="0" presId="urn:microsoft.com/office/officeart/2005/8/layout/bList2"/>
    <dgm:cxn modelId="{96442869-E890-4338-8771-51A1235C0CF7}" srcId="{3603E570-DDC8-4019-94FF-2791769BB117}" destId="{3EF1BB85-DDF4-4334-B49F-A1373F163236}" srcOrd="3" destOrd="0" parTransId="{2C900DCB-E157-4DAB-A1DC-E04D60C88DFA}" sibTransId="{4F90795D-A491-4EC4-8283-6BE24C546593}"/>
    <dgm:cxn modelId="{ADBD3C6B-2DCC-4E22-B1C2-EE4DFA3F2749}" srcId="{3603E570-DDC8-4019-94FF-2791769BB117}" destId="{6D3B18E3-94CE-4A3F-9330-B139AE7293F6}" srcOrd="2" destOrd="0" parTransId="{536A97C8-8167-4DD9-885E-CFDB7A461406}" sibTransId="{A9E44CD0-9419-4B1B-81A2-14D45958FFB6}"/>
    <dgm:cxn modelId="{F45ADE6E-8781-455B-96AB-999F95FB8C1E}" type="presOf" srcId="{3EF1BB85-DDF4-4334-B49F-A1373F163236}" destId="{B22A199D-BC83-4A4A-B560-BCF9D0208DFF}" srcOrd="1" destOrd="0" presId="urn:microsoft.com/office/officeart/2005/8/layout/bList2"/>
    <dgm:cxn modelId="{6A0D3C6F-562C-46F5-AD49-CD40F0438B98}" type="presOf" srcId="{A8E3F064-BF59-4D94-A403-56DEADBE3B8C}" destId="{3154F3BF-4341-4F80-9B2E-ED2EC67A92E2}" srcOrd="0" destOrd="0" presId="urn:microsoft.com/office/officeart/2005/8/layout/bList2"/>
    <dgm:cxn modelId="{CFA2A254-D0C3-4C2C-9D87-16D8E9B34717}" type="presOf" srcId="{6869EDB1-0DCE-43DE-A24A-4A37ABCC2682}" destId="{4376362E-FC8A-41AE-B60E-B180DA0E68C1}" srcOrd="0" destOrd="0" presId="urn:microsoft.com/office/officeart/2005/8/layout/bList2"/>
    <dgm:cxn modelId="{BC81657A-4CA4-4A81-8CC5-21C8199BA69D}" type="presOf" srcId="{ADD5DFF3-C387-4D03-9040-B5BAA9150FCC}" destId="{B7AF4C3D-0712-4A62-98FE-3D08CC987F1A}" srcOrd="1" destOrd="0" presId="urn:microsoft.com/office/officeart/2005/8/layout/bList2"/>
    <dgm:cxn modelId="{729C925A-6AFD-49BE-A357-524CB0B6F07F}" type="presOf" srcId="{4F90795D-A491-4EC4-8283-6BE24C546593}" destId="{FEB6EA4C-A05C-4FF0-B5A7-AEB59978CBBF}" srcOrd="0" destOrd="0" presId="urn:microsoft.com/office/officeart/2005/8/layout/bList2"/>
    <dgm:cxn modelId="{E3FAA380-9FEF-4435-93A0-576614E5D1C5}" srcId="{A509F67D-DC5D-4477-BDF9-40E1631FEB01}" destId="{2EA556ED-0F95-404A-BCE0-8768E610DA10}" srcOrd="0" destOrd="0" parTransId="{75FF4990-1CB5-4FAE-90C3-20E0C15CBACF}" sibTransId="{FC778B64-DD80-4ECB-B6A2-B0895CED9116}"/>
    <dgm:cxn modelId="{F3271682-364B-4DB3-8B53-09F3C02E66E4}" type="presOf" srcId="{ADD5DFF3-C387-4D03-9040-B5BAA9150FCC}" destId="{0C32A373-31A9-4C52-B45E-752C4F11DE53}" srcOrd="0" destOrd="0" presId="urn:microsoft.com/office/officeart/2005/8/layout/bList2"/>
    <dgm:cxn modelId="{B9D34B87-861D-4A32-B4E2-AD2FA061EB73}" srcId="{3603E570-DDC8-4019-94FF-2791769BB117}" destId="{F1E8198A-33E5-473A-9DA6-7815D118B842}" srcOrd="1" destOrd="0" parTransId="{B35B791C-A4C5-44A4-A813-D9815C94C1DF}" sibTransId="{B15961FD-F3BA-4996-A09C-59BD3D5418DC}"/>
    <dgm:cxn modelId="{A830A588-7E34-4E99-8DBB-E2A9596A74E0}" type="presOf" srcId="{6D3B18E3-94CE-4A3F-9330-B139AE7293F6}" destId="{6C3B0315-A1FE-478D-877B-E6E860BD056B}" srcOrd="0" destOrd="0" presId="urn:microsoft.com/office/officeart/2005/8/layout/bList2"/>
    <dgm:cxn modelId="{DF5FF3A3-6CDC-4E97-BDF0-88B9B7BDFFBE}" type="presOf" srcId="{FBB91A37-11F1-4454-A9DF-B7DA339112CE}" destId="{B62FFF59-3793-4142-B2CA-C9105946F7CC}" srcOrd="0" destOrd="0" presId="urn:microsoft.com/office/officeart/2005/8/layout/bList2"/>
    <dgm:cxn modelId="{7060C4C3-143E-44F3-8520-B1265A0916C3}" srcId="{3EF1BB85-DDF4-4334-B49F-A1373F163236}" destId="{44757DE8-6C3C-4A0C-A12C-0C2AE43A0ADA}" srcOrd="0" destOrd="0" parTransId="{EA9E67BB-ECF3-47E3-8D9D-1772C173B24B}" sibTransId="{0A6DCEFC-7E35-4FFE-A6D3-BCC596AEB966}"/>
    <dgm:cxn modelId="{490FF8C6-F424-4EDF-BCD8-F23BCF8DA129}" type="presOf" srcId="{AD59AD71-0BF3-4C21-A3B2-163E3DEB2FB3}" destId="{925C8B3A-D09F-47EA-982F-423F62859959}" srcOrd="0" destOrd="0" presId="urn:microsoft.com/office/officeart/2005/8/layout/bList2"/>
    <dgm:cxn modelId="{5D4437CF-E806-4627-815D-B2AC9BD7C18E}" srcId="{F1E8198A-33E5-473A-9DA6-7815D118B842}" destId="{6869EDB1-0DCE-43DE-A24A-4A37ABCC2682}" srcOrd="0" destOrd="0" parTransId="{173ADC77-673D-4868-B395-32044BA9FB93}" sibTransId="{424F6BBA-A9DC-4B77-BF88-1AC3FB39F030}"/>
    <dgm:cxn modelId="{8B1E87D2-CEFA-4431-AEB3-33BFA50B77AB}" type="presOf" srcId="{E837FD1C-551D-496F-B92A-565FC108B383}" destId="{676284F2-5C15-46BD-8F35-5F9F85C07304}" srcOrd="1" destOrd="0" presId="urn:microsoft.com/office/officeart/2005/8/layout/bList2"/>
    <dgm:cxn modelId="{F43099DF-1EBE-4E2B-90B0-69F36D22A088}" type="presOf" srcId="{E837FD1C-551D-496F-B92A-565FC108B383}" destId="{E2BBB4FC-FFE1-4EAA-A54E-8C9585A0F017}" srcOrd="0" destOrd="0" presId="urn:microsoft.com/office/officeart/2005/8/layout/bList2"/>
    <dgm:cxn modelId="{07020BE6-7B31-446D-9922-B0ADEC86FEED}" srcId="{3603E570-DDC8-4019-94FF-2791769BB117}" destId="{ADD5DFF3-C387-4D03-9040-B5BAA9150FCC}" srcOrd="0" destOrd="0" parTransId="{6F22DB78-8538-478F-BB1D-055407105DDF}" sibTransId="{5759F3FC-A4E8-4753-AD12-7E36EFA8D470}"/>
    <dgm:cxn modelId="{201748E9-A51B-4B2F-BE1F-FA1476EC0F2E}" srcId="{AD59AD71-0BF3-4C21-A3B2-163E3DEB2FB3}" destId="{24D27E3E-C924-4A2A-9107-983EB03AD9AD}" srcOrd="0" destOrd="0" parTransId="{B08AA8C9-4371-48D8-BF68-557A42EEFDD1}" sibTransId="{00DAC985-A330-424E-AA62-FA02B265B3D3}"/>
    <dgm:cxn modelId="{C9E6A4E9-AEB4-4150-9F88-AD2695A930B4}" type="presOf" srcId="{F1E8198A-33E5-473A-9DA6-7815D118B842}" destId="{EB99870E-D875-4F94-A4F2-D829AA703D8F}" srcOrd="1" destOrd="0" presId="urn:microsoft.com/office/officeart/2005/8/layout/bList2"/>
    <dgm:cxn modelId="{9249ABF8-DAF4-4D4F-89D2-7DFE08397AF9}" type="presOf" srcId="{A9E44CD0-9419-4B1B-81A2-14D45958FFB6}" destId="{B7271EE8-4EAF-4F7B-8F27-CFD70A377BEE}" srcOrd="0" destOrd="0" presId="urn:microsoft.com/office/officeart/2005/8/layout/bList2"/>
    <dgm:cxn modelId="{2DD8B0F9-7EC4-4028-8439-637D880E3610}" type="presOf" srcId="{F1E8198A-33E5-473A-9DA6-7815D118B842}" destId="{0EA047C0-A562-423D-843F-3D0564195FE6}" srcOrd="0" destOrd="0" presId="urn:microsoft.com/office/officeart/2005/8/layout/bList2"/>
    <dgm:cxn modelId="{56F3A0FC-90E0-4532-880C-67D19F3FB2AA}" type="presOf" srcId="{7A0FED93-8AB5-4124-B4BC-F660C4C9C130}" destId="{5513D98F-F133-4123-9E61-0CBD9A966EFB}" srcOrd="0" destOrd="0" presId="urn:microsoft.com/office/officeart/2005/8/layout/bList2"/>
    <dgm:cxn modelId="{5D7D9BFD-05CA-496B-A500-FC9D5A744577}" srcId="{ADD5DFF3-C387-4D03-9040-B5BAA9150FCC}" destId="{FBB91A37-11F1-4454-A9DF-B7DA339112CE}" srcOrd="0" destOrd="0" parTransId="{57BF7559-BBDB-4340-AB49-0CE95D032085}" sibTransId="{3FBDB66E-56F1-4E81-88E1-625A0983A1E7}"/>
    <dgm:cxn modelId="{3801AA4D-EA35-462F-AE32-F403D141189A}" type="presParOf" srcId="{FCE7BD9F-C5BF-4BB2-9F7E-7B2003D1B367}" destId="{0452896E-BAAA-44AA-8CA0-71633B716088}" srcOrd="0" destOrd="0" presId="urn:microsoft.com/office/officeart/2005/8/layout/bList2"/>
    <dgm:cxn modelId="{36543625-C63C-4EA6-BBDA-0F0126A69E4D}" type="presParOf" srcId="{0452896E-BAAA-44AA-8CA0-71633B716088}" destId="{B62FFF59-3793-4142-B2CA-C9105946F7CC}" srcOrd="0" destOrd="0" presId="urn:microsoft.com/office/officeart/2005/8/layout/bList2"/>
    <dgm:cxn modelId="{9A11744F-9E40-45B1-9E31-FCE6692B0732}" type="presParOf" srcId="{0452896E-BAAA-44AA-8CA0-71633B716088}" destId="{0C32A373-31A9-4C52-B45E-752C4F11DE53}" srcOrd="1" destOrd="0" presId="urn:microsoft.com/office/officeart/2005/8/layout/bList2"/>
    <dgm:cxn modelId="{E2E8925D-36E8-478D-8B88-61C625AD9BF5}" type="presParOf" srcId="{0452896E-BAAA-44AA-8CA0-71633B716088}" destId="{B7AF4C3D-0712-4A62-98FE-3D08CC987F1A}" srcOrd="2" destOrd="0" presId="urn:microsoft.com/office/officeart/2005/8/layout/bList2"/>
    <dgm:cxn modelId="{296788D3-A186-4DB9-9D6D-B922B2C38D2E}" type="presParOf" srcId="{0452896E-BAAA-44AA-8CA0-71633B716088}" destId="{8565337C-027F-4F0F-BFE2-232BF388D3F6}" srcOrd="3" destOrd="0" presId="urn:microsoft.com/office/officeart/2005/8/layout/bList2"/>
    <dgm:cxn modelId="{FE1BBA43-D265-4455-94FD-E800D875438D}" type="presParOf" srcId="{FCE7BD9F-C5BF-4BB2-9F7E-7B2003D1B367}" destId="{C604455B-50FB-47E9-9A15-91E44E5B7311}" srcOrd="1" destOrd="0" presId="urn:microsoft.com/office/officeart/2005/8/layout/bList2"/>
    <dgm:cxn modelId="{1E776294-6092-4DB1-8295-967B7AF7435B}" type="presParOf" srcId="{FCE7BD9F-C5BF-4BB2-9F7E-7B2003D1B367}" destId="{C73CFE67-5E4C-430D-9735-EA9DC9A82CD2}" srcOrd="2" destOrd="0" presId="urn:microsoft.com/office/officeart/2005/8/layout/bList2"/>
    <dgm:cxn modelId="{7422BF99-FAB1-4EAA-985C-F6906F3D948E}" type="presParOf" srcId="{C73CFE67-5E4C-430D-9735-EA9DC9A82CD2}" destId="{4376362E-FC8A-41AE-B60E-B180DA0E68C1}" srcOrd="0" destOrd="0" presId="urn:microsoft.com/office/officeart/2005/8/layout/bList2"/>
    <dgm:cxn modelId="{A9CB6B95-DC0B-4222-8346-41824CD49B34}" type="presParOf" srcId="{C73CFE67-5E4C-430D-9735-EA9DC9A82CD2}" destId="{0EA047C0-A562-423D-843F-3D0564195FE6}" srcOrd="1" destOrd="0" presId="urn:microsoft.com/office/officeart/2005/8/layout/bList2"/>
    <dgm:cxn modelId="{D73EA38D-0B1A-4749-8A15-F74FADAE17EB}" type="presParOf" srcId="{C73CFE67-5E4C-430D-9735-EA9DC9A82CD2}" destId="{EB99870E-D875-4F94-A4F2-D829AA703D8F}" srcOrd="2" destOrd="0" presId="urn:microsoft.com/office/officeart/2005/8/layout/bList2"/>
    <dgm:cxn modelId="{1E35377D-EBE5-4F72-825D-756BDAFE39AC}" type="presParOf" srcId="{C73CFE67-5E4C-430D-9735-EA9DC9A82CD2}" destId="{36046549-F24C-4ADE-9E4F-A035636EE6C3}" srcOrd="3" destOrd="0" presId="urn:microsoft.com/office/officeart/2005/8/layout/bList2"/>
    <dgm:cxn modelId="{097D8DB7-FE6C-4204-9F43-1C472D0D638C}" type="presParOf" srcId="{FCE7BD9F-C5BF-4BB2-9F7E-7B2003D1B367}" destId="{BD0A8308-FE88-49B3-AD10-D01D2072CD72}" srcOrd="3" destOrd="0" presId="urn:microsoft.com/office/officeart/2005/8/layout/bList2"/>
    <dgm:cxn modelId="{0751A8EB-6061-401E-9B61-842E3E585F6B}" type="presParOf" srcId="{FCE7BD9F-C5BF-4BB2-9F7E-7B2003D1B367}" destId="{55C19F21-7C5A-469D-AF75-08988189A350}" srcOrd="4" destOrd="0" presId="urn:microsoft.com/office/officeart/2005/8/layout/bList2"/>
    <dgm:cxn modelId="{54A05B0B-EBD2-498E-B971-C70613719D86}" type="presParOf" srcId="{55C19F21-7C5A-469D-AF75-08988189A350}" destId="{F32EC5D0-0C3B-4390-9C72-9B3A9936FEAC}" srcOrd="0" destOrd="0" presId="urn:microsoft.com/office/officeart/2005/8/layout/bList2"/>
    <dgm:cxn modelId="{30BF2D28-E088-4DB5-A22B-7097B0651A45}" type="presParOf" srcId="{55C19F21-7C5A-469D-AF75-08988189A350}" destId="{6C3B0315-A1FE-478D-877B-E6E860BD056B}" srcOrd="1" destOrd="0" presId="urn:microsoft.com/office/officeart/2005/8/layout/bList2"/>
    <dgm:cxn modelId="{46F0F044-B8A4-4166-9728-F2F0F5614D5C}" type="presParOf" srcId="{55C19F21-7C5A-469D-AF75-08988189A350}" destId="{5FC4D1DD-4EA4-4311-B7A7-A66E562BC903}" srcOrd="2" destOrd="0" presId="urn:microsoft.com/office/officeart/2005/8/layout/bList2"/>
    <dgm:cxn modelId="{5A93A38E-DAD5-46FC-A353-A8DE71ADEC0E}" type="presParOf" srcId="{55C19F21-7C5A-469D-AF75-08988189A350}" destId="{00F56EF6-BF84-48DF-9C12-12FF560B5448}" srcOrd="3" destOrd="0" presId="urn:microsoft.com/office/officeart/2005/8/layout/bList2"/>
    <dgm:cxn modelId="{EE2CB10A-4C15-4449-933F-246C46C52EAE}" type="presParOf" srcId="{FCE7BD9F-C5BF-4BB2-9F7E-7B2003D1B367}" destId="{B7271EE8-4EAF-4F7B-8F27-CFD70A377BEE}" srcOrd="5" destOrd="0" presId="urn:microsoft.com/office/officeart/2005/8/layout/bList2"/>
    <dgm:cxn modelId="{71C43637-250A-4237-AED6-D67519744E81}" type="presParOf" srcId="{FCE7BD9F-C5BF-4BB2-9F7E-7B2003D1B367}" destId="{AB6DF36B-013C-4566-9148-B53E3AE98A56}" srcOrd="6" destOrd="0" presId="urn:microsoft.com/office/officeart/2005/8/layout/bList2"/>
    <dgm:cxn modelId="{943E643A-5838-47DA-9859-9FC1CE7D5AC3}" type="presParOf" srcId="{AB6DF36B-013C-4566-9148-B53E3AE98A56}" destId="{0F06D42C-CF31-48FF-A971-59188F93CFF2}" srcOrd="0" destOrd="0" presId="urn:microsoft.com/office/officeart/2005/8/layout/bList2"/>
    <dgm:cxn modelId="{ADFCBFD9-62A5-486C-BB1A-282985BE815B}" type="presParOf" srcId="{AB6DF36B-013C-4566-9148-B53E3AE98A56}" destId="{10F450EF-B713-4125-9DFF-5C1E073DBC46}" srcOrd="1" destOrd="0" presId="urn:microsoft.com/office/officeart/2005/8/layout/bList2"/>
    <dgm:cxn modelId="{3D7D37AD-4F15-4C04-8592-9938AD49A7DD}" type="presParOf" srcId="{AB6DF36B-013C-4566-9148-B53E3AE98A56}" destId="{B22A199D-BC83-4A4A-B560-BCF9D0208DFF}" srcOrd="2" destOrd="0" presId="urn:microsoft.com/office/officeart/2005/8/layout/bList2"/>
    <dgm:cxn modelId="{D309839F-7AD6-47C6-B777-337448CF5C1E}" type="presParOf" srcId="{AB6DF36B-013C-4566-9148-B53E3AE98A56}" destId="{90BB759A-A94E-461B-901D-06A39546D571}" srcOrd="3" destOrd="0" presId="urn:microsoft.com/office/officeart/2005/8/layout/bList2"/>
    <dgm:cxn modelId="{52119A8A-B912-446D-AFC5-C39EB28D74FF}" type="presParOf" srcId="{FCE7BD9F-C5BF-4BB2-9F7E-7B2003D1B367}" destId="{FEB6EA4C-A05C-4FF0-B5A7-AEB59978CBBF}" srcOrd="7" destOrd="0" presId="urn:microsoft.com/office/officeart/2005/8/layout/bList2"/>
    <dgm:cxn modelId="{E15BB5DB-BA64-455F-B958-207F760CC468}" type="presParOf" srcId="{FCE7BD9F-C5BF-4BB2-9F7E-7B2003D1B367}" destId="{AA2C26F5-9F6E-44B8-AA4D-25B2F0625B50}" srcOrd="8" destOrd="0" presId="urn:microsoft.com/office/officeart/2005/8/layout/bList2"/>
    <dgm:cxn modelId="{86B3262D-CFE3-4A55-8048-AF168EB6DB53}" type="presParOf" srcId="{AA2C26F5-9F6E-44B8-AA4D-25B2F0625B50}" destId="{A0348A19-D47C-40FD-9CF4-A5389BD27806}" srcOrd="0" destOrd="0" presId="urn:microsoft.com/office/officeart/2005/8/layout/bList2"/>
    <dgm:cxn modelId="{1BC05670-8739-4168-A459-24A343031E6A}" type="presParOf" srcId="{AA2C26F5-9F6E-44B8-AA4D-25B2F0625B50}" destId="{925C8B3A-D09F-47EA-982F-423F62859959}" srcOrd="1" destOrd="0" presId="urn:microsoft.com/office/officeart/2005/8/layout/bList2"/>
    <dgm:cxn modelId="{BA8FC8EC-9D0F-4C10-B600-8C787C6F14CD}" type="presParOf" srcId="{AA2C26F5-9F6E-44B8-AA4D-25B2F0625B50}" destId="{959D4B13-403F-4110-B9C8-6BCC6557BA21}" srcOrd="2" destOrd="0" presId="urn:microsoft.com/office/officeart/2005/8/layout/bList2"/>
    <dgm:cxn modelId="{EE23D090-D59D-4953-8C2D-2301F000DC3D}" type="presParOf" srcId="{AA2C26F5-9F6E-44B8-AA4D-25B2F0625B50}" destId="{214B0E5C-2289-489A-BDAF-9BDF3B772AE4}" srcOrd="3" destOrd="0" presId="urn:microsoft.com/office/officeart/2005/8/layout/bList2"/>
    <dgm:cxn modelId="{398D75D6-7918-47B4-A686-1294E70DD29F}" type="presParOf" srcId="{FCE7BD9F-C5BF-4BB2-9F7E-7B2003D1B367}" destId="{3154F3BF-4341-4F80-9B2E-ED2EC67A92E2}" srcOrd="9" destOrd="0" presId="urn:microsoft.com/office/officeart/2005/8/layout/bList2"/>
    <dgm:cxn modelId="{1A0FACA5-8531-43C0-8E64-FBFFAC1B4E0F}" type="presParOf" srcId="{FCE7BD9F-C5BF-4BB2-9F7E-7B2003D1B367}" destId="{41531630-D6E3-4059-A31B-DD6A579B60FF}" srcOrd="10" destOrd="0" presId="urn:microsoft.com/office/officeart/2005/8/layout/bList2"/>
    <dgm:cxn modelId="{B1D26234-0DB3-4B9A-B76A-D63AF673FD92}" type="presParOf" srcId="{41531630-D6E3-4059-A31B-DD6A579B60FF}" destId="{5513D98F-F133-4123-9E61-0CBD9A966EFB}" srcOrd="0" destOrd="0" presId="urn:microsoft.com/office/officeart/2005/8/layout/bList2"/>
    <dgm:cxn modelId="{424FD9F9-BE15-45C2-AE47-808FB68E9F49}" type="presParOf" srcId="{41531630-D6E3-4059-A31B-DD6A579B60FF}" destId="{E2BBB4FC-FFE1-4EAA-A54E-8C9585A0F017}" srcOrd="1" destOrd="0" presId="urn:microsoft.com/office/officeart/2005/8/layout/bList2"/>
    <dgm:cxn modelId="{049BC540-7049-4730-8300-98CFB6B53DBA}" type="presParOf" srcId="{41531630-D6E3-4059-A31B-DD6A579B60FF}" destId="{676284F2-5C15-46BD-8F35-5F9F85C07304}" srcOrd="2" destOrd="0" presId="urn:microsoft.com/office/officeart/2005/8/layout/bList2"/>
    <dgm:cxn modelId="{77D14FDA-A47B-43CF-88D3-4981BD8934C5}" type="presParOf" srcId="{41531630-D6E3-4059-A31B-DD6A579B60FF}" destId="{20A34B1D-FEB3-4A81-82C8-73D84D845555}" srcOrd="3" destOrd="0" presId="urn:microsoft.com/office/officeart/2005/8/layout/bList2"/>
    <dgm:cxn modelId="{9BE409AF-BE72-4129-A1AC-376EB8FFAF0D}" type="presParOf" srcId="{FCE7BD9F-C5BF-4BB2-9F7E-7B2003D1B367}" destId="{D244004A-956D-4F0D-A4BC-766344D73E12}" srcOrd="11" destOrd="0" presId="urn:microsoft.com/office/officeart/2005/8/layout/bList2"/>
    <dgm:cxn modelId="{0D6FC2AE-F86E-4460-AC96-CD2D54C3CFC5}" type="presParOf" srcId="{FCE7BD9F-C5BF-4BB2-9F7E-7B2003D1B367}" destId="{FF7F19DE-9FF3-4535-847D-DF96AC88F10E}" srcOrd="12" destOrd="0" presId="urn:microsoft.com/office/officeart/2005/8/layout/bList2"/>
    <dgm:cxn modelId="{BD4C8C16-7871-48E3-834E-BA40EA43D91F}" type="presParOf" srcId="{FF7F19DE-9FF3-4535-847D-DF96AC88F10E}" destId="{131652F4-3013-4565-8B5C-36F929769495}" srcOrd="0" destOrd="0" presId="urn:microsoft.com/office/officeart/2005/8/layout/bList2"/>
    <dgm:cxn modelId="{90CE50C6-8349-415F-BD99-E7DEF2787947}" type="presParOf" srcId="{FF7F19DE-9FF3-4535-847D-DF96AC88F10E}" destId="{4B6E737D-26B4-41AA-9C8D-357ACCF5AC22}" srcOrd="1" destOrd="0" presId="urn:microsoft.com/office/officeart/2005/8/layout/bList2"/>
    <dgm:cxn modelId="{E8DA8B0C-50D2-42ED-8A59-378B628308B7}" type="presParOf" srcId="{FF7F19DE-9FF3-4535-847D-DF96AC88F10E}" destId="{FBEA283D-3F42-4D6A-8637-CE2E839DD468}" srcOrd="2" destOrd="0" presId="urn:microsoft.com/office/officeart/2005/8/layout/bList2"/>
    <dgm:cxn modelId="{312A0F51-CB74-470E-88E7-B7AC40A44199}" type="presParOf" srcId="{FF7F19DE-9FF3-4535-847D-DF96AC88F10E}" destId="{3A96A235-8FB8-4200-8162-86F4B924271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AC5EEE-4F04-4B41-BC30-9C4EF43BBD32}" type="doc">
      <dgm:prSet loTypeId="urn:microsoft.com/office/officeart/2005/8/layout/cycle8" loCatId="cycle" qsTypeId="urn:microsoft.com/office/officeart/2005/8/quickstyle/simple1" qsCatId="simple" csTypeId="urn:microsoft.com/office/officeart/2005/8/colors/accent1_2" csCatId="accent1" phldr="1"/>
      <dgm:spPr/>
    </dgm:pt>
    <dgm:pt modelId="{2754ACD9-7DE5-4444-A03F-36F45494644B}">
      <dgm:prSet phldrT="[Text]"/>
      <dgm:spPr/>
      <dgm:t>
        <a:bodyPr/>
        <a:lstStyle/>
        <a:p>
          <a:r>
            <a:rPr lang="en-US" dirty="0">
              <a:solidFill>
                <a:srgbClr val="002060"/>
              </a:solidFill>
            </a:rPr>
            <a:t>Phase 1 - Develop</a:t>
          </a:r>
          <a:endParaRPr lang="en-GB" dirty="0">
            <a:solidFill>
              <a:srgbClr val="002060"/>
            </a:solidFill>
          </a:endParaRPr>
        </a:p>
      </dgm:t>
    </dgm:pt>
    <dgm:pt modelId="{90CBF7FC-F5AD-4478-986B-55249F5FF105}" type="parTrans" cxnId="{1E9BF25B-589A-43AF-9B08-731018B81634}">
      <dgm:prSet/>
      <dgm:spPr/>
      <dgm:t>
        <a:bodyPr/>
        <a:lstStyle/>
        <a:p>
          <a:endParaRPr lang="en-GB">
            <a:solidFill>
              <a:srgbClr val="002060"/>
            </a:solidFill>
          </a:endParaRPr>
        </a:p>
      </dgm:t>
    </dgm:pt>
    <dgm:pt modelId="{65251AE5-334A-4622-A3EF-9F13B324128D}" type="sibTrans" cxnId="{1E9BF25B-589A-43AF-9B08-731018B81634}">
      <dgm:prSet/>
      <dgm:spPr/>
      <dgm:t>
        <a:bodyPr/>
        <a:lstStyle/>
        <a:p>
          <a:endParaRPr lang="en-GB">
            <a:solidFill>
              <a:srgbClr val="002060"/>
            </a:solidFill>
          </a:endParaRPr>
        </a:p>
      </dgm:t>
    </dgm:pt>
    <dgm:pt modelId="{171716FF-9E0B-4777-80B5-70A37164B700}">
      <dgm:prSet phldrT="[Text]"/>
      <dgm:spPr/>
      <dgm:t>
        <a:bodyPr/>
        <a:lstStyle/>
        <a:p>
          <a:r>
            <a:rPr lang="en-US" dirty="0">
              <a:solidFill>
                <a:srgbClr val="002060"/>
              </a:solidFill>
            </a:rPr>
            <a:t>Phase 2 - Review</a:t>
          </a:r>
          <a:endParaRPr lang="en-GB" dirty="0">
            <a:solidFill>
              <a:srgbClr val="002060"/>
            </a:solidFill>
          </a:endParaRPr>
        </a:p>
      </dgm:t>
    </dgm:pt>
    <dgm:pt modelId="{CD7D9878-A52A-4E5C-819A-5483091D9BC1}" type="parTrans" cxnId="{72CEBF02-A650-4F2A-BB81-F740F4A9A4BA}">
      <dgm:prSet/>
      <dgm:spPr/>
      <dgm:t>
        <a:bodyPr/>
        <a:lstStyle/>
        <a:p>
          <a:endParaRPr lang="en-GB">
            <a:solidFill>
              <a:srgbClr val="002060"/>
            </a:solidFill>
          </a:endParaRPr>
        </a:p>
      </dgm:t>
    </dgm:pt>
    <dgm:pt modelId="{3E4DB0C4-DB50-4A2C-B7A6-B8168B88A44E}" type="sibTrans" cxnId="{72CEBF02-A650-4F2A-BB81-F740F4A9A4BA}">
      <dgm:prSet/>
      <dgm:spPr/>
      <dgm:t>
        <a:bodyPr/>
        <a:lstStyle/>
        <a:p>
          <a:endParaRPr lang="en-GB">
            <a:solidFill>
              <a:srgbClr val="002060"/>
            </a:solidFill>
          </a:endParaRPr>
        </a:p>
      </dgm:t>
    </dgm:pt>
    <dgm:pt modelId="{1566124B-6799-476F-B3DB-D86AD91F69B1}">
      <dgm:prSet phldrT="[Text]"/>
      <dgm:spPr/>
      <dgm:t>
        <a:bodyPr/>
        <a:lstStyle/>
        <a:p>
          <a:r>
            <a:rPr lang="en-US" dirty="0">
              <a:solidFill>
                <a:srgbClr val="002060"/>
              </a:solidFill>
            </a:rPr>
            <a:t>Phase 3 - Improve</a:t>
          </a:r>
          <a:endParaRPr lang="en-GB" dirty="0">
            <a:solidFill>
              <a:srgbClr val="002060"/>
            </a:solidFill>
          </a:endParaRPr>
        </a:p>
      </dgm:t>
    </dgm:pt>
    <dgm:pt modelId="{BD144497-109E-4C21-99DF-5D53957A5CB0}" type="parTrans" cxnId="{FAA37F2C-F717-490B-82FC-FF282FAD27F3}">
      <dgm:prSet/>
      <dgm:spPr/>
      <dgm:t>
        <a:bodyPr/>
        <a:lstStyle/>
        <a:p>
          <a:endParaRPr lang="en-GB">
            <a:solidFill>
              <a:srgbClr val="002060"/>
            </a:solidFill>
          </a:endParaRPr>
        </a:p>
      </dgm:t>
    </dgm:pt>
    <dgm:pt modelId="{2D108E39-8903-4DE0-BBDD-02BABDF91230}" type="sibTrans" cxnId="{FAA37F2C-F717-490B-82FC-FF282FAD27F3}">
      <dgm:prSet/>
      <dgm:spPr/>
      <dgm:t>
        <a:bodyPr/>
        <a:lstStyle/>
        <a:p>
          <a:endParaRPr lang="en-GB">
            <a:solidFill>
              <a:srgbClr val="002060"/>
            </a:solidFill>
          </a:endParaRPr>
        </a:p>
      </dgm:t>
    </dgm:pt>
    <dgm:pt modelId="{1EF0EC15-20AF-40DA-9FF6-9A6695D5EA64}" type="pres">
      <dgm:prSet presAssocID="{27AC5EEE-4F04-4B41-BC30-9C4EF43BBD32}" presName="compositeShape" presStyleCnt="0">
        <dgm:presLayoutVars>
          <dgm:chMax val="7"/>
          <dgm:dir/>
          <dgm:resizeHandles val="exact"/>
        </dgm:presLayoutVars>
      </dgm:prSet>
      <dgm:spPr/>
    </dgm:pt>
    <dgm:pt modelId="{412C0BA5-F4CF-4D95-BDF6-878B135959A8}" type="pres">
      <dgm:prSet presAssocID="{27AC5EEE-4F04-4B41-BC30-9C4EF43BBD32}" presName="wedge1" presStyleLbl="node1" presStyleIdx="0" presStyleCnt="3"/>
      <dgm:spPr/>
    </dgm:pt>
    <dgm:pt modelId="{C8B180C9-129B-4842-95C2-67C0B60E8606}" type="pres">
      <dgm:prSet presAssocID="{27AC5EEE-4F04-4B41-BC30-9C4EF43BBD32}" presName="dummy1a" presStyleCnt="0"/>
      <dgm:spPr/>
    </dgm:pt>
    <dgm:pt modelId="{6D0BBD27-7296-4C98-BAB0-A8685A6EF348}" type="pres">
      <dgm:prSet presAssocID="{27AC5EEE-4F04-4B41-BC30-9C4EF43BBD32}" presName="dummy1b" presStyleCnt="0"/>
      <dgm:spPr/>
    </dgm:pt>
    <dgm:pt modelId="{F50DC65C-B306-46E5-91B4-8A1F7A503A51}" type="pres">
      <dgm:prSet presAssocID="{27AC5EEE-4F04-4B41-BC30-9C4EF43BBD32}" presName="wedge1Tx" presStyleLbl="node1" presStyleIdx="0" presStyleCnt="3">
        <dgm:presLayoutVars>
          <dgm:chMax val="0"/>
          <dgm:chPref val="0"/>
          <dgm:bulletEnabled val="1"/>
        </dgm:presLayoutVars>
      </dgm:prSet>
      <dgm:spPr/>
    </dgm:pt>
    <dgm:pt modelId="{C8759FBB-C852-4AF2-A66D-94F8EEC14532}" type="pres">
      <dgm:prSet presAssocID="{27AC5EEE-4F04-4B41-BC30-9C4EF43BBD32}" presName="wedge2" presStyleLbl="node1" presStyleIdx="1" presStyleCnt="3"/>
      <dgm:spPr/>
    </dgm:pt>
    <dgm:pt modelId="{3CE0F181-3FA4-4FC1-BF77-88C6ED05573A}" type="pres">
      <dgm:prSet presAssocID="{27AC5EEE-4F04-4B41-BC30-9C4EF43BBD32}" presName="dummy2a" presStyleCnt="0"/>
      <dgm:spPr/>
    </dgm:pt>
    <dgm:pt modelId="{CF2E89B6-A0A4-4823-9D3C-64FEE7E3E470}" type="pres">
      <dgm:prSet presAssocID="{27AC5EEE-4F04-4B41-BC30-9C4EF43BBD32}" presName="dummy2b" presStyleCnt="0"/>
      <dgm:spPr/>
    </dgm:pt>
    <dgm:pt modelId="{3128E8C6-EEDB-4644-9E69-3F334300AF3F}" type="pres">
      <dgm:prSet presAssocID="{27AC5EEE-4F04-4B41-BC30-9C4EF43BBD32}" presName="wedge2Tx" presStyleLbl="node1" presStyleIdx="1" presStyleCnt="3">
        <dgm:presLayoutVars>
          <dgm:chMax val="0"/>
          <dgm:chPref val="0"/>
          <dgm:bulletEnabled val="1"/>
        </dgm:presLayoutVars>
      </dgm:prSet>
      <dgm:spPr/>
    </dgm:pt>
    <dgm:pt modelId="{E757181C-CFA5-4EA0-813D-00028D922ED7}" type="pres">
      <dgm:prSet presAssocID="{27AC5EEE-4F04-4B41-BC30-9C4EF43BBD32}" presName="wedge3" presStyleLbl="node1" presStyleIdx="2" presStyleCnt="3"/>
      <dgm:spPr/>
    </dgm:pt>
    <dgm:pt modelId="{E6EE2969-8FF1-4B7F-B700-21EF3A8C3A56}" type="pres">
      <dgm:prSet presAssocID="{27AC5EEE-4F04-4B41-BC30-9C4EF43BBD32}" presName="dummy3a" presStyleCnt="0"/>
      <dgm:spPr/>
    </dgm:pt>
    <dgm:pt modelId="{B0717BFC-E18B-4FED-896E-34CD7689FB99}" type="pres">
      <dgm:prSet presAssocID="{27AC5EEE-4F04-4B41-BC30-9C4EF43BBD32}" presName="dummy3b" presStyleCnt="0"/>
      <dgm:spPr/>
    </dgm:pt>
    <dgm:pt modelId="{46042326-1B97-4701-A689-47053B691A90}" type="pres">
      <dgm:prSet presAssocID="{27AC5EEE-4F04-4B41-BC30-9C4EF43BBD32}" presName="wedge3Tx" presStyleLbl="node1" presStyleIdx="2" presStyleCnt="3">
        <dgm:presLayoutVars>
          <dgm:chMax val="0"/>
          <dgm:chPref val="0"/>
          <dgm:bulletEnabled val="1"/>
        </dgm:presLayoutVars>
      </dgm:prSet>
      <dgm:spPr/>
    </dgm:pt>
    <dgm:pt modelId="{AD5CC167-496D-42C3-81F8-3E592F969768}" type="pres">
      <dgm:prSet presAssocID="{65251AE5-334A-4622-A3EF-9F13B324128D}" presName="arrowWedge1" presStyleLbl="fgSibTrans2D1" presStyleIdx="0" presStyleCnt="3"/>
      <dgm:spPr/>
    </dgm:pt>
    <dgm:pt modelId="{F069B97A-8B98-48B4-B6E1-F9CC8CC456C7}" type="pres">
      <dgm:prSet presAssocID="{3E4DB0C4-DB50-4A2C-B7A6-B8168B88A44E}" presName="arrowWedge2" presStyleLbl="fgSibTrans2D1" presStyleIdx="1" presStyleCnt="3"/>
      <dgm:spPr/>
    </dgm:pt>
    <dgm:pt modelId="{EEF1FCFB-EF10-47AB-96CE-F403378C71DF}" type="pres">
      <dgm:prSet presAssocID="{2D108E39-8903-4DE0-BBDD-02BABDF91230}" presName="arrowWedge3" presStyleLbl="fgSibTrans2D1" presStyleIdx="2" presStyleCnt="3"/>
      <dgm:spPr/>
    </dgm:pt>
  </dgm:ptLst>
  <dgm:cxnLst>
    <dgm:cxn modelId="{5AC9A600-08B3-4251-9BCF-E2E35D5A1EE6}" type="presOf" srcId="{27AC5EEE-4F04-4B41-BC30-9C4EF43BBD32}" destId="{1EF0EC15-20AF-40DA-9FF6-9A6695D5EA64}" srcOrd="0" destOrd="0" presId="urn:microsoft.com/office/officeart/2005/8/layout/cycle8"/>
    <dgm:cxn modelId="{72CEBF02-A650-4F2A-BB81-F740F4A9A4BA}" srcId="{27AC5EEE-4F04-4B41-BC30-9C4EF43BBD32}" destId="{171716FF-9E0B-4777-80B5-70A37164B700}" srcOrd="1" destOrd="0" parTransId="{CD7D9878-A52A-4E5C-819A-5483091D9BC1}" sibTransId="{3E4DB0C4-DB50-4A2C-B7A6-B8168B88A44E}"/>
    <dgm:cxn modelId="{AE7A1325-97B9-4C15-A11E-B66CD68A8BA3}" type="presOf" srcId="{2754ACD9-7DE5-4444-A03F-36F45494644B}" destId="{412C0BA5-F4CF-4D95-BDF6-878B135959A8}" srcOrd="0" destOrd="0" presId="urn:microsoft.com/office/officeart/2005/8/layout/cycle8"/>
    <dgm:cxn modelId="{FAA37F2C-F717-490B-82FC-FF282FAD27F3}" srcId="{27AC5EEE-4F04-4B41-BC30-9C4EF43BBD32}" destId="{1566124B-6799-476F-B3DB-D86AD91F69B1}" srcOrd="2" destOrd="0" parTransId="{BD144497-109E-4C21-99DF-5D53957A5CB0}" sibTransId="{2D108E39-8903-4DE0-BBDD-02BABDF91230}"/>
    <dgm:cxn modelId="{A7DA463E-C6A3-4809-AA48-04BC05BE2AF0}" type="presOf" srcId="{1566124B-6799-476F-B3DB-D86AD91F69B1}" destId="{E757181C-CFA5-4EA0-813D-00028D922ED7}" srcOrd="0" destOrd="0" presId="urn:microsoft.com/office/officeart/2005/8/layout/cycle8"/>
    <dgm:cxn modelId="{1E9BF25B-589A-43AF-9B08-731018B81634}" srcId="{27AC5EEE-4F04-4B41-BC30-9C4EF43BBD32}" destId="{2754ACD9-7DE5-4444-A03F-36F45494644B}" srcOrd="0" destOrd="0" parTransId="{90CBF7FC-F5AD-4478-986B-55249F5FF105}" sibTransId="{65251AE5-334A-4622-A3EF-9F13B324128D}"/>
    <dgm:cxn modelId="{DBFF5371-674B-4E04-82ED-8833F106D98A}" type="presOf" srcId="{1566124B-6799-476F-B3DB-D86AD91F69B1}" destId="{46042326-1B97-4701-A689-47053B691A90}" srcOrd="1" destOrd="0" presId="urn:microsoft.com/office/officeart/2005/8/layout/cycle8"/>
    <dgm:cxn modelId="{72F00680-E828-464D-B9EC-BFECFC4F9918}" type="presOf" srcId="{171716FF-9E0B-4777-80B5-70A37164B700}" destId="{3128E8C6-EEDB-4644-9E69-3F334300AF3F}" srcOrd="1" destOrd="0" presId="urn:microsoft.com/office/officeart/2005/8/layout/cycle8"/>
    <dgm:cxn modelId="{22C735B4-2443-44DB-B937-296B5B829204}" type="presOf" srcId="{2754ACD9-7DE5-4444-A03F-36F45494644B}" destId="{F50DC65C-B306-46E5-91B4-8A1F7A503A51}" srcOrd="1" destOrd="0" presId="urn:microsoft.com/office/officeart/2005/8/layout/cycle8"/>
    <dgm:cxn modelId="{5D5FF3ED-E211-4D41-B866-3845BFD5D239}" type="presOf" srcId="{171716FF-9E0B-4777-80B5-70A37164B700}" destId="{C8759FBB-C852-4AF2-A66D-94F8EEC14532}" srcOrd="0" destOrd="0" presId="urn:microsoft.com/office/officeart/2005/8/layout/cycle8"/>
    <dgm:cxn modelId="{9A28A80F-7B72-4927-B93A-B21118630FDE}" type="presParOf" srcId="{1EF0EC15-20AF-40DA-9FF6-9A6695D5EA64}" destId="{412C0BA5-F4CF-4D95-BDF6-878B135959A8}" srcOrd="0" destOrd="0" presId="urn:microsoft.com/office/officeart/2005/8/layout/cycle8"/>
    <dgm:cxn modelId="{4630422A-4624-4C3C-BB8E-302F66002AD4}" type="presParOf" srcId="{1EF0EC15-20AF-40DA-9FF6-9A6695D5EA64}" destId="{C8B180C9-129B-4842-95C2-67C0B60E8606}" srcOrd="1" destOrd="0" presId="urn:microsoft.com/office/officeart/2005/8/layout/cycle8"/>
    <dgm:cxn modelId="{5F222F66-0583-4EFD-9F2D-DEB26ED368EF}" type="presParOf" srcId="{1EF0EC15-20AF-40DA-9FF6-9A6695D5EA64}" destId="{6D0BBD27-7296-4C98-BAB0-A8685A6EF348}" srcOrd="2" destOrd="0" presId="urn:microsoft.com/office/officeart/2005/8/layout/cycle8"/>
    <dgm:cxn modelId="{897AE45C-D5F9-4B81-A051-1F96E9F277D1}" type="presParOf" srcId="{1EF0EC15-20AF-40DA-9FF6-9A6695D5EA64}" destId="{F50DC65C-B306-46E5-91B4-8A1F7A503A51}" srcOrd="3" destOrd="0" presId="urn:microsoft.com/office/officeart/2005/8/layout/cycle8"/>
    <dgm:cxn modelId="{8D1A17E8-DC93-4AE9-BD4F-2B3D86FE3EDE}" type="presParOf" srcId="{1EF0EC15-20AF-40DA-9FF6-9A6695D5EA64}" destId="{C8759FBB-C852-4AF2-A66D-94F8EEC14532}" srcOrd="4" destOrd="0" presId="urn:microsoft.com/office/officeart/2005/8/layout/cycle8"/>
    <dgm:cxn modelId="{A7CC9B93-3907-4B95-9CC5-4B8687F79391}" type="presParOf" srcId="{1EF0EC15-20AF-40DA-9FF6-9A6695D5EA64}" destId="{3CE0F181-3FA4-4FC1-BF77-88C6ED05573A}" srcOrd="5" destOrd="0" presId="urn:microsoft.com/office/officeart/2005/8/layout/cycle8"/>
    <dgm:cxn modelId="{DD3CBE61-8CCB-4051-8E9F-4EE746156686}" type="presParOf" srcId="{1EF0EC15-20AF-40DA-9FF6-9A6695D5EA64}" destId="{CF2E89B6-A0A4-4823-9D3C-64FEE7E3E470}" srcOrd="6" destOrd="0" presId="urn:microsoft.com/office/officeart/2005/8/layout/cycle8"/>
    <dgm:cxn modelId="{08E32627-6A43-4B70-A77C-6EC9996EF52B}" type="presParOf" srcId="{1EF0EC15-20AF-40DA-9FF6-9A6695D5EA64}" destId="{3128E8C6-EEDB-4644-9E69-3F334300AF3F}" srcOrd="7" destOrd="0" presId="urn:microsoft.com/office/officeart/2005/8/layout/cycle8"/>
    <dgm:cxn modelId="{8601A16A-BE7D-4A85-AC47-F1451DAD172E}" type="presParOf" srcId="{1EF0EC15-20AF-40DA-9FF6-9A6695D5EA64}" destId="{E757181C-CFA5-4EA0-813D-00028D922ED7}" srcOrd="8" destOrd="0" presId="urn:microsoft.com/office/officeart/2005/8/layout/cycle8"/>
    <dgm:cxn modelId="{397CA851-09E2-431C-A696-4180E0253C96}" type="presParOf" srcId="{1EF0EC15-20AF-40DA-9FF6-9A6695D5EA64}" destId="{E6EE2969-8FF1-4B7F-B700-21EF3A8C3A56}" srcOrd="9" destOrd="0" presId="urn:microsoft.com/office/officeart/2005/8/layout/cycle8"/>
    <dgm:cxn modelId="{1F9BBA9C-D0ED-4274-B7EE-2292F2B3C52F}" type="presParOf" srcId="{1EF0EC15-20AF-40DA-9FF6-9A6695D5EA64}" destId="{B0717BFC-E18B-4FED-896E-34CD7689FB99}" srcOrd="10" destOrd="0" presId="urn:microsoft.com/office/officeart/2005/8/layout/cycle8"/>
    <dgm:cxn modelId="{8A002D2A-24F5-4E81-BF76-3495735CD1A3}" type="presParOf" srcId="{1EF0EC15-20AF-40DA-9FF6-9A6695D5EA64}" destId="{46042326-1B97-4701-A689-47053B691A90}" srcOrd="11" destOrd="0" presId="urn:microsoft.com/office/officeart/2005/8/layout/cycle8"/>
    <dgm:cxn modelId="{38FE21A7-9BF8-4660-9853-149FF39B7605}" type="presParOf" srcId="{1EF0EC15-20AF-40DA-9FF6-9A6695D5EA64}" destId="{AD5CC167-496D-42C3-81F8-3E592F969768}" srcOrd="12" destOrd="0" presId="urn:microsoft.com/office/officeart/2005/8/layout/cycle8"/>
    <dgm:cxn modelId="{C7116C1E-D595-4DF5-9FFB-652F8A2DE939}" type="presParOf" srcId="{1EF0EC15-20AF-40DA-9FF6-9A6695D5EA64}" destId="{F069B97A-8B98-48B4-B6E1-F9CC8CC456C7}" srcOrd="13" destOrd="0" presId="urn:microsoft.com/office/officeart/2005/8/layout/cycle8"/>
    <dgm:cxn modelId="{797D63D9-31B5-4EA5-BD15-03933128BFB2}" type="presParOf" srcId="{1EF0EC15-20AF-40DA-9FF6-9A6695D5EA64}" destId="{EEF1FCFB-EF10-47AB-96CE-F403378C71DF}"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181D7-7C35-492F-857A-8A5F9D3D5829}">
      <dsp:nvSpPr>
        <dsp:cNvPr id="0" name=""/>
        <dsp:cNvSpPr/>
      </dsp:nvSpPr>
      <dsp:spPr>
        <a:xfrm>
          <a:off x="0" y="3780537"/>
          <a:ext cx="11110764" cy="6202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2060"/>
              </a:solidFill>
            </a:rPr>
            <a:t>How the Fund will be used to improve market sustainability</a:t>
          </a:r>
          <a:endParaRPr lang="en-GB" sz="1600" kern="1200" dirty="0">
            <a:solidFill>
              <a:srgbClr val="002060"/>
            </a:solidFill>
          </a:endParaRPr>
        </a:p>
      </dsp:txBody>
      <dsp:txXfrm>
        <a:off x="0" y="3780537"/>
        <a:ext cx="11110764" cy="334923"/>
      </dsp:txXfrm>
    </dsp:sp>
    <dsp:sp modelId="{70793B5D-41CD-493B-ABED-FFA6BA843609}">
      <dsp:nvSpPr>
        <dsp:cNvPr id="0" name=""/>
        <dsp:cNvSpPr/>
      </dsp:nvSpPr>
      <dsp:spPr>
        <a:xfrm>
          <a:off x="0" y="4103056"/>
          <a:ext cx="11110764" cy="2853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50000"/>
                </a:schemeClr>
              </a:solidFill>
            </a:rPr>
            <a:t>How the funding provided as part of ASC reform and the fair cost of care exercise will be utilised to improve market sustainability.</a:t>
          </a:r>
          <a:endParaRPr lang="en-GB" sz="1400" kern="1200" dirty="0">
            <a:solidFill>
              <a:schemeClr val="tx1">
                <a:lumMod val="50000"/>
              </a:schemeClr>
            </a:solidFill>
          </a:endParaRPr>
        </a:p>
      </dsp:txBody>
      <dsp:txXfrm>
        <a:off x="0" y="4103056"/>
        <a:ext cx="11110764" cy="285305"/>
      </dsp:txXfrm>
    </dsp:sp>
    <dsp:sp modelId="{ED6694EC-F4E8-4339-9234-EE1474B224DF}">
      <dsp:nvSpPr>
        <dsp:cNvPr id="0" name=""/>
        <dsp:cNvSpPr/>
      </dsp:nvSpPr>
      <dsp:spPr>
        <a:xfrm rot="10800000">
          <a:off x="0" y="2835929"/>
          <a:ext cx="11110764" cy="95391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2060"/>
              </a:solidFill>
            </a:rPr>
            <a:t>Slough’s approach to addressing specific market challenges</a:t>
          </a:r>
          <a:endParaRPr lang="en-GB" sz="1600" kern="1200" dirty="0">
            <a:solidFill>
              <a:srgbClr val="002060"/>
            </a:solidFill>
          </a:endParaRPr>
        </a:p>
      </dsp:txBody>
      <dsp:txXfrm rot="-10800000">
        <a:off x="0" y="2835929"/>
        <a:ext cx="11110764" cy="334822"/>
      </dsp:txXfrm>
    </dsp:sp>
    <dsp:sp modelId="{25EEE706-2F1B-447F-B368-B7AAC887B97B}">
      <dsp:nvSpPr>
        <dsp:cNvPr id="0" name=""/>
        <dsp:cNvSpPr/>
      </dsp:nvSpPr>
      <dsp:spPr>
        <a:xfrm>
          <a:off x="4177" y="3170752"/>
          <a:ext cx="6078694" cy="2852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50000"/>
                </a:schemeClr>
              </a:solidFill>
            </a:rPr>
            <a:t>65+ Res and Nursing care market approaches addressing market sustainability.</a:t>
          </a:r>
          <a:endParaRPr lang="en-GB" sz="1400" kern="1200" dirty="0">
            <a:solidFill>
              <a:schemeClr val="tx1">
                <a:lumMod val="50000"/>
              </a:schemeClr>
            </a:solidFill>
          </a:endParaRPr>
        </a:p>
      </dsp:txBody>
      <dsp:txXfrm>
        <a:off x="4177" y="3170752"/>
        <a:ext cx="6078694" cy="285219"/>
      </dsp:txXfrm>
    </dsp:sp>
    <dsp:sp modelId="{43F92584-20C9-4AE6-A53F-D80164EBE577}">
      <dsp:nvSpPr>
        <dsp:cNvPr id="0" name=""/>
        <dsp:cNvSpPr/>
      </dsp:nvSpPr>
      <dsp:spPr>
        <a:xfrm>
          <a:off x="6082872" y="3170752"/>
          <a:ext cx="5023714" cy="2852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50000"/>
                </a:schemeClr>
              </a:solidFill>
            </a:rPr>
            <a:t>Homecare market approaches addressing market sustainability.</a:t>
          </a:r>
          <a:endParaRPr lang="en-GB" sz="1400" kern="1200" dirty="0">
            <a:solidFill>
              <a:schemeClr val="tx1">
                <a:lumMod val="50000"/>
              </a:schemeClr>
            </a:solidFill>
          </a:endParaRPr>
        </a:p>
      </dsp:txBody>
      <dsp:txXfrm>
        <a:off x="6082872" y="3170752"/>
        <a:ext cx="5023714" cy="285219"/>
      </dsp:txXfrm>
    </dsp:sp>
    <dsp:sp modelId="{2CCB7256-9FED-4A81-AE4A-8D3854C172F6}">
      <dsp:nvSpPr>
        <dsp:cNvPr id="0" name=""/>
        <dsp:cNvSpPr/>
      </dsp:nvSpPr>
      <dsp:spPr>
        <a:xfrm rot="10800000">
          <a:off x="0" y="1865193"/>
          <a:ext cx="11110764" cy="95391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2060"/>
              </a:solidFill>
            </a:rPr>
            <a:t>Slough Commissioning Strategy</a:t>
          </a:r>
          <a:endParaRPr lang="en-GB" sz="1600" kern="1200" dirty="0">
            <a:solidFill>
              <a:srgbClr val="002060"/>
            </a:solidFill>
          </a:endParaRPr>
        </a:p>
      </dsp:txBody>
      <dsp:txXfrm rot="-10800000">
        <a:off x="0" y="1865193"/>
        <a:ext cx="11110764" cy="334822"/>
      </dsp:txXfrm>
    </dsp:sp>
    <dsp:sp modelId="{874E6B0A-F6AF-4A4A-AA30-02DAE4B2AF71}">
      <dsp:nvSpPr>
        <dsp:cNvPr id="0" name=""/>
        <dsp:cNvSpPr/>
      </dsp:nvSpPr>
      <dsp:spPr>
        <a:xfrm>
          <a:off x="0" y="2167534"/>
          <a:ext cx="11110764" cy="4024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50000"/>
                </a:schemeClr>
              </a:solidFill>
            </a:rPr>
            <a:t>This details how the newly developed commissioning strategy supports market sustainability through the future approach to commissioning in Slough and the use of strategic market management.</a:t>
          </a:r>
          <a:endParaRPr lang="en-GB" sz="1400" kern="1200" dirty="0">
            <a:solidFill>
              <a:schemeClr val="tx1">
                <a:lumMod val="50000"/>
              </a:schemeClr>
            </a:solidFill>
          </a:endParaRPr>
        </a:p>
      </dsp:txBody>
      <dsp:txXfrm>
        <a:off x="0" y="2167534"/>
        <a:ext cx="11110764" cy="402439"/>
      </dsp:txXfrm>
    </dsp:sp>
    <dsp:sp modelId="{24F2AD07-4DAE-4C45-AA71-7C9D8C6F0877}">
      <dsp:nvSpPr>
        <dsp:cNvPr id="0" name=""/>
        <dsp:cNvSpPr/>
      </dsp:nvSpPr>
      <dsp:spPr>
        <a:xfrm rot="10800000">
          <a:off x="0" y="946712"/>
          <a:ext cx="11110764" cy="95391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2060"/>
              </a:solidFill>
            </a:rPr>
            <a:t>Slough Adult Social Care Transformation Programme</a:t>
          </a:r>
          <a:endParaRPr lang="en-GB" sz="1600" kern="1200" dirty="0">
            <a:solidFill>
              <a:srgbClr val="002060"/>
            </a:solidFill>
          </a:endParaRPr>
        </a:p>
      </dsp:txBody>
      <dsp:txXfrm rot="-10800000">
        <a:off x="0" y="946712"/>
        <a:ext cx="11110764" cy="334822"/>
      </dsp:txXfrm>
    </dsp:sp>
    <dsp:sp modelId="{9F0BD6DD-41DE-4F0C-856C-0C4118133910}">
      <dsp:nvSpPr>
        <dsp:cNvPr id="0" name=""/>
        <dsp:cNvSpPr/>
      </dsp:nvSpPr>
      <dsp:spPr>
        <a:xfrm>
          <a:off x="0" y="1281535"/>
          <a:ext cx="11110764" cy="2852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50000"/>
                </a:schemeClr>
              </a:solidFill>
            </a:rPr>
            <a:t>This explores how the Slough ASC transformation programme is supporting market sustainability through improving Council operations.</a:t>
          </a:r>
          <a:endParaRPr lang="en-GB" sz="1400" kern="1200" dirty="0">
            <a:solidFill>
              <a:schemeClr val="tx1">
                <a:lumMod val="50000"/>
              </a:schemeClr>
            </a:solidFill>
          </a:endParaRPr>
        </a:p>
      </dsp:txBody>
      <dsp:txXfrm>
        <a:off x="0" y="1281535"/>
        <a:ext cx="11110764" cy="285219"/>
      </dsp:txXfrm>
    </dsp:sp>
    <dsp:sp modelId="{E0F2AF0A-9C70-4015-907F-AC58D2049610}">
      <dsp:nvSpPr>
        <dsp:cNvPr id="0" name=""/>
        <dsp:cNvSpPr/>
      </dsp:nvSpPr>
      <dsp:spPr>
        <a:xfrm rot="10800000">
          <a:off x="0" y="0"/>
          <a:ext cx="11110764" cy="95391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2060"/>
              </a:solidFill>
            </a:rPr>
            <a:t>Slough Adult Social Care Strategy</a:t>
          </a:r>
          <a:endParaRPr lang="en-GB" sz="1600" kern="1200" dirty="0">
            <a:solidFill>
              <a:srgbClr val="002060"/>
            </a:solidFill>
          </a:endParaRPr>
        </a:p>
      </dsp:txBody>
      <dsp:txXfrm rot="-10800000">
        <a:off x="0" y="0"/>
        <a:ext cx="11110764" cy="334822"/>
      </dsp:txXfrm>
    </dsp:sp>
    <dsp:sp modelId="{5CCAB89C-4076-4B20-AC89-4F4F4C0CF3F1}">
      <dsp:nvSpPr>
        <dsp:cNvPr id="0" name=""/>
        <dsp:cNvSpPr/>
      </dsp:nvSpPr>
      <dsp:spPr>
        <a:xfrm>
          <a:off x="0" y="336927"/>
          <a:ext cx="11110764" cy="2852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50000"/>
                </a:schemeClr>
              </a:solidFill>
            </a:rPr>
            <a:t>This details how the Slough ASC strategy supports market sustainability through the vision and priorities of the service.</a:t>
          </a:r>
          <a:endParaRPr lang="en-GB" sz="1400" kern="1200" dirty="0">
            <a:solidFill>
              <a:schemeClr val="tx1">
                <a:lumMod val="50000"/>
              </a:schemeClr>
            </a:solidFill>
          </a:endParaRPr>
        </a:p>
      </dsp:txBody>
      <dsp:txXfrm>
        <a:off x="0" y="336927"/>
        <a:ext cx="11110764" cy="285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FFF59-3793-4142-B2CA-C9105946F7CC}">
      <dsp:nvSpPr>
        <dsp:cNvPr id="0" name=""/>
        <dsp:cNvSpPr/>
      </dsp:nvSpPr>
      <dsp:spPr>
        <a:xfrm>
          <a:off x="447282" y="2002"/>
          <a:ext cx="1413584" cy="10552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ctr" defTabSz="466725">
            <a:lnSpc>
              <a:spcPct val="90000"/>
            </a:lnSpc>
            <a:spcBef>
              <a:spcPct val="0"/>
            </a:spcBef>
            <a:spcAft>
              <a:spcPct val="15000"/>
            </a:spcAft>
            <a:buChar char="•"/>
          </a:pPr>
          <a:r>
            <a:rPr lang="en-US" sz="1050" kern="1200" dirty="0">
              <a:solidFill>
                <a:schemeClr val="tx1">
                  <a:lumMod val="50000"/>
                </a:schemeClr>
              </a:solidFill>
            </a:rPr>
            <a:t>Demonstrate transparency, fairness and accountability in all commissioning activity and decisions</a:t>
          </a:r>
          <a:endParaRPr lang="en-GB" sz="1050" kern="1200" dirty="0">
            <a:solidFill>
              <a:schemeClr val="tx1">
                <a:lumMod val="50000"/>
              </a:schemeClr>
            </a:solidFill>
          </a:endParaRPr>
        </a:p>
      </dsp:txBody>
      <dsp:txXfrm>
        <a:off x="472007" y="26727"/>
        <a:ext cx="1364134" cy="1030486"/>
      </dsp:txXfrm>
    </dsp:sp>
    <dsp:sp modelId="{B7AF4C3D-0712-4A62-98FE-3D08CC987F1A}">
      <dsp:nvSpPr>
        <dsp:cNvPr id="0" name=""/>
        <dsp:cNvSpPr/>
      </dsp:nvSpPr>
      <dsp:spPr>
        <a:xfrm>
          <a:off x="447282" y="1057213"/>
          <a:ext cx="1413584" cy="4537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Principle</a:t>
          </a:r>
          <a:endParaRPr lang="en-GB" sz="1800" kern="1200" dirty="0">
            <a:solidFill>
              <a:srgbClr val="002060"/>
            </a:solidFill>
          </a:endParaRPr>
        </a:p>
      </dsp:txBody>
      <dsp:txXfrm>
        <a:off x="447282" y="1057213"/>
        <a:ext cx="995482" cy="453740"/>
      </dsp:txXfrm>
    </dsp:sp>
    <dsp:sp modelId="{8565337C-027F-4F0F-BFE2-232BF388D3F6}">
      <dsp:nvSpPr>
        <dsp:cNvPr id="0" name=""/>
        <dsp:cNvSpPr/>
      </dsp:nvSpPr>
      <dsp:spPr>
        <a:xfrm>
          <a:off x="1482753" y="1129286"/>
          <a:ext cx="494754" cy="49475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76362E-FC8A-41AE-B60E-B180DA0E68C1}">
      <dsp:nvSpPr>
        <dsp:cNvPr id="0" name=""/>
        <dsp:cNvSpPr/>
      </dsp:nvSpPr>
      <dsp:spPr>
        <a:xfrm>
          <a:off x="2100080" y="2002"/>
          <a:ext cx="1413584" cy="10552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ctr" defTabSz="466725">
            <a:lnSpc>
              <a:spcPct val="90000"/>
            </a:lnSpc>
            <a:spcBef>
              <a:spcPct val="0"/>
            </a:spcBef>
            <a:spcAft>
              <a:spcPct val="15000"/>
            </a:spcAft>
            <a:buChar char="•"/>
          </a:pPr>
          <a:r>
            <a:rPr lang="en-US" sz="1050" kern="1200" dirty="0">
              <a:solidFill>
                <a:schemeClr val="tx1">
                  <a:lumMod val="50000"/>
                </a:schemeClr>
              </a:solidFill>
            </a:rPr>
            <a:t>Promote a mixed economy of care and ensure there is a buoyant and robust market.</a:t>
          </a:r>
          <a:endParaRPr lang="en-GB" sz="1050" kern="1200" dirty="0">
            <a:solidFill>
              <a:schemeClr val="tx1">
                <a:lumMod val="50000"/>
              </a:schemeClr>
            </a:solidFill>
          </a:endParaRPr>
        </a:p>
      </dsp:txBody>
      <dsp:txXfrm>
        <a:off x="2124805" y="26727"/>
        <a:ext cx="1364134" cy="1030486"/>
      </dsp:txXfrm>
    </dsp:sp>
    <dsp:sp modelId="{EB99870E-D875-4F94-A4F2-D829AA703D8F}">
      <dsp:nvSpPr>
        <dsp:cNvPr id="0" name=""/>
        <dsp:cNvSpPr/>
      </dsp:nvSpPr>
      <dsp:spPr>
        <a:xfrm>
          <a:off x="2100080" y="1057213"/>
          <a:ext cx="1413584" cy="4537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Principle</a:t>
          </a:r>
          <a:endParaRPr lang="en-GB" sz="1800" kern="1200" dirty="0">
            <a:solidFill>
              <a:srgbClr val="002060"/>
            </a:solidFill>
          </a:endParaRPr>
        </a:p>
      </dsp:txBody>
      <dsp:txXfrm>
        <a:off x="2100080" y="1057213"/>
        <a:ext cx="995482" cy="453740"/>
      </dsp:txXfrm>
    </dsp:sp>
    <dsp:sp modelId="{36046549-F24C-4ADE-9E4F-A035636EE6C3}">
      <dsp:nvSpPr>
        <dsp:cNvPr id="0" name=""/>
        <dsp:cNvSpPr/>
      </dsp:nvSpPr>
      <dsp:spPr>
        <a:xfrm>
          <a:off x="3135550" y="1129286"/>
          <a:ext cx="494754" cy="49475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2EC5D0-0C3B-4390-9C72-9B3A9936FEAC}">
      <dsp:nvSpPr>
        <dsp:cNvPr id="0" name=""/>
        <dsp:cNvSpPr/>
      </dsp:nvSpPr>
      <dsp:spPr>
        <a:xfrm>
          <a:off x="3752877" y="2002"/>
          <a:ext cx="1413584" cy="10552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ctr" defTabSz="444500">
            <a:lnSpc>
              <a:spcPct val="90000"/>
            </a:lnSpc>
            <a:spcBef>
              <a:spcPct val="0"/>
            </a:spcBef>
            <a:spcAft>
              <a:spcPct val="15000"/>
            </a:spcAft>
            <a:buChar char="•"/>
          </a:pPr>
          <a:r>
            <a:rPr lang="en-US" sz="1000" kern="1200" dirty="0">
              <a:solidFill>
                <a:schemeClr val="tx1">
                  <a:lumMod val="50000"/>
                </a:schemeClr>
              </a:solidFill>
            </a:rPr>
            <a:t>Utilise outcomes-based approach to commissioning to ensure </a:t>
          </a:r>
          <a:r>
            <a:rPr lang="en-US" sz="1000" kern="1200" dirty="0">
              <a:solidFill>
                <a:schemeClr val="tx1">
                  <a:lumMod val="50000"/>
                </a:schemeClr>
              </a:solidFill>
              <a:latin typeface="Calibri Light" panose="020F0302020204030204"/>
            </a:rPr>
            <a:t>people's</a:t>
          </a:r>
          <a:r>
            <a:rPr lang="en-US" sz="1000" kern="1200" dirty="0">
              <a:solidFill>
                <a:schemeClr val="tx1">
                  <a:lumMod val="50000"/>
                </a:schemeClr>
              </a:solidFill>
            </a:rPr>
            <a:t> needs are met in the way which is most important to them.</a:t>
          </a:r>
          <a:endParaRPr lang="en-GB" sz="1000" kern="1200" dirty="0">
            <a:solidFill>
              <a:schemeClr val="tx1">
                <a:lumMod val="50000"/>
              </a:schemeClr>
            </a:solidFill>
          </a:endParaRPr>
        </a:p>
      </dsp:txBody>
      <dsp:txXfrm>
        <a:off x="3777602" y="26727"/>
        <a:ext cx="1364134" cy="1030486"/>
      </dsp:txXfrm>
    </dsp:sp>
    <dsp:sp modelId="{5FC4D1DD-4EA4-4311-B7A7-A66E562BC903}">
      <dsp:nvSpPr>
        <dsp:cNvPr id="0" name=""/>
        <dsp:cNvSpPr/>
      </dsp:nvSpPr>
      <dsp:spPr>
        <a:xfrm>
          <a:off x="3752877" y="1057213"/>
          <a:ext cx="1413584" cy="4537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Principle</a:t>
          </a:r>
          <a:endParaRPr lang="en-GB" sz="1800" kern="1200" dirty="0">
            <a:solidFill>
              <a:srgbClr val="002060"/>
            </a:solidFill>
          </a:endParaRPr>
        </a:p>
      </dsp:txBody>
      <dsp:txXfrm>
        <a:off x="3752877" y="1057213"/>
        <a:ext cx="995482" cy="453740"/>
      </dsp:txXfrm>
    </dsp:sp>
    <dsp:sp modelId="{00F56EF6-BF84-48DF-9C12-12FF560B5448}">
      <dsp:nvSpPr>
        <dsp:cNvPr id="0" name=""/>
        <dsp:cNvSpPr/>
      </dsp:nvSpPr>
      <dsp:spPr>
        <a:xfrm>
          <a:off x="4788347" y="1129286"/>
          <a:ext cx="494754" cy="49475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06D42C-CF31-48FF-A971-59188F93CFF2}">
      <dsp:nvSpPr>
        <dsp:cNvPr id="0" name=""/>
        <dsp:cNvSpPr/>
      </dsp:nvSpPr>
      <dsp:spPr>
        <a:xfrm>
          <a:off x="5405674" y="2002"/>
          <a:ext cx="1413584" cy="10552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ctr" defTabSz="466725">
            <a:lnSpc>
              <a:spcPct val="90000"/>
            </a:lnSpc>
            <a:spcBef>
              <a:spcPct val="0"/>
            </a:spcBef>
            <a:spcAft>
              <a:spcPct val="15000"/>
            </a:spcAft>
            <a:buChar char="•"/>
          </a:pPr>
          <a:r>
            <a:rPr lang="en-US" sz="1050" kern="1200" dirty="0">
              <a:solidFill>
                <a:schemeClr val="tx1">
                  <a:lumMod val="50000"/>
                </a:schemeClr>
              </a:solidFill>
            </a:rPr>
            <a:t>Regularly monitor and review services, encouraging </a:t>
          </a:r>
          <a:r>
            <a:rPr lang="en-US" sz="1050" kern="1200" dirty="0">
              <a:solidFill>
                <a:schemeClr val="tx1">
                  <a:lumMod val="50000"/>
                </a:schemeClr>
              </a:solidFill>
              <a:latin typeface="Calibri Light" panose="020F0302020204030204"/>
            </a:rPr>
            <a:t>self-evaluation</a:t>
          </a:r>
          <a:r>
            <a:rPr lang="en-US" sz="1050" kern="1200" dirty="0">
              <a:solidFill>
                <a:schemeClr val="tx1">
                  <a:lumMod val="50000"/>
                </a:schemeClr>
              </a:solidFill>
            </a:rPr>
            <a:t>, innovation and improvement.</a:t>
          </a:r>
          <a:endParaRPr lang="en-GB" sz="1050" kern="1200" dirty="0">
            <a:solidFill>
              <a:schemeClr val="tx1">
                <a:lumMod val="50000"/>
              </a:schemeClr>
            </a:solidFill>
          </a:endParaRPr>
        </a:p>
      </dsp:txBody>
      <dsp:txXfrm>
        <a:off x="5430399" y="26727"/>
        <a:ext cx="1364134" cy="1030486"/>
      </dsp:txXfrm>
    </dsp:sp>
    <dsp:sp modelId="{B22A199D-BC83-4A4A-B560-BCF9D0208DFF}">
      <dsp:nvSpPr>
        <dsp:cNvPr id="0" name=""/>
        <dsp:cNvSpPr/>
      </dsp:nvSpPr>
      <dsp:spPr>
        <a:xfrm>
          <a:off x="5405674" y="1057213"/>
          <a:ext cx="1413584" cy="4537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Principle</a:t>
          </a:r>
          <a:endParaRPr lang="en-GB" sz="1800" kern="1200" dirty="0">
            <a:solidFill>
              <a:srgbClr val="002060"/>
            </a:solidFill>
          </a:endParaRPr>
        </a:p>
      </dsp:txBody>
      <dsp:txXfrm>
        <a:off x="5405674" y="1057213"/>
        <a:ext cx="995482" cy="453740"/>
      </dsp:txXfrm>
    </dsp:sp>
    <dsp:sp modelId="{90BB759A-A94E-461B-901D-06A39546D571}">
      <dsp:nvSpPr>
        <dsp:cNvPr id="0" name=""/>
        <dsp:cNvSpPr/>
      </dsp:nvSpPr>
      <dsp:spPr>
        <a:xfrm>
          <a:off x="6441144" y="1129286"/>
          <a:ext cx="494754" cy="49475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348A19-D47C-40FD-9CF4-A5389BD27806}">
      <dsp:nvSpPr>
        <dsp:cNvPr id="0" name=""/>
        <dsp:cNvSpPr/>
      </dsp:nvSpPr>
      <dsp:spPr>
        <a:xfrm>
          <a:off x="1273681" y="1869082"/>
          <a:ext cx="1413584" cy="10552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ctr" defTabSz="466725">
            <a:lnSpc>
              <a:spcPct val="90000"/>
            </a:lnSpc>
            <a:spcBef>
              <a:spcPct val="0"/>
            </a:spcBef>
            <a:spcAft>
              <a:spcPct val="15000"/>
            </a:spcAft>
            <a:buChar char="•"/>
          </a:pPr>
          <a:r>
            <a:rPr lang="en-US" sz="1050" kern="1200" dirty="0">
              <a:solidFill>
                <a:schemeClr val="tx1">
                  <a:lumMod val="50000"/>
                </a:schemeClr>
              </a:solidFill>
            </a:rPr>
            <a:t>Embed personalisation in all commissioning and involve service users/carers in commissioning processes</a:t>
          </a:r>
          <a:endParaRPr lang="en-GB" sz="1050" kern="1200" dirty="0">
            <a:solidFill>
              <a:schemeClr val="tx1">
                <a:lumMod val="50000"/>
              </a:schemeClr>
            </a:solidFill>
          </a:endParaRPr>
        </a:p>
      </dsp:txBody>
      <dsp:txXfrm>
        <a:off x="1298406" y="1893807"/>
        <a:ext cx="1364134" cy="1030486"/>
      </dsp:txXfrm>
    </dsp:sp>
    <dsp:sp modelId="{959D4B13-403F-4110-B9C8-6BCC6557BA21}">
      <dsp:nvSpPr>
        <dsp:cNvPr id="0" name=""/>
        <dsp:cNvSpPr/>
      </dsp:nvSpPr>
      <dsp:spPr>
        <a:xfrm>
          <a:off x="1273681" y="2924293"/>
          <a:ext cx="1413584" cy="4537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Principle</a:t>
          </a:r>
          <a:endParaRPr lang="en-GB" sz="1800" kern="1200" dirty="0">
            <a:solidFill>
              <a:srgbClr val="002060"/>
            </a:solidFill>
          </a:endParaRPr>
        </a:p>
      </dsp:txBody>
      <dsp:txXfrm>
        <a:off x="1273681" y="2924293"/>
        <a:ext cx="995482" cy="453740"/>
      </dsp:txXfrm>
    </dsp:sp>
    <dsp:sp modelId="{214B0E5C-2289-489A-BDAF-9BDF3B772AE4}">
      <dsp:nvSpPr>
        <dsp:cNvPr id="0" name=""/>
        <dsp:cNvSpPr/>
      </dsp:nvSpPr>
      <dsp:spPr>
        <a:xfrm>
          <a:off x="2309151" y="2996366"/>
          <a:ext cx="494754" cy="49475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13D98F-F133-4123-9E61-0CBD9A966EFB}">
      <dsp:nvSpPr>
        <dsp:cNvPr id="0" name=""/>
        <dsp:cNvSpPr/>
      </dsp:nvSpPr>
      <dsp:spPr>
        <a:xfrm>
          <a:off x="2926478" y="1869082"/>
          <a:ext cx="1413584" cy="10552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ctr" defTabSz="466725">
            <a:lnSpc>
              <a:spcPct val="90000"/>
            </a:lnSpc>
            <a:spcBef>
              <a:spcPct val="0"/>
            </a:spcBef>
            <a:spcAft>
              <a:spcPct val="15000"/>
            </a:spcAft>
            <a:buChar char="•"/>
          </a:pPr>
          <a:r>
            <a:rPr lang="en-US" sz="1050" kern="1200" dirty="0">
              <a:solidFill>
                <a:schemeClr val="tx1">
                  <a:lumMod val="50000"/>
                </a:schemeClr>
              </a:solidFill>
            </a:rPr>
            <a:t>Positively engage, consult and communicate with the independent, voluntary and community sectors.</a:t>
          </a:r>
          <a:endParaRPr lang="en-GB" sz="1050" kern="1200" dirty="0">
            <a:solidFill>
              <a:schemeClr val="tx1">
                <a:lumMod val="50000"/>
              </a:schemeClr>
            </a:solidFill>
          </a:endParaRPr>
        </a:p>
      </dsp:txBody>
      <dsp:txXfrm>
        <a:off x="2951203" y="1893807"/>
        <a:ext cx="1364134" cy="1030486"/>
      </dsp:txXfrm>
    </dsp:sp>
    <dsp:sp modelId="{676284F2-5C15-46BD-8F35-5F9F85C07304}">
      <dsp:nvSpPr>
        <dsp:cNvPr id="0" name=""/>
        <dsp:cNvSpPr/>
      </dsp:nvSpPr>
      <dsp:spPr>
        <a:xfrm>
          <a:off x="2926478" y="2924293"/>
          <a:ext cx="1413584" cy="4537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Principle</a:t>
          </a:r>
          <a:endParaRPr lang="en-GB" sz="1800" kern="1200" dirty="0">
            <a:solidFill>
              <a:srgbClr val="002060"/>
            </a:solidFill>
          </a:endParaRPr>
        </a:p>
      </dsp:txBody>
      <dsp:txXfrm>
        <a:off x="2926478" y="2924293"/>
        <a:ext cx="995482" cy="453740"/>
      </dsp:txXfrm>
    </dsp:sp>
    <dsp:sp modelId="{20A34B1D-FEB3-4A81-82C8-73D84D845555}">
      <dsp:nvSpPr>
        <dsp:cNvPr id="0" name=""/>
        <dsp:cNvSpPr/>
      </dsp:nvSpPr>
      <dsp:spPr>
        <a:xfrm>
          <a:off x="3961948" y="2996366"/>
          <a:ext cx="494754" cy="494754"/>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1652F4-3013-4565-8B5C-36F929769495}">
      <dsp:nvSpPr>
        <dsp:cNvPr id="0" name=""/>
        <dsp:cNvSpPr/>
      </dsp:nvSpPr>
      <dsp:spPr>
        <a:xfrm>
          <a:off x="4579275" y="1869082"/>
          <a:ext cx="1413584" cy="10552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ctr" defTabSz="466725">
            <a:lnSpc>
              <a:spcPct val="90000"/>
            </a:lnSpc>
            <a:spcBef>
              <a:spcPct val="0"/>
            </a:spcBef>
            <a:spcAft>
              <a:spcPct val="15000"/>
            </a:spcAft>
            <a:buChar char="•"/>
          </a:pPr>
          <a:r>
            <a:rPr lang="en-US" sz="1050" kern="1200" dirty="0">
              <a:solidFill>
                <a:schemeClr val="tx1">
                  <a:lumMod val="50000"/>
                </a:schemeClr>
              </a:solidFill>
            </a:rPr>
            <a:t>Explore collaboration opportunities and jointly commission services with partners where there are shared objectives</a:t>
          </a:r>
          <a:endParaRPr lang="en-GB" sz="1050" kern="1200" dirty="0">
            <a:solidFill>
              <a:schemeClr val="tx1">
                <a:lumMod val="50000"/>
              </a:schemeClr>
            </a:solidFill>
          </a:endParaRPr>
        </a:p>
      </dsp:txBody>
      <dsp:txXfrm>
        <a:off x="4604000" y="1893807"/>
        <a:ext cx="1364134" cy="1030486"/>
      </dsp:txXfrm>
    </dsp:sp>
    <dsp:sp modelId="{FBEA283D-3F42-4D6A-8637-CE2E839DD468}">
      <dsp:nvSpPr>
        <dsp:cNvPr id="0" name=""/>
        <dsp:cNvSpPr/>
      </dsp:nvSpPr>
      <dsp:spPr>
        <a:xfrm>
          <a:off x="4579275" y="2924293"/>
          <a:ext cx="1413584" cy="4537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Principle</a:t>
          </a:r>
          <a:endParaRPr lang="en-GB" sz="1800" kern="1200" dirty="0">
            <a:solidFill>
              <a:srgbClr val="002060"/>
            </a:solidFill>
          </a:endParaRPr>
        </a:p>
      </dsp:txBody>
      <dsp:txXfrm>
        <a:off x="4579275" y="2924293"/>
        <a:ext cx="995482" cy="453740"/>
      </dsp:txXfrm>
    </dsp:sp>
    <dsp:sp modelId="{3A96A235-8FB8-4200-8162-86F4B9242712}">
      <dsp:nvSpPr>
        <dsp:cNvPr id="0" name=""/>
        <dsp:cNvSpPr/>
      </dsp:nvSpPr>
      <dsp:spPr>
        <a:xfrm>
          <a:off x="5614745" y="2996366"/>
          <a:ext cx="494754" cy="494754"/>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C0BA5-F4CF-4D95-BDF6-878B135959A8}">
      <dsp:nvSpPr>
        <dsp:cNvPr id="0" name=""/>
        <dsp:cNvSpPr/>
      </dsp:nvSpPr>
      <dsp:spPr>
        <a:xfrm>
          <a:off x="714542" y="305538"/>
          <a:ext cx="3948493" cy="3948493"/>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Phase 1 - Develop</a:t>
          </a:r>
          <a:endParaRPr lang="en-GB" sz="2800" kern="1200" dirty="0">
            <a:solidFill>
              <a:srgbClr val="002060"/>
            </a:solidFill>
          </a:endParaRPr>
        </a:p>
      </dsp:txBody>
      <dsp:txXfrm>
        <a:off x="2795492" y="1142242"/>
        <a:ext cx="1410176" cy="1175146"/>
      </dsp:txXfrm>
    </dsp:sp>
    <dsp:sp modelId="{C8759FBB-C852-4AF2-A66D-94F8EEC14532}">
      <dsp:nvSpPr>
        <dsp:cNvPr id="0" name=""/>
        <dsp:cNvSpPr/>
      </dsp:nvSpPr>
      <dsp:spPr>
        <a:xfrm>
          <a:off x="633222" y="446555"/>
          <a:ext cx="3948493" cy="3948493"/>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Phase 2 - Review</a:t>
          </a:r>
          <a:endParaRPr lang="en-GB" sz="2800" kern="1200" dirty="0">
            <a:solidFill>
              <a:srgbClr val="002060"/>
            </a:solidFill>
          </a:endParaRPr>
        </a:p>
      </dsp:txBody>
      <dsp:txXfrm>
        <a:off x="1573339" y="3008376"/>
        <a:ext cx="2115264" cy="1034129"/>
      </dsp:txXfrm>
    </dsp:sp>
    <dsp:sp modelId="{E757181C-CFA5-4EA0-813D-00028D922ED7}">
      <dsp:nvSpPr>
        <dsp:cNvPr id="0" name=""/>
        <dsp:cNvSpPr/>
      </dsp:nvSpPr>
      <dsp:spPr>
        <a:xfrm>
          <a:off x="551901" y="305538"/>
          <a:ext cx="3948493" cy="3948493"/>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Phase 3 - Improve</a:t>
          </a:r>
          <a:endParaRPr lang="en-GB" sz="2800" kern="1200" dirty="0">
            <a:solidFill>
              <a:srgbClr val="002060"/>
            </a:solidFill>
          </a:endParaRPr>
        </a:p>
      </dsp:txBody>
      <dsp:txXfrm>
        <a:off x="1009269" y="1142242"/>
        <a:ext cx="1410176" cy="1175146"/>
      </dsp:txXfrm>
    </dsp:sp>
    <dsp:sp modelId="{AD5CC167-496D-42C3-81F8-3E592F969768}">
      <dsp:nvSpPr>
        <dsp:cNvPr id="0" name=""/>
        <dsp:cNvSpPr/>
      </dsp:nvSpPr>
      <dsp:spPr>
        <a:xfrm>
          <a:off x="470437" y="61107"/>
          <a:ext cx="4437355" cy="443735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9B97A-8B98-48B4-B6E1-F9CC8CC456C7}">
      <dsp:nvSpPr>
        <dsp:cNvPr id="0" name=""/>
        <dsp:cNvSpPr/>
      </dsp:nvSpPr>
      <dsp:spPr>
        <a:xfrm>
          <a:off x="388791" y="201875"/>
          <a:ext cx="4437355" cy="443735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F1FCFB-EF10-47AB-96CE-F403378C71DF}">
      <dsp:nvSpPr>
        <dsp:cNvPr id="0" name=""/>
        <dsp:cNvSpPr/>
      </dsp:nvSpPr>
      <dsp:spPr>
        <a:xfrm>
          <a:off x="307145" y="61107"/>
          <a:ext cx="4437355" cy="443735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cdr:x>
      <cdr:y>0</cdr:y>
    </cdr:from>
    <cdr:to>
      <cdr:x>0.9945</cdr:x>
      <cdr:y>1</cdr:y>
    </cdr:to>
    <cdr:pic>
      <cdr:nvPicPr>
        <cdr:cNvPr id="2" name="Picture 1">
          <a:extLst xmlns:a="http://schemas.openxmlformats.org/drawingml/2006/main">
            <a:ext uri="{FF2B5EF4-FFF2-40B4-BE49-F238E27FC236}">
              <a16:creationId xmlns:a16="http://schemas.microsoft.com/office/drawing/2014/main" id="{86F37D3A-0E09-F974-0639-6ADF40D0DF4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27677" y="3476625"/>
          <a:ext cx="5186257" cy="343217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974B8F9-39F9-4EB2-9E4C-FCCCD763254E}" type="datetimeFigureOut">
              <a:rPr lang="en-GB" smtClean="0"/>
              <a:t>04/04/2023</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0D84C42-3C95-4701-85F2-CE202B062811}" type="slidenum">
              <a:rPr lang="en-GB" smtClean="0"/>
              <a:t>‹#›</a:t>
            </a:fld>
            <a:endParaRPr lang="en-GB" dirty="0"/>
          </a:p>
        </p:txBody>
      </p:sp>
    </p:spTree>
    <p:extLst>
      <p:ext uri="{BB962C8B-B14F-4D97-AF65-F5344CB8AC3E}">
        <p14:creationId xmlns:p14="http://schemas.microsoft.com/office/powerpoint/2010/main" val="3614101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D1796F-8E7A-4CE1-A443-4ACCC754B76A}" type="slidenum">
              <a:rPr lang="en-GB" smtClean="0"/>
              <a:t>15</a:t>
            </a:fld>
            <a:endParaRPr lang="en-GB" dirty="0"/>
          </a:p>
        </p:txBody>
      </p:sp>
    </p:spTree>
    <p:extLst>
      <p:ext uri="{BB962C8B-B14F-4D97-AF65-F5344CB8AC3E}">
        <p14:creationId xmlns:p14="http://schemas.microsoft.com/office/powerpoint/2010/main" val="225128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84C42-3C95-4701-85F2-CE202B062811}" type="slidenum">
              <a:rPr lang="en-GB" smtClean="0"/>
              <a:t>17</a:t>
            </a:fld>
            <a:endParaRPr lang="en-GB" dirty="0"/>
          </a:p>
        </p:txBody>
      </p:sp>
    </p:spTree>
    <p:extLst>
      <p:ext uri="{BB962C8B-B14F-4D97-AF65-F5344CB8AC3E}">
        <p14:creationId xmlns:p14="http://schemas.microsoft.com/office/powerpoint/2010/main" val="113774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66F5A-0364-4D06-B2D4-9B26D23EE094}" type="slidenum">
              <a:rPr lang="en-GB" smtClean="0"/>
              <a:t>21</a:t>
            </a:fld>
            <a:endParaRPr lang="en-GB" dirty="0"/>
          </a:p>
        </p:txBody>
      </p:sp>
    </p:spTree>
    <p:extLst>
      <p:ext uri="{BB962C8B-B14F-4D97-AF65-F5344CB8AC3E}">
        <p14:creationId xmlns:p14="http://schemas.microsoft.com/office/powerpoint/2010/main" val="25338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66F5A-0364-4D06-B2D4-9B26D23EE094}" type="slidenum">
              <a:rPr lang="en-GB" smtClean="0"/>
              <a:t>22</a:t>
            </a:fld>
            <a:endParaRPr lang="en-GB" dirty="0"/>
          </a:p>
        </p:txBody>
      </p:sp>
    </p:spTree>
    <p:extLst>
      <p:ext uri="{BB962C8B-B14F-4D97-AF65-F5344CB8AC3E}">
        <p14:creationId xmlns:p14="http://schemas.microsoft.com/office/powerpoint/2010/main" val="180333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66F5A-0364-4D06-B2D4-9B26D23EE094}" type="slidenum">
              <a:rPr lang="en-GB" smtClean="0"/>
              <a:t>23</a:t>
            </a:fld>
            <a:endParaRPr lang="en-GB" dirty="0"/>
          </a:p>
        </p:txBody>
      </p:sp>
    </p:spTree>
    <p:extLst>
      <p:ext uri="{BB962C8B-B14F-4D97-AF65-F5344CB8AC3E}">
        <p14:creationId xmlns:p14="http://schemas.microsoft.com/office/powerpoint/2010/main" val="346768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66F5A-0364-4D06-B2D4-9B26D23EE094}" type="slidenum">
              <a:rPr lang="en-GB" smtClean="0"/>
              <a:t>24</a:t>
            </a:fld>
            <a:endParaRPr lang="en-GB" dirty="0"/>
          </a:p>
        </p:txBody>
      </p:sp>
    </p:spTree>
    <p:extLst>
      <p:ext uri="{BB962C8B-B14F-4D97-AF65-F5344CB8AC3E}">
        <p14:creationId xmlns:p14="http://schemas.microsoft.com/office/powerpoint/2010/main" val="270175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66F5A-0364-4D06-B2D4-9B26D23EE094}" type="slidenum">
              <a:rPr lang="en-GB" smtClean="0"/>
              <a:t>26</a:t>
            </a:fld>
            <a:endParaRPr lang="en-GB" dirty="0"/>
          </a:p>
        </p:txBody>
      </p:sp>
    </p:spTree>
    <p:extLst>
      <p:ext uri="{BB962C8B-B14F-4D97-AF65-F5344CB8AC3E}">
        <p14:creationId xmlns:p14="http://schemas.microsoft.com/office/powerpoint/2010/main" val="291905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66F5A-0364-4D06-B2D4-9B26D23EE094}" type="slidenum">
              <a:rPr lang="en-GB" smtClean="0"/>
              <a:t>27</a:t>
            </a:fld>
            <a:endParaRPr lang="en-GB" dirty="0"/>
          </a:p>
        </p:txBody>
      </p:sp>
    </p:spTree>
    <p:extLst>
      <p:ext uri="{BB962C8B-B14F-4D97-AF65-F5344CB8AC3E}">
        <p14:creationId xmlns:p14="http://schemas.microsoft.com/office/powerpoint/2010/main" val="3982915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84C42-3C95-4701-85F2-CE202B062811}" type="slidenum">
              <a:rPr lang="en-GB" smtClean="0"/>
              <a:t>32</a:t>
            </a:fld>
            <a:endParaRPr lang="en-GB" dirty="0"/>
          </a:p>
        </p:txBody>
      </p:sp>
    </p:spTree>
    <p:extLst>
      <p:ext uri="{BB962C8B-B14F-4D97-AF65-F5344CB8AC3E}">
        <p14:creationId xmlns:p14="http://schemas.microsoft.com/office/powerpoint/2010/main" val="75085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46D63D-E191-4D37-90CF-F54650C5FE68}"/>
              </a:ext>
            </a:extLst>
          </p:cNvPr>
          <p:cNvSpPr/>
          <p:nvPr/>
        </p:nvSpPr>
        <p:spPr>
          <a:xfrm>
            <a:off x="8149902" y="5141625"/>
            <a:ext cx="3572406" cy="94973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accent4"/>
              </a:solidFill>
            </a:endParaRPr>
          </a:p>
        </p:txBody>
      </p:sp>
      <p:sp>
        <p:nvSpPr>
          <p:cNvPr id="13" name="Picture Placeholder 13">
            <a:extLst>
              <a:ext uri="{FF2B5EF4-FFF2-40B4-BE49-F238E27FC236}">
                <a16:creationId xmlns:a16="http://schemas.microsoft.com/office/drawing/2014/main" id="{AED331BC-2B8A-4FD5-B162-DD80F7A4B895}"/>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dirty="0"/>
              <a:t>INSERT COUNCIL LOGO HERE</a:t>
            </a:r>
          </a:p>
          <a:p>
            <a:endParaRPr lang="en-GB" dirty="0"/>
          </a:p>
        </p:txBody>
      </p:sp>
      <p:sp>
        <p:nvSpPr>
          <p:cNvPr id="14" name="Text Placeholder 19">
            <a:extLst>
              <a:ext uri="{FF2B5EF4-FFF2-40B4-BE49-F238E27FC236}">
                <a16:creationId xmlns:a16="http://schemas.microsoft.com/office/drawing/2014/main" id="{2254F5D3-A828-4E2C-81C9-A7B5E7A5A6DC}"/>
              </a:ext>
            </a:extLst>
          </p:cNvPr>
          <p:cNvSpPr>
            <a:spLocks noGrp="1"/>
          </p:cNvSpPr>
          <p:nvPr>
            <p:ph type="body" sz="quarter" idx="11" hasCustomPrompt="1"/>
          </p:nvPr>
        </p:nvSpPr>
        <p:spPr>
          <a:xfrm>
            <a:off x="1438275" y="2266950"/>
            <a:ext cx="6210300" cy="1455738"/>
          </a:xfrm>
          <a:prstGeom prst="rect">
            <a:avLst/>
          </a:prstGeom>
        </p:spPr>
        <p:txBody>
          <a:bodyPr anchor="b">
            <a:normAutofit/>
          </a:bodyPr>
          <a:lstStyle>
            <a:lvl1pPr marL="0" indent="0" algn="l" defTabSz="913800" rtl="0" eaLnBrk="1" fontAlgn="base" latinLnBrk="0" hangingPunct="1">
              <a:spcBef>
                <a:spcPct val="0"/>
              </a:spcBef>
              <a:spcAft>
                <a:spcPct val="0"/>
              </a:spcAft>
              <a:buNone/>
              <a:tabLst>
                <a:tab pos="275436" algn="l"/>
              </a:tabLst>
              <a:defRPr lang="en-US" sz="3200" b="0" kern="0" baseline="0" noProof="0" dirty="0" smtClean="0">
                <a:solidFill>
                  <a:schemeClr val="tx1">
                    <a:lumMod val="50000"/>
                  </a:schemeClr>
                </a:solidFill>
                <a:latin typeface="+mj-lt"/>
                <a:ea typeface="Open Sans" panose="020B0606030504020204" pitchFamily="34" charset="0"/>
                <a:cs typeface="Open Sans" panose="020B0606030504020204" pitchFamily="34" charset="0"/>
              </a:defRPr>
            </a:lvl1pPr>
          </a:lstStyle>
          <a:p>
            <a:r>
              <a:rPr lang="en-GB" b="0" dirty="0">
                <a:solidFill>
                  <a:schemeClr val="bg1"/>
                </a:solidFill>
                <a:ea typeface="Open Sans" panose="020B0606030504020204" pitchFamily="34" charset="0"/>
                <a:cs typeface="Open Sans" panose="020B0606030504020204" pitchFamily="34" charset="0"/>
              </a:rPr>
              <a:t>ADD HEADER HERE FOR THE DOCUMENT TITLE</a:t>
            </a:r>
          </a:p>
        </p:txBody>
      </p:sp>
      <p:sp>
        <p:nvSpPr>
          <p:cNvPr id="15" name="Text Placeholder 19">
            <a:extLst>
              <a:ext uri="{FF2B5EF4-FFF2-40B4-BE49-F238E27FC236}">
                <a16:creationId xmlns:a16="http://schemas.microsoft.com/office/drawing/2014/main" id="{C9109DA6-9FE7-43CC-AC82-F2FBC55E6359}"/>
              </a:ext>
            </a:extLst>
          </p:cNvPr>
          <p:cNvSpPr>
            <a:spLocks noGrp="1"/>
          </p:cNvSpPr>
          <p:nvPr>
            <p:ph type="body" sz="quarter" idx="12" hasCustomPrompt="1"/>
          </p:nvPr>
        </p:nvSpPr>
        <p:spPr>
          <a:xfrm>
            <a:off x="1438275" y="4032352"/>
            <a:ext cx="6210300" cy="949730"/>
          </a:xfrm>
          <a:prstGeom prst="rect">
            <a:avLst/>
          </a:prstGeom>
        </p:spPr>
        <p:txBody>
          <a:bodyPr anchor="t">
            <a:normAutofit/>
          </a:bodyPr>
          <a:lstStyle>
            <a:lvl1pPr marL="0" indent="0" algn="l" defTabSz="913800" rtl="0" eaLnBrk="1" fontAlgn="base" latinLnBrk="0" hangingPunct="1">
              <a:spcBef>
                <a:spcPct val="0"/>
              </a:spcBef>
              <a:spcAft>
                <a:spcPct val="0"/>
              </a:spcAft>
              <a:buNone/>
              <a:tabLst>
                <a:tab pos="275436" algn="l"/>
              </a:tabLst>
              <a:defRPr lang="en-US" sz="1600" b="0" kern="0" baseline="0" noProof="0" dirty="0" smtClean="0">
                <a:solidFill>
                  <a:schemeClr val="tx1">
                    <a:lumMod val="50000"/>
                  </a:schemeClr>
                </a:solidFill>
                <a:latin typeface="+mj-lt"/>
                <a:ea typeface="Open Sans" panose="020B0606030504020204" pitchFamily="34" charset="0"/>
                <a:cs typeface="Open Sans" panose="020B0606030504020204" pitchFamily="34" charset="0"/>
              </a:defRPr>
            </a:lvl1pPr>
          </a:lstStyle>
          <a:p>
            <a:r>
              <a:rPr lang="en-GB" kern="0">
                <a:solidFill>
                  <a:schemeClr val="bg1"/>
                </a:solidFill>
                <a:latin typeface="+mj-lt"/>
              </a:rPr>
              <a:t>Subtitle | Date</a:t>
            </a:r>
          </a:p>
        </p:txBody>
      </p:sp>
    </p:spTree>
    <p:extLst>
      <p:ext uri="{BB962C8B-B14F-4D97-AF65-F5344CB8AC3E}">
        <p14:creationId xmlns:p14="http://schemas.microsoft.com/office/powerpoint/2010/main" val="329965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chemeClr val="tx1">
                    <a:lumMod val="50000"/>
                  </a:schemeClr>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chemeClr val="tx1">
                    <a:lumMod val="50000"/>
                  </a:schemeClr>
                </a:solidFill>
                <a:latin typeface="+mj-lt"/>
                <a:ea typeface="+mj-ea"/>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183089" y="1622994"/>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chemeClr val="tx1">
                    <a:lumMod val="50000"/>
                  </a:schemeClr>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47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10892641" cy="4699983"/>
          </a:xfrm>
          <a:prstGeom prst="rect">
            <a:avLst/>
          </a:prstGeom>
        </p:spPr>
        <p:txBody>
          <a:bodyPr>
            <a:normAutofit/>
          </a:bodyPr>
          <a:lstStyle>
            <a:lvl1pPr marL="228600" indent="-342900" algn="l" defTabSz="914400" rtl="0" eaLnBrk="1" latinLnBrk="0" hangingPunct="1">
              <a:buClr>
                <a:srgbClr val="55BE47"/>
              </a:buClr>
              <a:buFont typeface="Wingdings" panose="05000000000000000000" pitchFamily="2" charset="2"/>
              <a:buChar char="ü"/>
              <a:defRPr lang="en-GB" sz="2400" kern="1200" dirty="0">
                <a:solidFill>
                  <a:schemeClr val="tx1">
                    <a:lumMod val="50000"/>
                  </a:schemeClr>
                </a:solidFill>
                <a:latin typeface="+mj-lt"/>
                <a:ea typeface="+mn-ea"/>
                <a:cs typeface="Arial" panose="020B0604020202020204" pitchFamily="34" charset="0"/>
              </a:defRPr>
            </a:lvl1pPr>
            <a:lvl2pPr marL="685800" indent="-342900" algn="l" defTabSz="914400" rtl="0" eaLnBrk="1" latinLnBrk="0" hangingPunct="1">
              <a:buClr>
                <a:srgbClr val="55BE47"/>
              </a:buClr>
              <a:buFont typeface="Wingdings" panose="05000000000000000000" pitchFamily="2" charset="2"/>
              <a:buChar char="ü"/>
              <a:defRPr lang="en-GB" sz="2400" kern="1200" dirty="0">
                <a:solidFill>
                  <a:schemeClr val="tx1">
                    <a:lumMod val="50000"/>
                  </a:schemeClr>
                </a:solidFill>
                <a:latin typeface="+mj-lt"/>
                <a:ea typeface="+mn-ea"/>
                <a:cs typeface="Arial" panose="020B0604020202020204" pitchFamily="34" charset="0"/>
              </a:defRPr>
            </a:lvl2pPr>
            <a:lvl3pPr marL="1143000" indent="-342900" algn="l" defTabSz="914400" rtl="0" eaLnBrk="1" latinLnBrk="0" hangingPunct="1">
              <a:buClr>
                <a:srgbClr val="55BE47"/>
              </a:buClr>
              <a:buFont typeface="Wingdings" panose="05000000000000000000" pitchFamily="2" charset="2"/>
              <a:buChar char="ü"/>
              <a:defRPr lang="en-GB" sz="2400" kern="1200" dirty="0">
                <a:solidFill>
                  <a:schemeClr val="tx1">
                    <a:lumMod val="50000"/>
                  </a:schemeClr>
                </a:solidFill>
                <a:latin typeface="+mj-lt"/>
                <a:ea typeface="+mn-ea"/>
                <a:cs typeface="Arial" panose="020B0604020202020204" pitchFamily="34" charset="0"/>
              </a:defRPr>
            </a:lvl3pPr>
            <a:lvl4pPr marL="1600200" indent="-342900" algn="l" defTabSz="914400" rtl="0" eaLnBrk="1" latinLnBrk="0" hangingPunct="1">
              <a:buClr>
                <a:srgbClr val="55BE47"/>
              </a:buClr>
              <a:buFont typeface="Wingdings" panose="05000000000000000000" pitchFamily="2" charset="2"/>
              <a:buChar char="ü"/>
              <a:defRPr lang="en-GB" sz="2400" kern="1200" dirty="0">
                <a:solidFill>
                  <a:schemeClr val="tx1">
                    <a:lumMod val="50000"/>
                  </a:schemeClr>
                </a:solidFill>
                <a:latin typeface="+mj-lt"/>
                <a:ea typeface="+mn-ea"/>
                <a:cs typeface="Arial" panose="020B0604020202020204" pitchFamily="34" charset="0"/>
              </a:defRPr>
            </a:lvl4pPr>
            <a:lvl5pPr marL="2057400" indent="-342900" algn="l" defTabSz="914400" rtl="0" eaLnBrk="1" latinLnBrk="0" hangingPunct="1">
              <a:buClr>
                <a:srgbClr val="55BE47"/>
              </a:buClr>
              <a:buFont typeface="Wingdings" panose="05000000000000000000" pitchFamily="2" charset="2"/>
              <a:buChar char="ü"/>
              <a:defRPr lang="en-US" sz="2400" kern="1200" dirty="0">
                <a:solidFill>
                  <a:schemeClr val="tx1">
                    <a:lumMod val="50000"/>
                  </a:schemeClr>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chemeClr val="tx1">
                    <a:lumMod val="50000"/>
                  </a:schemeClr>
                </a:solidFill>
                <a:latin typeface="+mj-lt"/>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2217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Agenda and Content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987425" y="614728"/>
            <a:ext cx="7060466" cy="899410"/>
          </a:xfrm>
          <a:prstGeom prst="rect">
            <a:avLst/>
          </a:prstGeom>
        </p:spPr>
        <p:txBody>
          <a:bodyPr anchor="ctr">
            <a:normAutofit/>
          </a:bodyPr>
          <a:lstStyle>
            <a:lvl1pPr marL="0" algn="l" defTabSz="914400" rtl="0" eaLnBrk="0" fontAlgn="base" latinLnBrk="0" hangingPunct="0">
              <a:spcBef>
                <a:spcPct val="0"/>
              </a:spcBef>
              <a:spcAft>
                <a:spcPct val="0"/>
              </a:spcAft>
              <a:defRPr lang="en-US" sz="3200" b="0" kern="0" dirty="0">
                <a:solidFill>
                  <a:schemeClr val="tx1">
                    <a:lumMod val="50000"/>
                  </a:schemeClr>
                </a:solidFill>
                <a:latin typeface="+mj-lt"/>
                <a:ea typeface="+mj-ea"/>
                <a:cs typeface="Arial" panose="020B0604020202020204" pitchFamily="34" charset="0"/>
              </a:defRPr>
            </a:lvl1pPr>
          </a:lstStyle>
          <a:p>
            <a:r>
              <a:rPr lang="en-GB"/>
              <a:t>CONTENTS</a:t>
            </a:r>
            <a:endParaRPr lang="en-US"/>
          </a:p>
        </p:txBody>
      </p:sp>
      <p:sp>
        <p:nvSpPr>
          <p:cNvPr id="19" name="Text Placeholder 5">
            <a:extLst>
              <a:ext uri="{FF2B5EF4-FFF2-40B4-BE49-F238E27FC236}">
                <a16:creationId xmlns:a16="http://schemas.microsoft.com/office/drawing/2014/main" id="{1756DA8B-A721-4F95-B878-4A88A3C3FDEE}"/>
              </a:ext>
            </a:extLst>
          </p:cNvPr>
          <p:cNvSpPr>
            <a:spLocks noGrp="1"/>
          </p:cNvSpPr>
          <p:nvPr>
            <p:ph type="body" sz="quarter" idx="17" hasCustomPrompt="1"/>
          </p:nvPr>
        </p:nvSpPr>
        <p:spPr>
          <a:xfrm>
            <a:off x="1111250" y="1622996"/>
            <a:ext cx="6936647" cy="4357475"/>
          </a:xfrm>
          <a:prstGeom prst="rect">
            <a:avLst/>
          </a:prstGeom>
        </p:spPr>
        <p:txBody>
          <a:bodyPr anchor="t"/>
          <a:lstStyle>
            <a:lvl1pPr marL="228600" indent="-228600">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1</a:t>
            </a:r>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dirty="0"/>
              <a:t>INSERT COUNCIL LOGO HERE</a:t>
            </a:r>
          </a:p>
          <a:p>
            <a:endParaRPr lang="en-GB" dirty="0"/>
          </a:p>
        </p:txBody>
      </p:sp>
      <p:sp>
        <p:nvSpPr>
          <p:cNvPr id="27" name="Footer Placeholder 4">
            <a:extLst>
              <a:ext uri="{FF2B5EF4-FFF2-40B4-BE49-F238E27FC236}">
                <a16:creationId xmlns:a16="http://schemas.microsoft.com/office/drawing/2014/main" id="{3F3DCD13-0AEB-4B14-A142-90E2CCEA665C}"/>
              </a:ext>
            </a:extLst>
          </p:cNvPr>
          <p:cNvSpPr>
            <a:spLocks noGrp="1"/>
          </p:cNvSpPr>
          <p:nvPr>
            <p:ph type="ftr" sz="quarter" idx="13"/>
          </p:nvPr>
        </p:nvSpPr>
        <p:spPr>
          <a:xfrm>
            <a:off x="6096000" y="6386944"/>
            <a:ext cx="0" cy="0"/>
          </a:xfrm>
        </p:spPr>
        <p:txBody>
          <a:bodyPr/>
          <a:lstStyle>
            <a:lvl1pPr algn="ctr">
              <a:defRPr/>
            </a:lvl1pPr>
          </a:lstStyle>
          <a:p>
            <a:endParaRPr lang="en-GB" dirty="0"/>
          </a:p>
        </p:txBody>
      </p:sp>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84B1A7E1-A8E2-4EBA-A74F-5F0B9349F6DA}" type="slidenum">
              <a:rPr lang="en-GB" smtClean="0"/>
              <a:t>‹#›</a:t>
            </a:fld>
            <a:endParaRPr lang="en-GB" dirty="0"/>
          </a:p>
        </p:txBody>
      </p:sp>
    </p:spTree>
    <p:extLst>
      <p:ext uri="{BB962C8B-B14F-4D97-AF65-F5344CB8AC3E}">
        <p14:creationId xmlns:p14="http://schemas.microsoft.com/office/powerpoint/2010/main" val="216187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Section Title">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0031445-B272-4433-BA5F-E78C6DDB903E}"/>
              </a:ext>
            </a:extLst>
          </p:cNvPr>
          <p:cNvSpPr/>
          <p:nvPr/>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987425" y="2388170"/>
            <a:ext cx="7060466" cy="899410"/>
          </a:xfrm>
          <a:prstGeom prst="rect">
            <a:avLst/>
          </a:prstGeom>
        </p:spPr>
        <p:txBody>
          <a:bodyPr bIns="0" anchor="b">
            <a:normAutofit/>
          </a:bodyPr>
          <a:lstStyle>
            <a:lvl1pPr marL="0" algn="l" defTabSz="914400" rtl="0" eaLnBrk="0" fontAlgn="base" latinLnBrk="0" hangingPunct="0">
              <a:spcBef>
                <a:spcPct val="0"/>
              </a:spcBef>
              <a:spcAft>
                <a:spcPct val="0"/>
              </a:spcAft>
              <a:defRPr lang="en-US" sz="3200" b="0" kern="0" dirty="0">
                <a:solidFill>
                  <a:schemeClr val="tx1">
                    <a:lumMod val="50000"/>
                  </a:schemeClr>
                </a:solidFill>
                <a:latin typeface="+mj-lt"/>
                <a:ea typeface="+mj-ea"/>
                <a:cs typeface="Arial" panose="020B0604020202020204" pitchFamily="34" charset="0"/>
              </a:defRPr>
            </a:lvl1pPr>
          </a:lstStyle>
          <a:p>
            <a:r>
              <a:rPr lang="en-GB" dirty="0"/>
              <a:t>Section Title</a:t>
            </a:r>
            <a:endParaRPr lang="en-US" dirty="0"/>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dirty="0"/>
              <a:t>INSERT COUNCIL LOGO HERE</a:t>
            </a:r>
          </a:p>
          <a:p>
            <a:endParaRPr lang="en-GB" dirty="0"/>
          </a:p>
        </p:txBody>
      </p:sp>
      <p:sp>
        <p:nvSpPr>
          <p:cNvPr id="47" name="Rectangle 46">
            <a:extLst>
              <a:ext uri="{FF2B5EF4-FFF2-40B4-BE49-F238E27FC236}">
                <a16:creationId xmlns:a16="http://schemas.microsoft.com/office/drawing/2014/main" id="{016C2201-02EF-444D-BCB2-7D47DC363D21}"/>
              </a:ext>
            </a:extLst>
          </p:cNvPr>
          <p:cNvSpPr/>
          <p:nvPr/>
        </p:nvSpPr>
        <p:spPr>
          <a:xfrm>
            <a:off x="0" y="584840"/>
            <a:ext cx="496887" cy="566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84B1A7E1-A8E2-4EBA-A74F-5F0B9349F6DA}" type="slidenum">
              <a:rPr lang="en-GB" smtClean="0"/>
              <a:t>‹#›</a:t>
            </a:fld>
            <a:endParaRPr lang="en-GB" dirty="0"/>
          </a:p>
        </p:txBody>
      </p:sp>
      <p:sp>
        <p:nvSpPr>
          <p:cNvPr id="3" name="Text Placeholder 2">
            <a:extLst>
              <a:ext uri="{FF2B5EF4-FFF2-40B4-BE49-F238E27FC236}">
                <a16:creationId xmlns:a16="http://schemas.microsoft.com/office/drawing/2014/main" id="{08940DED-5A13-4A3A-89E9-69EF3F82B570}"/>
              </a:ext>
            </a:extLst>
          </p:cNvPr>
          <p:cNvSpPr>
            <a:spLocks noGrp="1"/>
          </p:cNvSpPr>
          <p:nvPr>
            <p:ph type="body" sz="quarter" idx="15" hasCustomPrompt="1"/>
          </p:nvPr>
        </p:nvSpPr>
        <p:spPr>
          <a:xfrm>
            <a:off x="987426" y="3318169"/>
            <a:ext cx="7060466" cy="899410"/>
          </a:xfrm>
          <a:prstGeom prst="rect">
            <a:avLst/>
          </a:prstGeom>
        </p:spPr>
        <p:txBody>
          <a:bodyPr tIns="0"/>
          <a:lstStyle>
            <a:lvl1pPr marL="0" indent="0">
              <a:buNone/>
              <a:defRPr sz="2400">
                <a:solidFill>
                  <a:schemeClr val="tx1">
                    <a:lumMod val="50000"/>
                  </a:schemeClr>
                </a:solidFill>
                <a:latin typeface="+mj-lt"/>
              </a:defRPr>
            </a:lvl1pPr>
          </a:lstStyle>
          <a:p>
            <a:pPr lvl="0"/>
            <a:r>
              <a:rPr lang="en-GB"/>
              <a:t>Section Subtitle</a:t>
            </a:r>
          </a:p>
        </p:txBody>
      </p:sp>
      <p:pic>
        <p:nvPicPr>
          <p:cNvPr id="2" name="Picture 8">
            <a:extLst>
              <a:ext uri="{FF2B5EF4-FFF2-40B4-BE49-F238E27FC236}">
                <a16:creationId xmlns:a16="http://schemas.microsoft.com/office/drawing/2014/main" id="{A6AE2CF5-F302-FA88-566B-79CB526360C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215556" y="671209"/>
            <a:ext cx="3266037" cy="1366897"/>
          </a:xfrm>
          <a:prstGeom prst="rect">
            <a:avLst/>
          </a:prstGeom>
        </p:spPr>
      </p:pic>
    </p:spTree>
    <p:extLst>
      <p:ext uri="{BB962C8B-B14F-4D97-AF65-F5344CB8AC3E}">
        <p14:creationId xmlns:p14="http://schemas.microsoft.com/office/powerpoint/2010/main" val="39722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Title">
    <p:spTree>
      <p:nvGrpSpPr>
        <p:cNvPr id="1" name=""/>
        <p:cNvGrpSpPr/>
        <p:nvPr/>
      </p:nvGrpSpPr>
      <p:grpSpPr>
        <a:xfrm>
          <a:off x="0" y="0"/>
          <a:ext cx="0" cy="0"/>
          <a:chOff x="0" y="0"/>
          <a:chExt cx="0" cy="0"/>
        </a:xfrm>
      </p:grpSpPr>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997672" y="5568676"/>
            <a:ext cx="3133864" cy="1177925"/>
          </a:xfrm>
          <a:prstGeom prst="rect">
            <a:avLst/>
          </a:prstGeom>
        </p:spPr>
        <p:txBody>
          <a:bodyPr anchor="ctr">
            <a:normAutofit/>
          </a:bodyPr>
          <a:lstStyle>
            <a:lvl1pPr marL="0" indent="0" algn="ctr">
              <a:buNone/>
              <a:defRPr sz="1200"/>
            </a:lvl1pPr>
          </a:lstStyle>
          <a:p>
            <a:r>
              <a:rPr lang="en-GB" dirty="0"/>
              <a:t>INSERT COUNCIL LOGO HERE</a:t>
            </a:r>
          </a:p>
          <a:p>
            <a:endParaRPr lang="en-GB" dirty="0"/>
          </a:p>
        </p:txBody>
      </p:sp>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84B1A7E1-A8E2-4EBA-A74F-5F0B9349F6DA}" type="slidenum">
              <a:rPr lang="en-GB" smtClean="0"/>
              <a:t>‹#›</a:t>
            </a:fld>
            <a:endParaRPr lang="en-GB" dirty="0"/>
          </a:p>
        </p:txBody>
      </p:sp>
      <p:sp>
        <p:nvSpPr>
          <p:cNvPr id="17" name="Title 1">
            <a:extLst>
              <a:ext uri="{FF2B5EF4-FFF2-40B4-BE49-F238E27FC236}">
                <a16:creationId xmlns:a16="http://schemas.microsoft.com/office/drawing/2014/main" id="{39899F43-7ADE-5679-6885-6A9B6C1BCF5D}"/>
              </a:ext>
            </a:extLst>
          </p:cNvPr>
          <p:cNvSpPr txBox="1">
            <a:spLocks/>
          </p:cNvSpPr>
          <p:nvPr userDrawn="1"/>
        </p:nvSpPr>
        <p:spPr>
          <a:xfrm>
            <a:off x="640291" y="127639"/>
            <a:ext cx="7060466" cy="899410"/>
          </a:xfrm>
          <a:prstGeom prst="rect">
            <a:avLst/>
          </a:prstGeom>
        </p:spPr>
        <p:txBody>
          <a:bodyPr bIns="0" anchor="b">
            <a:normAutofit/>
          </a:bodyPr>
          <a:lstStyle>
            <a:lvl1pPr marL="0" algn="l" defTabSz="914400" rtl="0" eaLnBrk="0" fontAlgn="base" latinLnBrk="0" hangingPunct="0">
              <a:lnSpc>
                <a:spcPct val="90000"/>
              </a:lnSpc>
              <a:spcBef>
                <a:spcPct val="0"/>
              </a:spcBef>
              <a:spcAft>
                <a:spcPct val="0"/>
              </a:spcAft>
              <a:buNone/>
              <a:defRPr lang="en-US" sz="3200" b="0" kern="0" dirty="0">
                <a:solidFill>
                  <a:schemeClr val="bg1"/>
                </a:solidFill>
                <a:latin typeface="+mj-lt"/>
                <a:ea typeface="+mj-ea"/>
                <a:cs typeface="Arial" panose="020B0604020202020204" pitchFamily="34" charset="0"/>
              </a:defRPr>
            </a:lvl1pPr>
          </a:lstStyle>
          <a:p>
            <a:r>
              <a:rPr lang="en-GB" dirty="0"/>
              <a:t>Section Title</a:t>
            </a:r>
          </a:p>
        </p:txBody>
      </p:sp>
      <p:sp>
        <p:nvSpPr>
          <p:cNvPr id="18" name="Text Placeholder 5">
            <a:extLst>
              <a:ext uri="{FF2B5EF4-FFF2-40B4-BE49-F238E27FC236}">
                <a16:creationId xmlns:a16="http://schemas.microsoft.com/office/drawing/2014/main" id="{D201230D-7431-C618-F58A-362496B62534}"/>
              </a:ext>
            </a:extLst>
          </p:cNvPr>
          <p:cNvSpPr>
            <a:spLocks noGrp="1"/>
          </p:cNvSpPr>
          <p:nvPr>
            <p:ph type="body" sz="quarter" idx="17" hasCustomPrompt="1"/>
          </p:nvPr>
        </p:nvSpPr>
        <p:spPr>
          <a:xfrm>
            <a:off x="702733" y="1204658"/>
            <a:ext cx="7865533" cy="5070474"/>
          </a:xfrm>
          <a:prstGeom prst="rect">
            <a:avLst/>
          </a:prstGeom>
        </p:spPr>
        <p:txBody>
          <a:bodyPr anchor="t"/>
          <a:lstStyle>
            <a:lvl1pPr marL="228600" indent="-228600">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1</a:t>
            </a:r>
          </a:p>
        </p:txBody>
      </p:sp>
    </p:spTree>
    <p:extLst>
      <p:ext uri="{BB962C8B-B14F-4D97-AF65-F5344CB8AC3E}">
        <p14:creationId xmlns:p14="http://schemas.microsoft.com/office/powerpoint/2010/main" val="159125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10892641"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chemeClr val="tx1">
                    <a:lumMod val="50000"/>
                  </a:schemeClr>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chemeClr val="tx1">
                    <a:lumMod val="50000"/>
                  </a:schemeClr>
                </a:solidFill>
                <a:latin typeface="+mj-lt"/>
                <a:ea typeface="+mj-ea"/>
                <a:cs typeface="Arial" panose="020B0604020202020204" pitchFamily="34" charset="0"/>
              </a:defRPr>
            </a:lvl1pPr>
          </a:lstStyle>
          <a:p>
            <a:r>
              <a:rPr lang="en-US" dirty="0"/>
              <a:t>Click to edit Master title style</a:t>
            </a:r>
          </a:p>
        </p:txBody>
      </p:sp>
      <p:sp>
        <p:nvSpPr>
          <p:cNvPr id="6" name="Footer Placeholder 4">
            <a:extLst>
              <a:ext uri="{FF2B5EF4-FFF2-40B4-BE49-F238E27FC236}">
                <a16:creationId xmlns:a16="http://schemas.microsoft.com/office/drawing/2014/main" id="{B7611286-A5AF-40E4-8D69-760FACBD4D43}"/>
              </a:ext>
            </a:extLst>
          </p:cNvPr>
          <p:cNvSpPr>
            <a:spLocks noGrp="1"/>
          </p:cNvSpPr>
          <p:nvPr>
            <p:ph type="ftr" sz="quarter" idx="13"/>
          </p:nvPr>
        </p:nvSpPr>
        <p:spPr>
          <a:xfrm>
            <a:off x="6096000" y="6386944"/>
            <a:ext cx="0" cy="0"/>
          </a:xfrm>
        </p:spPr>
        <p:txBody>
          <a:bodyPr/>
          <a:lstStyle>
            <a:lvl1pPr algn="ctr">
              <a:defRPr/>
            </a:lvl1pPr>
          </a:lstStyle>
          <a:p>
            <a:endParaRPr lang="en-GB" dirty="0"/>
          </a:p>
        </p:txBody>
      </p:sp>
      <p:sp>
        <p:nvSpPr>
          <p:cNvPr id="7" name="Slide Number Placeholder 5">
            <a:extLst>
              <a:ext uri="{FF2B5EF4-FFF2-40B4-BE49-F238E27FC236}">
                <a16:creationId xmlns:a16="http://schemas.microsoft.com/office/drawing/2014/main" id="{95C626F4-0317-4015-A39A-08A6245F050E}"/>
              </a:ext>
            </a:extLst>
          </p:cNvPr>
          <p:cNvSpPr>
            <a:spLocks noGrp="1"/>
          </p:cNvSpPr>
          <p:nvPr>
            <p:ph type="sldNum" sz="quarter" idx="14"/>
          </p:nvPr>
        </p:nvSpPr>
        <p:spPr>
          <a:xfrm>
            <a:off x="11730184" y="6386944"/>
            <a:ext cx="0" cy="0"/>
          </a:xfrm>
        </p:spPr>
        <p:txBody>
          <a:bodyPr/>
          <a:lstStyle>
            <a:lvl1pPr algn="r">
              <a:defRPr/>
            </a:lvl1pPr>
          </a:lstStyle>
          <a:p>
            <a:fld id="{84B1A7E1-A8E2-4EBA-A74F-5F0B9349F6DA}" type="slidenum">
              <a:rPr lang="en-GB" smtClean="0"/>
              <a:t>‹#›</a:t>
            </a:fld>
            <a:endParaRPr lang="en-GB" dirty="0"/>
          </a:p>
        </p:txBody>
      </p:sp>
    </p:spTree>
    <p:extLst>
      <p:ext uri="{BB962C8B-B14F-4D97-AF65-F5344CB8AC3E}">
        <p14:creationId xmlns:p14="http://schemas.microsoft.com/office/powerpoint/2010/main" val="173767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Content Ticks">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10892641" cy="4699983"/>
          </a:xfrm>
          <a:prstGeom prst="rect">
            <a:avLst/>
          </a:prstGeom>
        </p:spPr>
        <p:txBody>
          <a:bodyPr>
            <a:normAutofit/>
          </a:bodyPr>
          <a:lstStyle>
            <a:lvl1pPr marL="228600" indent="-342900" algn="l" defTabSz="914400" rtl="0" eaLnBrk="1" latinLnBrk="0" hangingPunct="1">
              <a:buClr>
                <a:srgbClr val="55BE47"/>
              </a:buClr>
              <a:buFont typeface="Wingdings" panose="05000000000000000000" pitchFamily="2" charset="2"/>
              <a:buChar char="ü"/>
              <a:defRPr lang="en-GB" sz="2400" kern="1200" dirty="0">
                <a:solidFill>
                  <a:schemeClr val="tx1">
                    <a:lumMod val="50000"/>
                  </a:schemeClr>
                </a:solidFill>
                <a:latin typeface="+mj-lt"/>
                <a:ea typeface="+mn-ea"/>
                <a:cs typeface="Arial" panose="020B0604020202020204" pitchFamily="34" charset="0"/>
              </a:defRPr>
            </a:lvl1pPr>
            <a:lvl2pPr marL="685800" indent="-342900" algn="l" defTabSz="914400" rtl="0" eaLnBrk="1" latinLnBrk="0" hangingPunct="1">
              <a:buClr>
                <a:srgbClr val="55BE47"/>
              </a:buClr>
              <a:buFont typeface="Wingdings" panose="05000000000000000000" pitchFamily="2" charset="2"/>
              <a:buChar char="ü"/>
              <a:defRPr lang="en-GB" sz="2400" kern="1200" dirty="0">
                <a:solidFill>
                  <a:schemeClr val="tx1">
                    <a:lumMod val="50000"/>
                  </a:schemeClr>
                </a:solidFill>
                <a:latin typeface="+mj-lt"/>
                <a:ea typeface="+mn-ea"/>
                <a:cs typeface="Arial" panose="020B0604020202020204" pitchFamily="34" charset="0"/>
              </a:defRPr>
            </a:lvl2pPr>
            <a:lvl3pPr marL="1143000" indent="-342900" algn="l" defTabSz="914400" rtl="0" eaLnBrk="1" latinLnBrk="0" hangingPunct="1">
              <a:buClr>
                <a:srgbClr val="55BE47"/>
              </a:buClr>
              <a:buFont typeface="Wingdings" panose="05000000000000000000" pitchFamily="2" charset="2"/>
              <a:buChar char="ü"/>
              <a:defRPr lang="en-GB" sz="2400" kern="1200" dirty="0">
                <a:solidFill>
                  <a:schemeClr val="tx1">
                    <a:lumMod val="50000"/>
                  </a:schemeClr>
                </a:solidFill>
                <a:latin typeface="+mj-lt"/>
                <a:ea typeface="+mn-ea"/>
                <a:cs typeface="Arial" panose="020B0604020202020204" pitchFamily="34" charset="0"/>
              </a:defRPr>
            </a:lvl3pPr>
            <a:lvl4pPr marL="1600200" indent="-342900" algn="l" defTabSz="914400" rtl="0" eaLnBrk="1" latinLnBrk="0" hangingPunct="1">
              <a:buClr>
                <a:srgbClr val="55BE47"/>
              </a:buClr>
              <a:buFont typeface="Wingdings" panose="05000000000000000000" pitchFamily="2" charset="2"/>
              <a:buChar char="ü"/>
              <a:defRPr lang="en-GB" sz="2400" kern="1200" dirty="0">
                <a:solidFill>
                  <a:schemeClr val="tx1">
                    <a:lumMod val="50000"/>
                  </a:schemeClr>
                </a:solidFill>
                <a:latin typeface="+mj-lt"/>
                <a:ea typeface="+mn-ea"/>
                <a:cs typeface="Arial" panose="020B0604020202020204" pitchFamily="34" charset="0"/>
              </a:defRPr>
            </a:lvl4pPr>
            <a:lvl5pPr marL="2057400" indent="-342900" algn="l" defTabSz="914400" rtl="0" eaLnBrk="1" latinLnBrk="0" hangingPunct="1">
              <a:buClr>
                <a:srgbClr val="55BE47"/>
              </a:buClr>
              <a:buFont typeface="Wingdings" panose="05000000000000000000" pitchFamily="2" charset="2"/>
              <a:buChar char="ü"/>
              <a:defRPr lang="en-US" sz="2400" kern="1200" dirty="0">
                <a:solidFill>
                  <a:schemeClr val="tx1">
                    <a:lumMod val="50000"/>
                  </a:schemeClr>
                </a:solidFill>
                <a:latin typeface="+mj-lt"/>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chemeClr val="tx1">
                    <a:lumMod val="50000"/>
                  </a:schemeClr>
                </a:solidFill>
                <a:latin typeface="+mj-lt"/>
                <a:ea typeface="+mj-ea"/>
                <a:cs typeface="Arial" panose="020B0604020202020204" pitchFamily="34" charset="0"/>
              </a:defRPr>
            </a:lvl1pPr>
          </a:lstStyle>
          <a:p>
            <a:r>
              <a:rPr lang="en-US" dirty="0"/>
              <a:t>Click to edit Master title style</a:t>
            </a:r>
          </a:p>
        </p:txBody>
      </p:sp>
      <p:sp>
        <p:nvSpPr>
          <p:cNvPr id="6" name="Footer Placeholder 4">
            <a:extLst>
              <a:ext uri="{FF2B5EF4-FFF2-40B4-BE49-F238E27FC236}">
                <a16:creationId xmlns:a16="http://schemas.microsoft.com/office/drawing/2014/main" id="{1A562D82-E46F-423A-A562-C12FC518B6B3}"/>
              </a:ext>
            </a:extLst>
          </p:cNvPr>
          <p:cNvSpPr>
            <a:spLocks noGrp="1"/>
          </p:cNvSpPr>
          <p:nvPr>
            <p:ph type="ftr" sz="quarter" idx="13"/>
          </p:nvPr>
        </p:nvSpPr>
        <p:spPr>
          <a:xfrm>
            <a:off x="6096000" y="6386944"/>
            <a:ext cx="0" cy="0"/>
          </a:xfrm>
        </p:spPr>
        <p:txBody>
          <a:bodyPr/>
          <a:lstStyle>
            <a:lvl1pPr algn="ctr">
              <a:defRPr/>
            </a:lvl1pPr>
          </a:lstStyle>
          <a:p>
            <a:endParaRPr lang="en-GB" dirty="0"/>
          </a:p>
        </p:txBody>
      </p:sp>
      <p:sp>
        <p:nvSpPr>
          <p:cNvPr id="7" name="Slide Number Placeholder 5">
            <a:extLst>
              <a:ext uri="{FF2B5EF4-FFF2-40B4-BE49-F238E27FC236}">
                <a16:creationId xmlns:a16="http://schemas.microsoft.com/office/drawing/2014/main" id="{BB68618B-2ECB-4D53-A81C-C81DAFC50534}"/>
              </a:ext>
            </a:extLst>
          </p:cNvPr>
          <p:cNvSpPr>
            <a:spLocks noGrp="1"/>
          </p:cNvSpPr>
          <p:nvPr>
            <p:ph type="sldNum" sz="quarter" idx="14"/>
          </p:nvPr>
        </p:nvSpPr>
        <p:spPr>
          <a:xfrm>
            <a:off x="11730184" y="6386944"/>
            <a:ext cx="0" cy="0"/>
          </a:xfrm>
        </p:spPr>
        <p:txBody>
          <a:bodyPr/>
          <a:lstStyle>
            <a:lvl1pPr algn="r">
              <a:defRPr/>
            </a:lvl1pPr>
          </a:lstStyle>
          <a:p>
            <a:fld id="{84B1A7E1-A8E2-4EBA-A74F-5F0B9349F6DA}" type="slidenum">
              <a:rPr lang="en-GB" smtClean="0"/>
              <a:t>‹#›</a:t>
            </a:fld>
            <a:endParaRPr lang="en-GB" dirty="0"/>
          </a:p>
        </p:txBody>
      </p:sp>
    </p:spTree>
    <p:extLst>
      <p:ext uri="{BB962C8B-B14F-4D97-AF65-F5344CB8AC3E}">
        <p14:creationId xmlns:p14="http://schemas.microsoft.com/office/powerpoint/2010/main" val="278131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chemeClr val="tx1">
                    <a:lumMod val="50000"/>
                  </a:schemeClr>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chemeClr val="tx1">
                    <a:lumMod val="50000"/>
                  </a:schemeClr>
                </a:solidFill>
                <a:latin typeface="+mj-lt"/>
                <a:ea typeface="+mj-ea"/>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480526" y="1622994"/>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chemeClr val="tx1">
                    <a:lumMod val="50000"/>
                  </a:schemeClr>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4">
            <a:extLst>
              <a:ext uri="{FF2B5EF4-FFF2-40B4-BE49-F238E27FC236}">
                <a16:creationId xmlns:a16="http://schemas.microsoft.com/office/drawing/2014/main" id="{F28649D3-A1AF-4A88-AFAC-A4657E0AFE09}"/>
              </a:ext>
            </a:extLst>
          </p:cNvPr>
          <p:cNvSpPr>
            <a:spLocks noGrp="1"/>
          </p:cNvSpPr>
          <p:nvPr>
            <p:ph type="ftr" sz="quarter" idx="13"/>
          </p:nvPr>
        </p:nvSpPr>
        <p:spPr>
          <a:xfrm>
            <a:off x="6096000" y="6386944"/>
            <a:ext cx="0" cy="0"/>
          </a:xfrm>
        </p:spPr>
        <p:txBody>
          <a:bodyPr/>
          <a:lstStyle>
            <a:lvl1pPr algn="ctr">
              <a:defRPr/>
            </a:lvl1pPr>
          </a:lstStyle>
          <a:p>
            <a:endParaRPr lang="en-GB" dirty="0"/>
          </a:p>
        </p:txBody>
      </p:sp>
      <p:sp>
        <p:nvSpPr>
          <p:cNvPr id="13" name="Slide Number Placeholder 5">
            <a:extLst>
              <a:ext uri="{FF2B5EF4-FFF2-40B4-BE49-F238E27FC236}">
                <a16:creationId xmlns:a16="http://schemas.microsoft.com/office/drawing/2014/main" id="{76AA047F-E567-40A0-BB3B-DF64EBF59E29}"/>
              </a:ext>
            </a:extLst>
          </p:cNvPr>
          <p:cNvSpPr>
            <a:spLocks noGrp="1"/>
          </p:cNvSpPr>
          <p:nvPr>
            <p:ph type="sldNum" sz="quarter" idx="14"/>
          </p:nvPr>
        </p:nvSpPr>
        <p:spPr>
          <a:xfrm>
            <a:off x="11730184" y="6386944"/>
            <a:ext cx="0" cy="0"/>
          </a:xfrm>
        </p:spPr>
        <p:txBody>
          <a:bodyPr/>
          <a:lstStyle>
            <a:lvl1pPr algn="r">
              <a:defRPr/>
            </a:lvl1pPr>
          </a:lstStyle>
          <a:p>
            <a:fld id="{84B1A7E1-A8E2-4EBA-A74F-5F0B9349F6DA}" type="slidenum">
              <a:rPr lang="en-GB" smtClean="0"/>
              <a:t>‹#›</a:t>
            </a:fld>
            <a:endParaRPr lang="en-GB" dirty="0"/>
          </a:p>
        </p:txBody>
      </p:sp>
    </p:spTree>
    <p:extLst>
      <p:ext uri="{BB962C8B-B14F-4D97-AF65-F5344CB8AC3E}">
        <p14:creationId xmlns:p14="http://schemas.microsoft.com/office/powerpoint/2010/main" val="124444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Four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6"/>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chemeClr val="tx1">
                    <a:lumMod val="50000"/>
                  </a:schemeClr>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chemeClr val="tx1">
                    <a:lumMod val="50000"/>
                  </a:schemeClr>
                </a:solidFill>
                <a:latin typeface="+mj-lt"/>
                <a:ea typeface="+mj-ea"/>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472099" y="1622994"/>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chemeClr val="tx1">
                    <a:lumMod val="50000"/>
                  </a:schemeClr>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E1294A3B-63AF-4E09-B4B3-F8E4F90DF991}"/>
              </a:ext>
            </a:extLst>
          </p:cNvPr>
          <p:cNvSpPr>
            <a:spLocks noGrp="1"/>
          </p:cNvSpPr>
          <p:nvPr>
            <p:ph idx="11"/>
          </p:nvPr>
        </p:nvSpPr>
        <p:spPr>
          <a:xfrm>
            <a:off x="802754" y="5225144"/>
            <a:ext cx="5214869" cy="109783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D68B3CBF-37A0-4041-8F8D-2D6CDB8CB13D}"/>
              </a:ext>
            </a:extLst>
          </p:cNvPr>
          <p:cNvSpPr>
            <a:spLocks noGrp="1"/>
          </p:cNvSpPr>
          <p:nvPr>
            <p:ph idx="12"/>
          </p:nvPr>
        </p:nvSpPr>
        <p:spPr>
          <a:xfrm>
            <a:off x="6472099" y="5225142"/>
            <a:ext cx="5214869" cy="109783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chemeClr val="tx1">
                    <a:lumMod val="50000"/>
                  </a:schemeClr>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16" name="Footer Placeholder 4">
            <a:extLst>
              <a:ext uri="{FF2B5EF4-FFF2-40B4-BE49-F238E27FC236}">
                <a16:creationId xmlns:a16="http://schemas.microsoft.com/office/drawing/2014/main" id="{E2A56E23-E2BE-4CAF-B22F-6BCF214F1935}"/>
              </a:ext>
            </a:extLst>
          </p:cNvPr>
          <p:cNvSpPr>
            <a:spLocks noGrp="1"/>
          </p:cNvSpPr>
          <p:nvPr>
            <p:ph type="ftr" sz="quarter" idx="13"/>
          </p:nvPr>
        </p:nvSpPr>
        <p:spPr>
          <a:xfrm>
            <a:off x="6096000" y="6386944"/>
            <a:ext cx="0" cy="0"/>
          </a:xfrm>
        </p:spPr>
        <p:txBody>
          <a:bodyPr/>
          <a:lstStyle>
            <a:lvl1pPr algn="ctr">
              <a:defRPr/>
            </a:lvl1pPr>
          </a:lstStyle>
          <a:p>
            <a:endParaRPr lang="en-GB" dirty="0"/>
          </a:p>
        </p:txBody>
      </p:sp>
      <p:sp>
        <p:nvSpPr>
          <p:cNvPr id="17" name="Slide Number Placeholder 5">
            <a:extLst>
              <a:ext uri="{FF2B5EF4-FFF2-40B4-BE49-F238E27FC236}">
                <a16:creationId xmlns:a16="http://schemas.microsoft.com/office/drawing/2014/main" id="{856EF57B-878D-45CE-B579-9B46B7503B14}"/>
              </a:ext>
            </a:extLst>
          </p:cNvPr>
          <p:cNvSpPr>
            <a:spLocks noGrp="1"/>
          </p:cNvSpPr>
          <p:nvPr>
            <p:ph type="sldNum" sz="quarter" idx="14"/>
          </p:nvPr>
        </p:nvSpPr>
        <p:spPr>
          <a:xfrm>
            <a:off x="11730184" y="6386944"/>
            <a:ext cx="0" cy="0"/>
          </a:xfrm>
        </p:spPr>
        <p:txBody>
          <a:bodyPr/>
          <a:lstStyle>
            <a:lvl1pPr algn="r">
              <a:defRPr/>
            </a:lvl1pPr>
          </a:lstStyle>
          <a:p>
            <a:fld id="{84B1A7E1-A8E2-4EBA-A74F-5F0B9349F6DA}" type="slidenum">
              <a:rPr lang="en-GB" smtClean="0"/>
              <a:t>‹#›</a:t>
            </a:fld>
            <a:endParaRPr lang="en-GB" dirty="0"/>
          </a:p>
        </p:txBody>
      </p:sp>
    </p:spTree>
    <p:extLst>
      <p:ext uri="{BB962C8B-B14F-4D97-AF65-F5344CB8AC3E}">
        <p14:creationId xmlns:p14="http://schemas.microsoft.com/office/powerpoint/2010/main" val="195928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chemeClr val="tx1">
                    <a:lumMod val="50000"/>
                  </a:schemeClr>
                </a:solidFill>
                <a:latin typeface="+mj-lt"/>
                <a:ea typeface="+mj-ea"/>
                <a:cs typeface="Arial" panose="020B0604020202020204" pitchFamily="34" charset="0"/>
              </a:defRPr>
            </a:lvl1pPr>
          </a:lstStyle>
          <a:p>
            <a:r>
              <a:rPr lang="en-US"/>
              <a:t>Click to edit Master title style</a:t>
            </a:r>
          </a:p>
        </p:txBody>
      </p:sp>
      <p:sp>
        <p:nvSpPr>
          <p:cNvPr id="7" name="Footer Placeholder 4">
            <a:extLst>
              <a:ext uri="{FF2B5EF4-FFF2-40B4-BE49-F238E27FC236}">
                <a16:creationId xmlns:a16="http://schemas.microsoft.com/office/drawing/2014/main" id="{2E665F1A-1C41-4EA0-8741-07136EFA83F1}"/>
              </a:ext>
            </a:extLst>
          </p:cNvPr>
          <p:cNvSpPr>
            <a:spLocks noGrp="1"/>
          </p:cNvSpPr>
          <p:nvPr>
            <p:ph type="ftr" sz="quarter" idx="13"/>
          </p:nvPr>
        </p:nvSpPr>
        <p:spPr>
          <a:xfrm>
            <a:off x="6096000" y="6386944"/>
            <a:ext cx="0" cy="0"/>
          </a:xfrm>
        </p:spPr>
        <p:txBody>
          <a:bodyPr/>
          <a:lstStyle>
            <a:lvl1pPr algn="ctr">
              <a:defRPr/>
            </a:lvl1pPr>
          </a:lstStyle>
          <a:p>
            <a:endParaRPr lang="en-GB" dirty="0"/>
          </a:p>
        </p:txBody>
      </p:sp>
      <p:sp>
        <p:nvSpPr>
          <p:cNvPr id="8" name="Slide Number Placeholder 5">
            <a:extLst>
              <a:ext uri="{FF2B5EF4-FFF2-40B4-BE49-F238E27FC236}">
                <a16:creationId xmlns:a16="http://schemas.microsoft.com/office/drawing/2014/main" id="{F11A33E4-0588-43F0-85FE-84637EFB3492}"/>
              </a:ext>
            </a:extLst>
          </p:cNvPr>
          <p:cNvSpPr>
            <a:spLocks noGrp="1"/>
          </p:cNvSpPr>
          <p:nvPr>
            <p:ph type="sldNum" sz="quarter" idx="14"/>
          </p:nvPr>
        </p:nvSpPr>
        <p:spPr>
          <a:xfrm>
            <a:off x="11730184" y="6386944"/>
            <a:ext cx="0" cy="0"/>
          </a:xfrm>
        </p:spPr>
        <p:txBody>
          <a:bodyPr/>
          <a:lstStyle>
            <a:lvl1pPr algn="r">
              <a:defRPr/>
            </a:lvl1pPr>
          </a:lstStyle>
          <a:p>
            <a:fld id="{84B1A7E1-A8E2-4EBA-A74F-5F0B9349F6DA}" type="slidenum">
              <a:rPr lang="en-GB" smtClean="0"/>
              <a:t>‹#›</a:t>
            </a:fld>
            <a:endParaRPr lang="en-GB" dirty="0"/>
          </a:p>
        </p:txBody>
      </p:sp>
    </p:spTree>
    <p:extLst>
      <p:ext uri="{BB962C8B-B14F-4D97-AF65-F5344CB8AC3E}">
        <p14:creationId xmlns:p14="http://schemas.microsoft.com/office/powerpoint/2010/main" val="307185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711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6" r:id="rId4"/>
    <p:sldLayoutId id="2147483664" r:id="rId5"/>
    <p:sldLayoutId id="2147483665" r:id="rId6"/>
    <p:sldLayoutId id="2147483666" r:id="rId7"/>
    <p:sldLayoutId id="2147483667" r:id="rId8"/>
    <p:sldLayoutId id="2147483671" r:id="rId9"/>
    <p:sldLayoutId id="2147483675"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socialcare/datasets/carehomesandestimatingtheselffundingpopulationengland"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s://www.ons.gov.uk/peoplepopulationandcommunity/healthandsocialcare/socialcare/datasets/estimatingthesizeoftheselffundingpopulationinthecommunityengland"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0.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chart" Target="../charts/chart13.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v.uk/government/consultations/adult-social-care-charging-reform-distribution-of-funding-2023-to-2024/distribution-of-funding-to-support-the-reform-of-the-adult-social-care-charging-system-in-2023-to-2024#annex-b-table-exemplifying-indicative-results-for-options-to-allocate-funding-for-implementation-and-additional-assessments-2023-to-2024"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socialcare/datasets/carehomesandestimatingtheselffundingpopulationengland" TargetMode="External"/><Relationship Id="rId2" Type="http://schemas.openxmlformats.org/officeDocument/2006/relationships/hyperlink" Target="https://www.ons.gov.uk/peoplepopulationandcommunity/populationandmigration/populationprojections/datasets/localauthoritiesinenglandz1" TargetMode="Externa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hyperlink" Target="http://www.countycouncilsnetwork.org.uk/download/4278/" TargetMode="External"/><Relationship Id="rId4" Type="http://schemas.openxmlformats.org/officeDocument/2006/relationships/hyperlink" Target="https://www.ons.gov.uk/peoplepopulationandcommunity/healthandsocialcare/socialcare/datasets/estimatingthesizeoftheselffundingpopulationinthecommunityengland"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v.uk/government/publications/market-sustainability-and-fair-cost-of-care-fund-2022-to-2023"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D63D9E-E55D-C283-1E3F-45A94667F587}"/>
              </a:ext>
              <a:ext uri="{C183D7F6-B498-43B3-948B-1728B52AA6E4}">
                <adec:decorative xmlns:adec="http://schemas.microsoft.com/office/drawing/2017/decorative" val="1"/>
              </a:ext>
            </a:extLst>
          </p:cNvPr>
          <p:cNvSpPr txBox="1"/>
          <p:nvPr/>
        </p:nvSpPr>
        <p:spPr>
          <a:xfrm>
            <a:off x="8108461" y="1035538"/>
            <a:ext cx="3184769" cy="9573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8" descr="Slough Borough Council logo">
            <a:extLst>
              <a:ext uri="{FF2B5EF4-FFF2-40B4-BE49-F238E27FC236}">
                <a16:creationId xmlns:a16="http://schemas.microsoft.com/office/drawing/2014/main" id="{66B61025-B6D2-A256-D715-EFCD304C70E1}"/>
              </a:ext>
            </a:extLst>
          </p:cNvPr>
          <p:cNvPicPr>
            <a:picLocks noChangeAspect="1"/>
          </p:cNvPicPr>
          <p:nvPr/>
        </p:nvPicPr>
        <p:blipFill>
          <a:blip r:embed="rId2"/>
          <a:stretch>
            <a:fillRect/>
          </a:stretch>
        </p:blipFill>
        <p:spPr>
          <a:xfrm>
            <a:off x="8215556" y="671209"/>
            <a:ext cx="3266037" cy="1366897"/>
          </a:xfrm>
          <a:prstGeom prst="rect">
            <a:avLst/>
          </a:prstGeom>
        </p:spPr>
      </p:pic>
      <p:sp>
        <p:nvSpPr>
          <p:cNvPr id="3" name="Text Placeholder 2">
            <a:extLst>
              <a:ext uri="{FF2B5EF4-FFF2-40B4-BE49-F238E27FC236}">
                <a16:creationId xmlns:a16="http://schemas.microsoft.com/office/drawing/2014/main" id="{013CE73F-5274-4F21-9440-D5478F52967D}"/>
              </a:ext>
            </a:extLst>
          </p:cNvPr>
          <p:cNvSpPr>
            <a:spLocks noGrp="1"/>
          </p:cNvSpPr>
          <p:nvPr>
            <p:ph type="title" idx="4294967295"/>
          </p:nvPr>
        </p:nvSpPr>
        <p:spPr>
          <a:xfrm>
            <a:off x="1438275" y="2266950"/>
            <a:ext cx="6210300" cy="14557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3800" rtl="0" eaLnBrk="1" fontAlgn="base" latinLnBrk="0" hangingPunct="1">
              <a:lnSpc>
                <a:spcPct val="90000"/>
              </a:lnSpc>
              <a:spcBef>
                <a:spcPct val="0"/>
              </a:spcBef>
              <a:spcAft>
                <a:spcPct val="0"/>
              </a:spcAft>
              <a:buClrTx/>
              <a:buSzTx/>
              <a:buFont typeface="Arial" panose="020B0604020202020204" pitchFamily="34" charset="0"/>
              <a:buNone/>
              <a:tabLst>
                <a:tab pos="275436" algn="l"/>
              </a:tabLst>
              <a:defRPr/>
            </a:pPr>
            <a:r>
              <a:rPr kumimoji="0" lang="en-GB" sz="3200" b="0" i="0" u="none" strike="noStrike" kern="0" cap="none" spc="0" normalizeH="0" baseline="0" noProof="0" dirty="0">
                <a:ln>
                  <a:noFill/>
                </a:ln>
                <a:solidFill>
                  <a:schemeClr val="tx1">
                    <a:lumMod val="50000"/>
                  </a:schemeClr>
                </a:solidFill>
                <a:effectLst/>
                <a:uLnTx/>
                <a:uFillTx/>
                <a:latin typeface="+mj-lt"/>
                <a:ea typeface="Open Sans" panose="020B0606030504020204" pitchFamily="34" charset="0"/>
                <a:cs typeface="Open Sans" panose="020B0606030504020204" pitchFamily="34" charset="0"/>
              </a:rPr>
              <a:t>Market Sustainability Plan</a:t>
            </a:r>
          </a:p>
        </p:txBody>
      </p:sp>
      <p:sp>
        <p:nvSpPr>
          <p:cNvPr id="4" name="Text Placeholder 3">
            <a:extLst>
              <a:ext uri="{FF2B5EF4-FFF2-40B4-BE49-F238E27FC236}">
                <a16:creationId xmlns:a16="http://schemas.microsoft.com/office/drawing/2014/main" id="{1C280C87-FA9E-4058-9C8F-7C99843DB5F8}"/>
              </a:ext>
            </a:extLst>
          </p:cNvPr>
          <p:cNvSpPr>
            <a:spLocks noGrp="1"/>
          </p:cNvSpPr>
          <p:nvPr>
            <p:ph type="body" sz="quarter" idx="12"/>
          </p:nvPr>
        </p:nvSpPr>
        <p:spPr/>
        <p:txBody>
          <a:bodyPr/>
          <a:lstStyle/>
          <a:p>
            <a:r>
              <a:rPr lang="en-GB" dirty="0">
                <a:ea typeface="Open Sans"/>
                <a:cs typeface="Open Sans"/>
              </a:rPr>
              <a:t>Slough Borough Council</a:t>
            </a:r>
            <a:endParaRPr lang="en-GB" dirty="0"/>
          </a:p>
          <a:p>
            <a:r>
              <a:rPr lang="en-GB" dirty="0"/>
              <a:t>October 2022</a:t>
            </a:r>
          </a:p>
        </p:txBody>
      </p:sp>
      <p:sp>
        <p:nvSpPr>
          <p:cNvPr id="6" name="Slide Number Placeholder 12">
            <a:extLst>
              <a:ext uri="{FF2B5EF4-FFF2-40B4-BE49-F238E27FC236}">
                <a16:creationId xmlns:a16="http://schemas.microsoft.com/office/drawing/2014/main" id="{165546BB-C4A8-404D-88AB-16B68D783959}"/>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48626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79F3B8-A918-5311-49A5-00A594AA6C6B}"/>
              </a:ext>
            </a:extLst>
          </p:cNvPr>
          <p:cNvSpPr>
            <a:spLocks noGrp="1"/>
          </p:cNvSpPr>
          <p:nvPr>
            <p:ph type="title"/>
          </p:nvPr>
        </p:nvSpPr>
        <p:spPr/>
        <p:txBody>
          <a:bodyPr/>
          <a:lstStyle/>
          <a:p>
            <a:r>
              <a:rPr lang="en-US" dirty="0"/>
              <a:t>ASC Reform Context and Overview</a:t>
            </a:r>
            <a:endParaRPr lang="en-GB" dirty="0"/>
          </a:p>
        </p:txBody>
      </p:sp>
      <p:sp>
        <p:nvSpPr>
          <p:cNvPr id="2" name="Content Placeholder 1">
            <a:extLst>
              <a:ext uri="{FF2B5EF4-FFF2-40B4-BE49-F238E27FC236}">
                <a16:creationId xmlns:a16="http://schemas.microsoft.com/office/drawing/2014/main" id="{C30F4A58-7FE8-E653-C31A-44F0AAF15220}"/>
              </a:ext>
            </a:extLst>
          </p:cNvPr>
          <p:cNvSpPr>
            <a:spLocks noGrp="1"/>
          </p:cNvSpPr>
          <p:nvPr>
            <p:ph idx="1"/>
          </p:nvPr>
        </p:nvSpPr>
        <p:spPr/>
        <p:txBody>
          <a:bodyPr>
            <a:normAutofit/>
          </a:bodyPr>
          <a:lstStyle/>
          <a:p>
            <a:r>
              <a:rPr lang="en-US" sz="1800" dirty="0"/>
              <a:t>In December 2021, DHSC announced a ‘Fair Cost of Care Policy’ to support local authorities move towards paying providers a fair rate of care (component 3 of the previous slide)</a:t>
            </a:r>
          </a:p>
          <a:p>
            <a:r>
              <a:rPr lang="en-US" sz="1800" dirty="0"/>
              <a:t>To access the funding available, local authorities will need to carry out activities such as:</a:t>
            </a:r>
          </a:p>
          <a:p>
            <a:pPr marL="800100" lvl="1" indent="-457200">
              <a:buFont typeface="+mj-lt"/>
              <a:buAutoNum type="arabicPeriod"/>
            </a:pPr>
            <a:r>
              <a:rPr lang="en-US" sz="1800" dirty="0"/>
              <a:t>conduct a cost of care exercise to determine the sustainable rates and identify how close they are to it</a:t>
            </a:r>
          </a:p>
          <a:p>
            <a:pPr marL="800100" lvl="1" indent="-457200">
              <a:buFont typeface="+mj-lt"/>
              <a:buAutoNum type="arabicPeriod"/>
            </a:pPr>
            <a:r>
              <a:rPr lang="en-US" sz="1800" dirty="0"/>
              <a:t>engage with local providers to improve data on operational costs and number of self-funders to better understand the impact of reform on the local market.</a:t>
            </a:r>
          </a:p>
          <a:p>
            <a:pPr marL="800100" lvl="1" indent="-457200">
              <a:buFont typeface="+mj-lt"/>
              <a:buAutoNum type="arabicPeriod"/>
            </a:pPr>
            <a:r>
              <a:rPr lang="en-US" sz="1800" dirty="0"/>
              <a:t>strengthen capacity to plan for, and execute, greater market oversight and improved market management to ensure markets are well positioned to deliver on our reform ambitions</a:t>
            </a:r>
          </a:p>
          <a:p>
            <a:pPr marL="800100" lvl="1" indent="-457200">
              <a:buFont typeface="+mj-lt"/>
              <a:buAutoNum type="arabicPeriod"/>
            </a:pPr>
            <a:r>
              <a:rPr lang="en-US" sz="1800" dirty="0"/>
              <a:t>use this additional funding to genuinely increase fee rates, as appropriate to local circumstances. </a:t>
            </a:r>
            <a:endParaRPr lang="en-GB" sz="1800" dirty="0"/>
          </a:p>
        </p:txBody>
      </p:sp>
      <p:sp>
        <p:nvSpPr>
          <p:cNvPr id="4" name="TextBox 3">
            <a:extLst>
              <a:ext uri="{FF2B5EF4-FFF2-40B4-BE49-F238E27FC236}">
                <a16:creationId xmlns:a16="http://schemas.microsoft.com/office/drawing/2014/main" id="{320BF20D-04BB-66F3-45B7-A13257B68BD8}"/>
              </a:ext>
              <a:ext uri="{C183D7F6-B498-43B3-948B-1728B52AA6E4}">
                <adec:decorative xmlns:adec="http://schemas.microsoft.com/office/drawing/2017/decorative" val="1"/>
              </a:ext>
            </a:extLst>
          </p:cNvPr>
          <p:cNvSpPr txBox="1"/>
          <p:nvPr/>
        </p:nvSpPr>
        <p:spPr>
          <a:xfrm>
            <a:off x="9329615" y="332153"/>
            <a:ext cx="2588846" cy="898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7168A987-6683-43DB-65EC-1E83916A9F5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95079272-D79D-DC34-9AFF-17A8E36EF8F1}"/>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796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79F3B8-A918-5311-49A5-00A594AA6C6B}"/>
              </a:ext>
            </a:extLst>
          </p:cNvPr>
          <p:cNvSpPr>
            <a:spLocks noGrp="1"/>
          </p:cNvSpPr>
          <p:nvPr>
            <p:ph type="title"/>
          </p:nvPr>
        </p:nvSpPr>
        <p:spPr/>
        <p:txBody>
          <a:bodyPr/>
          <a:lstStyle/>
          <a:p>
            <a:r>
              <a:rPr lang="en-US" dirty="0"/>
              <a:t>ASC Reform Funding</a:t>
            </a:r>
            <a:endParaRPr lang="en-GB" dirty="0"/>
          </a:p>
        </p:txBody>
      </p:sp>
      <p:sp>
        <p:nvSpPr>
          <p:cNvPr id="2" name="Content Placeholder 1">
            <a:extLst>
              <a:ext uri="{FF2B5EF4-FFF2-40B4-BE49-F238E27FC236}">
                <a16:creationId xmlns:a16="http://schemas.microsoft.com/office/drawing/2014/main" id="{C30F4A58-7FE8-E653-C31A-44F0AAF15220}"/>
              </a:ext>
            </a:extLst>
          </p:cNvPr>
          <p:cNvSpPr>
            <a:spLocks noGrp="1"/>
          </p:cNvSpPr>
          <p:nvPr>
            <p:ph idx="1"/>
          </p:nvPr>
        </p:nvSpPr>
        <p:spPr/>
        <p:txBody>
          <a:bodyPr>
            <a:normAutofit/>
          </a:bodyPr>
          <a:lstStyle/>
          <a:p>
            <a:r>
              <a:rPr lang="en-US" sz="1800" dirty="0"/>
              <a:t>DHSC has made a fund available to support local authorities to prepare their markets for reform</a:t>
            </a:r>
          </a:p>
          <a:p>
            <a:r>
              <a:rPr lang="en-US" sz="1800" dirty="0"/>
              <a:t>£1.36 billion (of the £3.6 billion to deliver the charging reform programme). </a:t>
            </a:r>
          </a:p>
          <a:p>
            <a:pPr lvl="1"/>
            <a:r>
              <a:rPr lang="en-US" sz="1800" dirty="0"/>
              <a:t>2022-23 - £162 million</a:t>
            </a:r>
          </a:p>
          <a:p>
            <a:pPr lvl="1"/>
            <a:r>
              <a:rPr lang="en-US" sz="1800" dirty="0"/>
              <a:t>2023-24 - £600 million </a:t>
            </a:r>
          </a:p>
          <a:p>
            <a:pPr lvl="1"/>
            <a:r>
              <a:rPr lang="en-US" sz="1800" dirty="0"/>
              <a:t>2024-25 - £600 million </a:t>
            </a:r>
          </a:p>
          <a:p>
            <a:r>
              <a:rPr lang="en-US" sz="1800" dirty="0"/>
              <a:t>In 2022 to 2023 funding will be distributed using the adult social care relative needs formula, as is used for the Social Care Grant and iBCF.</a:t>
            </a:r>
          </a:p>
          <a:p>
            <a:pPr lvl="1"/>
            <a:r>
              <a:rPr lang="en-US" sz="1800" dirty="0"/>
              <a:t>In 2022 to 2023 local authorities are also expected to start making genuine progress towards more sustainable fee rates</a:t>
            </a:r>
          </a:p>
          <a:p>
            <a:r>
              <a:rPr lang="en-US" sz="1800" dirty="0"/>
              <a:t>As part of the gradual implementation, the government will review the fund distribution and conditions ahead of allocating money for 2023 to 2024 to ensure they remain appropriate to meet the objective of making local markets more sustainable.</a:t>
            </a:r>
          </a:p>
        </p:txBody>
      </p:sp>
      <p:sp>
        <p:nvSpPr>
          <p:cNvPr id="4" name="TextBox 3">
            <a:extLst>
              <a:ext uri="{FF2B5EF4-FFF2-40B4-BE49-F238E27FC236}">
                <a16:creationId xmlns:a16="http://schemas.microsoft.com/office/drawing/2014/main" id="{FA06AC81-C540-3BA1-8824-8970325B3643}"/>
              </a:ext>
              <a:ext uri="{C183D7F6-B498-43B3-948B-1728B52AA6E4}">
                <adec:decorative xmlns:adec="http://schemas.microsoft.com/office/drawing/2017/decorative" val="1"/>
              </a:ext>
            </a:extLst>
          </p:cNvPr>
          <p:cNvSpPr txBox="1"/>
          <p:nvPr/>
        </p:nvSpPr>
        <p:spPr>
          <a:xfrm>
            <a:off x="9280769" y="380999"/>
            <a:ext cx="2735384" cy="771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8DA00088-A099-640A-7E34-BDA56D1FF79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7F916D92-F0D0-876A-4FE5-C017AD818B6F}"/>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1675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9DD43-DFF1-4467-B662-018CA2CD8357}"/>
              </a:ext>
            </a:extLst>
          </p:cNvPr>
          <p:cNvSpPr>
            <a:spLocks noGrp="1"/>
          </p:cNvSpPr>
          <p:nvPr>
            <p:ph type="title"/>
          </p:nvPr>
        </p:nvSpPr>
        <p:spPr/>
        <p:txBody>
          <a:bodyPr>
            <a:normAutofit/>
          </a:bodyPr>
          <a:lstStyle/>
          <a:p>
            <a:r>
              <a:rPr lang="en-US" dirty="0"/>
              <a:t>Section 1</a:t>
            </a:r>
          </a:p>
        </p:txBody>
      </p:sp>
      <p:sp>
        <p:nvSpPr>
          <p:cNvPr id="7" name="Text Placeholder 6">
            <a:extLst>
              <a:ext uri="{FF2B5EF4-FFF2-40B4-BE49-F238E27FC236}">
                <a16:creationId xmlns:a16="http://schemas.microsoft.com/office/drawing/2014/main" id="{F98E418F-38C2-4771-BE6F-413EF6B03088}"/>
              </a:ext>
            </a:extLst>
          </p:cNvPr>
          <p:cNvSpPr>
            <a:spLocks noGrp="1"/>
          </p:cNvSpPr>
          <p:nvPr>
            <p:ph type="body" sz="quarter" idx="15"/>
          </p:nvPr>
        </p:nvSpPr>
        <p:spPr/>
        <p:txBody>
          <a:bodyPr/>
          <a:lstStyle/>
          <a:p>
            <a:r>
              <a:rPr lang="en-US" dirty="0"/>
              <a:t>Assessment of the current sustainability of the 65+ care home market and the 18+ domiciliary care market</a:t>
            </a:r>
            <a:endParaRPr lang="en-GB" dirty="0"/>
          </a:p>
        </p:txBody>
      </p:sp>
      <p:sp>
        <p:nvSpPr>
          <p:cNvPr id="2" name="TextBox 1">
            <a:extLst>
              <a:ext uri="{FF2B5EF4-FFF2-40B4-BE49-F238E27FC236}">
                <a16:creationId xmlns:a16="http://schemas.microsoft.com/office/drawing/2014/main" id="{003E32A3-41C8-A264-9BB6-5BB72F5B07DF}"/>
              </a:ext>
              <a:ext uri="{C183D7F6-B498-43B3-948B-1728B52AA6E4}">
                <adec:decorative xmlns:adec="http://schemas.microsoft.com/office/drawing/2017/decorative" val="1"/>
              </a:ext>
            </a:extLst>
          </p:cNvPr>
          <p:cNvSpPr txBox="1"/>
          <p:nvPr/>
        </p:nvSpPr>
        <p:spPr>
          <a:xfrm>
            <a:off x="8147538" y="1016000"/>
            <a:ext cx="3165230" cy="1016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8">
            <a:extLst>
              <a:ext uri="{FF2B5EF4-FFF2-40B4-BE49-F238E27FC236}">
                <a16:creationId xmlns:a16="http://schemas.microsoft.com/office/drawing/2014/main" id="{5476E52A-BB7D-5527-C496-34D1244BF02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15556" y="671209"/>
            <a:ext cx="3266037" cy="1366897"/>
          </a:xfrm>
          <a:prstGeom prst="rect">
            <a:avLst/>
          </a:prstGeom>
        </p:spPr>
      </p:pic>
      <p:sp>
        <p:nvSpPr>
          <p:cNvPr id="11" name="Slide Number Placeholder 12">
            <a:extLst>
              <a:ext uri="{FF2B5EF4-FFF2-40B4-BE49-F238E27FC236}">
                <a16:creationId xmlns:a16="http://schemas.microsoft.com/office/drawing/2014/main" id="{5826B2C1-7F9E-D3B7-B92F-71BC8D3689D2}"/>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5916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BAEF60-68E2-9D3C-9B78-F0D11DD29BF6}"/>
              </a:ext>
            </a:extLst>
          </p:cNvPr>
          <p:cNvSpPr>
            <a:spLocks noGrp="1"/>
          </p:cNvSpPr>
          <p:nvPr>
            <p:ph type="title"/>
          </p:nvPr>
        </p:nvSpPr>
        <p:spPr/>
        <p:txBody>
          <a:bodyPr/>
          <a:lstStyle/>
          <a:p>
            <a:r>
              <a:rPr lang="en-US" dirty="0"/>
              <a:t>Slough Borough Council – Background and Context</a:t>
            </a:r>
            <a:endParaRPr lang="en-GB" dirty="0"/>
          </a:p>
        </p:txBody>
      </p:sp>
      <p:sp>
        <p:nvSpPr>
          <p:cNvPr id="2" name="Content Placeholder 1">
            <a:extLst>
              <a:ext uri="{FF2B5EF4-FFF2-40B4-BE49-F238E27FC236}">
                <a16:creationId xmlns:a16="http://schemas.microsoft.com/office/drawing/2014/main" id="{D62A0F61-3BFE-2D20-5E71-B8E5BF94E94B}"/>
              </a:ext>
            </a:extLst>
          </p:cNvPr>
          <p:cNvSpPr>
            <a:spLocks noGrp="1"/>
          </p:cNvSpPr>
          <p:nvPr>
            <p:ph idx="1"/>
          </p:nvPr>
        </p:nvSpPr>
        <p:spPr/>
        <p:txBody>
          <a:bodyPr lIns="91440" tIns="45720" rIns="91440" bIns="45720" anchor="t">
            <a:normAutofit/>
          </a:bodyPr>
          <a:lstStyle/>
          <a:p>
            <a:r>
              <a:rPr lang="en-US" sz="1800" dirty="0">
                <a:cs typeface="Arial"/>
              </a:rPr>
              <a:t>Slough is a small Unitary Local Authority in South East England covering circa 11.7 square miles. Slough has some unique challenges in supporting the population, both demographic and geographic. Slough ranks 53</a:t>
            </a:r>
            <a:r>
              <a:rPr lang="en-US" sz="1800" baseline="30000" dirty="0">
                <a:cs typeface="Arial"/>
              </a:rPr>
              <a:t>rd</a:t>
            </a:r>
            <a:r>
              <a:rPr lang="en-US" sz="1800" dirty="0">
                <a:cs typeface="Arial"/>
              </a:rPr>
              <a:t> on the Indices of Deprivation (out of 151), however it ranks 24</a:t>
            </a:r>
            <a:r>
              <a:rPr lang="en-US" sz="1800" baseline="30000" dirty="0">
                <a:cs typeface="Arial"/>
              </a:rPr>
              <a:t>th</a:t>
            </a:r>
            <a:r>
              <a:rPr lang="en-US" sz="1800" dirty="0">
                <a:cs typeface="Arial"/>
              </a:rPr>
              <a:t> for Indices impacting the Older Populations.</a:t>
            </a:r>
          </a:p>
          <a:p>
            <a:r>
              <a:rPr lang="en-US" sz="1800" dirty="0">
                <a:cs typeface="Arial"/>
              </a:rPr>
              <a:t>In July 2021, SBC issued a report which advised that the Council faces a financial situation of an extremely serious nature, under section 114 of the Local Government Finance Act 1988. The Council remains committed to supporting social care needs within the population, and whilst a transformation programme is in place to support financial savings and improvement within Adult Social Care, the Local Authority aims to support its providers in maintain a buoyant, high quality and vibrant care market.</a:t>
            </a:r>
            <a:endParaRPr lang="en-GB" sz="1800" dirty="0">
              <a:cs typeface="Arial"/>
            </a:endParaRPr>
          </a:p>
        </p:txBody>
      </p:sp>
      <p:graphicFrame>
        <p:nvGraphicFramePr>
          <p:cNvPr id="8" name="Content Placeholder 10">
            <a:extLst>
              <a:ext uri="{FF2B5EF4-FFF2-40B4-BE49-F238E27FC236}">
                <a16:creationId xmlns:a16="http://schemas.microsoft.com/office/drawing/2014/main" id="{433D8A07-8301-FE58-07A1-0F8C50EE53D7}"/>
              </a:ext>
            </a:extLst>
          </p:cNvPr>
          <p:cNvGraphicFramePr>
            <a:graphicFrameLocks/>
          </p:cNvGraphicFramePr>
          <p:nvPr>
            <p:extLst>
              <p:ext uri="{D42A27DB-BD31-4B8C-83A1-F6EECF244321}">
                <p14:modId xmlns:p14="http://schemas.microsoft.com/office/powerpoint/2010/main" val="152077966"/>
              </p:ext>
            </p:extLst>
          </p:nvPr>
        </p:nvGraphicFramePr>
        <p:xfrm>
          <a:off x="6323867" y="1256137"/>
          <a:ext cx="5214938" cy="2633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10">
            <a:extLst>
              <a:ext uri="{FF2B5EF4-FFF2-40B4-BE49-F238E27FC236}">
                <a16:creationId xmlns:a16="http://schemas.microsoft.com/office/drawing/2014/main" id="{4FB39518-5F96-513F-9363-B39C1D9969FF}"/>
              </a:ext>
            </a:extLst>
          </p:cNvPr>
          <p:cNvGraphicFramePr>
            <a:graphicFrameLocks noGrp="1"/>
          </p:cNvGraphicFramePr>
          <p:nvPr>
            <p:ph idx="10"/>
            <p:extLst>
              <p:ext uri="{D42A27DB-BD31-4B8C-83A1-F6EECF244321}">
                <p14:modId xmlns:p14="http://schemas.microsoft.com/office/powerpoint/2010/main" val="2691443028"/>
              </p:ext>
            </p:extLst>
          </p:nvPr>
        </p:nvGraphicFramePr>
        <p:xfrm>
          <a:off x="6480175" y="3792108"/>
          <a:ext cx="5214938" cy="26336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83028A7-F827-5F2B-0362-27B831356550}"/>
              </a:ext>
              <a:ext uri="{C183D7F6-B498-43B3-948B-1728B52AA6E4}">
                <adec:decorative xmlns:adec="http://schemas.microsoft.com/office/drawing/2017/decorative" val="1"/>
              </a:ext>
            </a:extLst>
          </p:cNvPr>
          <p:cNvSpPr txBox="1"/>
          <p:nvPr/>
        </p:nvSpPr>
        <p:spPr>
          <a:xfrm>
            <a:off x="9310076" y="381000"/>
            <a:ext cx="2569307" cy="8303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7" name="Picture 5">
            <a:extLst>
              <a:ext uri="{FF2B5EF4-FFF2-40B4-BE49-F238E27FC236}">
                <a16:creationId xmlns:a16="http://schemas.microsoft.com/office/drawing/2014/main" id="{AFC5774B-FC43-D3E5-2E4B-21CFB600E65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60864" y="219319"/>
            <a:ext cx="2638425" cy="1104900"/>
          </a:xfrm>
          <a:prstGeom prst="rect">
            <a:avLst/>
          </a:prstGeom>
        </p:spPr>
      </p:pic>
      <p:sp>
        <p:nvSpPr>
          <p:cNvPr id="9" name="Slide Number Placeholder 12">
            <a:extLst>
              <a:ext uri="{FF2B5EF4-FFF2-40B4-BE49-F238E27FC236}">
                <a16:creationId xmlns:a16="http://schemas.microsoft.com/office/drawing/2014/main" id="{FC07ED04-5CC6-D17C-290C-923410D0BBFA}"/>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6092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5FF248-D57F-F9EB-1D03-1FE78B13D5FE}"/>
              </a:ext>
            </a:extLst>
          </p:cNvPr>
          <p:cNvSpPr>
            <a:spLocks noGrp="1"/>
          </p:cNvSpPr>
          <p:nvPr>
            <p:ph type="title"/>
          </p:nvPr>
        </p:nvSpPr>
        <p:spPr/>
        <p:txBody>
          <a:bodyPr/>
          <a:lstStyle/>
          <a:p>
            <a:r>
              <a:rPr lang="en-US" dirty="0"/>
              <a:t>Slough Demographic 3 Year Demand Forecast </a:t>
            </a:r>
            <a:endParaRPr lang="en-GB" dirty="0"/>
          </a:p>
        </p:txBody>
      </p:sp>
      <p:sp>
        <p:nvSpPr>
          <p:cNvPr id="5" name="TextBox 4">
            <a:extLst>
              <a:ext uri="{FF2B5EF4-FFF2-40B4-BE49-F238E27FC236}">
                <a16:creationId xmlns:a16="http://schemas.microsoft.com/office/drawing/2014/main" id="{0FA1E2CE-14B2-A119-3588-B82FF71EA855}"/>
              </a:ext>
            </a:extLst>
          </p:cNvPr>
          <p:cNvSpPr txBox="1"/>
          <p:nvPr/>
        </p:nvSpPr>
        <p:spPr>
          <a:xfrm>
            <a:off x="802754" y="1261204"/>
            <a:ext cx="10892641"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50000"/>
                  </a:schemeClr>
                </a:solidFill>
                <a:latin typeface="+mj-lt"/>
              </a:rPr>
              <a:t>The below considers the additional demographic demand forecast in Slough, based on the current number of service users, by service type and age, and the population projections for the next three years.</a:t>
            </a:r>
            <a:endParaRPr lang="en-GB" dirty="0">
              <a:solidFill>
                <a:schemeClr val="tx1">
                  <a:lumMod val="50000"/>
                </a:schemeClr>
              </a:solidFill>
              <a:latin typeface="+mj-lt"/>
            </a:endParaRPr>
          </a:p>
        </p:txBody>
      </p:sp>
      <p:graphicFrame>
        <p:nvGraphicFramePr>
          <p:cNvPr id="6" name="Table 6">
            <a:extLst>
              <a:ext uri="{FF2B5EF4-FFF2-40B4-BE49-F238E27FC236}">
                <a16:creationId xmlns:a16="http://schemas.microsoft.com/office/drawing/2014/main" id="{0F42406F-1712-63BE-366A-ABD9B607D41F}"/>
              </a:ext>
            </a:extLst>
          </p:cNvPr>
          <p:cNvGraphicFramePr>
            <a:graphicFrameLocks noGrp="1"/>
          </p:cNvGraphicFramePr>
          <p:nvPr>
            <p:ph idx="10"/>
            <p:extLst>
              <p:ext uri="{D42A27DB-BD31-4B8C-83A1-F6EECF244321}">
                <p14:modId xmlns:p14="http://schemas.microsoft.com/office/powerpoint/2010/main" val="669965619"/>
              </p:ext>
            </p:extLst>
          </p:nvPr>
        </p:nvGraphicFramePr>
        <p:xfrm>
          <a:off x="1062094" y="4767828"/>
          <a:ext cx="5214940" cy="1482090"/>
        </p:xfrm>
        <a:graphic>
          <a:graphicData uri="http://schemas.openxmlformats.org/drawingml/2006/table">
            <a:tbl>
              <a:tblPr firstRow="1" bandRow="1">
                <a:tableStyleId>{5C22544A-7EE6-4342-B048-85BDC9FD1C3A}</a:tableStyleId>
              </a:tblPr>
              <a:tblGrid>
                <a:gridCol w="1303735">
                  <a:extLst>
                    <a:ext uri="{9D8B030D-6E8A-4147-A177-3AD203B41FA5}">
                      <a16:colId xmlns:a16="http://schemas.microsoft.com/office/drawing/2014/main" val="1014479920"/>
                    </a:ext>
                  </a:extLst>
                </a:gridCol>
                <a:gridCol w="1303735">
                  <a:extLst>
                    <a:ext uri="{9D8B030D-6E8A-4147-A177-3AD203B41FA5}">
                      <a16:colId xmlns:a16="http://schemas.microsoft.com/office/drawing/2014/main" val="3915766162"/>
                    </a:ext>
                  </a:extLst>
                </a:gridCol>
                <a:gridCol w="1303735">
                  <a:extLst>
                    <a:ext uri="{9D8B030D-6E8A-4147-A177-3AD203B41FA5}">
                      <a16:colId xmlns:a16="http://schemas.microsoft.com/office/drawing/2014/main" val="467328881"/>
                    </a:ext>
                  </a:extLst>
                </a:gridCol>
                <a:gridCol w="1303735">
                  <a:extLst>
                    <a:ext uri="{9D8B030D-6E8A-4147-A177-3AD203B41FA5}">
                      <a16:colId xmlns:a16="http://schemas.microsoft.com/office/drawing/2014/main" val="3437774852"/>
                    </a:ext>
                  </a:extLst>
                </a:gridCol>
              </a:tblGrid>
              <a:tr h="338622">
                <a:tc>
                  <a:txBody>
                    <a:bodyPr/>
                    <a:lstStyle/>
                    <a:p>
                      <a:pPr algn="l" fontAlgn="b"/>
                      <a:r>
                        <a:rPr lang="en-GB" sz="1600" b="1" i="0" u="none" strike="noStrike" dirty="0">
                          <a:solidFill>
                            <a:srgbClr val="000000"/>
                          </a:solidFill>
                          <a:effectLst/>
                          <a:latin typeface="+mj-lt"/>
                        </a:rPr>
                        <a:t>SBC Demographic Changes</a:t>
                      </a:r>
                    </a:p>
                  </a:txBody>
                  <a:tcPr marL="6350" marR="6350" marT="6350" marB="0" anchor="ctr"/>
                </a:tc>
                <a:tc>
                  <a:txBody>
                    <a:bodyPr/>
                    <a:lstStyle/>
                    <a:p>
                      <a:pPr algn="ctr" fontAlgn="b"/>
                      <a:r>
                        <a:rPr lang="en-GB" sz="1600" b="1" i="0" u="none" strike="noStrike" dirty="0">
                          <a:solidFill>
                            <a:srgbClr val="000000"/>
                          </a:solidFill>
                          <a:effectLst/>
                          <a:latin typeface="+mj-lt"/>
                        </a:rPr>
                        <a:t>2023/24</a:t>
                      </a:r>
                    </a:p>
                  </a:txBody>
                  <a:tcPr marL="6350" marR="6350" marT="6350" marB="0" anchor="ctr"/>
                </a:tc>
                <a:tc>
                  <a:txBody>
                    <a:bodyPr/>
                    <a:lstStyle/>
                    <a:p>
                      <a:pPr algn="ctr" fontAlgn="b"/>
                      <a:r>
                        <a:rPr lang="en-GB" sz="1600" b="1" i="0" u="none" strike="noStrike" dirty="0">
                          <a:solidFill>
                            <a:srgbClr val="000000"/>
                          </a:solidFill>
                          <a:effectLst/>
                          <a:latin typeface="+mj-lt"/>
                        </a:rPr>
                        <a:t>2024/25</a:t>
                      </a:r>
                    </a:p>
                  </a:txBody>
                  <a:tcPr marL="6350" marR="6350" marT="6350" marB="0" anchor="ctr"/>
                </a:tc>
                <a:tc>
                  <a:txBody>
                    <a:bodyPr/>
                    <a:lstStyle/>
                    <a:p>
                      <a:pPr algn="ctr" fontAlgn="b"/>
                      <a:r>
                        <a:rPr lang="en-US" sz="1600" b="1" i="0" u="none" strike="noStrike" dirty="0">
                          <a:solidFill>
                            <a:srgbClr val="000000"/>
                          </a:solidFill>
                          <a:effectLst/>
                          <a:latin typeface="+mj-lt"/>
                        </a:rPr>
                        <a:t>2025/26</a:t>
                      </a:r>
                      <a:endParaRPr lang="en-GB" sz="1600" b="1"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655100574"/>
                  </a:ext>
                </a:extLst>
              </a:tr>
              <a:tr h="338622">
                <a:tc>
                  <a:txBody>
                    <a:bodyPr/>
                    <a:lstStyle/>
                    <a:p>
                      <a:pPr algn="l" fontAlgn="b"/>
                      <a:r>
                        <a:rPr lang="en-GB" sz="1600" b="0" i="0" u="none" strike="noStrike" dirty="0">
                          <a:solidFill>
                            <a:srgbClr val="000000"/>
                          </a:solidFill>
                          <a:effectLst/>
                          <a:latin typeface="+mj-lt"/>
                        </a:rPr>
                        <a:t>18 – 64</a:t>
                      </a:r>
                    </a:p>
                  </a:txBody>
                  <a:tcPr marL="6350" marR="6350" marT="6350" marB="0" anchor="ctr"/>
                </a:tc>
                <a:tc>
                  <a:txBody>
                    <a:bodyPr/>
                    <a:lstStyle/>
                    <a:p>
                      <a:pPr algn="ctr" fontAlgn="b"/>
                      <a:r>
                        <a:rPr lang="en-GB" sz="1600" b="0" i="0" u="none" strike="noStrike" dirty="0">
                          <a:solidFill>
                            <a:srgbClr val="000000"/>
                          </a:solidFill>
                          <a:effectLst/>
                          <a:latin typeface="+mj-lt"/>
                        </a:rPr>
                        <a:t>0.2%</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0.6%</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1.0%</a:t>
                      </a:r>
                    </a:p>
                    <a:p>
                      <a:pPr marL="0" algn="ctr" defTabSz="914400" rtl="0" eaLnBrk="1" fontAlgn="b" latinLnBrk="0" hangingPunct="1"/>
                      <a:endParaRPr lang="en-GB" sz="1600" b="0" i="0" u="none" strike="noStrike" kern="1200" dirty="0">
                        <a:solidFill>
                          <a:srgbClr val="000000"/>
                        </a:solidFill>
                        <a:effectLst/>
                        <a:latin typeface="+mj-lt"/>
                        <a:ea typeface="+mn-ea"/>
                        <a:cs typeface="+mn-cs"/>
                      </a:endParaRPr>
                    </a:p>
                  </a:txBody>
                  <a:tcPr marL="6350" marR="6350" marT="6350" marB="0" anchor="ctr"/>
                </a:tc>
                <a:extLst>
                  <a:ext uri="{0D108BD9-81ED-4DB2-BD59-A6C34878D82A}">
                    <a16:rowId xmlns:a16="http://schemas.microsoft.com/office/drawing/2014/main" val="372033736"/>
                  </a:ext>
                </a:extLst>
              </a:tr>
              <a:tr h="0">
                <a:tc>
                  <a:txBody>
                    <a:bodyPr/>
                    <a:lstStyle/>
                    <a:p>
                      <a:pPr algn="l" fontAlgn="b"/>
                      <a:r>
                        <a:rPr lang="en-GB" sz="1600" b="0" i="0" u="none" strike="noStrike" dirty="0">
                          <a:solidFill>
                            <a:srgbClr val="000000"/>
                          </a:solidFill>
                          <a:effectLst/>
                          <a:latin typeface="+mj-lt"/>
                        </a:rPr>
                        <a:t>65+</a:t>
                      </a:r>
                    </a:p>
                  </a:txBody>
                  <a:tcPr marL="6350" marR="6350" marT="6350" marB="0" anchor="ctr"/>
                </a:tc>
                <a:tc>
                  <a:txBody>
                    <a:bodyPr/>
                    <a:lstStyle/>
                    <a:p>
                      <a:pPr algn="ctr" fontAlgn="b"/>
                      <a:r>
                        <a:rPr lang="en-GB" sz="1600" b="0" i="0" u="none" strike="noStrike" dirty="0">
                          <a:solidFill>
                            <a:srgbClr val="000000"/>
                          </a:solidFill>
                          <a:effectLst/>
                          <a:latin typeface="+mj-lt"/>
                        </a:rPr>
                        <a:t>2.6%</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kern="1200" dirty="0">
                          <a:solidFill>
                            <a:srgbClr val="000000"/>
                          </a:solidFill>
                          <a:effectLst/>
                          <a:latin typeface="+mj-lt"/>
                          <a:ea typeface="+mn-ea"/>
                          <a:cs typeface="+mn-cs"/>
                        </a:rPr>
                        <a:t>5.4%</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kern="1200" dirty="0">
                          <a:solidFill>
                            <a:srgbClr val="000000"/>
                          </a:solidFill>
                          <a:effectLst/>
                          <a:latin typeface="+mj-lt"/>
                          <a:ea typeface="+mn-ea"/>
                          <a:cs typeface="+mn-cs"/>
                        </a:rPr>
                        <a:t>7.9%</a:t>
                      </a:r>
                    </a:p>
                  </a:txBody>
                  <a:tcPr marL="6350" marR="6350" marT="6350" marB="0" anchor="ctr"/>
                </a:tc>
                <a:extLst>
                  <a:ext uri="{0D108BD9-81ED-4DB2-BD59-A6C34878D82A}">
                    <a16:rowId xmlns:a16="http://schemas.microsoft.com/office/drawing/2014/main" val="3220154788"/>
                  </a:ext>
                </a:extLst>
              </a:tr>
            </a:tbl>
          </a:graphicData>
        </a:graphic>
      </p:graphicFrame>
      <p:sp>
        <p:nvSpPr>
          <p:cNvPr id="10" name="TextBox 9">
            <a:extLst>
              <a:ext uri="{FF2B5EF4-FFF2-40B4-BE49-F238E27FC236}">
                <a16:creationId xmlns:a16="http://schemas.microsoft.com/office/drawing/2014/main" id="{CE95069C-4AFA-5AF1-7987-AC08BF3F0446}"/>
              </a:ext>
            </a:extLst>
          </p:cNvPr>
          <p:cNvSpPr txBox="1"/>
          <p:nvPr/>
        </p:nvSpPr>
        <p:spPr>
          <a:xfrm>
            <a:off x="802754" y="1905506"/>
            <a:ext cx="5444043" cy="286232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solidFill>
                  <a:schemeClr val="tx1">
                    <a:lumMod val="50000"/>
                  </a:schemeClr>
                </a:solidFill>
                <a:latin typeface="+mj-lt"/>
              </a:rPr>
              <a:t>The chart to the right shows the number of service users per service type.</a:t>
            </a:r>
          </a:p>
          <a:p>
            <a:pPr marL="285750" indent="-285750">
              <a:buClr>
                <a:schemeClr val="accent1"/>
              </a:buClr>
              <a:buFont typeface="Arial" panose="020B0604020202020204" pitchFamily="34" charset="0"/>
              <a:buChar char="•"/>
            </a:pPr>
            <a:r>
              <a:rPr lang="en-US" dirty="0">
                <a:solidFill>
                  <a:schemeClr val="tx1">
                    <a:lumMod val="50000"/>
                  </a:schemeClr>
                </a:solidFill>
                <a:latin typeface="+mj-lt"/>
              </a:rPr>
              <a:t>The chart below shows the forecast population changes over the next three years.</a:t>
            </a:r>
          </a:p>
          <a:p>
            <a:pPr marL="285750" indent="-285750">
              <a:buClr>
                <a:schemeClr val="accent1"/>
              </a:buClr>
              <a:buFont typeface="Arial" panose="020B0604020202020204" pitchFamily="34" charset="0"/>
              <a:buChar char="•"/>
            </a:pPr>
            <a:r>
              <a:rPr lang="en-US" dirty="0">
                <a:solidFill>
                  <a:schemeClr val="tx1">
                    <a:lumMod val="50000"/>
                  </a:schemeClr>
                </a:solidFill>
                <a:latin typeface="+mj-lt"/>
              </a:rPr>
              <a:t>To forecast the impact on ASC services, the demographic changes are applied to the current number of service users.</a:t>
            </a:r>
          </a:p>
          <a:p>
            <a:pPr marL="285750" indent="-285750">
              <a:buClr>
                <a:schemeClr val="accent1"/>
              </a:buClr>
              <a:buFont typeface="Arial" panose="020B0604020202020204" pitchFamily="34" charset="0"/>
              <a:buChar char="•"/>
            </a:pPr>
            <a:r>
              <a:rPr lang="en-US" dirty="0">
                <a:solidFill>
                  <a:schemeClr val="tx1">
                    <a:lumMod val="50000"/>
                  </a:schemeClr>
                </a:solidFill>
                <a:latin typeface="+mj-lt"/>
              </a:rPr>
              <a:t>In order to forecast this, it has been assumed that the any new service users will be the same as the current provision split.</a:t>
            </a:r>
            <a:endParaRPr lang="en-GB" dirty="0">
              <a:solidFill>
                <a:schemeClr val="tx1">
                  <a:lumMod val="50000"/>
                </a:schemeClr>
              </a:solidFill>
              <a:latin typeface="+mj-lt"/>
            </a:endParaRPr>
          </a:p>
        </p:txBody>
      </p:sp>
      <p:graphicFrame>
        <p:nvGraphicFramePr>
          <p:cNvPr id="8" name="Table 8">
            <a:extLst>
              <a:ext uri="{FF2B5EF4-FFF2-40B4-BE49-F238E27FC236}">
                <a16:creationId xmlns:a16="http://schemas.microsoft.com/office/drawing/2014/main" id="{C07FF8FA-458A-79FC-39F3-A51DDB34F765}"/>
              </a:ext>
            </a:extLst>
          </p:cNvPr>
          <p:cNvGraphicFramePr>
            <a:graphicFrameLocks noGrp="1"/>
          </p:cNvGraphicFramePr>
          <p:nvPr>
            <p:ph idx="1"/>
            <p:extLst>
              <p:ext uri="{D42A27DB-BD31-4B8C-83A1-F6EECF244321}">
                <p14:modId xmlns:p14="http://schemas.microsoft.com/office/powerpoint/2010/main" val="3460106409"/>
              </p:ext>
            </p:extLst>
          </p:nvPr>
        </p:nvGraphicFramePr>
        <p:xfrm>
          <a:off x="6480459" y="2102698"/>
          <a:ext cx="5214936" cy="4328240"/>
        </p:xfrm>
        <a:graphic>
          <a:graphicData uri="http://schemas.openxmlformats.org/drawingml/2006/table">
            <a:tbl>
              <a:tblPr firstRow="1" bandRow="1">
                <a:tableStyleId>{5C22544A-7EE6-4342-B048-85BDC9FD1C3A}</a:tableStyleId>
              </a:tblPr>
              <a:tblGrid>
                <a:gridCol w="1356418">
                  <a:extLst>
                    <a:ext uri="{9D8B030D-6E8A-4147-A177-3AD203B41FA5}">
                      <a16:colId xmlns:a16="http://schemas.microsoft.com/office/drawing/2014/main" val="1513699608"/>
                    </a:ext>
                  </a:extLst>
                </a:gridCol>
                <a:gridCol w="1251050">
                  <a:extLst>
                    <a:ext uri="{9D8B030D-6E8A-4147-A177-3AD203B41FA5}">
                      <a16:colId xmlns:a16="http://schemas.microsoft.com/office/drawing/2014/main" val="1388109289"/>
                    </a:ext>
                  </a:extLst>
                </a:gridCol>
                <a:gridCol w="1303734">
                  <a:extLst>
                    <a:ext uri="{9D8B030D-6E8A-4147-A177-3AD203B41FA5}">
                      <a16:colId xmlns:a16="http://schemas.microsoft.com/office/drawing/2014/main" val="2891160971"/>
                    </a:ext>
                  </a:extLst>
                </a:gridCol>
                <a:gridCol w="1303734">
                  <a:extLst>
                    <a:ext uri="{9D8B030D-6E8A-4147-A177-3AD203B41FA5}">
                      <a16:colId xmlns:a16="http://schemas.microsoft.com/office/drawing/2014/main" val="3886867920"/>
                    </a:ext>
                  </a:extLst>
                </a:gridCol>
              </a:tblGrid>
              <a:tr h="556850">
                <a:tc>
                  <a:txBody>
                    <a:bodyPr/>
                    <a:lstStyle/>
                    <a:p>
                      <a:pPr marL="0" algn="l" defTabSz="914400" rtl="0" eaLnBrk="1" fontAlgn="b" latinLnBrk="0" hangingPunct="1"/>
                      <a:r>
                        <a:rPr lang="en-GB" sz="1600" b="1" i="0" u="none" strike="noStrike" kern="1200" dirty="0">
                          <a:solidFill>
                            <a:srgbClr val="000000"/>
                          </a:solidFill>
                          <a:effectLst/>
                          <a:latin typeface="+mj-lt"/>
                          <a:ea typeface="+mn-ea"/>
                          <a:cs typeface="+mn-cs"/>
                        </a:rPr>
                        <a:t>Current Service Users by Service Type</a:t>
                      </a:r>
                    </a:p>
                  </a:txBody>
                  <a:tcPr marL="6350" marR="6350" marT="6350" marB="0" anchor="ctr">
                    <a:solidFill>
                      <a:schemeClr val="accent1"/>
                    </a:solidFill>
                  </a:tcPr>
                </a:tc>
                <a:tc>
                  <a:txBody>
                    <a:bodyPr/>
                    <a:lstStyle/>
                    <a:p>
                      <a:pPr marL="0" algn="ctr" defTabSz="914400" rtl="0" eaLnBrk="1" fontAlgn="b" latinLnBrk="0" hangingPunct="1"/>
                      <a:r>
                        <a:rPr lang="en-GB" sz="1600" b="1" i="0" u="none" strike="noStrike" kern="1200" dirty="0">
                          <a:solidFill>
                            <a:srgbClr val="000000"/>
                          </a:solidFill>
                          <a:effectLst/>
                          <a:latin typeface="+mj-lt"/>
                          <a:ea typeface="+mn-ea"/>
                          <a:cs typeface="+mn-cs"/>
                        </a:rPr>
                        <a:t>18 - 64</a:t>
                      </a:r>
                    </a:p>
                  </a:txBody>
                  <a:tcPr marL="6350" marR="6350" marT="6350" marB="0" anchor="ctr">
                    <a:solidFill>
                      <a:schemeClr val="accent1"/>
                    </a:solidFill>
                  </a:tcPr>
                </a:tc>
                <a:tc>
                  <a:txBody>
                    <a:bodyPr/>
                    <a:lstStyle/>
                    <a:p>
                      <a:pPr marL="0" algn="ctr" defTabSz="914400" rtl="0" eaLnBrk="1" fontAlgn="b" latinLnBrk="0" hangingPunct="1"/>
                      <a:r>
                        <a:rPr lang="en-GB" sz="1600" b="1" i="0" u="none" strike="noStrike" kern="1200" dirty="0">
                          <a:solidFill>
                            <a:srgbClr val="000000"/>
                          </a:solidFill>
                          <a:effectLst/>
                          <a:latin typeface="+mj-lt"/>
                          <a:ea typeface="+mn-ea"/>
                          <a:cs typeface="+mn-cs"/>
                        </a:rPr>
                        <a:t>65+</a:t>
                      </a:r>
                    </a:p>
                  </a:txBody>
                  <a:tcPr marL="6350" marR="6350" marT="6350" marB="0" anchor="ctr">
                    <a:solidFill>
                      <a:schemeClr val="accent1"/>
                    </a:solidFill>
                  </a:tcPr>
                </a:tc>
                <a:tc>
                  <a:txBody>
                    <a:bodyPr/>
                    <a:lstStyle/>
                    <a:p>
                      <a:pPr marL="0" algn="ctr" defTabSz="914400" rtl="0" eaLnBrk="1" fontAlgn="b" latinLnBrk="0" hangingPunct="1"/>
                      <a:r>
                        <a:rPr lang="en-GB" sz="1600" b="1" i="0" u="none" strike="noStrike" kern="1200" dirty="0">
                          <a:solidFill>
                            <a:srgbClr val="000000"/>
                          </a:solidFill>
                          <a:effectLst/>
                          <a:latin typeface="+mj-lt"/>
                          <a:ea typeface="+mn-ea"/>
                          <a:cs typeface="+mn-cs"/>
                        </a:rPr>
                        <a:t>Total</a:t>
                      </a:r>
                    </a:p>
                  </a:txBody>
                  <a:tcPr marL="6350" marR="6350" marT="6350" marB="0" anchor="ctr">
                    <a:solidFill>
                      <a:schemeClr val="accent1"/>
                    </a:solidFill>
                  </a:tcPr>
                </a:tc>
                <a:extLst>
                  <a:ext uri="{0D108BD9-81ED-4DB2-BD59-A6C34878D82A}">
                    <a16:rowId xmlns:a16="http://schemas.microsoft.com/office/drawing/2014/main" val="2072706063"/>
                  </a:ext>
                </a:extLst>
              </a:tr>
              <a:tr h="305058">
                <a:tc>
                  <a:txBody>
                    <a:bodyPr/>
                    <a:lstStyle/>
                    <a:p>
                      <a:pPr algn="l" fontAlgn="b"/>
                      <a:r>
                        <a:rPr lang="en-GB" sz="1600" b="0" i="0" u="none" strike="noStrike" dirty="0">
                          <a:solidFill>
                            <a:srgbClr val="000000"/>
                          </a:solidFill>
                          <a:effectLst/>
                          <a:latin typeface="+mj-lt"/>
                        </a:rPr>
                        <a:t>Day Care</a:t>
                      </a:r>
                    </a:p>
                  </a:txBody>
                  <a:tcPr marL="6350" marR="6350" marT="6350" marB="0" anchor="ctr"/>
                </a:tc>
                <a:tc>
                  <a:txBody>
                    <a:bodyPr/>
                    <a:lstStyle/>
                    <a:p>
                      <a:pPr algn="ctr" fontAlgn="b"/>
                      <a:r>
                        <a:rPr lang="en-GB" sz="1600" b="0" i="0" u="none" strike="noStrike" dirty="0">
                          <a:solidFill>
                            <a:srgbClr val="000000"/>
                          </a:solidFill>
                          <a:effectLst/>
                          <a:latin typeface="+mj-lt"/>
                        </a:rPr>
                        <a:t>20</a:t>
                      </a:r>
                    </a:p>
                  </a:txBody>
                  <a:tcPr marL="6350" marR="6350" marT="6350" marB="0" anchor="ctr"/>
                </a:tc>
                <a:tc>
                  <a:txBody>
                    <a:bodyPr/>
                    <a:lstStyle/>
                    <a:p>
                      <a:pPr algn="ctr" fontAlgn="b"/>
                      <a:r>
                        <a:rPr lang="en-GB" sz="1600" b="0" i="0" u="none" strike="noStrike" dirty="0">
                          <a:solidFill>
                            <a:srgbClr val="000000"/>
                          </a:solidFill>
                          <a:effectLst/>
                          <a:latin typeface="+mj-lt"/>
                        </a:rPr>
                        <a:t>4</a:t>
                      </a:r>
                    </a:p>
                  </a:txBody>
                  <a:tcPr marL="6350" marR="6350" marT="6350" marB="0" anchor="ctr"/>
                </a:tc>
                <a:tc>
                  <a:txBody>
                    <a:bodyPr/>
                    <a:lstStyle/>
                    <a:p>
                      <a:pPr algn="ctr" fontAlgn="b"/>
                      <a:r>
                        <a:rPr lang="en-GB" sz="1600" b="0" i="0" u="none" strike="noStrike" dirty="0">
                          <a:solidFill>
                            <a:srgbClr val="000000"/>
                          </a:solidFill>
                          <a:effectLst/>
                          <a:latin typeface="+mj-lt"/>
                        </a:rPr>
                        <a:t>24</a:t>
                      </a:r>
                    </a:p>
                  </a:txBody>
                  <a:tcPr marL="6350" marR="6350" marT="6350" marB="0" anchor="ctr"/>
                </a:tc>
                <a:extLst>
                  <a:ext uri="{0D108BD9-81ED-4DB2-BD59-A6C34878D82A}">
                    <a16:rowId xmlns:a16="http://schemas.microsoft.com/office/drawing/2014/main" val="93958170"/>
                  </a:ext>
                </a:extLst>
              </a:tr>
              <a:tr h="305058">
                <a:tc>
                  <a:txBody>
                    <a:bodyPr/>
                    <a:lstStyle/>
                    <a:p>
                      <a:pPr algn="l" fontAlgn="b"/>
                      <a:r>
                        <a:rPr lang="en-GB" sz="1600" b="0" i="0" u="none" strike="noStrike" dirty="0">
                          <a:solidFill>
                            <a:srgbClr val="000000"/>
                          </a:solidFill>
                          <a:effectLst/>
                          <a:latin typeface="+mj-lt"/>
                        </a:rPr>
                        <a:t>DP</a:t>
                      </a:r>
                    </a:p>
                  </a:txBody>
                  <a:tcPr marL="6350" marR="6350" marT="6350" marB="0" anchor="ctr"/>
                </a:tc>
                <a:tc>
                  <a:txBody>
                    <a:bodyPr/>
                    <a:lstStyle/>
                    <a:p>
                      <a:pPr algn="ctr" fontAlgn="b"/>
                      <a:r>
                        <a:rPr lang="en-GB" sz="1600" b="0" i="0" u="none" strike="noStrike" dirty="0">
                          <a:solidFill>
                            <a:srgbClr val="000000"/>
                          </a:solidFill>
                          <a:effectLst/>
                          <a:latin typeface="+mj-lt"/>
                        </a:rPr>
                        <a:t>208</a:t>
                      </a:r>
                    </a:p>
                  </a:txBody>
                  <a:tcPr marL="6350" marR="6350" marT="6350" marB="0" anchor="ctr"/>
                </a:tc>
                <a:tc>
                  <a:txBody>
                    <a:bodyPr/>
                    <a:lstStyle/>
                    <a:p>
                      <a:pPr algn="ctr" fontAlgn="b"/>
                      <a:r>
                        <a:rPr lang="en-GB" sz="1600" b="0" i="0" u="none" strike="noStrike" dirty="0">
                          <a:solidFill>
                            <a:srgbClr val="000000"/>
                          </a:solidFill>
                          <a:effectLst/>
                          <a:latin typeface="+mj-lt"/>
                        </a:rPr>
                        <a:t>83</a:t>
                      </a:r>
                    </a:p>
                  </a:txBody>
                  <a:tcPr marL="6350" marR="6350" marT="6350" marB="0" anchor="ctr"/>
                </a:tc>
                <a:tc>
                  <a:txBody>
                    <a:bodyPr/>
                    <a:lstStyle/>
                    <a:p>
                      <a:pPr algn="ctr" fontAlgn="b"/>
                      <a:r>
                        <a:rPr lang="en-GB" sz="1600" b="0" i="0" u="none" strike="noStrike" dirty="0">
                          <a:solidFill>
                            <a:srgbClr val="000000"/>
                          </a:solidFill>
                          <a:effectLst/>
                          <a:latin typeface="+mj-lt"/>
                        </a:rPr>
                        <a:t>291</a:t>
                      </a:r>
                    </a:p>
                  </a:txBody>
                  <a:tcPr marL="6350" marR="6350" marT="6350" marB="0" anchor="ctr"/>
                </a:tc>
                <a:extLst>
                  <a:ext uri="{0D108BD9-81ED-4DB2-BD59-A6C34878D82A}">
                    <a16:rowId xmlns:a16="http://schemas.microsoft.com/office/drawing/2014/main" val="3820603757"/>
                  </a:ext>
                </a:extLst>
              </a:tr>
              <a:tr h="305058">
                <a:tc>
                  <a:txBody>
                    <a:bodyPr/>
                    <a:lstStyle/>
                    <a:p>
                      <a:pPr algn="l" fontAlgn="b"/>
                      <a:r>
                        <a:rPr lang="en-GB" sz="1600" b="0" i="0" u="none" strike="noStrike" dirty="0">
                          <a:solidFill>
                            <a:srgbClr val="000000"/>
                          </a:solidFill>
                          <a:effectLst/>
                          <a:latin typeface="+mj-lt"/>
                        </a:rPr>
                        <a:t>Homecare</a:t>
                      </a:r>
                    </a:p>
                  </a:txBody>
                  <a:tcPr marL="6350" marR="6350" marT="6350" marB="0" anchor="ctr"/>
                </a:tc>
                <a:tc>
                  <a:txBody>
                    <a:bodyPr/>
                    <a:lstStyle/>
                    <a:p>
                      <a:pPr algn="ctr" fontAlgn="b"/>
                      <a:r>
                        <a:rPr lang="en-GB" sz="1600" b="0" i="0" u="none" strike="noStrike" dirty="0">
                          <a:solidFill>
                            <a:srgbClr val="000000"/>
                          </a:solidFill>
                          <a:effectLst/>
                          <a:latin typeface="+mj-lt"/>
                        </a:rPr>
                        <a:t>160</a:t>
                      </a:r>
                    </a:p>
                  </a:txBody>
                  <a:tcPr marL="6350" marR="6350" marT="6350" marB="0" anchor="ctr"/>
                </a:tc>
                <a:tc>
                  <a:txBody>
                    <a:bodyPr/>
                    <a:lstStyle/>
                    <a:p>
                      <a:pPr algn="ctr" fontAlgn="b"/>
                      <a:r>
                        <a:rPr lang="en-GB" sz="1600" b="0" i="0" u="none" strike="noStrike" dirty="0">
                          <a:solidFill>
                            <a:srgbClr val="000000"/>
                          </a:solidFill>
                          <a:effectLst/>
                          <a:latin typeface="+mj-lt"/>
                        </a:rPr>
                        <a:t>475</a:t>
                      </a:r>
                    </a:p>
                  </a:txBody>
                  <a:tcPr marL="6350" marR="6350" marT="6350" marB="0" anchor="ctr"/>
                </a:tc>
                <a:tc>
                  <a:txBody>
                    <a:bodyPr/>
                    <a:lstStyle/>
                    <a:p>
                      <a:pPr algn="ctr" fontAlgn="b"/>
                      <a:r>
                        <a:rPr lang="en-GB" sz="1600" b="0" i="0" u="none" strike="noStrike" dirty="0">
                          <a:solidFill>
                            <a:srgbClr val="000000"/>
                          </a:solidFill>
                          <a:effectLst/>
                          <a:latin typeface="+mj-lt"/>
                        </a:rPr>
                        <a:t>635</a:t>
                      </a:r>
                    </a:p>
                  </a:txBody>
                  <a:tcPr marL="6350" marR="6350" marT="6350" marB="0" anchor="ctr"/>
                </a:tc>
                <a:extLst>
                  <a:ext uri="{0D108BD9-81ED-4DB2-BD59-A6C34878D82A}">
                    <a16:rowId xmlns:a16="http://schemas.microsoft.com/office/drawing/2014/main" val="1796275685"/>
                  </a:ext>
                </a:extLst>
              </a:tr>
              <a:tr h="305058">
                <a:tc>
                  <a:txBody>
                    <a:bodyPr/>
                    <a:lstStyle/>
                    <a:p>
                      <a:pPr algn="l" fontAlgn="b"/>
                      <a:r>
                        <a:rPr lang="en-GB" sz="1600" b="0" i="0" u="none" strike="noStrike" dirty="0">
                          <a:solidFill>
                            <a:srgbClr val="000000"/>
                          </a:solidFill>
                          <a:effectLst/>
                          <a:latin typeface="+mj-lt"/>
                        </a:rPr>
                        <a:t>Nursing</a:t>
                      </a:r>
                    </a:p>
                  </a:txBody>
                  <a:tcPr marL="6350" marR="6350" marT="6350" marB="0" anchor="ctr"/>
                </a:tc>
                <a:tc>
                  <a:txBody>
                    <a:bodyPr/>
                    <a:lstStyle/>
                    <a:p>
                      <a:pPr algn="ctr" fontAlgn="b"/>
                      <a:r>
                        <a:rPr lang="en-GB" sz="1600" b="0" i="0" u="none" strike="noStrike" dirty="0">
                          <a:solidFill>
                            <a:srgbClr val="000000"/>
                          </a:solidFill>
                          <a:effectLst/>
                          <a:latin typeface="+mj-lt"/>
                        </a:rPr>
                        <a:t>20</a:t>
                      </a:r>
                    </a:p>
                  </a:txBody>
                  <a:tcPr marL="6350" marR="6350" marT="6350" marB="0" anchor="ctr"/>
                </a:tc>
                <a:tc>
                  <a:txBody>
                    <a:bodyPr/>
                    <a:lstStyle/>
                    <a:p>
                      <a:pPr algn="ctr" fontAlgn="b"/>
                      <a:r>
                        <a:rPr lang="en-GB" sz="1600" b="0" i="0" u="none" strike="noStrike" dirty="0">
                          <a:solidFill>
                            <a:srgbClr val="000000"/>
                          </a:solidFill>
                          <a:effectLst/>
                          <a:latin typeface="+mj-lt"/>
                        </a:rPr>
                        <a:t>105</a:t>
                      </a:r>
                    </a:p>
                  </a:txBody>
                  <a:tcPr marL="6350" marR="6350" marT="6350" marB="0" anchor="ctr"/>
                </a:tc>
                <a:tc>
                  <a:txBody>
                    <a:bodyPr/>
                    <a:lstStyle/>
                    <a:p>
                      <a:pPr algn="ctr" fontAlgn="b"/>
                      <a:r>
                        <a:rPr lang="en-GB" sz="1600" b="0" i="0" u="none" strike="noStrike" dirty="0">
                          <a:solidFill>
                            <a:srgbClr val="000000"/>
                          </a:solidFill>
                          <a:effectLst/>
                          <a:latin typeface="+mj-lt"/>
                        </a:rPr>
                        <a:t>125</a:t>
                      </a:r>
                    </a:p>
                  </a:txBody>
                  <a:tcPr marL="6350" marR="6350" marT="6350" marB="0" anchor="ctr"/>
                </a:tc>
                <a:extLst>
                  <a:ext uri="{0D108BD9-81ED-4DB2-BD59-A6C34878D82A}">
                    <a16:rowId xmlns:a16="http://schemas.microsoft.com/office/drawing/2014/main" val="4104528272"/>
                  </a:ext>
                </a:extLst>
              </a:tr>
              <a:tr h="305058">
                <a:tc>
                  <a:txBody>
                    <a:bodyPr/>
                    <a:lstStyle/>
                    <a:p>
                      <a:pPr algn="l" fontAlgn="b"/>
                      <a:r>
                        <a:rPr lang="en-GB" sz="1600" b="0" i="0" u="none" strike="noStrike" dirty="0">
                          <a:solidFill>
                            <a:srgbClr val="000000"/>
                          </a:solidFill>
                          <a:effectLst/>
                          <a:latin typeface="+mj-lt"/>
                        </a:rPr>
                        <a:t>Other</a:t>
                      </a:r>
                    </a:p>
                  </a:txBody>
                  <a:tcPr marL="6350" marR="6350" marT="6350" marB="0" anchor="ctr"/>
                </a:tc>
                <a:tc>
                  <a:txBody>
                    <a:bodyPr/>
                    <a:lstStyle/>
                    <a:p>
                      <a:pPr algn="ctr" fontAlgn="b"/>
                      <a:r>
                        <a:rPr lang="en-GB" sz="1600" b="0" i="0" u="none" strike="noStrike" dirty="0">
                          <a:solidFill>
                            <a:srgbClr val="000000"/>
                          </a:solidFill>
                          <a:effectLst/>
                          <a:latin typeface="+mj-lt"/>
                        </a:rPr>
                        <a:t>9</a:t>
                      </a:r>
                    </a:p>
                  </a:txBody>
                  <a:tcPr marL="6350" marR="6350" marT="6350" marB="0" anchor="ctr"/>
                </a:tc>
                <a:tc>
                  <a:txBody>
                    <a:bodyPr/>
                    <a:lstStyle/>
                    <a:p>
                      <a:pPr algn="ctr" fontAlgn="b"/>
                      <a:r>
                        <a:rPr lang="en-GB" sz="1600" b="0" i="0" u="none" strike="noStrike" dirty="0">
                          <a:solidFill>
                            <a:srgbClr val="000000"/>
                          </a:solidFill>
                          <a:effectLst/>
                          <a:latin typeface="+mj-lt"/>
                        </a:rPr>
                        <a:t>0</a:t>
                      </a:r>
                    </a:p>
                  </a:txBody>
                  <a:tcPr marL="6350" marR="6350" marT="6350" marB="0" anchor="ctr"/>
                </a:tc>
                <a:tc>
                  <a:txBody>
                    <a:bodyPr/>
                    <a:lstStyle/>
                    <a:p>
                      <a:pPr algn="ctr" fontAlgn="b"/>
                      <a:r>
                        <a:rPr lang="en-GB" sz="1600" b="0" i="0" u="none" strike="noStrike" dirty="0">
                          <a:solidFill>
                            <a:srgbClr val="000000"/>
                          </a:solidFill>
                          <a:effectLst/>
                          <a:latin typeface="+mj-lt"/>
                        </a:rPr>
                        <a:t>9</a:t>
                      </a:r>
                    </a:p>
                  </a:txBody>
                  <a:tcPr marL="6350" marR="6350" marT="6350" marB="0" anchor="ctr"/>
                </a:tc>
                <a:extLst>
                  <a:ext uri="{0D108BD9-81ED-4DB2-BD59-A6C34878D82A}">
                    <a16:rowId xmlns:a16="http://schemas.microsoft.com/office/drawing/2014/main" val="370483949"/>
                  </a:ext>
                </a:extLst>
              </a:tr>
              <a:tr h="574953">
                <a:tc>
                  <a:txBody>
                    <a:bodyPr/>
                    <a:lstStyle/>
                    <a:p>
                      <a:pPr algn="l" fontAlgn="b"/>
                      <a:r>
                        <a:rPr lang="en-GB" sz="1600" b="0" i="0" u="none" strike="noStrike" dirty="0">
                          <a:solidFill>
                            <a:srgbClr val="000000"/>
                          </a:solidFill>
                          <a:effectLst/>
                          <a:latin typeface="+mj-lt"/>
                        </a:rPr>
                        <a:t>Replacement Care</a:t>
                      </a:r>
                    </a:p>
                  </a:txBody>
                  <a:tcPr marL="6350" marR="6350" marT="6350" marB="0" anchor="ctr"/>
                </a:tc>
                <a:tc>
                  <a:txBody>
                    <a:bodyPr/>
                    <a:lstStyle/>
                    <a:p>
                      <a:pPr algn="ctr" fontAlgn="b"/>
                      <a:r>
                        <a:rPr lang="en-GB" sz="1600" b="0" i="0" u="none" strike="noStrike" dirty="0">
                          <a:solidFill>
                            <a:srgbClr val="000000"/>
                          </a:solidFill>
                          <a:effectLst/>
                          <a:latin typeface="+mj-lt"/>
                        </a:rPr>
                        <a:t>7</a:t>
                      </a:r>
                    </a:p>
                  </a:txBody>
                  <a:tcPr marL="6350" marR="6350" marT="6350" marB="0" anchor="ctr"/>
                </a:tc>
                <a:tc>
                  <a:txBody>
                    <a:bodyPr/>
                    <a:lstStyle/>
                    <a:p>
                      <a:pPr algn="ctr" fontAlgn="b"/>
                      <a:r>
                        <a:rPr lang="en-GB" sz="1600" b="0" i="0" u="none" strike="noStrike" dirty="0">
                          <a:solidFill>
                            <a:srgbClr val="000000"/>
                          </a:solidFill>
                          <a:effectLst/>
                          <a:latin typeface="+mj-lt"/>
                        </a:rPr>
                        <a:t>0</a:t>
                      </a:r>
                    </a:p>
                  </a:txBody>
                  <a:tcPr marL="6350" marR="6350" marT="6350" marB="0" anchor="ctr"/>
                </a:tc>
                <a:tc>
                  <a:txBody>
                    <a:bodyPr/>
                    <a:lstStyle/>
                    <a:p>
                      <a:pPr algn="ctr" fontAlgn="b"/>
                      <a:r>
                        <a:rPr lang="en-GB" sz="1600" b="0" i="0" u="none" strike="noStrike" dirty="0">
                          <a:solidFill>
                            <a:srgbClr val="000000"/>
                          </a:solidFill>
                          <a:effectLst/>
                          <a:latin typeface="+mj-lt"/>
                        </a:rPr>
                        <a:t>7</a:t>
                      </a:r>
                    </a:p>
                  </a:txBody>
                  <a:tcPr marL="6350" marR="6350" marT="6350" marB="0" anchor="ctr"/>
                </a:tc>
                <a:extLst>
                  <a:ext uri="{0D108BD9-81ED-4DB2-BD59-A6C34878D82A}">
                    <a16:rowId xmlns:a16="http://schemas.microsoft.com/office/drawing/2014/main" val="2736287674"/>
                  </a:ext>
                </a:extLst>
              </a:tr>
              <a:tr h="305058">
                <a:tc>
                  <a:txBody>
                    <a:bodyPr/>
                    <a:lstStyle/>
                    <a:p>
                      <a:pPr algn="l" fontAlgn="b"/>
                      <a:r>
                        <a:rPr lang="en-GB" sz="1600" b="0" i="0" u="none" strike="noStrike" dirty="0">
                          <a:solidFill>
                            <a:srgbClr val="000000"/>
                          </a:solidFill>
                          <a:effectLst/>
                          <a:latin typeface="+mj-lt"/>
                        </a:rPr>
                        <a:t>Residential</a:t>
                      </a:r>
                    </a:p>
                  </a:txBody>
                  <a:tcPr marL="6350" marR="6350" marT="6350" marB="0" anchor="ctr"/>
                </a:tc>
                <a:tc>
                  <a:txBody>
                    <a:bodyPr/>
                    <a:lstStyle/>
                    <a:p>
                      <a:pPr algn="ctr" fontAlgn="b"/>
                      <a:r>
                        <a:rPr lang="en-GB" sz="1600" b="0" i="0" u="none" strike="noStrike" dirty="0">
                          <a:solidFill>
                            <a:srgbClr val="000000"/>
                          </a:solidFill>
                          <a:effectLst/>
                          <a:latin typeface="+mj-lt"/>
                        </a:rPr>
                        <a:t>59</a:t>
                      </a:r>
                    </a:p>
                  </a:txBody>
                  <a:tcPr marL="6350" marR="6350" marT="6350" marB="0" anchor="ctr"/>
                </a:tc>
                <a:tc>
                  <a:txBody>
                    <a:bodyPr/>
                    <a:lstStyle/>
                    <a:p>
                      <a:pPr algn="ctr" fontAlgn="b"/>
                      <a:r>
                        <a:rPr lang="en-GB" sz="1600" b="0" i="0" u="none" strike="noStrike" dirty="0">
                          <a:solidFill>
                            <a:srgbClr val="000000"/>
                          </a:solidFill>
                          <a:effectLst/>
                          <a:latin typeface="+mj-lt"/>
                        </a:rPr>
                        <a:t>85</a:t>
                      </a:r>
                    </a:p>
                  </a:txBody>
                  <a:tcPr marL="6350" marR="6350" marT="6350" marB="0" anchor="ctr"/>
                </a:tc>
                <a:tc>
                  <a:txBody>
                    <a:bodyPr/>
                    <a:lstStyle/>
                    <a:p>
                      <a:pPr algn="ctr" fontAlgn="b"/>
                      <a:r>
                        <a:rPr lang="en-GB" sz="1600" b="0" i="0" u="none" strike="noStrike" dirty="0">
                          <a:solidFill>
                            <a:srgbClr val="000000"/>
                          </a:solidFill>
                          <a:effectLst/>
                          <a:latin typeface="+mj-lt"/>
                        </a:rPr>
                        <a:t>144</a:t>
                      </a:r>
                    </a:p>
                  </a:txBody>
                  <a:tcPr marL="6350" marR="6350" marT="6350" marB="0" anchor="ctr"/>
                </a:tc>
                <a:extLst>
                  <a:ext uri="{0D108BD9-81ED-4DB2-BD59-A6C34878D82A}">
                    <a16:rowId xmlns:a16="http://schemas.microsoft.com/office/drawing/2014/main" val="3487766315"/>
                  </a:ext>
                </a:extLst>
              </a:tr>
              <a:tr h="305058">
                <a:tc>
                  <a:txBody>
                    <a:bodyPr/>
                    <a:lstStyle/>
                    <a:p>
                      <a:pPr algn="l" fontAlgn="b"/>
                      <a:r>
                        <a:rPr lang="en-GB" sz="1600" b="0" i="0" u="none" strike="noStrike" dirty="0">
                          <a:solidFill>
                            <a:srgbClr val="000000"/>
                          </a:solidFill>
                          <a:effectLst/>
                          <a:latin typeface="+mj-lt"/>
                        </a:rPr>
                        <a:t>Shared Lives</a:t>
                      </a:r>
                    </a:p>
                  </a:txBody>
                  <a:tcPr marL="6350" marR="6350" marT="6350" marB="0" anchor="ctr"/>
                </a:tc>
                <a:tc>
                  <a:txBody>
                    <a:bodyPr/>
                    <a:lstStyle/>
                    <a:p>
                      <a:pPr algn="ctr" fontAlgn="b"/>
                      <a:r>
                        <a:rPr lang="en-GB" sz="1600" b="0" i="0" u="none" strike="noStrike" dirty="0">
                          <a:solidFill>
                            <a:srgbClr val="000000"/>
                          </a:solidFill>
                          <a:effectLst/>
                          <a:latin typeface="+mj-lt"/>
                        </a:rPr>
                        <a:t>1</a:t>
                      </a:r>
                    </a:p>
                  </a:txBody>
                  <a:tcPr marL="6350" marR="6350" marT="6350" marB="0" anchor="ctr"/>
                </a:tc>
                <a:tc>
                  <a:txBody>
                    <a:bodyPr/>
                    <a:lstStyle/>
                    <a:p>
                      <a:pPr algn="ctr" fontAlgn="b"/>
                      <a:r>
                        <a:rPr lang="en-GB" sz="1600" b="0" i="0" u="none" strike="noStrike" dirty="0">
                          <a:solidFill>
                            <a:srgbClr val="000000"/>
                          </a:solidFill>
                          <a:effectLst/>
                          <a:latin typeface="+mj-lt"/>
                        </a:rPr>
                        <a:t>1</a:t>
                      </a:r>
                    </a:p>
                  </a:txBody>
                  <a:tcPr marL="6350" marR="6350" marT="6350" marB="0" anchor="ctr"/>
                </a:tc>
                <a:tc>
                  <a:txBody>
                    <a:bodyPr/>
                    <a:lstStyle/>
                    <a:p>
                      <a:pPr algn="ctr" fontAlgn="b"/>
                      <a:r>
                        <a:rPr lang="en-GB" sz="1600" b="0" i="0" u="none" strike="noStrike" dirty="0">
                          <a:solidFill>
                            <a:srgbClr val="000000"/>
                          </a:solidFill>
                          <a:effectLst/>
                          <a:latin typeface="+mj-lt"/>
                        </a:rPr>
                        <a:t>2</a:t>
                      </a:r>
                    </a:p>
                  </a:txBody>
                  <a:tcPr marL="6350" marR="6350" marT="6350" marB="0" anchor="ctr"/>
                </a:tc>
                <a:extLst>
                  <a:ext uri="{0D108BD9-81ED-4DB2-BD59-A6C34878D82A}">
                    <a16:rowId xmlns:a16="http://schemas.microsoft.com/office/drawing/2014/main" val="3653419043"/>
                  </a:ext>
                </a:extLst>
              </a:tr>
              <a:tr h="574953">
                <a:tc>
                  <a:txBody>
                    <a:bodyPr/>
                    <a:lstStyle/>
                    <a:p>
                      <a:pPr algn="l" fontAlgn="b"/>
                      <a:r>
                        <a:rPr lang="en-GB" sz="1600" b="0" i="0" u="none" strike="noStrike" dirty="0">
                          <a:solidFill>
                            <a:srgbClr val="000000"/>
                          </a:solidFill>
                          <a:effectLst/>
                          <a:latin typeface="+mj-lt"/>
                        </a:rPr>
                        <a:t>Supported Housing</a:t>
                      </a:r>
                    </a:p>
                  </a:txBody>
                  <a:tcPr marL="6350" marR="6350" marT="6350" marB="0" anchor="ctr"/>
                </a:tc>
                <a:tc>
                  <a:txBody>
                    <a:bodyPr/>
                    <a:lstStyle/>
                    <a:p>
                      <a:pPr algn="ctr" fontAlgn="b"/>
                      <a:r>
                        <a:rPr lang="en-GB" sz="1600" b="0" i="0" u="none" strike="noStrike" dirty="0">
                          <a:solidFill>
                            <a:srgbClr val="000000"/>
                          </a:solidFill>
                          <a:effectLst/>
                          <a:latin typeface="+mj-lt"/>
                        </a:rPr>
                        <a:t>188</a:t>
                      </a:r>
                    </a:p>
                  </a:txBody>
                  <a:tcPr marL="6350" marR="6350" marT="6350" marB="0" anchor="ctr"/>
                </a:tc>
                <a:tc>
                  <a:txBody>
                    <a:bodyPr/>
                    <a:lstStyle/>
                    <a:p>
                      <a:pPr algn="ctr" fontAlgn="b"/>
                      <a:r>
                        <a:rPr lang="en-GB" sz="1600" b="0" i="0" u="none" strike="noStrike" dirty="0">
                          <a:solidFill>
                            <a:srgbClr val="000000"/>
                          </a:solidFill>
                          <a:effectLst/>
                          <a:latin typeface="+mj-lt"/>
                        </a:rPr>
                        <a:t>25</a:t>
                      </a:r>
                    </a:p>
                  </a:txBody>
                  <a:tcPr marL="6350" marR="6350" marT="6350" marB="0" anchor="ctr"/>
                </a:tc>
                <a:tc>
                  <a:txBody>
                    <a:bodyPr/>
                    <a:lstStyle/>
                    <a:p>
                      <a:pPr algn="ctr" fontAlgn="b"/>
                      <a:r>
                        <a:rPr lang="en-GB" sz="1600" b="0" i="0" u="none" strike="noStrike" dirty="0">
                          <a:solidFill>
                            <a:srgbClr val="000000"/>
                          </a:solidFill>
                          <a:effectLst/>
                          <a:latin typeface="+mj-lt"/>
                        </a:rPr>
                        <a:t>213</a:t>
                      </a:r>
                    </a:p>
                  </a:txBody>
                  <a:tcPr marL="6350" marR="6350" marT="6350" marB="0" anchor="ctr"/>
                </a:tc>
                <a:extLst>
                  <a:ext uri="{0D108BD9-81ED-4DB2-BD59-A6C34878D82A}">
                    <a16:rowId xmlns:a16="http://schemas.microsoft.com/office/drawing/2014/main" val="3476081133"/>
                  </a:ext>
                </a:extLst>
              </a:tr>
              <a:tr h="305058">
                <a:tc>
                  <a:txBody>
                    <a:bodyPr/>
                    <a:lstStyle/>
                    <a:p>
                      <a:pPr algn="l" fontAlgn="b"/>
                      <a:r>
                        <a:rPr lang="en-GB" sz="1600" b="0" i="0" u="none" strike="noStrike" dirty="0">
                          <a:solidFill>
                            <a:srgbClr val="000000"/>
                          </a:solidFill>
                          <a:effectLst/>
                          <a:latin typeface="+mj-lt"/>
                        </a:rPr>
                        <a:t>Total</a:t>
                      </a:r>
                    </a:p>
                  </a:txBody>
                  <a:tcPr marL="6350" marR="6350" marT="6350" marB="0" anchor="ctr"/>
                </a:tc>
                <a:tc>
                  <a:txBody>
                    <a:bodyPr/>
                    <a:lstStyle/>
                    <a:p>
                      <a:pPr algn="ctr" fontAlgn="b"/>
                      <a:r>
                        <a:rPr lang="en-GB" sz="1600" b="0" i="0" u="none" strike="noStrike" dirty="0">
                          <a:solidFill>
                            <a:srgbClr val="000000"/>
                          </a:solidFill>
                          <a:effectLst/>
                          <a:latin typeface="+mj-lt"/>
                        </a:rPr>
                        <a:t>672</a:t>
                      </a:r>
                    </a:p>
                  </a:txBody>
                  <a:tcPr marL="6350" marR="6350" marT="6350" marB="0" anchor="ctr"/>
                </a:tc>
                <a:tc>
                  <a:txBody>
                    <a:bodyPr/>
                    <a:lstStyle/>
                    <a:p>
                      <a:pPr algn="ctr" fontAlgn="b"/>
                      <a:r>
                        <a:rPr lang="en-GB" sz="1600" b="0" i="0" u="none" strike="noStrike" dirty="0">
                          <a:solidFill>
                            <a:srgbClr val="000000"/>
                          </a:solidFill>
                          <a:effectLst/>
                          <a:latin typeface="+mj-lt"/>
                        </a:rPr>
                        <a:t>778</a:t>
                      </a:r>
                    </a:p>
                  </a:txBody>
                  <a:tcPr marL="6350" marR="6350" marT="6350" marB="0" anchor="ctr"/>
                </a:tc>
                <a:tc>
                  <a:txBody>
                    <a:bodyPr/>
                    <a:lstStyle/>
                    <a:p>
                      <a:pPr algn="ctr" fontAlgn="b"/>
                      <a:r>
                        <a:rPr lang="en-GB" sz="1600" b="0" i="0" u="none" strike="noStrike" dirty="0">
                          <a:solidFill>
                            <a:srgbClr val="000000"/>
                          </a:solidFill>
                          <a:effectLst/>
                          <a:latin typeface="+mj-lt"/>
                        </a:rPr>
                        <a:t>1450</a:t>
                      </a:r>
                    </a:p>
                  </a:txBody>
                  <a:tcPr marL="6350" marR="6350" marT="6350" marB="0" anchor="ctr"/>
                </a:tc>
                <a:extLst>
                  <a:ext uri="{0D108BD9-81ED-4DB2-BD59-A6C34878D82A}">
                    <a16:rowId xmlns:a16="http://schemas.microsoft.com/office/drawing/2014/main" val="3382924009"/>
                  </a:ext>
                </a:extLst>
              </a:tr>
            </a:tbl>
          </a:graphicData>
        </a:graphic>
      </p:graphicFrame>
      <p:sp>
        <p:nvSpPr>
          <p:cNvPr id="2" name="TextBox 1">
            <a:extLst>
              <a:ext uri="{FF2B5EF4-FFF2-40B4-BE49-F238E27FC236}">
                <a16:creationId xmlns:a16="http://schemas.microsoft.com/office/drawing/2014/main" id="{3C7E5395-FDDE-96E3-CA40-412CFF88EE12}"/>
              </a:ext>
              <a:ext uri="{C183D7F6-B498-43B3-948B-1728B52AA6E4}">
                <adec:decorative xmlns:adec="http://schemas.microsoft.com/office/drawing/2017/decorative" val="1"/>
              </a:ext>
            </a:extLst>
          </p:cNvPr>
          <p:cNvSpPr txBox="1"/>
          <p:nvPr/>
        </p:nvSpPr>
        <p:spPr>
          <a:xfrm>
            <a:off x="9290538" y="400538"/>
            <a:ext cx="2745153" cy="7326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7" name="Picture 5">
            <a:extLst>
              <a:ext uri="{FF2B5EF4-FFF2-40B4-BE49-F238E27FC236}">
                <a16:creationId xmlns:a16="http://schemas.microsoft.com/office/drawing/2014/main" id="{B5572AEF-67BC-3B1A-DC45-520BEA3B99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9" name="Slide Number Placeholder 12">
            <a:extLst>
              <a:ext uri="{FF2B5EF4-FFF2-40B4-BE49-F238E27FC236}">
                <a16:creationId xmlns:a16="http://schemas.microsoft.com/office/drawing/2014/main" id="{27A95E6C-5B60-EA90-A667-2E2A46A15CC1}"/>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487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8B7246-F802-221C-4EDF-75479A0A4649}"/>
              </a:ext>
            </a:extLst>
          </p:cNvPr>
          <p:cNvSpPr>
            <a:spLocks noGrp="1"/>
          </p:cNvSpPr>
          <p:nvPr>
            <p:ph type="title"/>
          </p:nvPr>
        </p:nvSpPr>
        <p:spPr/>
        <p:txBody>
          <a:bodyPr/>
          <a:lstStyle/>
          <a:p>
            <a:r>
              <a:rPr lang="en-US" dirty="0"/>
              <a:t>Self-Funder 3 Year Demand Forecast</a:t>
            </a:r>
            <a:endParaRPr lang="en-GB" dirty="0"/>
          </a:p>
        </p:txBody>
      </p:sp>
      <p:sp>
        <p:nvSpPr>
          <p:cNvPr id="2" name="Content Placeholder 1">
            <a:extLst>
              <a:ext uri="{FF2B5EF4-FFF2-40B4-BE49-F238E27FC236}">
                <a16:creationId xmlns:a16="http://schemas.microsoft.com/office/drawing/2014/main" id="{5A99A8D8-D4AE-BB0D-267C-4F68C3ABA9EB}"/>
              </a:ext>
            </a:extLst>
          </p:cNvPr>
          <p:cNvSpPr>
            <a:spLocks noGrp="1"/>
          </p:cNvSpPr>
          <p:nvPr>
            <p:ph idx="1"/>
          </p:nvPr>
        </p:nvSpPr>
        <p:spPr>
          <a:xfrm>
            <a:off x="609471" y="1215684"/>
            <a:ext cx="5760460" cy="4135288"/>
          </a:xfrm>
        </p:spPr>
        <p:txBody>
          <a:bodyPr lIns="91440" tIns="45720" rIns="91440" bIns="45720" anchor="t">
            <a:noAutofit/>
          </a:bodyPr>
          <a:lstStyle/>
          <a:p>
            <a:r>
              <a:rPr lang="en-US" sz="1600" dirty="0">
                <a:cs typeface="Arial"/>
              </a:rPr>
              <a:t>Additionally, to Local Authority commissioned services, the care market also supports a number of self-funded service users, the proportion of these are shown on the table below by service type. This is based on the current service volumes as previously shown, and the self-funded service user %’s below.</a:t>
            </a:r>
            <a:endParaRPr lang="en-US" dirty="0"/>
          </a:p>
          <a:p>
            <a:r>
              <a:rPr lang="en-US" sz="1600" dirty="0">
                <a:cs typeface="Arial"/>
              </a:rPr>
              <a:t>Whilst in Slough the proportion of self-funders is not as significant as other Local Authority areas, this still makes up a significant part of the care market.</a:t>
            </a:r>
          </a:p>
          <a:p>
            <a:r>
              <a:rPr lang="en-US" sz="1600" dirty="0">
                <a:cs typeface="Arial"/>
              </a:rPr>
              <a:t>The impact of the ASC reform will mean that from October 2025, all self-funders (October 2023 for new) will be able to purchase their care through the LA. This means that there will be greater alignment in the costs paid for care across all types of service users and needs to be considered as part of sustainability in the future.</a:t>
            </a:r>
          </a:p>
        </p:txBody>
      </p:sp>
      <p:sp>
        <p:nvSpPr>
          <p:cNvPr id="9" name="TextBox 8">
            <a:extLst>
              <a:ext uri="{FF2B5EF4-FFF2-40B4-BE49-F238E27FC236}">
                <a16:creationId xmlns:a16="http://schemas.microsoft.com/office/drawing/2014/main" id="{9BCCBAA8-99F7-4922-2905-F92D510355CA}"/>
              </a:ext>
            </a:extLst>
          </p:cNvPr>
          <p:cNvSpPr txBox="1"/>
          <p:nvPr/>
        </p:nvSpPr>
        <p:spPr>
          <a:xfrm>
            <a:off x="802755" y="6003289"/>
            <a:ext cx="6760923" cy="369332"/>
          </a:xfrm>
          <a:prstGeom prst="rect">
            <a:avLst/>
          </a:prstGeom>
          <a:noFill/>
        </p:spPr>
        <p:txBody>
          <a:bodyPr wrap="square" rtlCol="0">
            <a:spAutoFit/>
          </a:bodyPr>
          <a:lstStyle/>
          <a:p>
            <a:r>
              <a:rPr lang="en-US" sz="900" dirty="0">
                <a:hlinkClick r:id="rId3"/>
              </a:rPr>
              <a:t>Care homes and estimating the self-funding population, England - Office for National Statistics (ons.gov.uk)</a:t>
            </a:r>
            <a:endParaRPr lang="en-US" sz="900" dirty="0"/>
          </a:p>
          <a:p>
            <a:r>
              <a:rPr lang="en-GB" sz="900" u="sng" dirty="0">
                <a:solidFill>
                  <a:srgbClr val="0000FF"/>
                </a:solidFill>
                <a:effectLst/>
                <a:ea typeface="Calibri" panose="020F0502020204030204" pitchFamily="34" charset="0"/>
                <a:hlinkClick r:id="rId4"/>
              </a:rPr>
              <a:t>Estimating the size of the self-funding population in the community, England - Office for National Statistics (ons.gov.uk)</a:t>
            </a:r>
            <a:endParaRPr lang="en-GB" sz="900" dirty="0">
              <a:effectLst/>
              <a:ea typeface="Calibri" panose="020F0502020204030204" pitchFamily="34" charset="0"/>
            </a:endParaRPr>
          </a:p>
        </p:txBody>
      </p:sp>
      <p:graphicFrame>
        <p:nvGraphicFramePr>
          <p:cNvPr id="5" name="Table 5">
            <a:extLst>
              <a:ext uri="{FF2B5EF4-FFF2-40B4-BE49-F238E27FC236}">
                <a16:creationId xmlns:a16="http://schemas.microsoft.com/office/drawing/2014/main" id="{A1D06FF8-FB06-9058-96AC-6F6DCE3CB33C}"/>
              </a:ext>
            </a:extLst>
          </p:cNvPr>
          <p:cNvGraphicFramePr>
            <a:graphicFrameLocks noGrp="1"/>
          </p:cNvGraphicFramePr>
          <p:nvPr>
            <p:ph idx="10"/>
            <p:extLst>
              <p:ext uri="{D42A27DB-BD31-4B8C-83A1-F6EECF244321}">
                <p14:modId xmlns:p14="http://schemas.microsoft.com/office/powerpoint/2010/main" val="2374110416"/>
              </p:ext>
            </p:extLst>
          </p:nvPr>
        </p:nvGraphicFramePr>
        <p:xfrm>
          <a:off x="898769" y="4699000"/>
          <a:ext cx="5214938" cy="1103317"/>
        </p:xfrm>
        <a:graphic>
          <a:graphicData uri="http://schemas.openxmlformats.org/drawingml/2006/table">
            <a:tbl>
              <a:tblPr firstRow="1" bandRow="1">
                <a:tableStyleId>{5C22544A-7EE6-4342-B048-85BDC9FD1C3A}</a:tableStyleId>
              </a:tblPr>
              <a:tblGrid>
                <a:gridCol w="2607469">
                  <a:extLst>
                    <a:ext uri="{9D8B030D-6E8A-4147-A177-3AD203B41FA5}">
                      <a16:colId xmlns:a16="http://schemas.microsoft.com/office/drawing/2014/main" val="2985798743"/>
                    </a:ext>
                  </a:extLst>
                </a:gridCol>
                <a:gridCol w="2607469">
                  <a:extLst>
                    <a:ext uri="{9D8B030D-6E8A-4147-A177-3AD203B41FA5}">
                      <a16:colId xmlns:a16="http://schemas.microsoft.com/office/drawing/2014/main" val="2409089801"/>
                    </a:ext>
                  </a:extLst>
                </a:gridCol>
              </a:tblGrid>
              <a:tr h="411905">
                <a:tc>
                  <a:txBody>
                    <a:bodyPr/>
                    <a:lstStyle/>
                    <a:p>
                      <a:pPr algn="l" fontAlgn="b"/>
                      <a:r>
                        <a:rPr lang="en-US" sz="1400" b="1" i="0" u="none" strike="noStrike" dirty="0">
                          <a:solidFill>
                            <a:srgbClr val="000000"/>
                          </a:solidFill>
                          <a:effectLst/>
                          <a:latin typeface="+mj-lt"/>
                        </a:rPr>
                        <a:t>Care Setting</a:t>
                      </a:r>
                      <a:endParaRPr lang="en-GB" sz="1400" b="1" i="0" u="none" strike="noStrike" dirty="0">
                        <a:solidFill>
                          <a:srgbClr val="000000"/>
                        </a:solidFill>
                        <a:effectLst/>
                        <a:latin typeface="+mj-lt"/>
                      </a:endParaRPr>
                    </a:p>
                  </a:txBody>
                  <a:tcPr marL="6350" marR="6350" marT="5248" marB="0" anchor="b"/>
                </a:tc>
                <a:tc>
                  <a:txBody>
                    <a:bodyPr/>
                    <a:lstStyle/>
                    <a:p>
                      <a:pPr algn="ctr" fontAlgn="b"/>
                      <a:r>
                        <a:rPr lang="en-GB" sz="1400" b="1" i="0" u="none" strike="noStrike" dirty="0">
                          <a:solidFill>
                            <a:srgbClr val="000000"/>
                          </a:solidFill>
                          <a:effectLst/>
                          <a:latin typeface="+mj-lt"/>
                        </a:rPr>
                        <a:t>Self-funded Service Users (%)</a:t>
                      </a:r>
                    </a:p>
                  </a:txBody>
                  <a:tcPr marL="6350" marR="6350" marT="5248" marB="0" anchor="b"/>
                </a:tc>
                <a:extLst>
                  <a:ext uri="{0D108BD9-81ED-4DB2-BD59-A6C34878D82A}">
                    <a16:rowId xmlns:a16="http://schemas.microsoft.com/office/drawing/2014/main" val="3720689625"/>
                  </a:ext>
                </a:extLst>
              </a:tr>
              <a:tr h="345706">
                <a:tc>
                  <a:txBody>
                    <a:bodyPr/>
                    <a:lstStyle/>
                    <a:p>
                      <a:pPr algn="l" fontAlgn="b"/>
                      <a:r>
                        <a:rPr lang="en-GB" sz="1400" b="0" i="0" u="none" strike="noStrike" dirty="0">
                          <a:solidFill>
                            <a:srgbClr val="000000"/>
                          </a:solidFill>
                          <a:effectLst/>
                          <a:latin typeface="+mj-lt"/>
                        </a:rPr>
                        <a:t>Slough Care Homes</a:t>
                      </a:r>
                    </a:p>
                  </a:txBody>
                  <a:tcPr marL="6350" marR="6350" marT="5248" marB="0" anchor="b"/>
                </a:tc>
                <a:tc>
                  <a:txBody>
                    <a:bodyPr/>
                    <a:lstStyle/>
                    <a:p>
                      <a:pPr algn="ctr" fontAlgn="b"/>
                      <a:r>
                        <a:rPr lang="en-GB" sz="1400" b="0" i="0" u="none" strike="noStrike" dirty="0">
                          <a:solidFill>
                            <a:srgbClr val="000000"/>
                          </a:solidFill>
                          <a:effectLst/>
                          <a:latin typeface="+mj-lt"/>
                        </a:rPr>
                        <a:t>24.5%</a:t>
                      </a:r>
                    </a:p>
                  </a:txBody>
                  <a:tcPr marL="6350" marR="6350" marT="5248" marB="0" anchor="b"/>
                </a:tc>
                <a:extLst>
                  <a:ext uri="{0D108BD9-81ED-4DB2-BD59-A6C34878D82A}">
                    <a16:rowId xmlns:a16="http://schemas.microsoft.com/office/drawing/2014/main" val="3520829061"/>
                  </a:ext>
                </a:extLst>
              </a:tr>
              <a:tr h="345706">
                <a:tc>
                  <a:txBody>
                    <a:bodyPr/>
                    <a:lstStyle/>
                    <a:p>
                      <a:pPr algn="l" fontAlgn="b"/>
                      <a:r>
                        <a:rPr lang="en-GB" sz="1400" b="0" i="0" u="none" strike="noStrike" dirty="0">
                          <a:solidFill>
                            <a:srgbClr val="000000"/>
                          </a:solidFill>
                          <a:effectLst/>
                          <a:latin typeface="+mj-lt"/>
                        </a:rPr>
                        <a:t>Slough Community Care</a:t>
                      </a:r>
                    </a:p>
                  </a:txBody>
                  <a:tcPr marL="6350" marR="6350" marT="5248" marB="0" anchor="b"/>
                </a:tc>
                <a:tc>
                  <a:txBody>
                    <a:bodyPr/>
                    <a:lstStyle/>
                    <a:p>
                      <a:pPr algn="ctr" fontAlgn="b"/>
                      <a:r>
                        <a:rPr lang="en-GB" sz="1400" b="0" i="0" u="none" strike="noStrike" dirty="0">
                          <a:solidFill>
                            <a:srgbClr val="000000"/>
                          </a:solidFill>
                          <a:effectLst/>
                          <a:latin typeface="+mj-lt"/>
                        </a:rPr>
                        <a:t>33.5%</a:t>
                      </a:r>
                    </a:p>
                  </a:txBody>
                  <a:tcPr marL="6350" marR="6350" marT="5248" marB="0" anchor="b"/>
                </a:tc>
                <a:extLst>
                  <a:ext uri="{0D108BD9-81ED-4DB2-BD59-A6C34878D82A}">
                    <a16:rowId xmlns:a16="http://schemas.microsoft.com/office/drawing/2014/main" val="4161690306"/>
                  </a:ext>
                </a:extLst>
              </a:tr>
            </a:tbl>
          </a:graphicData>
        </a:graphic>
      </p:graphicFrame>
      <p:graphicFrame>
        <p:nvGraphicFramePr>
          <p:cNvPr id="8" name="Table 8">
            <a:extLst>
              <a:ext uri="{FF2B5EF4-FFF2-40B4-BE49-F238E27FC236}">
                <a16:creationId xmlns:a16="http://schemas.microsoft.com/office/drawing/2014/main" id="{914FD887-0657-B641-BFE8-535FECBF0BF4}"/>
              </a:ext>
            </a:extLst>
          </p:cNvPr>
          <p:cNvGraphicFramePr>
            <a:graphicFrameLocks noGrp="1"/>
          </p:cNvGraphicFramePr>
          <p:nvPr>
            <p:extLst>
              <p:ext uri="{D42A27DB-BD31-4B8C-83A1-F6EECF244321}">
                <p14:modId xmlns:p14="http://schemas.microsoft.com/office/powerpoint/2010/main" val="3642693910"/>
              </p:ext>
            </p:extLst>
          </p:nvPr>
        </p:nvGraphicFramePr>
        <p:xfrm>
          <a:off x="6581721" y="1727756"/>
          <a:ext cx="5111588" cy="3993807"/>
        </p:xfrm>
        <a:graphic>
          <a:graphicData uri="http://schemas.openxmlformats.org/drawingml/2006/table">
            <a:tbl>
              <a:tblPr firstRow="1" bandRow="1">
                <a:tableStyleId>{5C22544A-7EE6-4342-B048-85BDC9FD1C3A}</a:tableStyleId>
              </a:tblPr>
              <a:tblGrid>
                <a:gridCol w="1277897">
                  <a:extLst>
                    <a:ext uri="{9D8B030D-6E8A-4147-A177-3AD203B41FA5}">
                      <a16:colId xmlns:a16="http://schemas.microsoft.com/office/drawing/2014/main" val="2246332827"/>
                    </a:ext>
                  </a:extLst>
                </a:gridCol>
                <a:gridCol w="1277897">
                  <a:extLst>
                    <a:ext uri="{9D8B030D-6E8A-4147-A177-3AD203B41FA5}">
                      <a16:colId xmlns:a16="http://schemas.microsoft.com/office/drawing/2014/main" val="100858976"/>
                    </a:ext>
                  </a:extLst>
                </a:gridCol>
                <a:gridCol w="1277897">
                  <a:extLst>
                    <a:ext uri="{9D8B030D-6E8A-4147-A177-3AD203B41FA5}">
                      <a16:colId xmlns:a16="http://schemas.microsoft.com/office/drawing/2014/main" val="3215020280"/>
                    </a:ext>
                  </a:extLst>
                </a:gridCol>
                <a:gridCol w="1277897">
                  <a:extLst>
                    <a:ext uri="{9D8B030D-6E8A-4147-A177-3AD203B41FA5}">
                      <a16:colId xmlns:a16="http://schemas.microsoft.com/office/drawing/2014/main" val="1001044869"/>
                    </a:ext>
                  </a:extLst>
                </a:gridCol>
              </a:tblGrid>
              <a:tr h="566651">
                <a:tc>
                  <a:txBody>
                    <a:bodyPr/>
                    <a:lstStyle/>
                    <a:p>
                      <a:pPr algn="l" fontAlgn="b"/>
                      <a:r>
                        <a:rPr lang="en-GB" sz="1600" b="1" i="0" u="none" strike="noStrike" dirty="0">
                          <a:solidFill>
                            <a:srgbClr val="000000"/>
                          </a:solidFill>
                          <a:effectLst/>
                          <a:latin typeface="+mj-lt"/>
                        </a:rPr>
                        <a:t>SBC Total Self-Funders</a:t>
                      </a:r>
                    </a:p>
                  </a:txBody>
                  <a:tcPr marL="6350" marR="6350" marT="6350" marB="0" anchor="ctr"/>
                </a:tc>
                <a:tc>
                  <a:txBody>
                    <a:bodyPr/>
                    <a:lstStyle/>
                    <a:p>
                      <a:pPr algn="ctr" fontAlgn="b"/>
                      <a:r>
                        <a:rPr lang="en-GB" sz="1600" b="1" i="0" u="none" strike="noStrike" dirty="0">
                          <a:solidFill>
                            <a:srgbClr val="000000"/>
                          </a:solidFill>
                          <a:effectLst/>
                          <a:latin typeface="+mj-lt"/>
                        </a:rPr>
                        <a:t>18 - 64</a:t>
                      </a:r>
                    </a:p>
                  </a:txBody>
                  <a:tcPr marL="6350" marR="6350" marT="6350" marB="0" anchor="ctr"/>
                </a:tc>
                <a:tc>
                  <a:txBody>
                    <a:bodyPr/>
                    <a:lstStyle/>
                    <a:p>
                      <a:pPr algn="ctr" fontAlgn="b"/>
                      <a:r>
                        <a:rPr lang="en-GB" sz="1600" b="1" i="0" u="none" strike="noStrike" dirty="0">
                          <a:solidFill>
                            <a:srgbClr val="000000"/>
                          </a:solidFill>
                          <a:effectLst/>
                          <a:latin typeface="+mj-lt"/>
                        </a:rPr>
                        <a:t>65+</a:t>
                      </a:r>
                    </a:p>
                  </a:txBody>
                  <a:tcPr marL="6350" marR="6350" marT="6350" marB="0" anchor="ctr"/>
                </a:tc>
                <a:tc>
                  <a:txBody>
                    <a:bodyPr/>
                    <a:lstStyle/>
                    <a:p>
                      <a:pPr algn="ctr" fontAlgn="b"/>
                      <a:r>
                        <a:rPr lang="en-GB" sz="1600" b="1" i="0" u="none" strike="noStrike" dirty="0">
                          <a:solidFill>
                            <a:srgbClr val="000000"/>
                          </a:solidFill>
                          <a:effectLst/>
                          <a:latin typeface="+mj-lt"/>
                        </a:rPr>
                        <a:t>Total</a:t>
                      </a:r>
                    </a:p>
                  </a:txBody>
                  <a:tcPr marL="6350" marR="6350" marT="6350" marB="0" anchor="ctr"/>
                </a:tc>
                <a:extLst>
                  <a:ext uri="{0D108BD9-81ED-4DB2-BD59-A6C34878D82A}">
                    <a16:rowId xmlns:a16="http://schemas.microsoft.com/office/drawing/2014/main" val="2797093352"/>
                  </a:ext>
                </a:extLst>
              </a:tr>
              <a:tr h="304887">
                <a:tc>
                  <a:txBody>
                    <a:bodyPr/>
                    <a:lstStyle/>
                    <a:p>
                      <a:pPr algn="l" fontAlgn="b"/>
                      <a:r>
                        <a:rPr lang="en-GB" sz="1600" b="0" i="0" u="none" strike="noStrike" dirty="0">
                          <a:solidFill>
                            <a:srgbClr val="000000"/>
                          </a:solidFill>
                          <a:effectLst/>
                          <a:latin typeface="+mj-lt"/>
                        </a:rPr>
                        <a:t>Day Care</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2</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2</a:t>
                      </a:r>
                    </a:p>
                  </a:txBody>
                  <a:tcPr marL="6350" marR="6350" marT="6350" marB="0" anchor="ctr"/>
                </a:tc>
                <a:extLst>
                  <a:ext uri="{0D108BD9-81ED-4DB2-BD59-A6C34878D82A}">
                    <a16:rowId xmlns:a16="http://schemas.microsoft.com/office/drawing/2014/main" val="202415908"/>
                  </a:ext>
                </a:extLst>
              </a:tr>
              <a:tr h="304887">
                <a:tc>
                  <a:txBody>
                    <a:bodyPr/>
                    <a:lstStyle/>
                    <a:p>
                      <a:pPr algn="l" fontAlgn="b"/>
                      <a:r>
                        <a:rPr lang="en-GB" sz="1600" b="0" i="0" u="none" strike="noStrike" dirty="0">
                          <a:solidFill>
                            <a:srgbClr val="000000"/>
                          </a:solidFill>
                          <a:effectLst/>
                          <a:latin typeface="+mj-lt"/>
                        </a:rPr>
                        <a:t>DP</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extLst>
                  <a:ext uri="{0D108BD9-81ED-4DB2-BD59-A6C34878D82A}">
                    <a16:rowId xmlns:a16="http://schemas.microsoft.com/office/drawing/2014/main" val="442414948"/>
                  </a:ext>
                </a:extLst>
              </a:tr>
              <a:tr h="304887">
                <a:tc>
                  <a:txBody>
                    <a:bodyPr/>
                    <a:lstStyle/>
                    <a:p>
                      <a:pPr algn="l" fontAlgn="b"/>
                      <a:r>
                        <a:rPr lang="en-GB" sz="1600" b="0" i="0" u="none" strike="noStrike" dirty="0">
                          <a:solidFill>
                            <a:srgbClr val="000000"/>
                          </a:solidFill>
                          <a:effectLst/>
                          <a:latin typeface="+mj-lt"/>
                        </a:rPr>
                        <a:t>Homecare</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2</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273</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275</a:t>
                      </a:r>
                    </a:p>
                  </a:txBody>
                  <a:tcPr marL="6350" marR="6350" marT="6350" marB="0" anchor="ctr"/>
                </a:tc>
                <a:extLst>
                  <a:ext uri="{0D108BD9-81ED-4DB2-BD59-A6C34878D82A}">
                    <a16:rowId xmlns:a16="http://schemas.microsoft.com/office/drawing/2014/main" val="2526548163"/>
                  </a:ext>
                </a:extLst>
              </a:tr>
              <a:tr h="304887">
                <a:tc>
                  <a:txBody>
                    <a:bodyPr/>
                    <a:lstStyle/>
                    <a:p>
                      <a:pPr algn="l" fontAlgn="b"/>
                      <a:r>
                        <a:rPr lang="en-GB" sz="1600" b="0" i="0" u="none" strike="noStrike" dirty="0">
                          <a:solidFill>
                            <a:srgbClr val="000000"/>
                          </a:solidFill>
                          <a:effectLst/>
                          <a:latin typeface="+mj-lt"/>
                        </a:rPr>
                        <a:t>Nursing</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33</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33</a:t>
                      </a:r>
                    </a:p>
                  </a:txBody>
                  <a:tcPr marL="6350" marR="6350" marT="6350" marB="0" anchor="ctr"/>
                </a:tc>
                <a:extLst>
                  <a:ext uri="{0D108BD9-81ED-4DB2-BD59-A6C34878D82A}">
                    <a16:rowId xmlns:a16="http://schemas.microsoft.com/office/drawing/2014/main" val="4199064045"/>
                  </a:ext>
                </a:extLst>
              </a:tr>
              <a:tr h="304887">
                <a:tc>
                  <a:txBody>
                    <a:bodyPr/>
                    <a:lstStyle/>
                    <a:p>
                      <a:pPr algn="l" fontAlgn="b"/>
                      <a:r>
                        <a:rPr lang="en-GB" sz="1600" b="0" i="0" u="none" strike="noStrike" dirty="0">
                          <a:solidFill>
                            <a:srgbClr val="000000"/>
                          </a:solidFill>
                          <a:effectLst/>
                          <a:latin typeface="+mj-lt"/>
                        </a:rPr>
                        <a:t>Other</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extLst>
                  <a:ext uri="{0D108BD9-81ED-4DB2-BD59-A6C34878D82A}">
                    <a16:rowId xmlns:a16="http://schemas.microsoft.com/office/drawing/2014/main" val="242911282"/>
                  </a:ext>
                </a:extLst>
              </a:tr>
              <a:tr h="450089">
                <a:tc>
                  <a:txBody>
                    <a:bodyPr/>
                    <a:lstStyle/>
                    <a:p>
                      <a:pPr algn="l" fontAlgn="b"/>
                      <a:r>
                        <a:rPr lang="en-GB" sz="1600" b="0" i="0" u="none" strike="noStrike" dirty="0">
                          <a:solidFill>
                            <a:srgbClr val="000000"/>
                          </a:solidFill>
                          <a:effectLst/>
                          <a:latin typeface="+mj-lt"/>
                        </a:rPr>
                        <a:t>Replacement Care</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extLst>
                  <a:ext uri="{0D108BD9-81ED-4DB2-BD59-A6C34878D82A}">
                    <a16:rowId xmlns:a16="http://schemas.microsoft.com/office/drawing/2014/main" val="1162373577"/>
                  </a:ext>
                </a:extLst>
              </a:tr>
              <a:tr h="304887">
                <a:tc>
                  <a:txBody>
                    <a:bodyPr/>
                    <a:lstStyle/>
                    <a:p>
                      <a:pPr algn="l" fontAlgn="b"/>
                      <a:r>
                        <a:rPr lang="en-GB" sz="1600" b="0" i="0" u="none" strike="noStrike" dirty="0">
                          <a:solidFill>
                            <a:srgbClr val="000000"/>
                          </a:solidFill>
                          <a:effectLst/>
                          <a:latin typeface="+mj-lt"/>
                        </a:rPr>
                        <a:t>Residential</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27</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27</a:t>
                      </a:r>
                    </a:p>
                  </a:txBody>
                  <a:tcPr marL="6350" marR="6350" marT="6350" marB="0" anchor="ctr"/>
                </a:tc>
                <a:extLst>
                  <a:ext uri="{0D108BD9-81ED-4DB2-BD59-A6C34878D82A}">
                    <a16:rowId xmlns:a16="http://schemas.microsoft.com/office/drawing/2014/main" val="11756668"/>
                  </a:ext>
                </a:extLst>
              </a:tr>
              <a:tr h="304887">
                <a:tc>
                  <a:txBody>
                    <a:bodyPr/>
                    <a:lstStyle/>
                    <a:p>
                      <a:pPr algn="l" fontAlgn="b"/>
                      <a:r>
                        <a:rPr lang="en-GB" sz="1600" b="0" i="0" u="none" strike="noStrike" dirty="0">
                          <a:solidFill>
                            <a:srgbClr val="000000"/>
                          </a:solidFill>
                          <a:effectLst/>
                          <a:latin typeface="+mj-lt"/>
                        </a:rPr>
                        <a:t>Shared Lives</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0</a:t>
                      </a:r>
                    </a:p>
                  </a:txBody>
                  <a:tcPr marL="6350" marR="6350" marT="6350" marB="0" anchor="ctr"/>
                </a:tc>
                <a:extLst>
                  <a:ext uri="{0D108BD9-81ED-4DB2-BD59-A6C34878D82A}">
                    <a16:rowId xmlns:a16="http://schemas.microsoft.com/office/drawing/2014/main" val="562117027"/>
                  </a:ext>
                </a:extLst>
              </a:tr>
              <a:tr h="450089">
                <a:tc>
                  <a:txBody>
                    <a:bodyPr/>
                    <a:lstStyle/>
                    <a:p>
                      <a:pPr algn="l" fontAlgn="b"/>
                      <a:r>
                        <a:rPr lang="en-GB" sz="1600" b="0" i="0" u="none" strike="noStrike" dirty="0">
                          <a:solidFill>
                            <a:srgbClr val="000000"/>
                          </a:solidFill>
                          <a:effectLst/>
                          <a:latin typeface="+mj-lt"/>
                        </a:rPr>
                        <a:t>Supported Housing</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1</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12</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13</a:t>
                      </a:r>
                    </a:p>
                  </a:txBody>
                  <a:tcPr marL="6350" marR="6350" marT="6350" marB="0" anchor="ctr"/>
                </a:tc>
                <a:extLst>
                  <a:ext uri="{0D108BD9-81ED-4DB2-BD59-A6C34878D82A}">
                    <a16:rowId xmlns:a16="http://schemas.microsoft.com/office/drawing/2014/main" val="2187278132"/>
                  </a:ext>
                </a:extLst>
              </a:tr>
              <a:tr h="304887">
                <a:tc>
                  <a:txBody>
                    <a:bodyPr/>
                    <a:lstStyle/>
                    <a:p>
                      <a:pPr algn="l" fontAlgn="b"/>
                      <a:r>
                        <a:rPr lang="en-GB" sz="1600" b="0" i="0" u="none" strike="noStrike" dirty="0">
                          <a:solidFill>
                            <a:srgbClr val="000000"/>
                          </a:solidFill>
                          <a:effectLst/>
                          <a:latin typeface="+mj-lt"/>
                        </a:rPr>
                        <a:t>Total</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4</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347</a:t>
                      </a:r>
                    </a:p>
                  </a:txBody>
                  <a:tcPr marL="6350" marR="6350" marT="6350" marB="0" anchor="ctr"/>
                </a:tc>
                <a:tc>
                  <a:txBody>
                    <a:bodyPr/>
                    <a:lstStyle/>
                    <a:p>
                      <a:pPr marL="0" algn="ctr" defTabSz="914400" rtl="0" eaLnBrk="1" fontAlgn="b" latinLnBrk="0" hangingPunct="1"/>
                      <a:r>
                        <a:rPr lang="en-GB" sz="1600" b="0" i="0" u="none" strike="noStrike" kern="1200" dirty="0">
                          <a:solidFill>
                            <a:srgbClr val="000000"/>
                          </a:solidFill>
                          <a:effectLst/>
                          <a:latin typeface="+mj-lt"/>
                          <a:ea typeface="+mn-ea"/>
                          <a:cs typeface="+mn-cs"/>
                        </a:rPr>
                        <a:t>352</a:t>
                      </a:r>
                    </a:p>
                  </a:txBody>
                  <a:tcPr marL="6350" marR="6350" marT="6350" marB="0" anchor="ctr"/>
                </a:tc>
                <a:extLst>
                  <a:ext uri="{0D108BD9-81ED-4DB2-BD59-A6C34878D82A}">
                    <a16:rowId xmlns:a16="http://schemas.microsoft.com/office/drawing/2014/main" val="2815894391"/>
                  </a:ext>
                </a:extLst>
              </a:tr>
            </a:tbl>
          </a:graphicData>
        </a:graphic>
      </p:graphicFrame>
      <p:sp>
        <p:nvSpPr>
          <p:cNvPr id="4" name="TextBox 3">
            <a:extLst>
              <a:ext uri="{FF2B5EF4-FFF2-40B4-BE49-F238E27FC236}">
                <a16:creationId xmlns:a16="http://schemas.microsoft.com/office/drawing/2014/main" id="{9821B5B7-44FD-46C3-BD42-BFC8BA63056C}"/>
              </a:ext>
              <a:ext uri="{C183D7F6-B498-43B3-948B-1728B52AA6E4}">
                <adec:decorative xmlns:adec="http://schemas.microsoft.com/office/drawing/2017/decorative" val="1"/>
              </a:ext>
            </a:extLst>
          </p:cNvPr>
          <p:cNvSpPr txBox="1"/>
          <p:nvPr/>
        </p:nvSpPr>
        <p:spPr>
          <a:xfrm>
            <a:off x="9280769" y="361461"/>
            <a:ext cx="2657230" cy="8303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7" name="Picture 5">
            <a:extLst>
              <a:ext uri="{FF2B5EF4-FFF2-40B4-BE49-F238E27FC236}">
                <a16:creationId xmlns:a16="http://schemas.microsoft.com/office/drawing/2014/main" id="{1DCD0561-2D25-F157-DE0E-3918C3CC95A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260864" y="219319"/>
            <a:ext cx="2638425" cy="1104900"/>
          </a:xfrm>
          <a:prstGeom prst="rect">
            <a:avLst/>
          </a:prstGeom>
        </p:spPr>
      </p:pic>
      <p:sp>
        <p:nvSpPr>
          <p:cNvPr id="10" name="Slide Number Placeholder 12">
            <a:extLst>
              <a:ext uri="{FF2B5EF4-FFF2-40B4-BE49-F238E27FC236}">
                <a16:creationId xmlns:a16="http://schemas.microsoft.com/office/drawing/2014/main" id="{1EA524C5-F2F0-32AD-F76D-1E4F6478AE26}"/>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8569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BC3F4A-C87C-2A5D-D0E6-37950671C599}"/>
              </a:ext>
            </a:extLst>
          </p:cNvPr>
          <p:cNvSpPr>
            <a:spLocks noGrp="1"/>
          </p:cNvSpPr>
          <p:nvPr>
            <p:ph type="title"/>
          </p:nvPr>
        </p:nvSpPr>
        <p:spPr/>
        <p:txBody>
          <a:bodyPr/>
          <a:lstStyle/>
          <a:p>
            <a:r>
              <a:rPr lang="en-US" dirty="0"/>
              <a:t>Total Demand 3 Year Forecast</a:t>
            </a:r>
            <a:endParaRPr lang="en-GB" dirty="0"/>
          </a:p>
        </p:txBody>
      </p:sp>
      <p:sp>
        <p:nvSpPr>
          <p:cNvPr id="2" name="Content Placeholder 1">
            <a:extLst>
              <a:ext uri="{FF2B5EF4-FFF2-40B4-BE49-F238E27FC236}">
                <a16:creationId xmlns:a16="http://schemas.microsoft.com/office/drawing/2014/main" id="{DACBE36B-FFE6-95D6-4018-975DFE664674}"/>
              </a:ext>
            </a:extLst>
          </p:cNvPr>
          <p:cNvSpPr>
            <a:spLocks noGrp="1"/>
          </p:cNvSpPr>
          <p:nvPr>
            <p:ph idx="1"/>
          </p:nvPr>
        </p:nvSpPr>
        <p:spPr/>
        <p:txBody>
          <a:bodyPr>
            <a:normAutofit/>
          </a:bodyPr>
          <a:lstStyle/>
          <a:p>
            <a:r>
              <a:rPr lang="en-US" sz="1800" dirty="0"/>
              <a:t>The charts to the right shows the forecast increased demand over the next three years across all ages and for homecare and care homes (residential and nursing inclusive).</a:t>
            </a:r>
          </a:p>
          <a:p>
            <a:r>
              <a:rPr lang="en-US" sz="1800" dirty="0"/>
              <a:t>Based on the current levels of demand, this shows the estimated demand and therefore supply required in the Slough market. </a:t>
            </a:r>
          </a:p>
          <a:p>
            <a:r>
              <a:rPr lang="en-US" sz="1800" dirty="0"/>
              <a:t>However, the forecasts don’t consider care home placements commissioned by other local authorities, which would impact the capacity required in order to meet demand. </a:t>
            </a:r>
          </a:p>
          <a:p>
            <a:r>
              <a:rPr lang="en-US" sz="1800" dirty="0"/>
              <a:t>Whilst this is a forecast based on current provision, the Market Sustainability Plan section three, which has plans to address each of the care markets, will consider how the Local Authorities plans and future strategies may impact these markets further.</a:t>
            </a:r>
          </a:p>
        </p:txBody>
      </p:sp>
      <p:graphicFrame>
        <p:nvGraphicFramePr>
          <p:cNvPr id="20" name="Content Placeholder 19">
            <a:extLst>
              <a:ext uri="{FF2B5EF4-FFF2-40B4-BE49-F238E27FC236}">
                <a16:creationId xmlns:a16="http://schemas.microsoft.com/office/drawing/2014/main" id="{C08975D3-4FE7-394F-D414-266244A21E44}"/>
              </a:ext>
            </a:extLst>
          </p:cNvPr>
          <p:cNvGraphicFramePr>
            <a:graphicFrameLocks noGrp="1"/>
          </p:cNvGraphicFramePr>
          <p:nvPr>
            <p:ph idx="10"/>
            <p:extLst>
              <p:ext uri="{D42A27DB-BD31-4B8C-83A1-F6EECF244321}">
                <p14:modId xmlns:p14="http://schemas.microsoft.com/office/powerpoint/2010/main" val="391909766"/>
              </p:ext>
            </p:extLst>
          </p:nvPr>
        </p:nvGraphicFramePr>
        <p:xfrm>
          <a:off x="6480175" y="1622425"/>
          <a:ext cx="5214938" cy="2370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86F1F752-EDA4-4D3A-8B5E-60ED9E82B24B}"/>
              </a:ext>
            </a:extLst>
          </p:cNvPr>
          <p:cNvGraphicFramePr>
            <a:graphicFrameLocks/>
          </p:cNvGraphicFramePr>
          <p:nvPr>
            <p:extLst>
              <p:ext uri="{D42A27DB-BD31-4B8C-83A1-F6EECF244321}">
                <p14:modId xmlns:p14="http://schemas.microsoft.com/office/powerpoint/2010/main" val="1896172803"/>
              </p:ext>
            </p:extLst>
          </p:nvPr>
        </p:nvGraphicFramePr>
        <p:xfrm>
          <a:off x="6480175" y="3867784"/>
          <a:ext cx="5214868" cy="23706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11556B2-3D06-AE3C-377C-3E22472F0899}"/>
              </a:ext>
              <a:ext uri="{C183D7F6-B498-43B3-948B-1728B52AA6E4}">
                <adec:decorative xmlns:adec="http://schemas.microsoft.com/office/drawing/2017/decorative" val="1"/>
              </a:ext>
            </a:extLst>
          </p:cNvPr>
          <p:cNvSpPr txBox="1"/>
          <p:nvPr/>
        </p:nvSpPr>
        <p:spPr>
          <a:xfrm>
            <a:off x="9261231" y="351691"/>
            <a:ext cx="2686538" cy="84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11502EB6-C7F5-9A1C-B920-0FDFBCCB4C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A6BD9B9E-39F8-931B-1F16-305294CCCC19}"/>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9283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BAB509-F0AC-D391-7D42-67CD1B974DC2}"/>
              </a:ext>
            </a:extLst>
          </p:cNvPr>
          <p:cNvSpPr>
            <a:spLocks noGrp="1"/>
          </p:cNvSpPr>
          <p:nvPr>
            <p:ph type="title"/>
          </p:nvPr>
        </p:nvSpPr>
        <p:spPr/>
        <p:txBody>
          <a:bodyPr/>
          <a:lstStyle/>
          <a:p>
            <a:r>
              <a:rPr lang="en-US" dirty="0"/>
              <a:t>Slough Care Market Summary</a:t>
            </a:r>
            <a:endParaRPr lang="en-GB" dirty="0"/>
          </a:p>
        </p:txBody>
      </p:sp>
      <p:sp>
        <p:nvSpPr>
          <p:cNvPr id="9" name="Content Placeholder 1">
            <a:extLst>
              <a:ext uri="{FF2B5EF4-FFF2-40B4-BE49-F238E27FC236}">
                <a16:creationId xmlns:a16="http://schemas.microsoft.com/office/drawing/2014/main" id="{69373050-D4CB-ACCF-D1A7-96F851DCCCBC}"/>
              </a:ext>
            </a:extLst>
          </p:cNvPr>
          <p:cNvSpPr txBox="1">
            <a:spLocks/>
          </p:cNvSpPr>
          <p:nvPr/>
        </p:nvSpPr>
        <p:spPr>
          <a:xfrm>
            <a:off x="636852" y="1085076"/>
            <a:ext cx="5703426" cy="1761396"/>
          </a:xfrm>
          <a:prstGeom prst="rect">
            <a:avLst/>
          </a:prstGeom>
        </p:spPr>
        <p:txBody>
          <a:bodyPr>
            <a:noAutofit/>
          </a:bodyPr>
          <a:lstStyle>
            <a:lvl1pPr marL="228600" indent="-342900" algn="l" defTabSz="914400" rtl="0" eaLnBrk="1" latinLnBrk="0" hangingPunct="1">
              <a:lnSpc>
                <a:spcPct val="90000"/>
              </a:lnSpc>
              <a:spcBef>
                <a:spcPts val="10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lnSpc>
                <a:spcPct val="90000"/>
              </a:lnSpc>
              <a:spcBef>
                <a:spcPts val="500"/>
              </a:spcBef>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50000"/>
                  </a:schemeClr>
                </a:solidFill>
              </a:rPr>
              <a:t>The table below shows the older person care homes in Slough, with capacity across residential and nursing care.</a:t>
            </a:r>
          </a:p>
          <a:p>
            <a:r>
              <a:rPr lang="en-US" sz="1600" dirty="0">
                <a:solidFill>
                  <a:schemeClr val="tx1">
                    <a:lumMod val="50000"/>
                  </a:schemeClr>
                </a:solidFill>
              </a:rPr>
              <a:t>This shows that there is sufficient capacity in Slough to meet local authority demand, however with the additional demand from self-funders this would be close to full occupancy. In addition to this, other local authorities also place service users in Slough Care Homes, limiting local supply.</a:t>
            </a:r>
          </a:p>
        </p:txBody>
      </p:sp>
      <p:graphicFrame>
        <p:nvGraphicFramePr>
          <p:cNvPr id="5" name="Table 5">
            <a:extLst>
              <a:ext uri="{FF2B5EF4-FFF2-40B4-BE49-F238E27FC236}">
                <a16:creationId xmlns:a16="http://schemas.microsoft.com/office/drawing/2014/main" id="{20C922C5-9B53-5508-F1E5-B384F22CF8DD}"/>
              </a:ext>
            </a:extLst>
          </p:cNvPr>
          <p:cNvGraphicFramePr>
            <a:graphicFrameLocks noGrp="1"/>
          </p:cNvGraphicFramePr>
          <p:nvPr>
            <p:ph idx="1"/>
            <p:extLst>
              <p:ext uri="{D42A27DB-BD31-4B8C-83A1-F6EECF244321}">
                <p14:modId xmlns:p14="http://schemas.microsoft.com/office/powerpoint/2010/main" val="3373341078"/>
              </p:ext>
            </p:extLst>
          </p:nvPr>
        </p:nvGraphicFramePr>
        <p:xfrm>
          <a:off x="881064" y="2897441"/>
          <a:ext cx="5214936" cy="3546879"/>
        </p:xfrm>
        <a:graphic>
          <a:graphicData uri="http://schemas.openxmlformats.org/drawingml/2006/table">
            <a:tbl>
              <a:tblPr firstRow="1" bandRow="1">
                <a:tableStyleId>{5C22544A-7EE6-4342-B048-85BDC9FD1C3A}</a:tableStyleId>
              </a:tblPr>
              <a:tblGrid>
                <a:gridCol w="1738312">
                  <a:extLst>
                    <a:ext uri="{9D8B030D-6E8A-4147-A177-3AD203B41FA5}">
                      <a16:colId xmlns:a16="http://schemas.microsoft.com/office/drawing/2014/main" val="1568898917"/>
                    </a:ext>
                  </a:extLst>
                </a:gridCol>
                <a:gridCol w="1738312">
                  <a:extLst>
                    <a:ext uri="{9D8B030D-6E8A-4147-A177-3AD203B41FA5}">
                      <a16:colId xmlns:a16="http://schemas.microsoft.com/office/drawing/2014/main" val="564060273"/>
                    </a:ext>
                  </a:extLst>
                </a:gridCol>
                <a:gridCol w="1738312">
                  <a:extLst>
                    <a:ext uri="{9D8B030D-6E8A-4147-A177-3AD203B41FA5}">
                      <a16:colId xmlns:a16="http://schemas.microsoft.com/office/drawing/2014/main" val="486903270"/>
                    </a:ext>
                  </a:extLst>
                </a:gridCol>
              </a:tblGrid>
              <a:tr h="483989">
                <a:tc>
                  <a:txBody>
                    <a:bodyPr/>
                    <a:lstStyle/>
                    <a:p>
                      <a:pPr algn="l" fontAlgn="b"/>
                      <a:r>
                        <a:rPr lang="en-GB" sz="1600" b="1" i="0" u="none" strike="noStrike" kern="1200" dirty="0">
                          <a:solidFill>
                            <a:srgbClr val="000000"/>
                          </a:solidFill>
                          <a:effectLst/>
                          <a:latin typeface="+mj-lt"/>
                          <a:ea typeface="+mn-ea"/>
                          <a:cs typeface="+mn-cs"/>
                        </a:rPr>
                        <a:t>Slough Older Person Care Home Capacity</a:t>
                      </a:r>
                    </a:p>
                  </a:txBody>
                  <a:tcPr marL="6350" marR="6350" marT="6350" marB="0" anchor="b"/>
                </a:tc>
                <a:tc>
                  <a:txBody>
                    <a:bodyPr/>
                    <a:lstStyle/>
                    <a:p>
                      <a:pPr algn="ctr" fontAlgn="b"/>
                      <a:r>
                        <a:rPr lang="en-GB" sz="1600" b="1" i="0" u="none" strike="noStrike" kern="1200" dirty="0">
                          <a:solidFill>
                            <a:srgbClr val="000000"/>
                          </a:solidFill>
                          <a:effectLst/>
                          <a:latin typeface="+mj-lt"/>
                          <a:ea typeface="+mn-ea"/>
                          <a:cs typeface="+mn-cs"/>
                        </a:rPr>
                        <a:t>Residential Capacity</a:t>
                      </a:r>
                    </a:p>
                  </a:txBody>
                  <a:tcPr marL="6350" marR="6350" marT="6350" marB="0" anchor="b"/>
                </a:tc>
                <a:tc>
                  <a:txBody>
                    <a:bodyPr/>
                    <a:lstStyle/>
                    <a:p>
                      <a:pPr algn="ctr" fontAlgn="b"/>
                      <a:r>
                        <a:rPr lang="en-GB" sz="1600" b="1" i="0" u="none" strike="noStrike" kern="1200" dirty="0">
                          <a:solidFill>
                            <a:srgbClr val="000000"/>
                          </a:solidFill>
                          <a:effectLst/>
                          <a:latin typeface="+mj-lt"/>
                          <a:ea typeface="+mn-ea"/>
                          <a:cs typeface="+mn-cs"/>
                        </a:rPr>
                        <a:t>Nursing Capacity</a:t>
                      </a:r>
                    </a:p>
                  </a:txBody>
                  <a:tcPr marL="6350" marR="6350" marT="6350" marB="0" anchor="b"/>
                </a:tc>
                <a:extLst>
                  <a:ext uri="{0D108BD9-81ED-4DB2-BD59-A6C34878D82A}">
                    <a16:rowId xmlns:a16="http://schemas.microsoft.com/office/drawing/2014/main" val="2857431362"/>
                  </a:ext>
                </a:extLst>
              </a:tr>
              <a:tr h="483989">
                <a:tc>
                  <a:txBody>
                    <a:bodyPr/>
                    <a:lstStyle/>
                    <a:p>
                      <a:pPr algn="l" fontAlgn="b"/>
                      <a:r>
                        <a:rPr lang="en-GB" sz="1600" b="0" i="0" u="none" strike="noStrike" kern="1200" dirty="0">
                          <a:solidFill>
                            <a:srgbClr val="000000"/>
                          </a:solidFill>
                          <a:effectLst/>
                          <a:latin typeface="+mj-lt"/>
                          <a:ea typeface="+mn-ea"/>
                          <a:cs typeface="+mn-cs"/>
                        </a:rPr>
                        <a:t>Oxford House Nursing Home</a:t>
                      </a:r>
                    </a:p>
                  </a:txBody>
                  <a:tcPr marL="6350" marR="6350" marT="6350" marB="0" anchor="b"/>
                </a:tc>
                <a:tc>
                  <a:txBody>
                    <a:bodyPr/>
                    <a:lstStyle/>
                    <a:p>
                      <a:pPr algn="ctr" fontAlgn="b"/>
                      <a:r>
                        <a:rPr lang="en-GB" sz="1600" b="0" i="0" u="none" strike="noStrike" kern="1200" dirty="0">
                          <a:solidFill>
                            <a:srgbClr val="000000"/>
                          </a:solidFill>
                          <a:effectLst/>
                          <a:latin typeface="+mj-lt"/>
                          <a:ea typeface="+mn-ea"/>
                          <a:cs typeface="+mn-cs"/>
                        </a:rPr>
                        <a:t>0</a:t>
                      </a:r>
                    </a:p>
                  </a:txBody>
                  <a:tcPr marL="6350" marR="6350" marT="6350" marB="0" anchor="ctr"/>
                </a:tc>
                <a:tc>
                  <a:txBody>
                    <a:bodyPr/>
                    <a:lstStyle/>
                    <a:p>
                      <a:pPr algn="ctr" fontAlgn="b"/>
                      <a:r>
                        <a:rPr lang="en-GB" sz="1600" b="0" i="0" u="none" strike="noStrike" kern="1200" dirty="0">
                          <a:solidFill>
                            <a:srgbClr val="000000"/>
                          </a:solidFill>
                          <a:effectLst/>
                          <a:latin typeface="+mj-lt"/>
                          <a:ea typeface="+mn-ea"/>
                          <a:cs typeface="+mn-cs"/>
                        </a:rPr>
                        <a:t>30</a:t>
                      </a:r>
                    </a:p>
                  </a:txBody>
                  <a:tcPr marL="6350" marR="6350" marT="6350" marB="0" anchor="ctr"/>
                </a:tc>
                <a:extLst>
                  <a:ext uri="{0D108BD9-81ED-4DB2-BD59-A6C34878D82A}">
                    <a16:rowId xmlns:a16="http://schemas.microsoft.com/office/drawing/2014/main" val="1259134346"/>
                  </a:ext>
                </a:extLst>
              </a:tr>
              <a:tr h="245105">
                <a:tc>
                  <a:txBody>
                    <a:bodyPr/>
                    <a:lstStyle/>
                    <a:p>
                      <a:pPr algn="l" fontAlgn="b"/>
                      <a:r>
                        <a:rPr lang="en-GB" sz="1600" b="0" i="0" u="none" strike="noStrike" kern="1200" dirty="0">
                          <a:solidFill>
                            <a:srgbClr val="000000"/>
                          </a:solidFill>
                          <a:effectLst/>
                          <a:latin typeface="+mj-lt"/>
                          <a:ea typeface="+mn-ea"/>
                          <a:cs typeface="+mn-cs"/>
                        </a:rPr>
                        <a:t>Oak House</a:t>
                      </a:r>
                    </a:p>
                  </a:txBody>
                  <a:tcPr marL="6350" marR="6350" marT="6350" marB="0" anchor="b"/>
                </a:tc>
                <a:tc>
                  <a:txBody>
                    <a:bodyPr/>
                    <a:lstStyle/>
                    <a:p>
                      <a:pPr algn="ctr" fontAlgn="b"/>
                      <a:r>
                        <a:rPr lang="en-US" sz="1600" b="0" i="0" u="none" strike="noStrike" kern="1200" dirty="0">
                          <a:solidFill>
                            <a:srgbClr val="000000"/>
                          </a:solidFill>
                          <a:effectLst/>
                          <a:latin typeface="+mj-lt"/>
                          <a:ea typeface="+mn-ea"/>
                          <a:cs typeface="+mn-cs"/>
                        </a:rPr>
                        <a:t>4</a:t>
                      </a:r>
                      <a:r>
                        <a:rPr lang="en-GB" sz="1600" b="0" i="0" u="none" strike="noStrike" kern="1200" dirty="0">
                          <a:solidFill>
                            <a:srgbClr val="000000"/>
                          </a:solidFill>
                          <a:effectLst/>
                          <a:latin typeface="+mj-lt"/>
                          <a:ea typeface="+mn-ea"/>
                          <a:cs typeface="+mn-cs"/>
                        </a:rPr>
                        <a:t>5</a:t>
                      </a:r>
                    </a:p>
                  </a:txBody>
                  <a:tcPr marL="6350" marR="6350" marT="6350" marB="0" anchor="ctr"/>
                </a:tc>
                <a:tc>
                  <a:txBody>
                    <a:bodyPr/>
                    <a:lstStyle/>
                    <a:p>
                      <a:pPr algn="ctr" fontAlgn="b"/>
                      <a:r>
                        <a:rPr lang="en-US" sz="1600" b="0" i="0" u="none" strike="noStrike" kern="1200" dirty="0">
                          <a:solidFill>
                            <a:srgbClr val="000000"/>
                          </a:solidFill>
                          <a:effectLst/>
                          <a:latin typeface="+mj-lt"/>
                          <a:ea typeface="+mn-ea"/>
                          <a:cs typeface="+mn-cs"/>
                        </a:rPr>
                        <a:t>7</a:t>
                      </a:r>
                      <a:r>
                        <a:rPr lang="en-GB" sz="1600" b="0" i="0" u="none" strike="noStrike" kern="1200" dirty="0">
                          <a:solidFill>
                            <a:srgbClr val="000000"/>
                          </a:solidFill>
                          <a:effectLst/>
                          <a:latin typeface="+mj-lt"/>
                          <a:ea typeface="+mn-ea"/>
                          <a:cs typeface="+mn-cs"/>
                        </a:rPr>
                        <a:t>5</a:t>
                      </a:r>
                    </a:p>
                  </a:txBody>
                  <a:tcPr marL="6350" marR="6350" marT="6350" marB="0" anchor="ctr"/>
                </a:tc>
                <a:extLst>
                  <a:ext uri="{0D108BD9-81ED-4DB2-BD59-A6C34878D82A}">
                    <a16:rowId xmlns:a16="http://schemas.microsoft.com/office/drawing/2014/main" val="1328253232"/>
                  </a:ext>
                </a:extLst>
              </a:tr>
              <a:tr h="245105">
                <a:tc>
                  <a:txBody>
                    <a:bodyPr/>
                    <a:lstStyle/>
                    <a:p>
                      <a:pPr algn="l" fontAlgn="b"/>
                      <a:r>
                        <a:rPr lang="en-GB" sz="1600" b="0" i="0" u="none" strike="noStrike" kern="1200" dirty="0">
                          <a:solidFill>
                            <a:srgbClr val="000000"/>
                          </a:solidFill>
                          <a:effectLst/>
                          <a:latin typeface="+mj-lt"/>
                          <a:ea typeface="+mn-ea"/>
                          <a:cs typeface="+mn-cs"/>
                        </a:rPr>
                        <a:t>Salt Hill Care Centre</a:t>
                      </a:r>
                    </a:p>
                  </a:txBody>
                  <a:tcPr marL="6350" marR="6350" marT="6350" marB="0" anchor="b"/>
                </a:tc>
                <a:tc>
                  <a:txBody>
                    <a:bodyPr/>
                    <a:lstStyle/>
                    <a:p>
                      <a:pPr algn="ctr" fontAlgn="b"/>
                      <a:r>
                        <a:rPr lang="en-GB" sz="1600" b="0" i="0" u="none" strike="noStrike" kern="1200" dirty="0">
                          <a:solidFill>
                            <a:srgbClr val="000000"/>
                          </a:solidFill>
                          <a:effectLst/>
                          <a:latin typeface="+mj-lt"/>
                          <a:ea typeface="+mn-ea"/>
                          <a:cs typeface="+mn-cs"/>
                        </a:rPr>
                        <a:t>16</a:t>
                      </a:r>
                    </a:p>
                  </a:txBody>
                  <a:tcPr marL="6350" marR="6350" marT="6350" marB="0" anchor="ctr"/>
                </a:tc>
                <a:tc>
                  <a:txBody>
                    <a:bodyPr/>
                    <a:lstStyle/>
                    <a:p>
                      <a:pPr algn="ctr" fontAlgn="b"/>
                      <a:r>
                        <a:rPr lang="en-GB" sz="1600" b="0" i="0" u="none" strike="noStrike" kern="1200" dirty="0">
                          <a:solidFill>
                            <a:srgbClr val="000000"/>
                          </a:solidFill>
                          <a:effectLst/>
                          <a:latin typeface="+mj-lt"/>
                          <a:ea typeface="+mn-ea"/>
                          <a:cs typeface="+mn-cs"/>
                        </a:rPr>
                        <a:t>37</a:t>
                      </a:r>
                    </a:p>
                  </a:txBody>
                  <a:tcPr marL="6350" marR="6350" marT="6350" marB="0" anchor="ctr"/>
                </a:tc>
                <a:extLst>
                  <a:ext uri="{0D108BD9-81ED-4DB2-BD59-A6C34878D82A}">
                    <a16:rowId xmlns:a16="http://schemas.microsoft.com/office/drawing/2014/main" val="2143801046"/>
                  </a:ext>
                </a:extLst>
              </a:tr>
              <a:tr h="483989">
                <a:tc>
                  <a:txBody>
                    <a:bodyPr/>
                    <a:lstStyle/>
                    <a:p>
                      <a:pPr algn="l" fontAlgn="b"/>
                      <a:r>
                        <a:rPr lang="en-GB" sz="1600" b="0" i="0" u="none" strike="noStrike" kern="1200" dirty="0">
                          <a:solidFill>
                            <a:srgbClr val="000000"/>
                          </a:solidFill>
                          <a:effectLst/>
                          <a:latin typeface="+mj-lt"/>
                          <a:ea typeface="+mn-ea"/>
                          <a:cs typeface="+mn-cs"/>
                        </a:rPr>
                        <a:t>Langley Haven Care Home</a:t>
                      </a:r>
                    </a:p>
                  </a:txBody>
                  <a:tcPr marL="6350" marR="6350" marT="6350" marB="0" anchor="b"/>
                </a:tc>
                <a:tc>
                  <a:txBody>
                    <a:bodyPr/>
                    <a:lstStyle/>
                    <a:p>
                      <a:pPr algn="ctr" fontAlgn="b"/>
                      <a:r>
                        <a:rPr lang="en-GB" sz="1600" b="0" i="0" u="none" strike="noStrike" kern="1200" dirty="0">
                          <a:solidFill>
                            <a:srgbClr val="000000"/>
                          </a:solidFill>
                          <a:effectLst/>
                          <a:latin typeface="+mj-lt"/>
                          <a:ea typeface="+mn-ea"/>
                          <a:cs typeface="+mn-cs"/>
                        </a:rPr>
                        <a:t>34</a:t>
                      </a:r>
                    </a:p>
                  </a:txBody>
                  <a:tcPr marL="6350" marR="6350" marT="6350" marB="0" anchor="ctr"/>
                </a:tc>
                <a:tc>
                  <a:txBody>
                    <a:bodyPr/>
                    <a:lstStyle/>
                    <a:p>
                      <a:pPr algn="ctr" fontAlgn="b"/>
                      <a:r>
                        <a:rPr lang="en-GB" sz="1600" b="0" i="0" u="none" strike="noStrike" kern="1200" dirty="0">
                          <a:solidFill>
                            <a:srgbClr val="000000"/>
                          </a:solidFill>
                          <a:effectLst/>
                          <a:latin typeface="+mj-lt"/>
                          <a:ea typeface="+mn-ea"/>
                          <a:cs typeface="+mn-cs"/>
                        </a:rPr>
                        <a:t>0</a:t>
                      </a:r>
                    </a:p>
                  </a:txBody>
                  <a:tcPr marL="6350" marR="6350" marT="6350" marB="0" anchor="ctr"/>
                </a:tc>
                <a:extLst>
                  <a:ext uri="{0D108BD9-81ED-4DB2-BD59-A6C34878D82A}">
                    <a16:rowId xmlns:a16="http://schemas.microsoft.com/office/drawing/2014/main" val="3885212137"/>
                  </a:ext>
                </a:extLst>
              </a:tr>
              <a:tr h="245105">
                <a:tc>
                  <a:txBody>
                    <a:bodyPr/>
                    <a:lstStyle/>
                    <a:p>
                      <a:pPr algn="l" fontAlgn="b"/>
                      <a:r>
                        <a:rPr lang="en-GB" sz="1600" b="0" i="0" u="none" strike="noStrike" kern="1200" dirty="0">
                          <a:solidFill>
                            <a:srgbClr val="000000"/>
                          </a:solidFill>
                          <a:effectLst/>
                          <a:latin typeface="+mj-lt"/>
                          <a:ea typeface="+mn-ea"/>
                          <a:cs typeface="+mn-cs"/>
                        </a:rPr>
                        <a:t>Windsor Care Centre</a:t>
                      </a:r>
                    </a:p>
                  </a:txBody>
                  <a:tcPr marL="6350" marR="6350" marT="6350" marB="0" anchor="b"/>
                </a:tc>
                <a:tc>
                  <a:txBody>
                    <a:bodyPr/>
                    <a:lstStyle/>
                    <a:p>
                      <a:pPr algn="ctr" fontAlgn="b"/>
                      <a:r>
                        <a:rPr lang="en-GB" sz="1600" b="0" i="0" u="none" strike="noStrike" kern="1200" dirty="0">
                          <a:solidFill>
                            <a:srgbClr val="000000"/>
                          </a:solidFill>
                          <a:effectLst/>
                          <a:latin typeface="+mj-lt"/>
                          <a:ea typeface="+mn-ea"/>
                          <a:cs typeface="+mn-cs"/>
                        </a:rPr>
                        <a:t>0</a:t>
                      </a:r>
                    </a:p>
                  </a:txBody>
                  <a:tcPr marL="6350" marR="6350" marT="6350" marB="0" anchor="ctr"/>
                </a:tc>
                <a:tc>
                  <a:txBody>
                    <a:bodyPr/>
                    <a:lstStyle/>
                    <a:p>
                      <a:pPr algn="ctr" fontAlgn="b"/>
                      <a:r>
                        <a:rPr lang="en-GB" sz="1600" b="0" i="0" u="none" strike="noStrike" kern="1200" dirty="0">
                          <a:solidFill>
                            <a:srgbClr val="000000"/>
                          </a:solidFill>
                          <a:effectLst/>
                          <a:latin typeface="+mj-lt"/>
                          <a:ea typeface="+mn-ea"/>
                          <a:cs typeface="+mn-cs"/>
                        </a:rPr>
                        <a:t>72</a:t>
                      </a:r>
                    </a:p>
                  </a:txBody>
                  <a:tcPr marL="6350" marR="6350" marT="6350" marB="0" anchor="ctr"/>
                </a:tc>
                <a:extLst>
                  <a:ext uri="{0D108BD9-81ED-4DB2-BD59-A6C34878D82A}">
                    <a16:rowId xmlns:a16="http://schemas.microsoft.com/office/drawing/2014/main" val="154037310"/>
                  </a:ext>
                </a:extLst>
              </a:tr>
              <a:tr h="483989">
                <a:tc>
                  <a:txBody>
                    <a:bodyPr/>
                    <a:lstStyle/>
                    <a:p>
                      <a:pPr algn="l" fontAlgn="b"/>
                      <a:r>
                        <a:rPr lang="en-GB" sz="1600" b="0" i="0" u="none" strike="noStrike" kern="1200" dirty="0">
                          <a:solidFill>
                            <a:srgbClr val="000000"/>
                          </a:solidFill>
                          <a:effectLst/>
                          <a:latin typeface="+mj-lt"/>
                          <a:ea typeface="+mn-ea"/>
                          <a:cs typeface="+mn-cs"/>
                        </a:rPr>
                        <a:t>Windmill Care Centre</a:t>
                      </a:r>
                    </a:p>
                  </a:txBody>
                  <a:tcPr marL="6350" marR="6350" marT="6350" marB="0" anchor="b"/>
                </a:tc>
                <a:tc>
                  <a:txBody>
                    <a:bodyPr/>
                    <a:lstStyle/>
                    <a:p>
                      <a:pPr algn="ctr" fontAlgn="b"/>
                      <a:r>
                        <a:rPr lang="en-GB" sz="1600" b="0" i="0" u="none" strike="noStrike" kern="1200" dirty="0">
                          <a:solidFill>
                            <a:srgbClr val="000000"/>
                          </a:solidFill>
                          <a:effectLst/>
                          <a:latin typeface="+mj-lt"/>
                          <a:ea typeface="+mn-ea"/>
                          <a:cs typeface="+mn-cs"/>
                        </a:rPr>
                        <a:t>17</a:t>
                      </a:r>
                    </a:p>
                  </a:txBody>
                  <a:tcPr marL="6350" marR="6350" marT="6350" marB="0" anchor="ctr"/>
                </a:tc>
                <a:tc>
                  <a:txBody>
                    <a:bodyPr/>
                    <a:lstStyle/>
                    <a:p>
                      <a:pPr algn="ctr" fontAlgn="b"/>
                      <a:r>
                        <a:rPr lang="en-GB" sz="1600" b="0" i="0" u="none" strike="noStrike" kern="1200" dirty="0">
                          <a:solidFill>
                            <a:srgbClr val="000000"/>
                          </a:solidFill>
                          <a:effectLst/>
                          <a:latin typeface="+mj-lt"/>
                          <a:ea typeface="+mn-ea"/>
                          <a:cs typeface="+mn-cs"/>
                        </a:rPr>
                        <a:t>35</a:t>
                      </a:r>
                    </a:p>
                  </a:txBody>
                  <a:tcPr marL="6350" marR="6350" marT="6350" marB="0" anchor="ctr"/>
                </a:tc>
                <a:extLst>
                  <a:ext uri="{0D108BD9-81ED-4DB2-BD59-A6C34878D82A}">
                    <a16:rowId xmlns:a16="http://schemas.microsoft.com/office/drawing/2014/main" val="943397953"/>
                  </a:ext>
                </a:extLst>
              </a:tr>
              <a:tr h="483989">
                <a:tc>
                  <a:txBody>
                    <a:bodyPr/>
                    <a:lstStyle/>
                    <a:p>
                      <a:pPr algn="l" fontAlgn="b"/>
                      <a:r>
                        <a:rPr lang="en-GB" sz="1600" b="0" i="0" u="none" strike="noStrike" kern="1200" dirty="0">
                          <a:solidFill>
                            <a:srgbClr val="000000"/>
                          </a:solidFill>
                          <a:effectLst/>
                          <a:latin typeface="+mj-lt"/>
                          <a:ea typeface="+mn-ea"/>
                          <a:cs typeface="+mn-cs"/>
                        </a:rPr>
                        <a:t>Applegarth Care Home Ltd</a:t>
                      </a:r>
                    </a:p>
                  </a:txBody>
                  <a:tcPr marL="6350" marR="6350" marT="6350" marB="0" anchor="b"/>
                </a:tc>
                <a:tc>
                  <a:txBody>
                    <a:bodyPr/>
                    <a:lstStyle/>
                    <a:p>
                      <a:pPr algn="ctr" fontAlgn="b"/>
                      <a:r>
                        <a:rPr lang="en-GB" sz="1600" b="0" i="0" u="none" strike="noStrike" kern="1200" dirty="0">
                          <a:solidFill>
                            <a:srgbClr val="000000"/>
                          </a:solidFill>
                          <a:effectLst/>
                          <a:latin typeface="+mj-lt"/>
                          <a:ea typeface="+mn-ea"/>
                          <a:cs typeface="+mn-cs"/>
                        </a:rPr>
                        <a:t>20</a:t>
                      </a:r>
                    </a:p>
                  </a:txBody>
                  <a:tcPr marL="6350" marR="6350" marT="6350" marB="0" anchor="ctr"/>
                </a:tc>
                <a:tc>
                  <a:txBody>
                    <a:bodyPr/>
                    <a:lstStyle/>
                    <a:p>
                      <a:pPr algn="ctr" fontAlgn="b"/>
                      <a:r>
                        <a:rPr lang="en-GB" sz="1600" b="0" i="0" u="none" strike="noStrike" kern="1200" dirty="0">
                          <a:solidFill>
                            <a:srgbClr val="000000"/>
                          </a:solidFill>
                          <a:effectLst/>
                          <a:latin typeface="+mj-lt"/>
                          <a:ea typeface="+mn-ea"/>
                          <a:cs typeface="+mn-cs"/>
                        </a:rPr>
                        <a:t>0</a:t>
                      </a:r>
                    </a:p>
                  </a:txBody>
                  <a:tcPr marL="6350" marR="6350" marT="6350" marB="0" anchor="ctr"/>
                </a:tc>
                <a:extLst>
                  <a:ext uri="{0D108BD9-81ED-4DB2-BD59-A6C34878D82A}">
                    <a16:rowId xmlns:a16="http://schemas.microsoft.com/office/drawing/2014/main" val="1303034959"/>
                  </a:ext>
                </a:extLst>
              </a:tr>
              <a:tr h="326159">
                <a:tc>
                  <a:txBody>
                    <a:bodyPr/>
                    <a:lstStyle/>
                    <a:p>
                      <a:pPr algn="l" fontAlgn="b"/>
                      <a:r>
                        <a:rPr lang="en-US" sz="1600" b="0" i="0" u="none" strike="noStrike" kern="1200" dirty="0">
                          <a:solidFill>
                            <a:srgbClr val="000000"/>
                          </a:solidFill>
                          <a:effectLst/>
                          <a:latin typeface="+mj-lt"/>
                          <a:ea typeface="+mn-ea"/>
                          <a:cs typeface="+mn-cs"/>
                        </a:rPr>
                        <a:t>Total</a:t>
                      </a:r>
                      <a:endParaRPr lang="en-GB" sz="1600" b="0" i="0" u="none" strike="noStrike" kern="1200" dirty="0">
                        <a:solidFill>
                          <a:srgbClr val="000000"/>
                        </a:solidFill>
                        <a:effectLst/>
                        <a:latin typeface="+mj-lt"/>
                        <a:ea typeface="+mn-ea"/>
                        <a:cs typeface="+mn-cs"/>
                      </a:endParaRPr>
                    </a:p>
                  </a:txBody>
                  <a:tcPr marL="6350" marR="6350" marT="6350" marB="0" anchor="b"/>
                </a:tc>
                <a:tc>
                  <a:txBody>
                    <a:bodyPr/>
                    <a:lstStyle/>
                    <a:p>
                      <a:pPr algn="ctr" fontAlgn="b"/>
                      <a:r>
                        <a:rPr lang="en-US" sz="1600" b="0" i="0" u="none" strike="noStrike" kern="1200" dirty="0">
                          <a:solidFill>
                            <a:srgbClr val="000000"/>
                          </a:solidFill>
                          <a:effectLst/>
                          <a:latin typeface="+mj-lt"/>
                          <a:ea typeface="+mn-ea"/>
                          <a:cs typeface="+mn-cs"/>
                        </a:rPr>
                        <a:t>147</a:t>
                      </a:r>
                      <a:endParaRPr lang="en-GB" sz="1600" b="0" i="0" u="none" strike="noStrike" kern="1200" dirty="0">
                        <a:solidFill>
                          <a:srgbClr val="000000"/>
                        </a:solidFill>
                        <a:effectLst/>
                        <a:latin typeface="+mj-lt"/>
                        <a:ea typeface="+mn-ea"/>
                        <a:cs typeface="+mn-cs"/>
                      </a:endParaRPr>
                    </a:p>
                  </a:txBody>
                  <a:tcPr marL="6350" marR="6350" marT="6350" marB="0" anchor="ctr"/>
                </a:tc>
                <a:tc>
                  <a:txBody>
                    <a:bodyPr/>
                    <a:lstStyle/>
                    <a:p>
                      <a:pPr algn="ctr" fontAlgn="b"/>
                      <a:r>
                        <a:rPr lang="en-US" sz="1600" b="0" i="0" u="none" strike="noStrike" kern="1200" dirty="0">
                          <a:solidFill>
                            <a:srgbClr val="000000"/>
                          </a:solidFill>
                          <a:effectLst/>
                          <a:latin typeface="+mj-lt"/>
                          <a:ea typeface="+mn-ea"/>
                          <a:cs typeface="+mn-cs"/>
                        </a:rPr>
                        <a:t>234</a:t>
                      </a:r>
                      <a:endParaRPr lang="en-GB" sz="1600" b="0" i="0" u="none" strike="noStrike" kern="1200" dirty="0">
                        <a:solidFill>
                          <a:srgbClr val="000000"/>
                        </a:solidFill>
                        <a:effectLst/>
                        <a:latin typeface="+mj-lt"/>
                        <a:ea typeface="+mn-ea"/>
                        <a:cs typeface="+mn-cs"/>
                      </a:endParaRPr>
                    </a:p>
                  </a:txBody>
                  <a:tcPr marL="6350" marR="6350" marT="6350" marB="0" anchor="ctr"/>
                </a:tc>
                <a:extLst>
                  <a:ext uri="{0D108BD9-81ED-4DB2-BD59-A6C34878D82A}">
                    <a16:rowId xmlns:a16="http://schemas.microsoft.com/office/drawing/2014/main" val="3391336311"/>
                  </a:ext>
                </a:extLst>
              </a:tr>
            </a:tbl>
          </a:graphicData>
        </a:graphic>
      </p:graphicFrame>
      <p:sp>
        <p:nvSpPr>
          <p:cNvPr id="10" name="Content Placeholder 1">
            <a:extLst>
              <a:ext uri="{FF2B5EF4-FFF2-40B4-BE49-F238E27FC236}">
                <a16:creationId xmlns:a16="http://schemas.microsoft.com/office/drawing/2014/main" id="{AC5FE743-1E64-7743-0D7D-8381DCEB4A5F}"/>
              </a:ext>
            </a:extLst>
          </p:cNvPr>
          <p:cNvSpPr txBox="1">
            <a:spLocks/>
          </p:cNvSpPr>
          <p:nvPr/>
        </p:nvSpPr>
        <p:spPr>
          <a:xfrm>
            <a:off x="6244431" y="1279632"/>
            <a:ext cx="5703426" cy="1761396"/>
          </a:xfrm>
          <a:prstGeom prst="rect">
            <a:avLst/>
          </a:prstGeom>
        </p:spPr>
        <p:txBody>
          <a:bodyPr>
            <a:noAutofit/>
          </a:bodyPr>
          <a:lstStyle>
            <a:lvl1pPr marL="228600" indent="-342900" algn="l" defTabSz="914400" rtl="0" eaLnBrk="1" latinLnBrk="0" hangingPunct="1">
              <a:lnSpc>
                <a:spcPct val="90000"/>
              </a:lnSpc>
              <a:spcBef>
                <a:spcPts val="10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lnSpc>
                <a:spcPct val="90000"/>
              </a:lnSpc>
              <a:spcBef>
                <a:spcPts val="500"/>
              </a:spcBef>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50000"/>
                  </a:schemeClr>
                </a:solidFill>
              </a:rPr>
              <a:t>The map below shows the location of the Homecare Services operating in Slough. </a:t>
            </a:r>
          </a:p>
          <a:p>
            <a:r>
              <a:rPr lang="en-US" sz="1600" dirty="0">
                <a:solidFill>
                  <a:schemeClr val="tx1">
                    <a:lumMod val="50000"/>
                  </a:schemeClr>
                </a:solidFill>
              </a:rPr>
              <a:t>There are currently 21 services which provide Adult Social Care service across the Borough. These services are evenly spread across East, West and Central Slough.</a:t>
            </a:r>
          </a:p>
          <a:p>
            <a:r>
              <a:rPr lang="en-US" sz="1600" dirty="0">
                <a:solidFill>
                  <a:schemeClr val="tx1">
                    <a:lumMod val="50000"/>
                  </a:schemeClr>
                </a:solidFill>
              </a:rPr>
              <a:t>Similarly to care homes, there is a sufficient number of homecare providers across Slough to meet demand.</a:t>
            </a:r>
          </a:p>
          <a:p>
            <a:endParaRPr lang="en-US" sz="1600" dirty="0">
              <a:solidFill>
                <a:schemeClr val="tx1">
                  <a:lumMod val="50000"/>
                </a:schemeClr>
              </a:solidFill>
            </a:endParaRPr>
          </a:p>
        </p:txBody>
      </p:sp>
      <p:pic>
        <p:nvPicPr>
          <p:cNvPr id="7" name="Content Placeholder 6">
            <a:extLst>
              <a:ext uri="{FF2B5EF4-FFF2-40B4-BE49-F238E27FC236}">
                <a16:creationId xmlns:a16="http://schemas.microsoft.com/office/drawing/2014/main" id="{85475D25-35FC-7B7E-8AE6-23237186ACD6}"/>
              </a:ext>
            </a:extLst>
          </p:cNvPr>
          <p:cNvPicPr>
            <a:picLocks noGrp="1" noChangeAspect="1"/>
          </p:cNvPicPr>
          <p:nvPr>
            <p:ph idx="10"/>
          </p:nvPr>
        </p:nvPicPr>
        <p:blipFill>
          <a:blip r:embed="rId3"/>
          <a:stretch>
            <a:fillRect/>
          </a:stretch>
        </p:blipFill>
        <p:spPr>
          <a:xfrm>
            <a:off x="6337536" y="3224004"/>
            <a:ext cx="5599956" cy="2449411"/>
          </a:xfrm>
        </p:spPr>
      </p:pic>
      <p:sp>
        <p:nvSpPr>
          <p:cNvPr id="11" name="Content Placeholder 1">
            <a:extLst>
              <a:ext uri="{FF2B5EF4-FFF2-40B4-BE49-F238E27FC236}">
                <a16:creationId xmlns:a16="http://schemas.microsoft.com/office/drawing/2014/main" id="{31C2D056-522A-12D7-2EF9-7A785AC172B7}"/>
              </a:ext>
            </a:extLst>
          </p:cNvPr>
          <p:cNvSpPr txBox="1">
            <a:spLocks/>
          </p:cNvSpPr>
          <p:nvPr/>
        </p:nvSpPr>
        <p:spPr>
          <a:xfrm>
            <a:off x="6530080" y="5830495"/>
            <a:ext cx="5214869" cy="506820"/>
          </a:xfrm>
          <a:prstGeom prst="rect">
            <a:avLst/>
          </a:prstGeom>
        </p:spPr>
        <p:txBody>
          <a:bodyPr>
            <a:noAutofit/>
          </a:bodyPr>
          <a:lstStyle>
            <a:lvl1pPr marL="228600" indent="-342900" algn="l" defTabSz="914400" rtl="0" eaLnBrk="1" latinLnBrk="0" hangingPunct="1">
              <a:lnSpc>
                <a:spcPct val="90000"/>
              </a:lnSpc>
              <a:spcBef>
                <a:spcPts val="10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lnSpc>
                <a:spcPct val="90000"/>
              </a:lnSpc>
              <a:spcBef>
                <a:spcPts val="500"/>
              </a:spcBef>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50000"/>
                  </a:schemeClr>
                </a:solidFill>
              </a:rPr>
              <a:t>Please note, Oak House Care home recently transferred 15 residential beds to nursing beds in August 2022.</a:t>
            </a:r>
          </a:p>
        </p:txBody>
      </p:sp>
      <p:sp>
        <p:nvSpPr>
          <p:cNvPr id="2" name="TextBox 1">
            <a:extLst>
              <a:ext uri="{FF2B5EF4-FFF2-40B4-BE49-F238E27FC236}">
                <a16:creationId xmlns:a16="http://schemas.microsoft.com/office/drawing/2014/main" id="{011DF270-1EBB-4025-9D9D-88D484469D68}"/>
              </a:ext>
              <a:ext uri="{C183D7F6-B498-43B3-948B-1728B52AA6E4}">
                <adec:decorative xmlns:adec="http://schemas.microsoft.com/office/drawing/2017/decorative" val="1"/>
              </a:ext>
            </a:extLst>
          </p:cNvPr>
          <p:cNvSpPr txBox="1"/>
          <p:nvPr/>
        </p:nvSpPr>
        <p:spPr>
          <a:xfrm>
            <a:off x="9310077" y="361461"/>
            <a:ext cx="2608384" cy="8303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0F62DF92-B555-E531-A57E-D60ACCC68DA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60864" y="219319"/>
            <a:ext cx="2638425" cy="1104900"/>
          </a:xfrm>
          <a:prstGeom prst="rect">
            <a:avLst/>
          </a:prstGeom>
        </p:spPr>
      </p:pic>
      <p:sp>
        <p:nvSpPr>
          <p:cNvPr id="12" name="Slide Number Placeholder 12">
            <a:extLst>
              <a:ext uri="{FF2B5EF4-FFF2-40B4-BE49-F238E27FC236}">
                <a16:creationId xmlns:a16="http://schemas.microsoft.com/office/drawing/2014/main" id="{FE701CC0-1A43-82F5-79E9-4AE4787B6430}"/>
              </a:ext>
            </a:extLst>
          </p:cNvPr>
          <p:cNvSpPr txBox="1">
            <a:spLocks/>
          </p:cNvSpPr>
          <p:nvPr/>
        </p:nvSpPr>
        <p:spPr>
          <a:xfrm>
            <a:off x="11730184" y="6464767"/>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5829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EB96A9-13B6-3865-8BCE-6799287D740D}"/>
              </a:ext>
            </a:extLst>
          </p:cNvPr>
          <p:cNvSpPr>
            <a:spLocks noGrp="1"/>
          </p:cNvSpPr>
          <p:nvPr>
            <p:ph type="title"/>
          </p:nvPr>
        </p:nvSpPr>
        <p:spPr/>
        <p:txBody>
          <a:bodyPr/>
          <a:lstStyle/>
          <a:p>
            <a:r>
              <a:rPr lang="en-US" dirty="0"/>
              <a:t>Slough Care Home Occupancy</a:t>
            </a:r>
            <a:endParaRPr lang="en-GB" dirty="0"/>
          </a:p>
        </p:txBody>
      </p:sp>
      <p:sp>
        <p:nvSpPr>
          <p:cNvPr id="8" name="Content Placeholder 1">
            <a:extLst>
              <a:ext uri="{FF2B5EF4-FFF2-40B4-BE49-F238E27FC236}">
                <a16:creationId xmlns:a16="http://schemas.microsoft.com/office/drawing/2014/main" id="{A03E0DF9-A26E-CF72-2879-6BD3844D6CAC}"/>
              </a:ext>
            </a:extLst>
          </p:cNvPr>
          <p:cNvSpPr txBox="1">
            <a:spLocks/>
          </p:cNvSpPr>
          <p:nvPr/>
        </p:nvSpPr>
        <p:spPr>
          <a:xfrm>
            <a:off x="878098" y="1261203"/>
            <a:ext cx="5214869" cy="1870879"/>
          </a:xfrm>
          <a:prstGeom prst="rect">
            <a:avLst/>
          </a:prstGeom>
        </p:spPr>
        <p:txBody>
          <a:bodyPr lIns="91440" tIns="45720" rIns="91440" bIns="45720" anchor="t">
            <a:noAutofit/>
          </a:bodyPr>
          <a:lstStyle>
            <a:lvl1pPr marL="228600" indent="-342900" algn="l" defTabSz="914400" rtl="0" eaLnBrk="1" latinLnBrk="0" hangingPunct="1">
              <a:lnSpc>
                <a:spcPct val="90000"/>
              </a:lnSpc>
              <a:spcBef>
                <a:spcPts val="10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lnSpc>
                <a:spcPct val="90000"/>
              </a:lnSpc>
              <a:spcBef>
                <a:spcPts val="500"/>
              </a:spcBef>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50000"/>
                  </a:schemeClr>
                </a:solidFill>
                <a:cs typeface="Arial"/>
              </a:rPr>
              <a:t>The chart below shows the vacancies in residential care homes in Slough between March 2021 and August 2022.</a:t>
            </a:r>
          </a:p>
          <a:p>
            <a:r>
              <a:rPr lang="en-US" sz="1600" dirty="0">
                <a:solidFill>
                  <a:schemeClr val="tx1">
                    <a:lumMod val="50000"/>
                  </a:schemeClr>
                </a:solidFill>
                <a:cs typeface="Arial"/>
              </a:rPr>
              <a:t>Whilst there has been vacancies, this has generally been due to temporary closures due to COVID-19 breakouts. </a:t>
            </a:r>
            <a:endParaRPr lang="en-US" sz="1600" dirty="0">
              <a:solidFill>
                <a:schemeClr val="tx1">
                  <a:lumMod val="50000"/>
                </a:schemeClr>
              </a:solidFill>
            </a:endParaRPr>
          </a:p>
          <a:p>
            <a:r>
              <a:rPr lang="en-US" sz="1600" dirty="0">
                <a:solidFill>
                  <a:schemeClr val="tx1">
                    <a:lumMod val="50000"/>
                  </a:schemeClr>
                </a:solidFill>
                <a:cs typeface="Arial"/>
              </a:rPr>
              <a:t>Since the homes have been open relatively consistently in May 2022, the vacancies have remained very low, and the majority of homes have been at capacity. </a:t>
            </a:r>
            <a:endParaRPr lang="en-US" sz="1600" dirty="0">
              <a:solidFill>
                <a:schemeClr val="tx1">
                  <a:lumMod val="50000"/>
                </a:schemeClr>
              </a:solidFill>
            </a:endParaRPr>
          </a:p>
        </p:txBody>
      </p:sp>
      <p:graphicFrame>
        <p:nvGraphicFramePr>
          <p:cNvPr id="6" name="Content Placeholder 5">
            <a:extLst>
              <a:ext uri="{FF2B5EF4-FFF2-40B4-BE49-F238E27FC236}">
                <a16:creationId xmlns:a16="http://schemas.microsoft.com/office/drawing/2014/main" id="{8FDF3DD3-4315-1E4D-B45C-E8BA2A48458E}"/>
              </a:ext>
            </a:extLst>
          </p:cNvPr>
          <p:cNvGraphicFramePr>
            <a:graphicFrameLocks noGrp="1"/>
          </p:cNvGraphicFramePr>
          <p:nvPr>
            <p:ph idx="1"/>
            <p:extLst>
              <p:ext uri="{D42A27DB-BD31-4B8C-83A1-F6EECF244321}">
                <p14:modId xmlns:p14="http://schemas.microsoft.com/office/powerpoint/2010/main" val="641114039"/>
              </p:ext>
            </p:extLst>
          </p:nvPr>
        </p:nvGraphicFramePr>
        <p:xfrm>
          <a:off x="803275" y="3428999"/>
          <a:ext cx="5214938" cy="2894013"/>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1">
            <a:extLst>
              <a:ext uri="{FF2B5EF4-FFF2-40B4-BE49-F238E27FC236}">
                <a16:creationId xmlns:a16="http://schemas.microsoft.com/office/drawing/2014/main" id="{CE317BA6-13D1-575B-23F5-30555168349F}"/>
              </a:ext>
            </a:extLst>
          </p:cNvPr>
          <p:cNvSpPr txBox="1">
            <a:spLocks/>
          </p:cNvSpPr>
          <p:nvPr/>
        </p:nvSpPr>
        <p:spPr>
          <a:xfrm>
            <a:off x="6480175" y="1261203"/>
            <a:ext cx="5214869" cy="1870879"/>
          </a:xfrm>
          <a:prstGeom prst="rect">
            <a:avLst/>
          </a:prstGeom>
        </p:spPr>
        <p:txBody>
          <a:bodyPr lIns="91440" tIns="45720" rIns="91440" bIns="45720" anchor="t">
            <a:normAutofit/>
          </a:bodyPr>
          <a:lstStyle>
            <a:lvl1pPr marL="228600" indent="-342900" algn="l" defTabSz="914400" rtl="0" eaLnBrk="1" latinLnBrk="0" hangingPunct="1">
              <a:lnSpc>
                <a:spcPct val="90000"/>
              </a:lnSpc>
              <a:spcBef>
                <a:spcPts val="10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lnSpc>
                <a:spcPct val="90000"/>
              </a:lnSpc>
              <a:spcBef>
                <a:spcPts val="500"/>
              </a:spcBef>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50000"/>
                  </a:schemeClr>
                </a:solidFill>
                <a:cs typeface="Arial"/>
              </a:rPr>
              <a:t>Similarly, to Residential Care, the Nursing Care capacity of Slough care homes has been impacted by temporary closures as part of COVID-19 breakouts. </a:t>
            </a:r>
            <a:endParaRPr lang="en-US" sz="1600" dirty="0">
              <a:solidFill>
                <a:schemeClr val="tx1">
                  <a:lumMod val="50000"/>
                </a:schemeClr>
              </a:solidFill>
            </a:endParaRPr>
          </a:p>
          <a:p>
            <a:r>
              <a:rPr lang="en-US" sz="1600" dirty="0">
                <a:solidFill>
                  <a:schemeClr val="tx1">
                    <a:lumMod val="50000"/>
                  </a:schemeClr>
                </a:solidFill>
                <a:cs typeface="Arial"/>
              </a:rPr>
              <a:t>However, vacancies has been, and remained, low when homes have been open.</a:t>
            </a:r>
          </a:p>
        </p:txBody>
      </p:sp>
      <p:graphicFrame>
        <p:nvGraphicFramePr>
          <p:cNvPr id="7" name="Content Placeholder 6">
            <a:extLst>
              <a:ext uri="{FF2B5EF4-FFF2-40B4-BE49-F238E27FC236}">
                <a16:creationId xmlns:a16="http://schemas.microsoft.com/office/drawing/2014/main" id="{8AB5E09F-F308-40C6-85D5-EF02125F0700}"/>
              </a:ext>
            </a:extLst>
          </p:cNvPr>
          <p:cNvGraphicFramePr>
            <a:graphicFrameLocks noGrp="1"/>
          </p:cNvGraphicFramePr>
          <p:nvPr>
            <p:ph idx="10"/>
            <p:extLst>
              <p:ext uri="{D42A27DB-BD31-4B8C-83A1-F6EECF244321}">
                <p14:modId xmlns:p14="http://schemas.microsoft.com/office/powerpoint/2010/main" val="2074209470"/>
              </p:ext>
            </p:extLst>
          </p:nvPr>
        </p:nvGraphicFramePr>
        <p:xfrm>
          <a:off x="6480175" y="3428999"/>
          <a:ext cx="5214938" cy="289401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3F099B3-059A-0655-45BE-446734851689}"/>
              </a:ext>
              <a:ext uri="{C183D7F6-B498-43B3-948B-1728B52AA6E4}">
                <adec:decorative xmlns:adec="http://schemas.microsoft.com/office/drawing/2017/decorative" val="1"/>
              </a:ext>
            </a:extLst>
          </p:cNvPr>
          <p:cNvSpPr txBox="1"/>
          <p:nvPr/>
        </p:nvSpPr>
        <p:spPr>
          <a:xfrm>
            <a:off x="9271000" y="361461"/>
            <a:ext cx="2735384" cy="84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5">
            <a:extLst>
              <a:ext uri="{FF2B5EF4-FFF2-40B4-BE49-F238E27FC236}">
                <a16:creationId xmlns:a16="http://schemas.microsoft.com/office/drawing/2014/main" id="{2B467BE7-C6BA-6C49-D61D-F6EC8C099B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60864" y="219319"/>
            <a:ext cx="2638425" cy="1104900"/>
          </a:xfrm>
          <a:prstGeom prst="rect">
            <a:avLst/>
          </a:prstGeom>
        </p:spPr>
      </p:pic>
      <p:sp>
        <p:nvSpPr>
          <p:cNvPr id="10" name="Slide Number Placeholder 12">
            <a:extLst>
              <a:ext uri="{FF2B5EF4-FFF2-40B4-BE49-F238E27FC236}">
                <a16:creationId xmlns:a16="http://schemas.microsoft.com/office/drawing/2014/main" id="{AC71838A-4297-73C2-1EC9-2C262CA67F0E}"/>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9155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EB96A9-13B6-3865-8BCE-6799287D740D}"/>
              </a:ext>
            </a:extLst>
          </p:cNvPr>
          <p:cNvSpPr>
            <a:spLocks noGrp="1"/>
          </p:cNvSpPr>
          <p:nvPr>
            <p:ph type="title"/>
          </p:nvPr>
        </p:nvSpPr>
        <p:spPr/>
        <p:txBody>
          <a:bodyPr/>
          <a:lstStyle/>
          <a:p>
            <a:r>
              <a:rPr lang="en-US" dirty="0"/>
              <a:t>Slough Provider Quality</a:t>
            </a:r>
            <a:endParaRPr lang="en-GB" dirty="0"/>
          </a:p>
        </p:txBody>
      </p:sp>
      <p:sp>
        <p:nvSpPr>
          <p:cNvPr id="8" name="Content Placeholder 1">
            <a:extLst>
              <a:ext uri="{FF2B5EF4-FFF2-40B4-BE49-F238E27FC236}">
                <a16:creationId xmlns:a16="http://schemas.microsoft.com/office/drawing/2014/main" id="{A03E0DF9-A26E-CF72-2879-6BD3844D6CAC}"/>
              </a:ext>
            </a:extLst>
          </p:cNvPr>
          <p:cNvSpPr txBox="1">
            <a:spLocks/>
          </p:cNvSpPr>
          <p:nvPr/>
        </p:nvSpPr>
        <p:spPr>
          <a:xfrm>
            <a:off x="878098" y="1261203"/>
            <a:ext cx="5214869" cy="1870879"/>
          </a:xfrm>
          <a:prstGeom prst="rect">
            <a:avLst/>
          </a:prstGeom>
        </p:spPr>
        <p:txBody>
          <a:bodyPr lIns="91440" tIns="45720" rIns="91440" bIns="45720" anchor="t">
            <a:normAutofit lnSpcReduction="10000"/>
          </a:bodyPr>
          <a:lstStyle>
            <a:lvl1pPr marL="228600" indent="-342900" algn="l" defTabSz="914400" rtl="0" eaLnBrk="1" latinLnBrk="0" hangingPunct="1">
              <a:lnSpc>
                <a:spcPct val="90000"/>
              </a:lnSpc>
              <a:spcBef>
                <a:spcPts val="10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lnSpc>
                <a:spcPct val="90000"/>
              </a:lnSpc>
              <a:spcBef>
                <a:spcPts val="500"/>
              </a:spcBef>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50000"/>
                  </a:schemeClr>
                </a:solidFill>
                <a:cs typeface="Arial"/>
              </a:rPr>
              <a:t>Of the seven older person care homes in Slough, from the latest reviews, five of them have an overall rating of good, whilst two have a rating of requires improvement. </a:t>
            </a:r>
            <a:endParaRPr lang="en-US" sz="1600" dirty="0">
              <a:solidFill>
                <a:schemeClr val="tx1">
                  <a:lumMod val="50000"/>
                </a:schemeClr>
              </a:solidFill>
            </a:endParaRPr>
          </a:p>
          <a:p>
            <a:r>
              <a:rPr lang="en-US" sz="1600" dirty="0">
                <a:solidFill>
                  <a:schemeClr val="tx1">
                    <a:lumMod val="50000"/>
                  </a:schemeClr>
                </a:solidFill>
                <a:cs typeface="Arial"/>
              </a:rPr>
              <a:t>No care homes are rated as outstanding nor inadequate. </a:t>
            </a:r>
            <a:endParaRPr lang="en-US" sz="1600" dirty="0">
              <a:solidFill>
                <a:schemeClr val="tx1">
                  <a:lumMod val="50000"/>
                </a:schemeClr>
              </a:solidFill>
            </a:endParaRPr>
          </a:p>
          <a:p>
            <a:r>
              <a:rPr lang="en-US" sz="1600" dirty="0">
                <a:solidFill>
                  <a:schemeClr val="tx1">
                    <a:lumMod val="50000"/>
                  </a:schemeClr>
                </a:solidFill>
                <a:cs typeface="Arial"/>
              </a:rPr>
              <a:t>This represents reasonable quality within the market; however, some care homes do require addressing to ensure good quality.</a:t>
            </a:r>
          </a:p>
        </p:txBody>
      </p:sp>
      <p:graphicFrame>
        <p:nvGraphicFramePr>
          <p:cNvPr id="10" name="Content Placeholder 9">
            <a:extLst>
              <a:ext uri="{FF2B5EF4-FFF2-40B4-BE49-F238E27FC236}">
                <a16:creationId xmlns:a16="http://schemas.microsoft.com/office/drawing/2014/main" id="{F15A0AE8-B954-6046-DDAC-C7DA54C5009E}"/>
              </a:ext>
            </a:extLst>
          </p:cNvPr>
          <p:cNvGraphicFramePr>
            <a:graphicFrameLocks noGrp="1"/>
          </p:cNvGraphicFramePr>
          <p:nvPr>
            <p:ph idx="1"/>
            <p:extLst>
              <p:ext uri="{D42A27DB-BD31-4B8C-83A1-F6EECF244321}">
                <p14:modId xmlns:p14="http://schemas.microsoft.com/office/powerpoint/2010/main" val="3876010918"/>
              </p:ext>
            </p:extLst>
          </p:nvPr>
        </p:nvGraphicFramePr>
        <p:xfrm>
          <a:off x="803275" y="3428999"/>
          <a:ext cx="5214938" cy="2894014"/>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1">
            <a:extLst>
              <a:ext uri="{FF2B5EF4-FFF2-40B4-BE49-F238E27FC236}">
                <a16:creationId xmlns:a16="http://schemas.microsoft.com/office/drawing/2014/main" id="{CE317BA6-13D1-575B-23F5-30555168349F}"/>
              </a:ext>
            </a:extLst>
          </p:cNvPr>
          <p:cNvSpPr txBox="1">
            <a:spLocks/>
          </p:cNvSpPr>
          <p:nvPr/>
        </p:nvSpPr>
        <p:spPr>
          <a:xfrm>
            <a:off x="6480175" y="1261203"/>
            <a:ext cx="5214869" cy="1870879"/>
          </a:xfrm>
          <a:prstGeom prst="rect">
            <a:avLst/>
          </a:prstGeom>
        </p:spPr>
        <p:txBody>
          <a:bodyPr lIns="91440" tIns="45720" rIns="91440" bIns="45720" anchor="t">
            <a:normAutofit/>
          </a:bodyPr>
          <a:lstStyle>
            <a:lvl1pPr marL="228600" indent="-342900" algn="l" defTabSz="914400" rtl="0" eaLnBrk="1" latinLnBrk="0" hangingPunct="1">
              <a:lnSpc>
                <a:spcPct val="90000"/>
              </a:lnSpc>
              <a:spcBef>
                <a:spcPts val="10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lnSpc>
                <a:spcPct val="90000"/>
              </a:lnSpc>
              <a:spcBef>
                <a:spcPts val="500"/>
              </a:spcBef>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50000"/>
                  </a:schemeClr>
                </a:solidFill>
                <a:cs typeface="Arial"/>
              </a:rPr>
              <a:t>The majority of the Slough Homecare providers are rated as good in their most recent reviews; however, one provider requires improvement, and one is inadequate.</a:t>
            </a:r>
          </a:p>
          <a:p>
            <a:r>
              <a:rPr lang="en-US" sz="1600" dirty="0">
                <a:solidFill>
                  <a:schemeClr val="tx1">
                    <a:lumMod val="50000"/>
                  </a:schemeClr>
                </a:solidFill>
                <a:cs typeface="Arial"/>
              </a:rPr>
              <a:t>Again, this represents – for the most part – reasonable quality of providers in the market, with some small areas to be addressed.</a:t>
            </a:r>
          </a:p>
        </p:txBody>
      </p:sp>
      <p:graphicFrame>
        <p:nvGraphicFramePr>
          <p:cNvPr id="12" name="Content Placeholder 11">
            <a:extLst>
              <a:ext uri="{FF2B5EF4-FFF2-40B4-BE49-F238E27FC236}">
                <a16:creationId xmlns:a16="http://schemas.microsoft.com/office/drawing/2014/main" id="{D6B1912E-35AD-C2CE-D8E5-F122B0AB074A}"/>
              </a:ext>
            </a:extLst>
          </p:cNvPr>
          <p:cNvGraphicFramePr>
            <a:graphicFrameLocks noGrp="1"/>
          </p:cNvGraphicFramePr>
          <p:nvPr>
            <p:ph idx="10"/>
            <p:extLst>
              <p:ext uri="{D42A27DB-BD31-4B8C-83A1-F6EECF244321}">
                <p14:modId xmlns:p14="http://schemas.microsoft.com/office/powerpoint/2010/main" val="2348788537"/>
              </p:ext>
            </p:extLst>
          </p:nvPr>
        </p:nvGraphicFramePr>
        <p:xfrm>
          <a:off x="6480175" y="3428997"/>
          <a:ext cx="5214938" cy="289401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A5E5D29-F2E3-6382-D91F-BA737A90BE74}"/>
              </a:ext>
              <a:ext uri="{C183D7F6-B498-43B3-948B-1728B52AA6E4}">
                <adec:decorative xmlns:adec="http://schemas.microsoft.com/office/drawing/2017/decorative" val="1"/>
              </a:ext>
            </a:extLst>
          </p:cNvPr>
          <p:cNvSpPr txBox="1"/>
          <p:nvPr/>
        </p:nvSpPr>
        <p:spPr>
          <a:xfrm>
            <a:off x="9319845" y="361461"/>
            <a:ext cx="2598615" cy="810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5">
            <a:extLst>
              <a:ext uri="{FF2B5EF4-FFF2-40B4-BE49-F238E27FC236}">
                <a16:creationId xmlns:a16="http://schemas.microsoft.com/office/drawing/2014/main" id="{7D31EA7B-A3B7-D927-4C71-B2A1E8EB309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60864" y="219319"/>
            <a:ext cx="2638425" cy="1104900"/>
          </a:xfrm>
          <a:prstGeom prst="rect">
            <a:avLst/>
          </a:prstGeom>
        </p:spPr>
      </p:pic>
      <p:sp>
        <p:nvSpPr>
          <p:cNvPr id="6" name="Slide Number Placeholder 12">
            <a:extLst>
              <a:ext uri="{FF2B5EF4-FFF2-40B4-BE49-F238E27FC236}">
                <a16:creationId xmlns:a16="http://schemas.microsoft.com/office/drawing/2014/main" id="{CE7C429E-EF54-B439-BF31-BF99745AA2B3}"/>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7677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D268-3C5E-C97A-7560-4E8C8706317D}"/>
              </a:ext>
            </a:extLst>
          </p:cNvPr>
          <p:cNvSpPr>
            <a:spLocks noGrp="1"/>
          </p:cNvSpPr>
          <p:nvPr>
            <p:ph type="title"/>
          </p:nvPr>
        </p:nvSpPr>
        <p:spPr/>
        <p:txBody>
          <a:bodyPr/>
          <a:lstStyle/>
          <a:p>
            <a:r>
              <a:rPr lang="en-GB" dirty="0"/>
              <a:t>Contents</a:t>
            </a:r>
          </a:p>
        </p:txBody>
      </p:sp>
      <p:sp>
        <p:nvSpPr>
          <p:cNvPr id="3" name="Text Placeholder 2">
            <a:extLst>
              <a:ext uri="{FF2B5EF4-FFF2-40B4-BE49-F238E27FC236}">
                <a16:creationId xmlns:a16="http://schemas.microsoft.com/office/drawing/2014/main" id="{DE59C2EB-02D2-15C9-20E2-6918E3303208}"/>
              </a:ext>
            </a:extLst>
          </p:cNvPr>
          <p:cNvSpPr>
            <a:spLocks noGrp="1"/>
          </p:cNvSpPr>
          <p:nvPr>
            <p:ph type="body" sz="quarter" idx="17"/>
          </p:nvPr>
        </p:nvSpPr>
        <p:spPr/>
        <p:txBody>
          <a:bodyPr/>
          <a:lstStyle/>
          <a:p>
            <a:pPr>
              <a:buClr>
                <a:schemeClr val="accent1"/>
              </a:buClr>
            </a:pPr>
            <a:r>
              <a:rPr lang="en-US" dirty="0"/>
              <a:t>Executive Summary</a:t>
            </a:r>
          </a:p>
          <a:p>
            <a:pPr>
              <a:buClr>
                <a:schemeClr val="accent1"/>
              </a:buClr>
            </a:pPr>
            <a:r>
              <a:rPr lang="en-US" dirty="0"/>
              <a:t>ASC Reform and Fair Cost of Care</a:t>
            </a:r>
          </a:p>
          <a:p>
            <a:pPr>
              <a:buClr>
                <a:schemeClr val="accent1"/>
              </a:buClr>
            </a:pPr>
            <a:r>
              <a:rPr lang="en-US" b="1" dirty="0"/>
              <a:t>Section 1: </a:t>
            </a:r>
            <a:r>
              <a:rPr lang="en-US" dirty="0"/>
              <a:t>Assessment of the current sustainability of the 65+ care home market and the 18+ domiciliary care market</a:t>
            </a:r>
          </a:p>
          <a:p>
            <a:pPr>
              <a:buClr>
                <a:schemeClr val="accent1"/>
              </a:buClr>
            </a:pPr>
            <a:r>
              <a:rPr lang="en-US" b="1" dirty="0"/>
              <a:t>Section 2: </a:t>
            </a:r>
            <a:r>
              <a:rPr lang="en-US" dirty="0"/>
              <a:t>Assessment of the expected impact of market changes over the next three years</a:t>
            </a:r>
          </a:p>
          <a:p>
            <a:pPr>
              <a:buClr>
                <a:schemeClr val="accent1"/>
              </a:buClr>
            </a:pPr>
            <a:r>
              <a:rPr lang="en-US" b="1" dirty="0"/>
              <a:t>Section 3: </a:t>
            </a:r>
            <a:r>
              <a:rPr lang="en-US" dirty="0"/>
              <a:t>Plans for each sub-market to address the sustainability issues identified</a:t>
            </a:r>
            <a:endParaRPr lang="en-GB" dirty="0"/>
          </a:p>
        </p:txBody>
      </p:sp>
      <p:sp>
        <p:nvSpPr>
          <p:cNvPr id="4" name="TextBox 3">
            <a:extLst>
              <a:ext uri="{FF2B5EF4-FFF2-40B4-BE49-F238E27FC236}">
                <a16:creationId xmlns:a16="http://schemas.microsoft.com/office/drawing/2014/main" id="{E29F5CB1-BC30-F0B6-9A30-AAA26CB511B5}"/>
              </a:ext>
              <a:ext uri="{C183D7F6-B498-43B3-948B-1728B52AA6E4}">
                <adec:decorative xmlns:adec="http://schemas.microsoft.com/office/drawing/2017/decorative" val="1"/>
              </a:ext>
            </a:extLst>
          </p:cNvPr>
          <p:cNvSpPr txBox="1"/>
          <p:nvPr/>
        </p:nvSpPr>
        <p:spPr>
          <a:xfrm>
            <a:off x="8167076" y="1015999"/>
            <a:ext cx="3077307" cy="947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8">
            <a:extLst>
              <a:ext uri="{FF2B5EF4-FFF2-40B4-BE49-F238E27FC236}">
                <a16:creationId xmlns:a16="http://schemas.microsoft.com/office/drawing/2014/main" id="{D1495CB3-B256-8011-07CB-AD6253ACE88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15556" y="671209"/>
            <a:ext cx="3266037" cy="1366897"/>
          </a:xfrm>
          <a:prstGeom prst="rect">
            <a:avLst/>
          </a:prstGeom>
        </p:spPr>
      </p:pic>
      <p:sp>
        <p:nvSpPr>
          <p:cNvPr id="7" name="Slide Number Placeholder 12">
            <a:extLst>
              <a:ext uri="{FF2B5EF4-FFF2-40B4-BE49-F238E27FC236}">
                <a16:creationId xmlns:a16="http://schemas.microsoft.com/office/drawing/2014/main" id="{98C16CE2-A7A4-542A-714D-FEB5CD54EAED}"/>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23369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3F00D-7FCC-BF9C-648C-E2C0D86CEEFB}"/>
              </a:ext>
            </a:extLst>
          </p:cNvPr>
          <p:cNvSpPr>
            <a:spLocks noGrp="1"/>
          </p:cNvSpPr>
          <p:nvPr>
            <p:ph type="title"/>
          </p:nvPr>
        </p:nvSpPr>
        <p:spPr/>
        <p:txBody>
          <a:bodyPr/>
          <a:lstStyle/>
          <a:p>
            <a:r>
              <a:rPr lang="en-US" dirty="0"/>
              <a:t>South East Care Market – Employment Overview</a:t>
            </a:r>
            <a:endParaRPr lang="en-GB" dirty="0"/>
          </a:p>
        </p:txBody>
      </p:sp>
      <p:graphicFrame>
        <p:nvGraphicFramePr>
          <p:cNvPr id="5" name="Content Placeholder 4">
            <a:extLst>
              <a:ext uri="{FF2B5EF4-FFF2-40B4-BE49-F238E27FC236}">
                <a16:creationId xmlns:a16="http://schemas.microsoft.com/office/drawing/2014/main" id="{53BA0453-3E2C-D6E9-5666-588CF94C97FB}"/>
              </a:ext>
            </a:extLst>
          </p:cNvPr>
          <p:cNvGraphicFramePr>
            <a:graphicFrameLocks noGrp="1"/>
          </p:cNvGraphicFramePr>
          <p:nvPr>
            <p:ph idx="1"/>
            <p:extLst>
              <p:ext uri="{D42A27DB-BD31-4B8C-83A1-F6EECF244321}">
                <p14:modId xmlns:p14="http://schemas.microsoft.com/office/powerpoint/2010/main" val="174972486"/>
              </p:ext>
            </p:extLst>
          </p:nvPr>
        </p:nvGraphicFramePr>
        <p:xfrm>
          <a:off x="802755" y="1261204"/>
          <a:ext cx="5214938" cy="32289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55F6F73-FC41-216D-2168-89D1FE2404EE}"/>
              </a:ext>
            </a:extLst>
          </p:cNvPr>
          <p:cNvSpPr txBox="1"/>
          <p:nvPr/>
        </p:nvSpPr>
        <p:spPr>
          <a:xfrm>
            <a:off x="863080" y="4565744"/>
            <a:ext cx="5154613" cy="206210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The chart above shows the employment status of staff across the care sector and various markets. This shows that there is a relatively large reliance on temporary, bank/pool or agency staff across all sectors.</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However, there is a particular reliance on temporary and agency staff within the local authority sector.</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Additionally, the independent sector is relatively reliant on bank or pool staff.</a:t>
            </a:r>
            <a:endParaRPr lang="en-GB" sz="1600" dirty="0">
              <a:solidFill>
                <a:schemeClr val="tx1">
                  <a:lumMod val="50000"/>
                </a:schemeClr>
              </a:solidFill>
              <a:latin typeface="+mj-lt"/>
            </a:endParaRPr>
          </a:p>
        </p:txBody>
      </p:sp>
      <p:graphicFrame>
        <p:nvGraphicFramePr>
          <p:cNvPr id="6" name="Content Placeholder 5">
            <a:extLst>
              <a:ext uri="{FF2B5EF4-FFF2-40B4-BE49-F238E27FC236}">
                <a16:creationId xmlns:a16="http://schemas.microsoft.com/office/drawing/2014/main" id="{1F36DCC3-5D77-5E04-DE61-C423B6EAD41D}"/>
              </a:ext>
            </a:extLst>
          </p:cNvPr>
          <p:cNvGraphicFramePr>
            <a:graphicFrameLocks noGrp="1"/>
          </p:cNvGraphicFramePr>
          <p:nvPr>
            <p:ph idx="10"/>
            <p:extLst>
              <p:ext uri="{D42A27DB-BD31-4B8C-83A1-F6EECF244321}">
                <p14:modId xmlns:p14="http://schemas.microsoft.com/office/powerpoint/2010/main" val="2810149435"/>
              </p:ext>
            </p:extLst>
          </p:nvPr>
        </p:nvGraphicFramePr>
        <p:xfrm>
          <a:off x="6182793" y="1261204"/>
          <a:ext cx="5214937" cy="32289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FBB467C-53B1-D0DB-E075-2D828A777368}"/>
              </a:ext>
            </a:extLst>
          </p:cNvPr>
          <p:cNvSpPr txBox="1"/>
          <p:nvPr/>
        </p:nvSpPr>
        <p:spPr>
          <a:xfrm>
            <a:off x="6560208" y="4490179"/>
            <a:ext cx="5154613" cy="1569660"/>
          </a:xfrm>
          <a:prstGeom prst="rect">
            <a:avLst/>
          </a:prstGeom>
          <a:noFill/>
        </p:spPr>
        <p:txBody>
          <a:bodyPr wrap="square" lIns="91440" tIns="45720" rIns="91440" bIns="45720" rtlCol="0" anchor="t">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When looking at the domiciliary and residential employment market more closely, this is equally supported heavily by the bank or pool staff. </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However, it should be noted that the domiciliary care market also utilises more agency-based staff than any other adult's service. </a:t>
            </a:r>
            <a:endParaRPr lang="en-GB" sz="1600" dirty="0">
              <a:solidFill>
                <a:schemeClr val="tx1">
                  <a:lumMod val="50000"/>
                </a:schemeClr>
              </a:solidFill>
              <a:latin typeface="+mj-lt"/>
            </a:endParaRPr>
          </a:p>
        </p:txBody>
      </p:sp>
      <p:sp>
        <p:nvSpPr>
          <p:cNvPr id="2" name="TextBox 1">
            <a:extLst>
              <a:ext uri="{FF2B5EF4-FFF2-40B4-BE49-F238E27FC236}">
                <a16:creationId xmlns:a16="http://schemas.microsoft.com/office/drawing/2014/main" id="{E756EA04-B22B-3659-6B31-0C2F4E4C69C3}"/>
              </a:ext>
              <a:ext uri="{C183D7F6-B498-43B3-948B-1728B52AA6E4}">
                <adec:decorative xmlns:adec="http://schemas.microsoft.com/office/drawing/2017/decorative" val="1"/>
              </a:ext>
            </a:extLst>
          </p:cNvPr>
          <p:cNvSpPr txBox="1"/>
          <p:nvPr/>
        </p:nvSpPr>
        <p:spPr>
          <a:xfrm>
            <a:off x="9329615" y="302846"/>
            <a:ext cx="2520461" cy="9280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9" name="Picture 5">
            <a:extLst>
              <a:ext uri="{FF2B5EF4-FFF2-40B4-BE49-F238E27FC236}">
                <a16:creationId xmlns:a16="http://schemas.microsoft.com/office/drawing/2014/main" id="{AF275E67-CC6E-E359-3944-7A58CAAB12F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60864" y="219319"/>
            <a:ext cx="2638425" cy="1104900"/>
          </a:xfrm>
          <a:prstGeom prst="rect">
            <a:avLst/>
          </a:prstGeom>
        </p:spPr>
      </p:pic>
      <p:sp>
        <p:nvSpPr>
          <p:cNvPr id="10" name="Slide Number Placeholder 12">
            <a:extLst>
              <a:ext uri="{FF2B5EF4-FFF2-40B4-BE49-F238E27FC236}">
                <a16:creationId xmlns:a16="http://schemas.microsoft.com/office/drawing/2014/main" id="{35B1CFD3-EE33-6592-EF20-B1CC79DA0FB4}"/>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5970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3F00D-7FCC-BF9C-648C-E2C0D86CEEFB}"/>
              </a:ext>
            </a:extLst>
          </p:cNvPr>
          <p:cNvSpPr>
            <a:spLocks noGrp="1"/>
          </p:cNvSpPr>
          <p:nvPr>
            <p:ph type="title"/>
          </p:nvPr>
        </p:nvSpPr>
        <p:spPr>
          <a:xfrm>
            <a:off x="803275" y="368144"/>
            <a:ext cx="8334760" cy="899410"/>
          </a:xfrm>
        </p:spPr>
        <p:txBody>
          <a:bodyPr/>
          <a:lstStyle/>
          <a:p>
            <a:r>
              <a:rPr lang="en-US" dirty="0"/>
              <a:t>South East Care Market – Recruitment and Retention</a:t>
            </a:r>
            <a:endParaRPr lang="en-GB" dirty="0"/>
          </a:p>
        </p:txBody>
      </p:sp>
      <p:graphicFrame>
        <p:nvGraphicFramePr>
          <p:cNvPr id="10" name="Content Placeholder 9">
            <a:extLst>
              <a:ext uri="{FF2B5EF4-FFF2-40B4-BE49-F238E27FC236}">
                <a16:creationId xmlns:a16="http://schemas.microsoft.com/office/drawing/2014/main" id="{E2895CD3-61AC-429B-B5D8-9A2EFAA1B2BE}"/>
              </a:ext>
            </a:extLst>
          </p:cNvPr>
          <p:cNvGraphicFramePr>
            <a:graphicFrameLocks noGrp="1"/>
          </p:cNvGraphicFramePr>
          <p:nvPr>
            <p:ph idx="1"/>
            <p:extLst>
              <p:ext uri="{D42A27DB-BD31-4B8C-83A1-F6EECF244321}">
                <p14:modId xmlns:p14="http://schemas.microsoft.com/office/powerpoint/2010/main" val="1411721535"/>
              </p:ext>
            </p:extLst>
          </p:nvPr>
        </p:nvGraphicFramePr>
        <p:xfrm>
          <a:off x="803275" y="1200392"/>
          <a:ext cx="5214938" cy="32289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55F6F73-FC41-216D-2168-89D1FE2404EE}"/>
              </a:ext>
            </a:extLst>
          </p:cNvPr>
          <p:cNvSpPr txBox="1"/>
          <p:nvPr/>
        </p:nvSpPr>
        <p:spPr>
          <a:xfrm>
            <a:off x="833437" y="4429367"/>
            <a:ext cx="5154613" cy="206210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When considering the South East region of England specifically, there has previously been a positive trend in the number of new starters into the care market until 2019/20.</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However, since then the new starter percentages across the total job roles has decreased for the year, and particularly in the regulated profession and direct care roles.</a:t>
            </a:r>
            <a:endParaRPr lang="en-GB" sz="1600" dirty="0">
              <a:solidFill>
                <a:schemeClr val="tx1">
                  <a:lumMod val="50000"/>
                </a:schemeClr>
              </a:solidFill>
              <a:latin typeface="+mj-lt"/>
            </a:endParaRPr>
          </a:p>
        </p:txBody>
      </p:sp>
      <p:graphicFrame>
        <p:nvGraphicFramePr>
          <p:cNvPr id="15" name="Content Placeholder 14">
            <a:extLst>
              <a:ext uri="{FF2B5EF4-FFF2-40B4-BE49-F238E27FC236}">
                <a16:creationId xmlns:a16="http://schemas.microsoft.com/office/drawing/2014/main" id="{F729F557-09A0-2CBB-B633-C490109CCA73}"/>
              </a:ext>
            </a:extLst>
          </p:cNvPr>
          <p:cNvGraphicFramePr>
            <a:graphicFrameLocks noGrp="1"/>
          </p:cNvGraphicFramePr>
          <p:nvPr>
            <p:ph idx="10"/>
            <p:extLst>
              <p:ext uri="{D42A27DB-BD31-4B8C-83A1-F6EECF244321}">
                <p14:modId xmlns:p14="http://schemas.microsoft.com/office/powerpoint/2010/main" val="3615351529"/>
              </p:ext>
            </p:extLst>
          </p:nvPr>
        </p:nvGraphicFramePr>
        <p:xfrm>
          <a:off x="6169025" y="1200392"/>
          <a:ext cx="5224461" cy="15279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F729F557-09A0-2CBB-B633-C490109CCA73}"/>
              </a:ext>
            </a:extLst>
          </p:cNvPr>
          <p:cNvGraphicFramePr>
            <a:graphicFrameLocks/>
          </p:cNvGraphicFramePr>
          <p:nvPr>
            <p:extLst>
              <p:ext uri="{D42A27DB-BD31-4B8C-83A1-F6EECF244321}">
                <p14:modId xmlns:p14="http://schemas.microsoft.com/office/powerpoint/2010/main" val="862256712"/>
              </p:ext>
            </p:extLst>
          </p:nvPr>
        </p:nvGraphicFramePr>
        <p:xfrm>
          <a:off x="6173789" y="2728295"/>
          <a:ext cx="5214937" cy="2190021"/>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BFBB467C-53B1-D0DB-E075-2D828A777368}"/>
              </a:ext>
            </a:extLst>
          </p:cNvPr>
          <p:cNvSpPr txBox="1"/>
          <p:nvPr/>
        </p:nvSpPr>
        <p:spPr>
          <a:xfrm>
            <a:off x="6173787" y="5022467"/>
            <a:ext cx="5154613" cy="132343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Additionally, there is a relatively high staff turnover rate in the South East Region, circa 32% higher than any other region.</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This is predominantly from regulated professionals and direct care staff.</a:t>
            </a:r>
            <a:endParaRPr lang="en-GB" sz="1600" dirty="0">
              <a:solidFill>
                <a:schemeClr val="tx1">
                  <a:lumMod val="50000"/>
                </a:schemeClr>
              </a:solidFill>
              <a:latin typeface="+mj-lt"/>
            </a:endParaRPr>
          </a:p>
        </p:txBody>
      </p:sp>
      <p:sp>
        <p:nvSpPr>
          <p:cNvPr id="2" name="TextBox 1">
            <a:extLst>
              <a:ext uri="{FF2B5EF4-FFF2-40B4-BE49-F238E27FC236}">
                <a16:creationId xmlns:a16="http://schemas.microsoft.com/office/drawing/2014/main" id="{3A20AD33-AD4A-E495-76EF-080488206878}"/>
              </a:ext>
              <a:ext uri="{C183D7F6-B498-43B3-948B-1728B52AA6E4}">
                <adec:decorative xmlns:adec="http://schemas.microsoft.com/office/drawing/2017/decorative" val="1"/>
              </a:ext>
            </a:extLst>
          </p:cNvPr>
          <p:cNvSpPr txBox="1"/>
          <p:nvPr/>
        </p:nvSpPr>
        <p:spPr>
          <a:xfrm>
            <a:off x="9300308" y="371231"/>
            <a:ext cx="2608384" cy="781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5">
            <a:extLst>
              <a:ext uri="{FF2B5EF4-FFF2-40B4-BE49-F238E27FC236}">
                <a16:creationId xmlns:a16="http://schemas.microsoft.com/office/drawing/2014/main" id="{98104983-FE4D-21D4-DB3C-90D661277CA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260864" y="219319"/>
            <a:ext cx="2638425" cy="1104900"/>
          </a:xfrm>
          <a:prstGeom prst="rect">
            <a:avLst/>
          </a:prstGeom>
        </p:spPr>
      </p:pic>
      <p:sp>
        <p:nvSpPr>
          <p:cNvPr id="6" name="Slide Number Placeholder 12">
            <a:extLst>
              <a:ext uri="{FF2B5EF4-FFF2-40B4-BE49-F238E27FC236}">
                <a16:creationId xmlns:a16="http://schemas.microsoft.com/office/drawing/2014/main" id="{BEB77BF0-82A0-3097-DD92-C86049A1D300}"/>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56644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3F00D-7FCC-BF9C-648C-E2C0D86CEEFB}"/>
              </a:ext>
            </a:extLst>
          </p:cNvPr>
          <p:cNvSpPr>
            <a:spLocks noGrp="1"/>
          </p:cNvSpPr>
          <p:nvPr>
            <p:ph type="title"/>
          </p:nvPr>
        </p:nvSpPr>
        <p:spPr/>
        <p:txBody>
          <a:bodyPr/>
          <a:lstStyle/>
          <a:p>
            <a:r>
              <a:rPr lang="en-US" dirty="0"/>
              <a:t>South East Care Market – Recruitment and Retention</a:t>
            </a:r>
            <a:endParaRPr lang="en-GB" dirty="0"/>
          </a:p>
        </p:txBody>
      </p:sp>
      <p:graphicFrame>
        <p:nvGraphicFramePr>
          <p:cNvPr id="10" name="Content Placeholder 9">
            <a:extLst>
              <a:ext uri="{FF2B5EF4-FFF2-40B4-BE49-F238E27FC236}">
                <a16:creationId xmlns:a16="http://schemas.microsoft.com/office/drawing/2014/main" id="{4EBAD55C-4A9A-49B1-8A40-E147DF099334}"/>
              </a:ext>
            </a:extLst>
          </p:cNvPr>
          <p:cNvGraphicFramePr>
            <a:graphicFrameLocks noGrp="1"/>
          </p:cNvGraphicFramePr>
          <p:nvPr>
            <p:ph idx="1"/>
            <p:extLst>
              <p:ext uri="{D42A27DB-BD31-4B8C-83A1-F6EECF244321}">
                <p14:modId xmlns:p14="http://schemas.microsoft.com/office/powerpoint/2010/main" val="3640833027"/>
              </p:ext>
            </p:extLst>
          </p:nvPr>
        </p:nvGraphicFramePr>
        <p:xfrm>
          <a:off x="802755" y="1271498"/>
          <a:ext cx="5214938" cy="3165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55F6F73-FC41-216D-2168-89D1FE2404EE}"/>
              </a:ext>
            </a:extLst>
          </p:cNvPr>
          <p:cNvSpPr txBox="1"/>
          <p:nvPr/>
        </p:nvSpPr>
        <p:spPr>
          <a:xfrm>
            <a:off x="833534" y="4555450"/>
            <a:ext cx="5154613" cy="156966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The chart above further shows that turnover rates generally have been increasing over the past 8 years, however this has slowed for all jobs in the past two years. </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The trend of regulated professionals and direct care roles are the main contributors to this continues. Although managerial leavers has increased significantly in 2020/21.</a:t>
            </a:r>
            <a:endParaRPr lang="en-GB" sz="1600" dirty="0">
              <a:solidFill>
                <a:schemeClr val="tx1">
                  <a:lumMod val="50000"/>
                </a:schemeClr>
              </a:solidFill>
              <a:latin typeface="+mj-lt"/>
            </a:endParaRPr>
          </a:p>
        </p:txBody>
      </p:sp>
      <p:graphicFrame>
        <p:nvGraphicFramePr>
          <p:cNvPr id="13" name="Content Placeholder 12">
            <a:extLst>
              <a:ext uri="{FF2B5EF4-FFF2-40B4-BE49-F238E27FC236}">
                <a16:creationId xmlns:a16="http://schemas.microsoft.com/office/drawing/2014/main" id="{F543429A-E1B3-4BBF-AA96-7BF74832D71F}"/>
              </a:ext>
            </a:extLst>
          </p:cNvPr>
          <p:cNvGraphicFramePr>
            <a:graphicFrameLocks noGrp="1"/>
          </p:cNvGraphicFramePr>
          <p:nvPr>
            <p:ph idx="10"/>
            <p:extLst>
              <p:ext uri="{D42A27DB-BD31-4B8C-83A1-F6EECF244321}">
                <p14:modId xmlns:p14="http://schemas.microsoft.com/office/powerpoint/2010/main" val="1224702426"/>
              </p:ext>
            </p:extLst>
          </p:nvPr>
        </p:nvGraphicFramePr>
        <p:xfrm>
          <a:off x="6182793" y="1271498"/>
          <a:ext cx="5214937" cy="316547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FBB467C-53B1-D0DB-E075-2D828A777368}"/>
              </a:ext>
            </a:extLst>
          </p:cNvPr>
          <p:cNvSpPr txBox="1"/>
          <p:nvPr/>
        </p:nvSpPr>
        <p:spPr>
          <a:xfrm>
            <a:off x="6213571" y="4491950"/>
            <a:ext cx="5154613" cy="156966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Further to this, the regulated professionals and direct care roles are also the roles with the greatest vacancy rates.</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This shows the need for greater retention of staff across all job roles, however a great focus is required on the care delivery roles.</a:t>
            </a:r>
            <a:endParaRPr lang="en-GB" sz="1600" dirty="0">
              <a:solidFill>
                <a:schemeClr val="tx1">
                  <a:lumMod val="50000"/>
                </a:schemeClr>
              </a:solidFill>
              <a:latin typeface="+mj-lt"/>
            </a:endParaRPr>
          </a:p>
        </p:txBody>
      </p:sp>
      <p:sp>
        <p:nvSpPr>
          <p:cNvPr id="2" name="TextBox 1">
            <a:extLst>
              <a:ext uri="{FF2B5EF4-FFF2-40B4-BE49-F238E27FC236}">
                <a16:creationId xmlns:a16="http://schemas.microsoft.com/office/drawing/2014/main" id="{96E6C34A-B9B0-7FF7-51ED-020899C01D25}"/>
              </a:ext>
              <a:ext uri="{C183D7F6-B498-43B3-948B-1728B52AA6E4}">
                <adec:decorative xmlns:adec="http://schemas.microsoft.com/office/drawing/2017/decorative" val="1"/>
              </a:ext>
            </a:extLst>
          </p:cNvPr>
          <p:cNvSpPr txBox="1"/>
          <p:nvPr/>
        </p:nvSpPr>
        <p:spPr>
          <a:xfrm>
            <a:off x="9271000" y="341922"/>
            <a:ext cx="2735384" cy="8694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5">
            <a:extLst>
              <a:ext uri="{FF2B5EF4-FFF2-40B4-BE49-F238E27FC236}">
                <a16:creationId xmlns:a16="http://schemas.microsoft.com/office/drawing/2014/main" id="{E0ACF85F-E2C0-52F2-C5C9-60186A9E455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260864" y="219319"/>
            <a:ext cx="2638425" cy="1104900"/>
          </a:xfrm>
          <a:prstGeom prst="rect">
            <a:avLst/>
          </a:prstGeom>
        </p:spPr>
      </p:pic>
      <p:sp>
        <p:nvSpPr>
          <p:cNvPr id="6" name="Slide Number Placeholder 12">
            <a:extLst>
              <a:ext uri="{FF2B5EF4-FFF2-40B4-BE49-F238E27FC236}">
                <a16:creationId xmlns:a16="http://schemas.microsoft.com/office/drawing/2014/main" id="{DE649265-3E03-775B-3D59-EDDC7E8D53DD}"/>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82982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3F00D-7FCC-BF9C-648C-E2C0D86CEEFB}"/>
              </a:ext>
            </a:extLst>
          </p:cNvPr>
          <p:cNvSpPr>
            <a:spLocks noGrp="1"/>
          </p:cNvSpPr>
          <p:nvPr>
            <p:ph type="title"/>
          </p:nvPr>
        </p:nvSpPr>
        <p:spPr/>
        <p:txBody>
          <a:bodyPr/>
          <a:lstStyle/>
          <a:p>
            <a:r>
              <a:rPr lang="en-US" dirty="0"/>
              <a:t>South East Care Market – Staffing Demographics</a:t>
            </a:r>
            <a:endParaRPr lang="en-GB" dirty="0"/>
          </a:p>
        </p:txBody>
      </p:sp>
      <p:graphicFrame>
        <p:nvGraphicFramePr>
          <p:cNvPr id="12" name="Content Placeholder 11">
            <a:extLst>
              <a:ext uri="{FF2B5EF4-FFF2-40B4-BE49-F238E27FC236}">
                <a16:creationId xmlns:a16="http://schemas.microsoft.com/office/drawing/2014/main" id="{2977D09A-239A-4FF6-A060-1F160F03BFAB}"/>
              </a:ext>
            </a:extLst>
          </p:cNvPr>
          <p:cNvGraphicFramePr>
            <a:graphicFrameLocks noGrp="1"/>
          </p:cNvGraphicFramePr>
          <p:nvPr>
            <p:ph idx="1"/>
            <p:extLst>
              <p:ext uri="{D42A27DB-BD31-4B8C-83A1-F6EECF244321}">
                <p14:modId xmlns:p14="http://schemas.microsoft.com/office/powerpoint/2010/main" val="1570585772"/>
              </p:ext>
            </p:extLst>
          </p:nvPr>
        </p:nvGraphicFramePr>
        <p:xfrm>
          <a:off x="793750" y="1294347"/>
          <a:ext cx="5214938" cy="30892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55F6F73-FC41-216D-2168-89D1FE2404EE}"/>
              </a:ext>
            </a:extLst>
          </p:cNvPr>
          <p:cNvSpPr txBox="1"/>
          <p:nvPr/>
        </p:nvSpPr>
        <p:spPr>
          <a:xfrm>
            <a:off x="854075" y="4383622"/>
            <a:ext cx="5154613"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The chart shows the nationalities of direct care staff for the South East region, whilst the proportion of British staff has decreased slightly, the proportion of Non-EU staff has decreased, with EU staff increasing.</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The figures are from 2020/21, following the impact of Brexit in January 2020. This could be a reason for a small contraction for the proportion of workers in this group in the latest year. However, the full impact of this may not be captured yet within the data.</a:t>
            </a:r>
            <a:endParaRPr lang="en-GB" sz="1600" dirty="0">
              <a:solidFill>
                <a:schemeClr val="tx1">
                  <a:lumMod val="50000"/>
                </a:schemeClr>
              </a:solidFill>
              <a:latin typeface="+mj-lt"/>
            </a:endParaRPr>
          </a:p>
        </p:txBody>
      </p:sp>
      <p:graphicFrame>
        <p:nvGraphicFramePr>
          <p:cNvPr id="18" name="Content Placeholder 17">
            <a:extLst>
              <a:ext uri="{FF2B5EF4-FFF2-40B4-BE49-F238E27FC236}">
                <a16:creationId xmlns:a16="http://schemas.microsoft.com/office/drawing/2014/main" id="{A9592628-FA04-4CE6-9619-08B07EF9B8FD}"/>
              </a:ext>
            </a:extLst>
          </p:cNvPr>
          <p:cNvGraphicFramePr>
            <a:graphicFrameLocks noGrp="1"/>
          </p:cNvGraphicFramePr>
          <p:nvPr>
            <p:ph idx="10"/>
            <p:extLst>
              <p:ext uri="{D42A27DB-BD31-4B8C-83A1-F6EECF244321}">
                <p14:modId xmlns:p14="http://schemas.microsoft.com/office/powerpoint/2010/main" val="3209671190"/>
              </p:ext>
            </p:extLst>
          </p:nvPr>
        </p:nvGraphicFramePr>
        <p:xfrm>
          <a:off x="6183313" y="1294347"/>
          <a:ext cx="5214937" cy="308927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FBB467C-53B1-D0DB-E075-2D828A777368}"/>
              </a:ext>
            </a:extLst>
          </p:cNvPr>
          <p:cNvSpPr txBox="1"/>
          <p:nvPr/>
        </p:nvSpPr>
        <p:spPr>
          <a:xfrm>
            <a:off x="6245575" y="4383622"/>
            <a:ext cx="5154613" cy="156966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The chart above shows the nationalities of non-British staff in the South East region.</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This shows a relatively high proportion of staff from Romania, as well as Poland, further suggesting a reliance on the Eastern European Nationals.</a:t>
            </a:r>
          </a:p>
          <a:p>
            <a:pPr marL="285750" indent="-285750">
              <a:buClr>
                <a:schemeClr val="accent1"/>
              </a:buClr>
              <a:buFont typeface="Arial" panose="020B0604020202020204" pitchFamily="34" charset="0"/>
              <a:buChar char="•"/>
            </a:pPr>
            <a:endParaRPr lang="en-GB" sz="1600" dirty="0">
              <a:solidFill>
                <a:schemeClr val="tx1">
                  <a:lumMod val="50000"/>
                </a:schemeClr>
              </a:solidFill>
              <a:latin typeface="+mj-lt"/>
            </a:endParaRPr>
          </a:p>
        </p:txBody>
      </p:sp>
      <p:sp>
        <p:nvSpPr>
          <p:cNvPr id="2" name="TextBox 1">
            <a:extLst>
              <a:ext uri="{FF2B5EF4-FFF2-40B4-BE49-F238E27FC236}">
                <a16:creationId xmlns:a16="http://schemas.microsoft.com/office/drawing/2014/main" id="{DE19C2A3-46F0-2F23-B701-AD5F539739A9}"/>
              </a:ext>
              <a:ext uri="{C183D7F6-B498-43B3-948B-1728B52AA6E4}">
                <adec:decorative xmlns:adec="http://schemas.microsoft.com/office/drawing/2017/decorative" val="1"/>
              </a:ext>
            </a:extLst>
          </p:cNvPr>
          <p:cNvSpPr txBox="1"/>
          <p:nvPr/>
        </p:nvSpPr>
        <p:spPr>
          <a:xfrm>
            <a:off x="9271000" y="332154"/>
            <a:ext cx="2686538" cy="8792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5">
            <a:extLst>
              <a:ext uri="{FF2B5EF4-FFF2-40B4-BE49-F238E27FC236}">
                <a16:creationId xmlns:a16="http://schemas.microsoft.com/office/drawing/2014/main" id="{7FD2FF05-C20D-FB03-A91F-15D5D1DFA56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260864" y="219319"/>
            <a:ext cx="2638425" cy="1104900"/>
          </a:xfrm>
          <a:prstGeom prst="rect">
            <a:avLst/>
          </a:prstGeom>
        </p:spPr>
      </p:pic>
      <p:sp>
        <p:nvSpPr>
          <p:cNvPr id="6" name="Slide Number Placeholder 12">
            <a:extLst>
              <a:ext uri="{FF2B5EF4-FFF2-40B4-BE49-F238E27FC236}">
                <a16:creationId xmlns:a16="http://schemas.microsoft.com/office/drawing/2014/main" id="{AC1FAB1F-CD0B-A815-7926-7F11D501BF60}"/>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69860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3F00D-7FCC-BF9C-648C-E2C0D86CEEFB}"/>
              </a:ext>
            </a:extLst>
          </p:cNvPr>
          <p:cNvSpPr>
            <a:spLocks noGrp="1"/>
          </p:cNvSpPr>
          <p:nvPr>
            <p:ph type="title"/>
          </p:nvPr>
        </p:nvSpPr>
        <p:spPr/>
        <p:txBody>
          <a:bodyPr/>
          <a:lstStyle/>
          <a:p>
            <a:r>
              <a:rPr lang="en-US" dirty="0"/>
              <a:t>South East Care Market – Pay Rates and Qualifications</a:t>
            </a:r>
            <a:endParaRPr lang="en-GB" dirty="0"/>
          </a:p>
        </p:txBody>
      </p:sp>
      <p:graphicFrame>
        <p:nvGraphicFramePr>
          <p:cNvPr id="9" name="Content Placeholder 8">
            <a:extLst>
              <a:ext uri="{FF2B5EF4-FFF2-40B4-BE49-F238E27FC236}">
                <a16:creationId xmlns:a16="http://schemas.microsoft.com/office/drawing/2014/main" id="{0CBB3817-4834-BC15-44B4-96F212612CBF}"/>
              </a:ext>
            </a:extLst>
          </p:cNvPr>
          <p:cNvGraphicFramePr>
            <a:graphicFrameLocks noGrp="1"/>
          </p:cNvGraphicFramePr>
          <p:nvPr>
            <p:ph idx="1"/>
            <p:extLst>
              <p:ext uri="{D42A27DB-BD31-4B8C-83A1-F6EECF244321}">
                <p14:modId xmlns:p14="http://schemas.microsoft.com/office/powerpoint/2010/main" val="3610462999"/>
              </p:ext>
            </p:extLst>
          </p:nvPr>
        </p:nvGraphicFramePr>
        <p:xfrm>
          <a:off x="803275" y="1622425"/>
          <a:ext cx="5214938" cy="30892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55F6F73-FC41-216D-2168-89D1FE2404EE}"/>
              </a:ext>
            </a:extLst>
          </p:cNvPr>
          <p:cNvSpPr txBox="1"/>
          <p:nvPr/>
        </p:nvSpPr>
        <p:spPr>
          <a:xfrm>
            <a:off x="854075" y="4945228"/>
            <a:ext cx="5154613" cy="156966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The chart above shows the average annual pay rate by role for independent organisations. </a:t>
            </a:r>
          </a:p>
          <a:p>
            <a:pPr marL="285750" indent="-285750">
              <a:buClr>
                <a:schemeClr val="accent1"/>
              </a:buClr>
              <a:buFont typeface="Arial" panose="020B0604020202020204" pitchFamily="34" charset="0"/>
              <a:buChar char="•"/>
            </a:pPr>
            <a:r>
              <a:rPr lang="en-GB" sz="1600" dirty="0">
                <a:solidFill>
                  <a:schemeClr val="tx1">
                    <a:lumMod val="50000"/>
                  </a:schemeClr>
                </a:solidFill>
                <a:latin typeface="+mj-lt"/>
              </a:rPr>
              <a:t>This shows that, for all job roles, the South East Region has the 2</a:t>
            </a:r>
            <a:r>
              <a:rPr lang="en-GB" sz="1600" baseline="30000" dirty="0">
                <a:solidFill>
                  <a:schemeClr val="tx1">
                    <a:lumMod val="50000"/>
                  </a:schemeClr>
                </a:solidFill>
                <a:latin typeface="+mj-lt"/>
              </a:rPr>
              <a:t>nd</a:t>
            </a:r>
            <a:r>
              <a:rPr lang="en-GB" sz="1600" dirty="0">
                <a:solidFill>
                  <a:schemeClr val="tx1">
                    <a:lumMod val="50000"/>
                  </a:schemeClr>
                </a:solidFill>
                <a:latin typeface="+mj-lt"/>
              </a:rPr>
              <a:t> highest annual pay rate compared to other regions, with the exception of Regulated Professionals – where it is highest.</a:t>
            </a:r>
          </a:p>
        </p:txBody>
      </p:sp>
      <p:graphicFrame>
        <p:nvGraphicFramePr>
          <p:cNvPr id="21" name="Content Placeholder 20">
            <a:extLst>
              <a:ext uri="{FF2B5EF4-FFF2-40B4-BE49-F238E27FC236}">
                <a16:creationId xmlns:a16="http://schemas.microsoft.com/office/drawing/2014/main" id="{CE23B0BB-0F4B-8559-6503-97057C485229}"/>
              </a:ext>
            </a:extLst>
          </p:cNvPr>
          <p:cNvGraphicFramePr>
            <a:graphicFrameLocks noGrp="1"/>
          </p:cNvGraphicFramePr>
          <p:nvPr>
            <p:ph idx="10"/>
            <p:extLst>
              <p:ext uri="{D42A27DB-BD31-4B8C-83A1-F6EECF244321}">
                <p14:modId xmlns:p14="http://schemas.microsoft.com/office/powerpoint/2010/main" val="3078696099"/>
              </p:ext>
            </p:extLst>
          </p:nvPr>
        </p:nvGraphicFramePr>
        <p:xfrm>
          <a:off x="6183313" y="1622425"/>
          <a:ext cx="5214937" cy="308927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FBB467C-53B1-D0DB-E075-2D828A777368}"/>
              </a:ext>
            </a:extLst>
          </p:cNvPr>
          <p:cNvSpPr txBox="1"/>
          <p:nvPr/>
        </p:nvSpPr>
        <p:spPr>
          <a:xfrm>
            <a:off x="6243637" y="4945228"/>
            <a:ext cx="5154613" cy="107721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When considering care certificate qualifications, the South East region is higher than regional averages. </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Additionally, the region is also higher than average for the care certificates in progress or partially achieved.</a:t>
            </a:r>
          </a:p>
        </p:txBody>
      </p:sp>
      <p:sp>
        <p:nvSpPr>
          <p:cNvPr id="2" name="TextBox 1">
            <a:extLst>
              <a:ext uri="{FF2B5EF4-FFF2-40B4-BE49-F238E27FC236}">
                <a16:creationId xmlns:a16="http://schemas.microsoft.com/office/drawing/2014/main" id="{268D5147-4911-E05C-679B-8B1F634468A4}"/>
              </a:ext>
              <a:ext uri="{C183D7F6-B498-43B3-948B-1728B52AA6E4}">
                <adec:decorative xmlns:adec="http://schemas.microsoft.com/office/drawing/2017/decorative" val="1"/>
              </a:ext>
            </a:extLst>
          </p:cNvPr>
          <p:cNvSpPr txBox="1"/>
          <p:nvPr/>
        </p:nvSpPr>
        <p:spPr>
          <a:xfrm>
            <a:off x="9319845" y="322384"/>
            <a:ext cx="2676769" cy="967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5">
            <a:extLst>
              <a:ext uri="{FF2B5EF4-FFF2-40B4-BE49-F238E27FC236}">
                <a16:creationId xmlns:a16="http://schemas.microsoft.com/office/drawing/2014/main" id="{3B821AF1-AA9F-B4A5-D452-293C4F6B20E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260864" y="219319"/>
            <a:ext cx="2638425" cy="1104900"/>
          </a:xfrm>
          <a:prstGeom prst="rect">
            <a:avLst/>
          </a:prstGeom>
        </p:spPr>
      </p:pic>
      <p:sp>
        <p:nvSpPr>
          <p:cNvPr id="6" name="Slide Number Placeholder 12">
            <a:extLst>
              <a:ext uri="{FF2B5EF4-FFF2-40B4-BE49-F238E27FC236}">
                <a16:creationId xmlns:a16="http://schemas.microsoft.com/office/drawing/2014/main" id="{23B58E11-0001-90E5-820B-F1DC013C2B24}"/>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69691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494E6D-077C-FEF5-5BAA-24DCE21C495F}"/>
              </a:ext>
            </a:extLst>
          </p:cNvPr>
          <p:cNvSpPr>
            <a:spLocks noGrp="1"/>
          </p:cNvSpPr>
          <p:nvPr>
            <p:ph type="title"/>
          </p:nvPr>
        </p:nvSpPr>
        <p:spPr/>
        <p:txBody>
          <a:bodyPr/>
          <a:lstStyle/>
          <a:p>
            <a:r>
              <a:rPr lang="en-US" dirty="0"/>
              <a:t>Unit costs for clients accessing long term 65+ Nursing Care</a:t>
            </a:r>
          </a:p>
        </p:txBody>
      </p:sp>
      <p:sp>
        <p:nvSpPr>
          <p:cNvPr id="2" name="Content Placeholder 1">
            <a:extLst>
              <a:ext uri="{FF2B5EF4-FFF2-40B4-BE49-F238E27FC236}">
                <a16:creationId xmlns:a16="http://schemas.microsoft.com/office/drawing/2014/main" id="{DA3673A4-027C-85AA-46DC-E01864D9A671}"/>
              </a:ext>
            </a:extLst>
          </p:cNvPr>
          <p:cNvSpPr>
            <a:spLocks noGrp="1"/>
          </p:cNvSpPr>
          <p:nvPr>
            <p:ph idx="1"/>
          </p:nvPr>
        </p:nvSpPr>
        <p:spPr/>
        <p:txBody>
          <a:bodyPr>
            <a:normAutofit/>
          </a:bodyPr>
          <a:lstStyle/>
          <a:p>
            <a:r>
              <a:rPr lang="en-US" sz="1800" dirty="0"/>
              <a:t>Slough benchmarks lower than the South East average for weighted hourly rates for homecare.</a:t>
            </a:r>
          </a:p>
          <a:p>
            <a:r>
              <a:rPr lang="en-US" sz="1800" dirty="0"/>
              <a:t>The slough average is slightly higher than CIPFA comparators, however due to Slough’s location and size, the market is likely to be relatively competitive for homecare providers.</a:t>
            </a:r>
          </a:p>
          <a:p>
            <a:r>
              <a:rPr lang="en-US" sz="1800" dirty="0"/>
              <a:t>Whilst the rate looks high in the comparison, the Slough rate is much  more reflective of the South East market, which can be influenced by the competitive employment market, as shown earlier, as well as the impact of London living wage on providers costs</a:t>
            </a:r>
            <a:endParaRPr lang="en-GB" sz="1800" dirty="0"/>
          </a:p>
        </p:txBody>
      </p:sp>
      <p:graphicFrame>
        <p:nvGraphicFramePr>
          <p:cNvPr id="5" name="Content Placeholder 4">
            <a:extLst>
              <a:ext uri="{FF2B5EF4-FFF2-40B4-BE49-F238E27FC236}">
                <a16:creationId xmlns:a16="http://schemas.microsoft.com/office/drawing/2014/main" id="{901D7604-46B1-4A82-AF6C-E91415EAA884}"/>
              </a:ext>
            </a:extLst>
          </p:cNvPr>
          <p:cNvGraphicFramePr>
            <a:graphicFrameLocks noGrp="1"/>
          </p:cNvGraphicFramePr>
          <p:nvPr>
            <p:ph idx="10"/>
            <p:extLst>
              <p:ext uri="{D42A27DB-BD31-4B8C-83A1-F6EECF244321}">
                <p14:modId xmlns:p14="http://schemas.microsoft.com/office/powerpoint/2010/main" val="1157706744"/>
              </p:ext>
            </p:extLst>
          </p:nvPr>
        </p:nvGraphicFramePr>
        <p:xfrm>
          <a:off x="6480175" y="1622425"/>
          <a:ext cx="5214938" cy="470058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A31EAA4B-20DF-F758-005A-4EEA706F6260}"/>
              </a:ext>
              <a:ext uri="{C183D7F6-B498-43B3-948B-1728B52AA6E4}">
                <adec:decorative xmlns:adec="http://schemas.microsoft.com/office/drawing/2017/decorative" val="1"/>
              </a:ext>
            </a:extLst>
          </p:cNvPr>
          <p:cNvSpPr txBox="1"/>
          <p:nvPr/>
        </p:nvSpPr>
        <p:spPr>
          <a:xfrm>
            <a:off x="9251461" y="332153"/>
            <a:ext cx="2676769" cy="8694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7" name="Picture 5">
            <a:extLst>
              <a:ext uri="{FF2B5EF4-FFF2-40B4-BE49-F238E27FC236}">
                <a16:creationId xmlns:a16="http://schemas.microsoft.com/office/drawing/2014/main" id="{50BDB4B4-1678-E63D-604C-43296FE728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60864" y="219319"/>
            <a:ext cx="2638425" cy="1104900"/>
          </a:xfrm>
          <a:prstGeom prst="rect">
            <a:avLst/>
          </a:prstGeom>
        </p:spPr>
      </p:pic>
      <p:sp>
        <p:nvSpPr>
          <p:cNvPr id="8" name="Slide Number Placeholder 12">
            <a:extLst>
              <a:ext uri="{FF2B5EF4-FFF2-40B4-BE49-F238E27FC236}">
                <a16:creationId xmlns:a16="http://schemas.microsoft.com/office/drawing/2014/main" id="{ECD240D5-CCCB-E00C-4D71-0B1ECEB79CA2}"/>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10912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3F00D-7FCC-BF9C-648C-E2C0D86CEEFB}"/>
              </a:ext>
            </a:extLst>
          </p:cNvPr>
          <p:cNvSpPr>
            <a:spLocks noGrp="1"/>
          </p:cNvSpPr>
          <p:nvPr>
            <p:ph type="title"/>
          </p:nvPr>
        </p:nvSpPr>
        <p:spPr/>
        <p:txBody>
          <a:bodyPr/>
          <a:lstStyle/>
          <a:p>
            <a:r>
              <a:rPr lang="en-US" dirty="0"/>
              <a:t>Slough Borough Council Care Market Fee Rates – Care Home Market</a:t>
            </a:r>
            <a:endParaRPr lang="en-GB" dirty="0"/>
          </a:p>
        </p:txBody>
      </p:sp>
      <p:graphicFrame>
        <p:nvGraphicFramePr>
          <p:cNvPr id="16" name="Content Placeholder 15">
            <a:extLst>
              <a:ext uri="{FF2B5EF4-FFF2-40B4-BE49-F238E27FC236}">
                <a16:creationId xmlns:a16="http://schemas.microsoft.com/office/drawing/2014/main" id="{5C0C150A-14B8-4DFF-8FD7-8E84CC94271A}"/>
              </a:ext>
            </a:extLst>
          </p:cNvPr>
          <p:cNvGraphicFramePr>
            <a:graphicFrameLocks noGrp="1"/>
          </p:cNvGraphicFramePr>
          <p:nvPr>
            <p:ph idx="1"/>
            <p:extLst>
              <p:ext uri="{D42A27DB-BD31-4B8C-83A1-F6EECF244321}">
                <p14:modId xmlns:p14="http://schemas.microsoft.com/office/powerpoint/2010/main" val="2337915628"/>
              </p:ext>
            </p:extLst>
          </p:nvPr>
        </p:nvGraphicFramePr>
        <p:xfrm>
          <a:off x="803275" y="1479915"/>
          <a:ext cx="5214938"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55F6F73-FC41-216D-2168-89D1FE2404EE}"/>
              </a:ext>
            </a:extLst>
          </p:cNvPr>
          <p:cNvSpPr txBox="1"/>
          <p:nvPr/>
        </p:nvSpPr>
        <p:spPr>
          <a:xfrm>
            <a:off x="867594" y="4416790"/>
            <a:ext cx="5154613"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The chart shows the fee rates for Slough care home providers of residential care. </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The average residential care package for someone in receipt of SBC residential care is £870.30 per week. However, this would also include any additional care as part of a care package. </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The chart shows that the costs for residential care across the market are relatively consistent, ranging from £795 to £850 per week.</a:t>
            </a:r>
            <a:endParaRPr lang="en-GB" sz="1600" dirty="0">
              <a:solidFill>
                <a:schemeClr val="tx1">
                  <a:lumMod val="50000"/>
                </a:schemeClr>
              </a:solidFill>
              <a:latin typeface="+mj-lt"/>
            </a:endParaRPr>
          </a:p>
        </p:txBody>
      </p:sp>
      <p:graphicFrame>
        <p:nvGraphicFramePr>
          <p:cNvPr id="14" name="Content Placeholder 13">
            <a:extLst>
              <a:ext uri="{FF2B5EF4-FFF2-40B4-BE49-F238E27FC236}">
                <a16:creationId xmlns:a16="http://schemas.microsoft.com/office/drawing/2014/main" id="{780386DB-C60E-4070-AEA6-788925CDF5E0}"/>
              </a:ext>
            </a:extLst>
          </p:cNvPr>
          <p:cNvGraphicFramePr>
            <a:graphicFrameLocks noGrp="1"/>
          </p:cNvGraphicFramePr>
          <p:nvPr>
            <p:ph idx="10"/>
            <p:extLst>
              <p:ext uri="{D42A27DB-BD31-4B8C-83A1-F6EECF244321}">
                <p14:modId xmlns:p14="http://schemas.microsoft.com/office/powerpoint/2010/main" val="1002051715"/>
              </p:ext>
            </p:extLst>
          </p:nvPr>
        </p:nvGraphicFramePr>
        <p:xfrm>
          <a:off x="6183313" y="1479915"/>
          <a:ext cx="5214937" cy="293687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FBB467C-53B1-D0DB-E075-2D828A777368}"/>
              </a:ext>
            </a:extLst>
          </p:cNvPr>
          <p:cNvSpPr txBox="1"/>
          <p:nvPr/>
        </p:nvSpPr>
        <p:spPr>
          <a:xfrm>
            <a:off x="6257156" y="4416790"/>
            <a:ext cx="5154613" cy="156966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The chart above shows the nationalities of non-British staff in the South East region.</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This shows a relatively high proportion of staff from Romania, as well as Poland, further suggesting a reliance on the Eastern European Nationals.</a:t>
            </a:r>
          </a:p>
          <a:p>
            <a:pPr>
              <a:buClr>
                <a:schemeClr val="accent1"/>
              </a:buClr>
            </a:pPr>
            <a:endParaRPr lang="en-GB" sz="1600" dirty="0">
              <a:solidFill>
                <a:schemeClr val="tx1">
                  <a:lumMod val="50000"/>
                </a:schemeClr>
              </a:solidFill>
              <a:latin typeface="+mj-lt"/>
            </a:endParaRPr>
          </a:p>
        </p:txBody>
      </p:sp>
      <p:sp>
        <p:nvSpPr>
          <p:cNvPr id="2" name="TextBox 1">
            <a:extLst>
              <a:ext uri="{FF2B5EF4-FFF2-40B4-BE49-F238E27FC236}">
                <a16:creationId xmlns:a16="http://schemas.microsoft.com/office/drawing/2014/main" id="{4C78DCB9-DC35-1855-5509-828E41BFB60D}"/>
              </a:ext>
              <a:ext uri="{C183D7F6-B498-43B3-948B-1728B52AA6E4}">
                <adec:decorative xmlns:adec="http://schemas.microsoft.com/office/drawing/2017/decorative" val="1"/>
              </a:ext>
            </a:extLst>
          </p:cNvPr>
          <p:cNvSpPr txBox="1"/>
          <p:nvPr/>
        </p:nvSpPr>
        <p:spPr>
          <a:xfrm>
            <a:off x="9270999" y="293077"/>
            <a:ext cx="2647461" cy="9280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5">
            <a:extLst>
              <a:ext uri="{FF2B5EF4-FFF2-40B4-BE49-F238E27FC236}">
                <a16:creationId xmlns:a16="http://schemas.microsoft.com/office/drawing/2014/main" id="{666747B2-8C79-B402-E4B8-94173BF05D1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260864" y="219319"/>
            <a:ext cx="2638425" cy="1104900"/>
          </a:xfrm>
          <a:prstGeom prst="rect">
            <a:avLst/>
          </a:prstGeom>
        </p:spPr>
      </p:pic>
      <p:sp>
        <p:nvSpPr>
          <p:cNvPr id="6" name="Slide Number Placeholder 12">
            <a:extLst>
              <a:ext uri="{FF2B5EF4-FFF2-40B4-BE49-F238E27FC236}">
                <a16:creationId xmlns:a16="http://schemas.microsoft.com/office/drawing/2014/main" id="{54ED7694-3061-47D5-4698-A3DA460ED611}"/>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98709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3F00D-7FCC-BF9C-648C-E2C0D86CEEFB}"/>
              </a:ext>
            </a:extLst>
          </p:cNvPr>
          <p:cNvSpPr>
            <a:spLocks noGrp="1"/>
          </p:cNvSpPr>
          <p:nvPr>
            <p:ph type="title"/>
          </p:nvPr>
        </p:nvSpPr>
        <p:spPr/>
        <p:txBody>
          <a:bodyPr/>
          <a:lstStyle/>
          <a:p>
            <a:r>
              <a:rPr lang="en-US" dirty="0"/>
              <a:t>Unit Cost Comparison for 65+ Residential and Nursing Care 2020/21</a:t>
            </a:r>
            <a:endParaRPr lang="en-GB" dirty="0"/>
          </a:p>
        </p:txBody>
      </p:sp>
      <p:graphicFrame>
        <p:nvGraphicFramePr>
          <p:cNvPr id="9" name="Content Placeholder 8">
            <a:extLst>
              <a:ext uri="{FF2B5EF4-FFF2-40B4-BE49-F238E27FC236}">
                <a16:creationId xmlns:a16="http://schemas.microsoft.com/office/drawing/2014/main" id="{C160FE61-6C30-5308-B322-62BE10FFDCE8}"/>
              </a:ext>
            </a:extLst>
          </p:cNvPr>
          <p:cNvGraphicFramePr>
            <a:graphicFrameLocks noGrp="1"/>
          </p:cNvGraphicFramePr>
          <p:nvPr>
            <p:ph idx="1"/>
            <p:extLst>
              <p:ext uri="{D42A27DB-BD31-4B8C-83A1-F6EECF244321}">
                <p14:modId xmlns:p14="http://schemas.microsoft.com/office/powerpoint/2010/main" val="2770892112"/>
              </p:ext>
            </p:extLst>
          </p:nvPr>
        </p:nvGraphicFramePr>
        <p:xfrm>
          <a:off x="802755" y="1421762"/>
          <a:ext cx="5214938" cy="286196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55F6F73-FC41-216D-2168-89D1FE2404EE}"/>
              </a:ext>
            </a:extLst>
          </p:cNvPr>
          <p:cNvSpPr txBox="1"/>
          <p:nvPr/>
        </p:nvSpPr>
        <p:spPr>
          <a:xfrm>
            <a:off x="941387" y="4299890"/>
            <a:ext cx="5154613"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When benchmarking costs for long-term 65+ residential care to CIPFA statistical neighbours, the Slough costs appear higher than comparators. </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However, due to Slough’s unique geographic and demographic challenges as previously explored, the CIPFA group comparisons may have lower accommodation costs when compared to Slough.</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This is further evidenced by the South East cost, which is more in line with the Slough costs.</a:t>
            </a:r>
            <a:endParaRPr lang="en-GB" sz="1600" dirty="0">
              <a:solidFill>
                <a:schemeClr val="tx1">
                  <a:lumMod val="50000"/>
                </a:schemeClr>
              </a:solidFill>
              <a:latin typeface="+mj-lt"/>
            </a:endParaRPr>
          </a:p>
        </p:txBody>
      </p:sp>
      <p:graphicFrame>
        <p:nvGraphicFramePr>
          <p:cNvPr id="18" name="Content Placeholder 17">
            <a:extLst>
              <a:ext uri="{FF2B5EF4-FFF2-40B4-BE49-F238E27FC236}">
                <a16:creationId xmlns:a16="http://schemas.microsoft.com/office/drawing/2014/main" id="{C9C6FC27-44A3-4976-B33C-36E4C371D7B8}"/>
              </a:ext>
            </a:extLst>
          </p:cNvPr>
          <p:cNvGraphicFramePr>
            <a:graphicFrameLocks noGrp="1"/>
          </p:cNvGraphicFramePr>
          <p:nvPr>
            <p:ph idx="10"/>
            <p:extLst>
              <p:ext uri="{D42A27DB-BD31-4B8C-83A1-F6EECF244321}">
                <p14:modId xmlns:p14="http://schemas.microsoft.com/office/powerpoint/2010/main" val="2634806344"/>
              </p:ext>
            </p:extLst>
          </p:nvPr>
        </p:nvGraphicFramePr>
        <p:xfrm>
          <a:off x="6182793" y="1392905"/>
          <a:ext cx="5214937" cy="286196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FBB467C-53B1-D0DB-E075-2D828A777368}"/>
              </a:ext>
            </a:extLst>
          </p:cNvPr>
          <p:cNvSpPr txBox="1"/>
          <p:nvPr/>
        </p:nvSpPr>
        <p:spPr>
          <a:xfrm>
            <a:off x="6243637" y="4299890"/>
            <a:ext cx="5154613" cy="156966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The 65+ nursing care costs are more aligned to the CIPFA compactors, however generally these are still lower, likely due to the accommodation factor. </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The Slough cost is very similar to the average for the South East region.</a:t>
            </a:r>
          </a:p>
          <a:p>
            <a:pPr>
              <a:buClr>
                <a:schemeClr val="accent1"/>
              </a:buClr>
            </a:pPr>
            <a:endParaRPr lang="en-GB" sz="1600" dirty="0">
              <a:solidFill>
                <a:schemeClr val="tx1">
                  <a:lumMod val="50000"/>
                </a:schemeClr>
              </a:solidFill>
              <a:latin typeface="+mj-lt"/>
            </a:endParaRPr>
          </a:p>
        </p:txBody>
      </p:sp>
      <p:sp>
        <p:nvSpPr>
          <p:cNvPr id="2" name="TextBox 1">
            <a:extLst>
              <a:ext uri="{FF2B5EF4-FFF2-40B4-BE49-F238E27FC236}">
                <a16:creationId xmlns:a16="http://schemas.microsoft.com/office/drawing/2014/main" id="{B7F14439-8FD3-CF1D-9955-787FB7A68890}"/>
              </a:ext>
              <a:ext uri="{C183D7F6-B498-43B3-948B-1728B52AA6E4}">
                <adec:decorative xmlns:adec="http://schemas.microsoft.com/office/drawing/2017/decorative" val="1"/>
              </a:ext>
            </a:extLst>
          </p:cNvPr>
          <p:cNvSpPr txBox="1"/>
          <p:nvPr/>
        </p:nvSpPr>
        <p:spPr>
          <a:xfrm>
            <a:off x="9290538" y="283307"/>
            <a:ext cx="2618153" cy="9866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5">
            <a:extLst>
              <a:ext uri="{FF2B5EF4-FFF2-40B4-BE49-F238E27FC236}">
                <a16:creationId xmlns:a16="http://schemas.microsoft.com/office/drawing/2014/main" id="{BFBF0268-FC18-E37F-ED08-D97C34C2744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260864" y="219319"/>
            <a:ext cx="2638425" cy="1104900"/>
          </a:xfrm>
          <a:prstGeom prst="rect">
            <a:avLst/>
          </a:prstGeom>
        </p:spPr>
      </p:pic>
      <p:sp>
        <p:nvSpPr>
          <p:cNvPr id="6" name="Slide Number Placeholder 12">
            <a:extLst>
              <a:ext uri="{FF2B5EF4-FFF2-40B4-BE49-F238E27FC236}">
                <a16:creationId xmlns:a16="http://schemas.microsoft.com/office/drawing/2014/main" id="{9D6C2D20-CE4D-4FC2-DBE1-F4B0FD2E2413}"/>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53142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9DD43-DFF1-4467-B662-018CA2CD8357}"/>
              </a:ext>
            </a:extLst>
          </p:cNvPr>
          <p:cNvSpPr>
            <a:spLocks noGrp="1"/>
          </p:cNvSpPr>
          <p:nvPr>
            <p:ph type="title"/>
          </p:nvPr>
        </p:nvSpPr>
        <p:spPr/>
        <p:txBody>
          <a:bodyPr>
            <a:normAutofit/>
          </a:bodyPr>
          <a:lstStyle/>
          <a:p>
            <a:r>
              <a:rPr lang="en-US" dirty="0"/>
              <a:t>Section 2</a:t>
            </a:r>
          </a:p>
        </p:txBody>
      </p:sp>
      <p:sp>
        <p:nvSpPr>
          <p:cNvPr id="7" name="Text Placeholder 6">
            <a:extLst>
              <a:ext uri="{FF2B5EF4-FFF2-40B4-BE49-F238E27FC236}">
                <a16:creationId xmlns:a16="http://schemas.microsoft.com/office/drawing/2014/main" id="{F98E418F-38C2-4771-BE6F-413EF6B03088}"/>
              </a:ext>
            </a:extLst>
          </p:cNvPr>
          <p:cNvSpPr>
            <a:spLocks noGrp="1"/>
          </p:cNvSpPr>
          <p:nvPr>
            <p:ph type="body" sz="quarter" idx="15"/>
          </p:nvPr>
        </p:nvSpPr>
        <p:spPr/>
        <p:txBody>
          <a:bodyPr/>
          <a:lstStyle/>
          <a:p>
            <a:r>
              <a:rPr lang="en-US" dirty="0"/>
              <a:t>Assessment of the expected impact of market changes over the next three years</a:t>
            </a:r>
            <a:endParaRPr lang="en-GB" dirty="0"/>
          </a:p>
        </p:txBody>
      </p:sp>
      <p:sp>
        <p:nvSpPr>
          <p:cNvPr id="2" name="TextBox 1">
            <a:extLst>
              <a:ext uri="{FF2B5EF4-FFF2-40B4-BE49-F238E27FC236}">
                <a16:creationId xmlns:a16="http://schemas.microsoft.com/office/drawing/2014/main" id="{12BCF04E-7BFC-E6D2-6C69-EB14144C5FDE}"/>
              </a:ext>
              <a:ext uri="{C183D7F6-B498-43B3-948B-1728B52AA6E4}">
                <adec:decorative xmlns:adec="http://schemas.microsoft.com/office/drawing/2017/decorative" val="1"/>
              </a:ext>
            </a:extLst>
          </p:cNvPr>
          <p:cNvSpPr txBox="1"/>
          <p:nvPr/>
        </p:nvSpPr>
        <p:spPr>
          <a:xfrm>
            <a:off x="8186615" y="1006230"/>
            <a:ext cx="2989384" cy="1045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8">
            <a:extLst>
              <a:ext uri="{FF2B5EF4-FFF2-40B4-BE49-F238E27FC236}">
                <a16:creationId xmlns:a16="http://schemas.microsoft.com/office/drawing/2014/main" id="{47F79335-DAF4-740A-7444-B7C83EEAEAE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15556" y="671209"/>
            <a:ext cx="3266037" cy="1366897"/>
          </a:xfrm>
          <a:prstGeom prst="rect">
            <a:avLst/>
          </a:prstGeom>
        </p:spPr>
      </p:pic>
      <p:sp>
        <p:nvSpPr>
          <p:cNvPr id="9" name="Slide Number Placeholder 12">
            <a:extLst>
              <a:ext uri="{FF2B5EF4-FFF2-40B4-BE49-F238E27FC236}">
                <a16:creationId xmlns:a16="http://schemas.microsoft.com/office/drawing/2014/main" id="{68CA56FE-75B2-AA53-161D-5F8DE531FB47}"/>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74641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79F3B8-A918-5311-49A5-00A594AA6C6B}"/>
              </a:ext>
            </a:extLst>
          </p:cNvPr>
          <p:cNvSpPr>
            <a:spLocks noGrp="1"/>
          </p:cNvSpPr>
          <p:nvPr>
            <p:ph type="title"/>
          </p:nvPr>
        </p:nvSpPr>
        <p:spPr/>
        <p:txBody>
          <a:bodyPr/>
          <a:lstStyle/>
          <a:p>
            <a:r>
              <a:rPr lang="en-US" dirty="0"/>
              <a:t>ASC Reform Funding</a:t>
            </a:r>
            <a:endParaRPr lang="en-GB" dirty="0"/>
          </a:p>
        </p:txBody>
      </p:sp>
      <p:sp>
        <p:nvSpPr>
          <p:cNvPr id="2" name="Content Placeholder 1">
            <a:extLst>
              <a:ext uri="{FF2B5EF4-FFF2-40B4-BE49-F238E27FC236}">
                <a16:creationId xmlns:a16="http://schemas.microsoft.com/office/drawing/2014/main" id="{C30F4A58-7FE8-E653-C31A-44F0AAF15220}"/>
              </a:ext>
            </a:extLst>
          </p:cNvPr>
          <p:cNvSpPr>
            <a:spLocks noGrp="1"/>
          </p:cNvSpPr>
          <p:nvPr>
            <p:ph idx="1"/>
          </p:nvPr>
        </p:nvSpPr>
        <p:spPr>
          <a:xfrm>
            <a:off x="802754" y="1622995"/>
            <a:ext cx="10892641" cy="4788756"/>
          </a:xfrm>
        </p:spPr>
        <p:txBody>
          <a:bodyPr lIns="91440" tIns="45720" rIns="91440" bIns="45720" anchor="t">
            <a:normAutofit/>
          </a:bodyPr>
          <a:lstStyle/>
          <a:p>
            <a:r>
              <a:rPr lang="en-US" sz="1800" dirty="0">
                <a:cs typeface="Arial"/>
              </a:rPr>
              <a:t>DHSC are currently out for consultation on how to allocate the funding for 2023/24 ASC  charging reform. However, the scope of this consultation does not include the distribution of the £1.36 billion Market Sustainability and Fair Cost of Care Fund. Further details about the allocation of the fund in 2023 to 2024 will be made available later this year.</a:t>
            </a:r>
            <a:endParaRPr lang="en-US" dirty="0">
              <a:cs typeface="Arial"/>
            </a:endParaRPr>
          </a:p>
          <a:p>
            <a:pPr lvl="1"/>
            <a:r>
              <a:rPr lang="en-US" sz="1800" dirty="0">
                <a:cs typeface="Arial"/>
              </a:rPr>
              <a:t> </a:t>
            </a:r>
            <a:r>
              <a:rPr lang="en-US" sz="1800" dirty="0">
                <a:cs typeface="Arial"/>
                <a:hlinkClick r:id="rId2"/>
              </a:rPr>
              <a:t>Distribution of funding to support the reform of the adult social care charging system in 2023 to 2024 - GOV.UK (www.gov.uk)</a:t>
            </a:r>
            <a:endParaRPr lang="en-US" sz="1800" dirty="0">
              <a:cs typeface="Arial"/>
            </a:endParaRPr>
          </a:p>
          <a:p>
            <a:pPr lvl="1"/>
            <a:r>
              <a:rPr lang="en-US" sz="1800" dirty="0">
                <a:cs typeface="Arial"/>
              </a:rPr>
              <a:t>The charging reform funding is split into 3 strands:</a:t>
            </a:r>
          </a:p>
          <a:p>
            <a:pPr marL="1257300" lvl="2" indent="-457200">
              <a:buFont typeface="+mj-lt"/>
              <a:buAutoNum type="arabicPeriod"/>
            </a:pPr>
            <a:r>
              <a:rPr lang="en-US" sz="1800" dirty="0">
                <a:cs typeface="Arial"/>
              </a:rPr>
              <a:t>Distributing funding for the extension to the means test</a:t>
            </a:r>
          </a:p>
          <a:p>
            <a:pPr marL="1257300" lvl="2" indent="-457200">
              <a:buFont typeface="+mj-lt"/>
              <a:buAutoNum type="arabicPeriod"/>
            </a:pPr>
            <a:r>
              <a:rPr lang="en-US" sz="1800" dirty="0">
                <a:cs typeface="Arial"/>
              </a:rPr>
              <a:t>Distributing funding for the cap on care costs</a:t>
            </a:r>
          </a:p>
          <a:p>
            <a:pPr marL="1257300" lvl="2" indent="-457200">
              <a:buFont typeface="+mj-lt"/>
              <a:buAutoNum type="arabicPeriod"/>
            </a:pPr>
            <a:r>
              <a:rPr lang="en-US" sz="1800" dirty="0">
                <a:cs typeface="Arial"/>
              </a:rPr>
              <a:t>Distributing funding for implementation and additional assessments</a:t>
            </a:r>
          </a:p>
          <a:p>
            <a:pPr lvl="2"/>
            <a:endParaRPr lang="en-US" sz="1800" dirty="0"/>
          </a:p>
          <a:p>
            <a:endParaRPr lang="en-US" sz="1800" dirty="0"/>
          </a:p>
          <a:p>
            <a:endParaRPr lang="en-US" sz="1800" dirty="0"/>
          </a:p>
        </p:txBody>
      </p:sp>
      <p:sp>
        <p:nvSpPr>
          <p:cNvPr id="6" name="TextBox 5">
            <a:extLst>
              <a:ext uri="{FF2B5EF4-FFF2-40B4-BE49-F238E27FC236}">
                <a16:creationId xmlns:a16="http://schemas.microsoft.com/office/drawing/2014/main" id="{B54A40CD-D90A-B8A2-C67E-351BFDBF8E29}"/>
              </a:ext>
              <a:ext uri="{C183D7F6-B498-43B3-948B-1728B52AA6E4}">
                <adec:decorative xmlns:adec="http://schemas.microsoft.com/office/drawing/2017/decorative" val="1"/>
              </a:ext>
            </a:extLst>
          </p:cNvPr>
          <p:cNvSpPr txBox="1"/>
          <p:nvPr/>
        </p:nvSpPr>
        <p:spPr>
          <a:xfrm>
            <a:off x="9271000" y="332153"/>
            <a:ext cx="2657230" cy="898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5">
            <a:extLst>
              <a:ext uri="{FF2B5EF4-FFF2-40B4-BE49-F238E27FC236}">
                <a16:creationId xmlns:a16="http://schemas.microsoft.com/office/drawing/2014/main" id="{9E0BB464-F7E3-0101-5408-98D8BA4877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60864" y="219319"/>
            <a:ext cx="2638425" cy="1104900"/>
          </a:xfrm>
          <a:prstGeom prst="rect">
            <a:avLst/>
          </a:prstGeom>
        </p:spPr>
      </p:pic>
      <p:sp>
        <p:nvSpPr>
          <p:cNvPr id="8" name="Slide Number Placeholder 12">
            <a:extLst>
              <a:ext uri="{FF2B5EF4-FFF2-40B4-BE49-F238E27FC236}">
                <a16:creationId xmlns:a16="http://schemas.microsoft.com/office/drawing/2014/main" id="{EA8A547D-2834-565C-B80D-BCF8AC2AAF93}"/>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9301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9DD43-DFF1-4467-B662-018CA2CD8357}"/>
              </a:ext>
            </a:extLst>
          </p:cNvPr>
          <p:cNvSpPr>
            <a:spLocks noGrp="1"/>
          </p:cNvSpPr>
          <p:nvPr>
            <p:ph type="title"/>
          </p:nvPr>
        </p:nvSpPr>
        <p:spPr/>
        <p:txBody>
          <a:bodyPr>
            <a:normAutofit/>
          </a:bodyPr>
          <a:lstStyle/>
          <a:p>
            <a:r>
              <a:rPr lang="en-US" dirty="0"/>
              <a:t>Executive Summary</a:t>
            </a:r>
          </a:p>
        </p:txBody>
      </p:sp>
      <p:sp>
        <p:nvSpPr>
          <p:cNvPr id="2" name="TextBox 1">
            <a:extLst>
              <a:ext uri="{FF2B5EF4-FFF2-40B4-BE49-F238E27FC236}">
                <a16:creationId xmlns:a16="http://schemas.microsoft.com/office/drawing/2014/main" id="{4EB6509E-CF91-F360-B399-B32AD1B46590}"/>
              </a:ext>
              <a:ext uri="{C183D7F6-B498-43B3-948B-1728B52AA6E4}">
                <adec:decorative xmlns:adec="http://schemas.microsoft.com/office/drawing/2017/decorative" val="1"/>
              </a:ext>
            </a:extLst>
          </p:cNvPr>
          <p:cNvSpPr txBox="1"/>
          <p:nvPr/>
        </p:nvSpPr>
        <p:spPr>
          <a:xfrm>
            <a:off x="8167076" y="967153"/>
            <a:ext cx="3048000" cy="1143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8">
            <a:extLst>
              <a:ext uri="{FF2B5EF4-FFF2-40B4-BE49-F238E27FC236}">
                <a16:creationId xmlns:a16="http://schemas.microsoft.com/office/drawing/2014/main" id="{CE349134-1041-393F-F0EC-C16E19122C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15556" y="671209"/>
            <a:ext cx="3266037" cy="1366897"/>
          </a:xfrm>
          <a:prstGeom prst="rect">
            <a:avLst/>
          </a:prstGeom>
        </p:spPr>
      </p:pic>
      <p:sp>
        <p:nvSpPr>
          <p:cNvPr id="7" name="Slide Number Placeholder 12">
            <a:extLst>
              <a:ext uri="{FF2B5EF4-FFF2-40B4-BE49-F238E27FC236}">
                <a16:creationId xmlns:a16="http://schemas.microsoft.com/office/drawing/2014/main" id="{B3C69B9D-EA3E-0E00-A947-0B4F960CD50B}"/>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409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B4405D-E748-D240-8349-D21160FB4A8F}"/>
              </a:ext>
            </a:extLst>
          </p:cNvPr>
          <p:cNvSpPr>
            <a:spLocks noGrp="1"/>
          </p:cNvSpPr>
          <p:nvPr>
            <p:ph type="title"/>
          </p:nvPr>
        </p:nvSpPr>
        <p:spPr/>
        <p:txBody>
          <a:bodyPr/>
          <a:lstStyle/>
          <a:p>
            <a:r>
              <a:rPr lang="en-US" dirty="0"/>
              <a:t>ASC Reform Funding Strands</a:t>
            </a:r>
            <a:endParaRPr lang="en-GB" dirty="0"/>
          </a:p>
        </p:txBody>
      </p:sp>
      <p:sp>
        <p:nvSpPr>
          <p:cNvPr id="4" name="Rectangle 3">
            <a:extLst>
              <a:ext uri="{FF2B5EF4-FFF2-40B4-BE49-F238E27FC236}">
                <a16:creationId xmlns:a16="http://schemas.microsoft.com/office/drawing/2014/main" id="{EB28A502-FD77-4FCD-81EE-51B03BDCF389}"/>
              </a:ext>
              <a:ext uri="{C183D7F6-B498-43B3-948B-1728B52AA6E4}">
                <adec:decorative xmlns:adec="http://schemas.microsoft.com/office/drawing/2017/decorative" val="1"/>
              </a:ext>
            </a:extLst>
          </p:cNvPr>
          <p:cNvSpPr/>
          <p:nvPr/>
        </p:nvSpPr>
        <p:spPr>
          <a:xfrm>
            <a:off x="609601" y="2926851"/>
            <a:ext cx="3658652" cy="3494718"/>
          </a:xfrm>
          <a:prstGeom prst="rect">
            <a:avLst/>
          </a:prstGeom>
          <a:solidFill>
            <a:srgbClr val="95999D"/>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ea typeface="+mn-ea"/>
              <a:cs typeface="+mn-cs"/>
            </a:endParaRPr>
          </a:p>
        </p:txBody>
      </p:sp>
      <p:sp>
        <p:nvSpPr>
          <p:cNvPr id="5" name="Rectangle 4">
            <a:extLst>
              <a:ext uri="{FF2B5EF4-FFF2-40B4-BE49-F238E27FC236}">
                <a16:creationId xmlns:a16="http://schemas.microsoft.com/office/drawing/2014/main" id="{B960AFCA-D8DF-39FD-55F6-DF5C8B5475C1}"/>
              </a:ext>
              <a:ext uri="{C183D7F6-B498-43B3-948B-1728B52AA6E4}">
                <adec:decorative xmlns:adec="http://schemas.microsoft.com/office/drawing/2017/decorative" val="1"/>
              </a:ext>
            </a:extLst>
          </p:cNvPr>
          <p:cNvSpPr/>
          <p:nvPr/>
        </p:nvSpPr>
        <p:spPr>
          <a:xfrm>
            <a:off x="4289088" y="2926852"/>
            <a:ext cx="3658652" cy="3494717"/>
          </a:xfrm>
          <a:prstGeom prst="rect">
            <a:avLst/>
          </a:prstGeom>
          <a:solidFill>
            <a:srgbClr val="5C2777"/>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ea typeface="+mn-ea"/>
              <a:cs typeface="+mn-cs"/>
            </a:endParaRPr>
          </a:p>
        </p:txBody>
      </p:sp>
      <p:sp>
        <p:nvSpPr>
          <p:cNvPr id="6" name="Rectangle 5">
            <a:extLst>
              <a:ext uri="{FF2B5EF4-FFF2-40B4-BE49-F238E27FC236}">
                <a16:creationId xmlns:a16="http://schemas.microsoft.com/office/drawing/2014/main" id="{1AEE4F01-90C7-5BC1-D643-95896B5434E5}"/>
              </a:ext>
              <a:ext uri="{C183D7F6-B498-43B3-948B-1728B52AA6E4}">
                <adec:decorative xmlns:adec="http://schemas.microsoft.com/office/drawing/2017/decorative" val="1"/>
              </a:ext>
            </a:extLst>
          </p:cNvPr>
          <p:cNvSpPr/>
          <p:nvPr/>
        </p:nvSpPr>
        <p:spPr>
          <a:xfrm>
            <a:off x="8142141" y="2938884"/>
            <a:ext cx="3658652" cy="3494716"/>
          </a:xfrm>
          <a:prstGeom prst="rect">
            <a:avLst/>
          </a:prstGeom>
          <a:solidFill>
            <a:srgbClr val="85BE3D"/>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ea typeface="+mn-ea"/>
              <a:cs typeface="+mn-cs"/>
            </a:endParaRPr>
          </a:p>
        </p:txBody>
      </p:sp>
      <p:sp>
        <p:nvSpPr>
          <p:cNvPr id="17" name="TextBox 16">
            <a:extLst>
              <a:ext uri="{FF2B5EF4-FFF2-40B4-BE49-F238E27FC236}">
                <a16:creationId xmlns:a16="http://schemas.microsoft.com/office/drawing/2014/main" id="{AC6B2ED0-5C27-EEDF-D9CE-9CCF638DDCD1}"/>
              </a:ext>
            </a:extLst>
          </p:cNvPr>
          <p:cNvSpPr txBox="1"/>
          <p:nvPr/>
        </p:nvSpPr>
        <p:spPr>
          <a:xfrm>
            <a:off x="1010653" y="1865021"/>
            <a:ext cx="2926080" cy="9233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ea typeface="Open Sans" panose="020B0606030504020204" pitchFamily="34" charset="0"/>
                <a:cs typeface="Open Sans" panose="020B0606030504020204" pitchFamily="34" charset="0"/>
              </a:rPr>
              <a:t>Funding Strand 1 - Distributing funding for the extension to the means test</a:t>
            </a:r>
            <a:endParaRPr kumimoji="0" lang="en-IN" sz="1800" b="1" i="0" u="none" strike="noStrike" kern="1200" cap="none" spc="0" normalizeH="0" baseline="0" noProof="0" dirty="0">
              <a:ln>
                <a:noFill/>
              </a:ln>
              <a:solidFill>
                <a:srgbClr val="FFFFFF">
                  <a:lumMod val="50000"/>
                </a:srgbClr>
              </a:solidFill>
              <a:effectLst/>
              <a:uLnTx/>
              <a:uFillTx/>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11F48056-437D-3F4D-7846-708DC1993CF6}"/>
              </a:ext>
            </a:extLst>
          </p:cNvPr>
          <p:cNvSpPr txBox="1"/>
          <p:nvPr/>
        </p:nvSpPr>
        <p:spPr>
          <a:xfrm>
            <a:off x="831579" y="3201948"/>
            <a:ext cx="328422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The new adult social care charging framework will extend the means test so that more people become eligible for local authority support with their care costs.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There is uncertainty about the distribution of costs associated with extending the means test for adults aged under 65.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DHSC put forward 3 options for distributing this funding based on:</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relative levels of 16- to 64-year-old PIP claimants and relative levels of housing wealth, designed by ASCRU-PSSRU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a simple per capita basis (for people aged 18 to 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using the ASCRU-PSSRU means test extension formula for people aged 65 and over (2022)</a:t>
            </a:r>
          </a:p>
        </p:txBody>
      </p:sp>
      <p:sp>
        <p:nvSpPr>
          <p:cNvPr id="19" name="TextBox 18">
            <a:extLst>
              <a:ext uri="{FF2B5EF4-FFF2-40B4-BE49-F238E27FC236}">
                <a16:creationId xmlns:a16="http://schemas.microsoft.com/office/drawing/2014/main" id="{F653932A-E5EB-ED0F-68F8-C9417AF964CD}"/>
              </a:ext>
            </a:extLst>
          </p:cNvPr>
          <p:cNvSpPr txBox="1"/>
          <p:nvPr/>
        </p:nvSpPr>
        <p:spPr>
          <a:xfrm>
            <a:off x="4453886" y="1862940"/>
            <a:ext cx="3284227"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C2777"/>
                </a:solidFill>
                <a:effectLst/>
                <a:uLnTx/>
                <a:uFillTx/>
                <a:ea typeface="Open Sans" panose="020B0606030504020204" pitchFamily="34" charset="0"/>
                <a:cs typeface="Open Sans" panose="020B0606030504020204" pitchFamily="34" charset="0"/>
              </a:rPr>
              <a:t>Funding Strand 2 - Distributing funding for the cap on care costs</a:t>
            </a:r>
            <a:endParaRPr kumimoji="0" lang="en-IN" sz="1800" b="1" i="0" u="none" strike="noStrike" kern="1200" cap="none" spc="0" normalizeH="0" baseline="0" noProof="0" dirty="0">
              <a:ln>
                <a:noFill/>
              </a:ln>
              <a:solidFill>
                <a:srgbClr val="5C2777"/>
              </a:solidFill>
              <a:effectLst/>
              <a:uLnTx/>
              <a:uFillTx/>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A4674DFE-5E1F-9186-7BC4-59A96312DD07}"/>
              </a:ext>
            </a:extLst>
          </p:cNvPr>
          <p:cNvSpPr txBox="1"/>
          <p:nvPr/>
        </p:nvSpPr>
        <p:spPr>
          <a:xfrm>
            <a:off x="4483489" y="3193861"/>
            <a:ext cx="3284227"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Once people reach the new £86,000 cap, local authorities will pay for all eligible care costs. While the introduction of the cap will be an important change in the way care is paid for, only a small number of people with particularly acute and therefore costly care needs are expected to reach the cap in 2023 to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In the absence of credible data, and because DHSC expect the few people reaching the cap in 2023 to 2024 to be aged under 65, it has been proposed to distribute funding for the cap on the same basis.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There are no additional options within this funding stream.</a:t>
            </a:r>
          </a:p>
        </p:txBody>
      </p:sp>
      <p:sp>
        <p:nvSpPr>
          <p:cNvPr id="21" name="TextBox 20">
            <a:extLst>
              <a:ext uri="{FF2B5EF4-FFF2-40B4-BE49-F238E27FC236}">
                <a16:creationId xmlns:a16="http://schemas.microsoft.com/office/drawing/2014/main" id="{2CB7B36C-CA4F-43A7-1E5F-46CAFE346112}"/>
              </a:ext>
            </a:extLst>
          </p:cNvPr>
          <p:cNvSpPr txBox="1"/>
          <p:nvPr/>
        </p:nvSpPr>
        <p:spPr>
          <a:xfrm>
            <a:off x="8142141" y="1807502"/>
            <a:ext cx="3545782" cy="9233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5BE3D"/>
                </a:solidFill>
                <a:effectLst/>
                <a:uLnTx/>
                <a:uFillTx/>
                <a:ea typeface="Open Sans" panose="020B0606030504020204" pitchFamily="34" charset="0"/>
                <a:cs typeface="Open Sans" panose="020B0606030504020204" pitchFamily="34" charset="0"/>
              </a:rPr>
              <a:t>Funding Strand 3 - Distributing funding for implementation and additional assessments</a:t>
            </a:r>
            <a:endParaRPr kumimoji="0" lang="en-IN" sz="1800" b="1" i="0" u="none" strike="noStrike" kern="1200" cap="none" spc="0" normalizeH="0" baseline="0" noProof="0" dirty="0">
              <a:ln>
                <a:noFill/>
              </a:ln>
              <a:solidFill>
                <a:srgbClr val="85BE3D"/>
              </a:solidFill>
              <a:effectLst/>
              <a:uLnTx/>
              <a:uFillTx/>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7D630057-21C9-98C8-C219-63727ADCECC4}"/>
              </a:ext>
            </a:extLst>
          </p:cNvPr>
          <p:cNvSpPr txBox="1"/>
          <p:nvPr/>
        </p:nvSpPr>
        <p:spPr>
          <a:xfrm>
            <a:off x="8239872" y="3201948"/>
            <a:ext cx="3448050"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mj-lt"/>
                <a:ea typeface="Open Sans" panose="020B0606030504020204" pitchFamily="34" charset="0"/>
                <a:cs typeface="Open Sans" panose="020B0606030504020204" pitchFamily="34" charset="0"/>
              </a:rPr>
              <a:t>Local authorities are required to conduct needs and financial assessments for all individuals who may have a care and support need. The introduction of reforms will generate additional assessments and result in a higher long-term baseline of assessments.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mj-lt"/>
                <a:ea typeface="Open Sans" panose="020B0606030504020204" pitchFamily="34" charset="0"/>
                <a:cs typeface="Open Sans" panose="020B0606030504020204" pitchFamily="34" charset="0"/>
              </a:rPr>
              <a:t>Local authorities have said that the number of people who self-fund their care in an area will be a significant driver of the number of assessments they will need to conduct.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mj-lt"/>
                <a:ea typeface="Open Sans" panose="020B0606030504020204" pitchFamily="34" charset="0"/>
                <a:cs typeface="Open Sans" panose="020B0606030504020204" pitchFamily="34" charset="0"/>
              </a:rPr>
              <a:t>DHSC are therefore proposing 3 options for distributing funding for additional assessments: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mj-lt"/>
                <a:ea typeface="Open Sans" panose="020B0606030504020204" pitchFamily="34" charset="0"/>
                <a:cs typeface="Open Sans" panose="020B0606030504020204" pitchFamily="34" charset="0"/>
              </a:rPr>
              <a:t>ASCRU-PSSRU assessments formula (utilisation approach)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mj-lt"/>
                <a:ea typeface="Open Sans" panose="020B0606030504020204" pitchFamily="34" charset="0"/>
                <a:cs typeface="Open Sans" panose="020B0606030504020204" pitchFamily="34" charset="0"/>
              </a:rPr>
              <a:t>ASCRU-PSSRU assessments formula (normative approach)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mj-lt"/>
                <a:ea typeface="Open Sans" panose="020B0606030504020204" pitchFamily="34" charset="0"/>
                <a:cs typeface="Open Sans" panose="020B0606030504020204" pitchFamily="34" charset="0"/>
              </a:rPr>
              <a:t>the estimated self-funding population level in care homes by the ONS with area cost adjustment</a:t>
            </a:r>
          </a:p>
        </p:txBody>
      </p:sp>
      <p:cxnSp>
        <p:nvCxnSpPr>
          <p:cNvPr id="13" name="Straight Connector 12">
            <a:extLst>
              <a:ext uri="{FF2B5EF4-FFF2-40B4-BE49-F238E27FC236}">
                <a16:creationId xmlns:a16="http://schemas.microsoft.com/office/drawing/2014/main" id="{A97B929D-D408-3FC9-0DCC-EF91EDB499DD}"/>
              </a:ext>
              <a:ext uri="{C183D7F6-B498-43B3-948B-1728B52AA6E4}">
                <adec:decorative xmlns:adec="http://schemas.microsoft.com/office/drawing/2017/decorative" val="1"/>
              </a:ext>
            </a:extLst>
          </p:cNvPr>
          <p:cNvCxnSpPr>
            <a:cxnSpLocks/>
          </p:cNvCxnSpPr>
          <p:nvPr/>
        </p:nvCxnSpPr>
        <p:spPr>
          <a:xfrm>
            <a:off x="609601" y="1595930"/>
            <a:ext cx="1119119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25AE1400-019C-7DB1-BDEB-D04F97D7865C}"/>
              </a:ext>
              <a:ext uri="{C183D7F6-B498-43B3-948B-1728B52AA6E4}">
                <adec:decorative xmlns:adec="http://schemas.microsoft.com/office/drawing/2017/decorative" val="1"/>
              </a:ext>
            </a:extLst>
          </p:cNvPr>
          <p:cNvSpPr/>
          <p:nvPr/>
        </p:nvSpPr>
        <p:spPr>
          <a:xfrm rot="10800000">
            <a:off x="2291984" y="2879279"/>
            <a:ext cx="283691" cy="2823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ea typeface="+mn-ea"/>
              <a:cs typeface="+mn-cs"/>
            </a:endParaRPr>
          </a:p>
        </p:txBody>
      </p:sp>
      <p:sp>
        <p:nvSpPr>
          <p:cNvPr id="15" name="Isosceles Triangle 14">
            <a:extLst>
              <a:ext uri="{FF2B5EF4-FFF2-40B4-BE49-F238E27FC236}">
                <a16:creationId xmlns:a16="http://schemas.microsoft.com/office/drawing/2014/main" id="{078E4DD1-920E-2934-9D12-B3321F60ABC1}"/>
              </a:ext>
              <a:ext uri="{C183D7F6-B498-43B3-948B-1728B52AA6E4}">
                <adec:decorative xmlns:adec="http://schemas.microsoft.com/office/drawing/2017/decorative" val="1"/>
              </a:ext>
            </a:extLst>
          </p:cNvPr>
          <p:cNvSpPr/>
          <p:nvPr/>
        </p:nvSpPr>
        <p:spPr>
          <a:xfrm rot="10800000">
            <a:off x="5986986" y="2922630"/>
            <a:ext cx="262856" cy="2712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ea typeface="+mn-ea"/>
              <a:cs typeface="+mn-cs"/>
            </a:endParaRPr>
          </a:p>
        </p:txBody>
      </p:sp>
      <p:sp>
        <p:nvSpPr>
          <p:cNvPr id="16" name="Isosceles Triangle 15">
            <a:extLst>
              <a:ext uri="{FF2B5EF4-FFF2-40B4-BE49-F238E27FC236}">
                <a16:creationId xmlns:a16="http://schemas.microsoft.com/office/drawing/2014/main" id="{24476396-F0A1-C190-C3EE-F21980A48944}"/>
              </a:ext>
              <a:ext uri="{C183D7F6-B498-43B3-948B-1728B52AA6E4}">
                <adec:decorative xmlns:adec="http://schemas.microsoft.com/office/drawing/2017/decorative" val="1"/>
              </a:ext>
            </a:extLst>
          </p:cNvPr>
          <p:cNvSpPr/>
          <p:nvPr/>
        </p:nvSpPr>
        <p:spPr>
          <a:xfrm rot="10800000">
            <a:off x="9840039" y="2934661"/>
            <a:ext cx="262856" cy="2712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ea typeface="+mn-ea"/>
              <a:cs typeface="+mn-cs"/>
            </a:endParaRPr>
          </a:p>
        </p:txBody>
      </p:sp>
      <p:sp>
        <p:nvSpPr>
          <p:cNvPr id="18" name="Oval 17">
            <a:extLst>
              <a:ext uri="{FF2B5EF4-FFF2-40B4-BE49-F238E27FC236}">
                <a16:creationId xmlns:a16="http://schemas.microsoft.com/office/drawing/2014/main" id="{D246C6D7-C4D6-AA57-E767-042871F1AA24}"/>
              </a:ext>
              <a:ext uri="{C183D7F6-B498-43B3-948B-1728B52AA6E4}">
                <adec:decorative xmlns:adec="http://schemas.microsoft.com/office/drawing/2017/decorative" val="1"/>
              </a:ext>
            </a:extLst>
          </p:cNvPr>
          <p:cNvSpPr/>
          <p:nvPr/>
        </p:nvSpPr>
        <p:spPr>
          <a:xfrm>
            <a:off x="2366785" y="1510430"/>
            <a:ext cx="147144" cy="147144"/>
          </a:xfrm>
          <a:prstGeom prst="ellipse">
            <a:avLst/>
          </a:prstGeom>
          <a:solidFill>
            <a:srgbClr val="95999D"/>
          </a:solidFill>
          <a:ln>
            <a:solidFill>
              <a:srgbClr val="959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ea typeface="+mn-ea"/>
              <a:cs typeface="+mn-cs"/>
            </a:endParaRPr>
          </a:p>
        </p:txBody>
      </p:sp>
      <p:sp>
        <p:nvSpPr>
          <p:cNvPr id="20" name="Oval 19">
            <a:extLst>
              <a:ext uri="{FF2B5EF4-FFF2-40B4-BE49-F238E27FC236}">
                <a16:creationId xmlns:a16="http://schemas.microsoft.com/office/drawing/2014/main" id="{DD5A455F-76E3-4EC7-8857-2A7ED77646A4}"/>
              </a:ext>
              <a:ext uri="{C183D7F6-B498-43B3-948B-1728B52AA6E4}">
                <adec:decorative xmlns:adec="http://schemas.microsoft.com/office/drawing/2017/decorative" val="1"/>
              </a:ext>
            </a:extLst>
          </p:cNvPr>
          <p:cNvSpPr/>
          <p:nvPr/>
        </p:nvSpPr>
        <p:spPr>
          <a:xfrm>
            <a:off x="6022429" y="1510430"/>
            <a:ext cx="147144" cy="147144"/>
          </a:xfrm>
          <a:prstGeom prst="ellipse">
            <a:avLst/>
          </a:prstGeom>
          <a:solidFill>
            <a:srgbClr val="5C2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ea typeface="+mn-ea"/>
              <a:cs typeface="+mn-cs"/>
            </a:endParaRPr>
          </a:p>
        </p:txBody>
      </p:sp>
      <p:sp>
        <p:nvSpPr>
          <p:cNvPr id="22" name="Oval 21">
            <a:extLst>
              <a:ext uri="{FF2B5EF4-FFF2-40B4-BE49-F238E27FC236}">
                <a16:creationId xmlns:a16="http://schemas.microsoft.com/office/drawing/2014/main" id="{6558EA93-E886-0430-2F54-617A4A470627}"/>
              </a:ext>
              <a:ext uri="{C183D7F6-B498-43B3-948B-1728B52AA6E4}">
                <adec:decorative xmlns:adec="http://schemas.microsoft.com/office/drawing/2017/decorative" val="1"/>
              </a:ext>
            </a:extLst>
          </p:cNvPr>
          <p:cNvSpPr/>
          <p:nvPr/>
        </p:nvSpPr>
        <p:spPr>
          <a:xfrm>
            <a:off x="9890325" y="1510430"/>
            <a:ext cx="147144" cy="147144"/>
          </a:xfrm>
          <a:prstGeom prst="ellipse">
            <a:avLst/>
          </a:prstGeom>
          <a:solidFill>
            <a:srgbClr val="85B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C000"/>
              </a:solidFill>
              <a:effectLst/>
              <a:uLnTx/>
              <a:uFillTx/>
              <a:ea typeface="+mn-ea"/>
              <a:cs typeface="+mn-cs"/>
            </a:endParaRPr>
          </a:p>
        </p:txBody>
      </p:sp>
      <p:sp>
        <p:nvSpPr>
          <p:cNvPr id="2" name="TextBox 1">
            <a:extLst>
              <a:ext uri="{FF2B5EF4-FFF2-40B4-BE49-F238E27FC236}">
                <a16:creationId xmlns:a16="http://schemas.microsoft.com/office/drawing/2014/main" id="{A3AB9413-8620-5B91-4AD4-E54F0755BA7C}"/>
              </a:ext>
              <a:ext uri="{C183D7F6-B498-43B3-948B-1728B52AA6E4}">
                <adec:decorative xmlns:adec="http://schemas.microsoft.com/office/drawing/2017/decorative" val="1"/>
              </a:ext>
            </a:extLst>
          </p:cNvPr>
          <p:cNvSpPr txBox="1"/>
          <p:nvPr/>
        </p:nvSpPr>
        <p:spPr>
          <a:xfrm>
            <a:off x="9261231" y="351692"/>
            <a:ext cx="2657230" cy="889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10" name="Picture 5">
            <a:extLst>
              <a:ext uri="{FF2B5EF4-FFF2-40B4-BE49-F238E27FC236}">
                <a16:creationId xmlns:a16="http://schemas.microsoft.com/office/drawing/2014/main" id="{9B75BCA0-F3E7-C442-8DEF-B6F5BCCD2F7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12" name="Slide Number Placeholder 12">
            <a:extLst>
              <a:ext uri="{FF2B5EF4-FFF2-40B4-BE49-F238E27FC236}">
                <a16:creationId xmlns:a16="http://schemas.microsoft.com/office/drawing/2014/main" id="{3588DDEA-7A5A-3FFE-8255-32F955B055E2}"/>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5647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330CE7-3371-6870-882C-F2F185670B82}"/>
              </a:ext>
            </a:extLst>
          </p:cNvPr>
          <p:cNvSpPr>
            <a:spLocks noGrp="1"/>
          </p:cNvSpPr>
          <p:nvPr>
            <p:ph type="title"/>
          </p:nvPr>
        </p:nvSpPr>
        <p:spPr/>
        <p:txBody>
          <a:bodyPr>
            <a:normAutofit/>
          </a:bodyPr>
          <a:lstStyle/>
          <a:p>
            <a:r>
              <a:rPr lang="en-US" sz="2400" dirty="0"/>
              <a:t>SBC Possible Charging Reform Funding Outcomes for 2023/24</a:t>
            </a:r>
            <a:endParaRPr lang="en-GB" sz="2400" dirty="0"/>
          </a:p>
        </p:txBody>
      </p:sp>
      <p:sp>
        <p:nvSpPr>
          <p:cNvPr id="10" name="TextBox 9">
            <a:extLst>
              <a:ext uri="{FF2B5EF4-FFF2-40B4-BE49-F238E27FC236}">
                <a16:creationId xmlns:a16="http://schemas.microsoft.com/office/drawing/2014/main" id="{EBDB1525-76F7-A006-5F4E-944A0FB689B5}"/>
              </a:ext>
            </a:extLst>
          </p:cNvPr>
          <p:cNvSpPr txBox="1"/>
          <p:nvPr/>
        </p:nvSpPr>
        <p:spPr>
          <a:xfrm>
            <a:off x="659652" y="881927"/>
            <a:ext cx="8590979" cy="923330"/>
          </a:xfrm>
          <a:prstGeom prst="rect">
            <a:avLst/>
          </a:prstGeom>
          <a:noFill/>
        </p:spPr>
        <p:txBody>
          <a:bodyPr wrap="square" rtlCol="0">
            <a:spAutoFit/>
          </a:bodyPr>
          <a:lstStyle/>
          <a:p>
            <a:r>
              <a:rPr lang="en-US" dirty="0">
                <a:solidFill>
                  <a:schemeClr val="tx1">
                    <a:lumMod val="50000"/>
                  </a:schemeClr>
                </a:solidFill>
                <a:latin typeface="+mj-lt"/>
              </a:rPr>
              <a:t>The possible outcomes as described on the previous 3 slides are broken down below. </a:t>
            </a:r>
          </a:p>
          <a:p>
            <a:r>
              <a:rPr lang="en-US" dirty="0">
                <a:solidFill>
                  <a:schemeClr val="tx1">
                    <a:lumMod val="50000"/>
                  </a:schemeClr>
                </a:solidFill>
                <a:latin typeface="+mj-lt"/>
              </a:rPr>
              <a:t>Note this is in addition to funding available for paying the Fair Cost of Care rate. The below funding is for implementing wider Adult Social Care Charging Reform:</a:t>
            </a:r>
            <a:endParaRPr lang="en-GB" dirty="0">
              <a:solidFill>
                <a:schemeClr val="tx1">
                  <a:lumMod val="50000"/>
                </a:schemeClr>
              </a:solidFill>
              <a:latin typeface="+mj-lt"/>
            </a:endParaRPr>
          </a:p>
        </p:txBody>
      </p:sp>
      <p:graphicFrame>
        <p:nvGraphicFramePr>
          <p:cNvPr id="7" name="Content Placeholder 6">
            <a:extLst>
              <a:ext uri="{FF2B5EF4-FFF2-40B4-BE49-F238E27FC236}">
                <a16:creationId xmlns:a16="http://schemas.microsoft.com/office/drawing/2014/main" id="{04F2F484-DC7C-1B65-76AE-68B1D7771083}"/>
              </a:ext>
            </a:extLst>
          </p:cNvPr>
          <p:cNvGraphicFramePr>
            <a:graphicFrameLocks noGrp="1"/>
          </p:cNvGraphicFramePr>
          <p:nvPr>
            <p:ph idx="1"/>
            <p:extLst>
              <p:ext uri="{D42A27DB-BD31-4B8C-83A1-F6EECF244321}">
                <p14:modId xmlns:p14="http://schemas.microsoft.com/office/powerpoint/2010/main" val="311870122"/>
              </p:ext>
            </p:extLst>
          </p:nvPr>
        </p:nvGraphicFramePr>
        <p:xfrm>
          <a:off x="730833" y="1790618"/>
          <a:ext cx="10958512" cy="2052783"/>
        </p:xfrm>
        <a:graphic>
          <a:graphicData uri="http://schemas.openxmlformats.org/drawingml/2006/table">
            <a:tbl>
              <a:tblPr firstRow="1" firstCol="1">
                <a:tableStyleId>{21E4AEA4-8DFA-4A89-87EB-49C32662AFE0}</a:tableStyleId>
              </a:tblPr>
              <a:tblGrid>
                <a:gridCol w="2739628">
                  <a:extLst>
                    <a:ext uri="{9D8B030D-6E8A-4147-A177-3AD203B41FA5}">
                      <a16:colId xmlns:a16="http://schemas.microsoft.com/office/drawing/2014/main" val="1963113841"/>
                    </a:ext>
                  </a:extLst>
                </a:gridCol>
                <a:gridCol w="2739628">
                  <a:extLst>
                    <a:ext uri="{9D8B030D-6E8A-4147-A177-3AD203B41FA5}">
                      <a16:colId xmlns:a16="http://schemas.microsoft.com/office/drawing/2014/main" val="2708884502"/>
                    </a:ext>
                  </a:extLst>
                </a:gridCol>
                <a:gridCol w="2739628">
                  <a:extLst>
                    <a:ext uri="{9D8B030D-6E8A-4147-A177-3AD203B41FA5}">
                      <a16:colId xmlns:a16="http://schemas.microsoft.com/office/drawing/2014/main" val="3879269423"/>
                    </a:ext>
                  </a:extLst>
                </a:gridCol>
                <a:gridCol w="2739628">
                  <a:extLst>
                    <a:ext uri="{9D8B030D-6E8A-4147-A177-3AD203B41FA5}">
                      <a16:colId xmlns:a16="http://schemas.microsoft.com/office/drawing/2014/main" val="3684059599"/>
                    </a:ext>
                  </a:extLst>
                </a:gridCol>
              </a:tblGrid>
              <a:tr h="458021">
                <a:tc>
                  <a:txBody>
                    <a:bodyPr/>
                    <a:lstStyle/>
                    <a:p>
                      <a:pPr algn="ctr" fontAlgn="b"/>
                      <a:r>
                        <a:rPr lang="en-GB" sz="1500" b="1" u="none" strike="noStrike" dirty="0">
                          <a:solidFill>
                            <a:schemeClr val="bg1"/>
                          </a:solidFill>
                          <a:effectLst/>
                        </a:rPr>
                        <a:t>2023/24 Funding Strands</a:t>
                      </a:r>
                      <a:endParaRPr lang="en-GB" sz="1500" b="1" i="0" u="none" strike="noStrike" dirty="0">
                        <a:solidFill>
                          <a:schemeClr val="bg1"/>
                        </a:solidFill>
                        <a:effectLst/>
                        <a:latin typeface="Calibri" panose="020F0502020204030204" pitchFamily="34" charset="0"/>
                      </a:endParaRPr>
                    </a:p>
                  </a:txBody>
                  <a:tcPr marL="6350" marR="6350" marT="5773" marB="0" anchor="ctr"/>
                </a:tc>
                <a:tc>
                  <a:txBody>
                    <a:bodyPr/>
                    <a:lstStyle/>
                    <a:p>
                      <a:pPr algn="ctr" fontAlgn="b"/>
                      <a:r>
                        <a:rPr lang="en-GB" sz="1500" b="1" u="none" strike="noStrike" dirty="0">
                          <a:solidFill>
                            <a:schemeClr val="bg1"/>
                          </a:solidFill>
                          <a:effectLst/>
                        </a:rPr>
                        <a:t>Option 1 </a:t>
                      </a:r>
                      <a:br>
                        <a:rPr lang="en-GB" sz="1500" b="1" u="none" strike="noStrike" dirty="0">
                          <a:solidFill>
                            <a:schemeClr val="bg1"/>
                          </a:solidFill>
                          <a:effectLst/>
                        </a:rPr>
                      </a:br>
                      <a:r>
                        <a:rPr lang="en-GB" sz="1500" b="1" u="none" strike="noStrike" dirty="0">
                          <a:solidFill>
                            <a:schemeClr val="bg1"/>
                          </a:solidFill>
                          <a:effectLst/>
                        </a:rPr>
                        <a:t>(£ 000s)</a:t>
                      </a:r>
                      <a:endParaRPr lang="en-GB" sz="1500" b="1" i="0" u="none" strike="noStrike" dirty="0">
                        <a:solidFill>
                          <a:schemeClr val="bg1"/>
                        </a:solidFill>
                        <a:effectLst/>
                        <a:latin typeface="Calibri" panose="020F0502020204030204" pitchFamily="34" charset="0"/>
                      </a:endParaRPr>
                    </a:p>
                  </a:txBody>
                  <a:tcPr marL="6350" marR="6350" marT="5773" marB="0" anchor="ctr"/>
                </a:tc>
                <a:tc>
                  <a:txBody>
                    <a:bodyPr/>
                    <a:lstStyle/>
                    <a:p>
                      <a:pPr algn="ctr" fontAlgn="b"/>
                      <a:r>
                        <a:rPr lang="en-GB" sz="1500" b="1" u="none" strike="noStrike" dirty="0">
                          <a:solidFill>
                            <a:schemeClr val="bg1"/>
                          </a:solidFill>
                          <a:effectLst/>
                        </a:rPr>
                        <a:t>Option 2</a:t>
                      </a:r>
                    </a:p>
                    <a:p>
                      <a:pPr algn="ctr" fontAlgn="b"/>
                      <a:r>
                        <a:rPr lang="en-GB" sz="1500" b="1" u="none" strike="noStrike" dirty="0">
                          <a:solidFill>
                            <a:schemeClr val="bg1"/>
                          </a:solidFill>
                          <a:effectLst/>
                        </a:rPr>
                        <a:t>(£ 000s)</a:t>
                      </a:r>
                      <a:endParaRPr lang="en-GB" sz="1500" b="1" i="0" u="none" strike="noStrike" dirty="0">
                        <a:solidFill>
                          <a:schemeClr val="bg1"/>
                        </a:solidFill>
                        <a:effectLst/>
                        <a:latin typeface="Calibri" panose="020F0502020204030204" pitchFamily="34" charset="0"/>
                      </a:endParaRPr>
                    </a:p>
                  </a:txBody>
                  <a:tcPr marL="6350" marR="6350" marT="5773" marB="0" anchor="ctr"/>
                </a:tc>
                <a:tc>
                  <a:txBody>
                    <a:bodyPr/>
                    <a:lstStyle/>
                    <a:p>
                      <a:pPr algn="ctr" fontAlgn="b"/>
                      <a:r>
                        <a:rPr lang="en-GB" sz="1500" b="1" u="none" strike="noStrike" dirty="0">
                          <a:solidFill>
                            <a:schemeClr val="bg1"/>
                          </a:solidFill>
                          <a:effectLst/>
                        </a:rPr>
                        <a:t>Option 3</a:t>
                      </a:r>
                    </a:p>
                    <a:p>
                      <a:pPr algn="ctr" fontAlgn="b"/>
                      <a:r>
                        <a:rPr lang="en-GB" sz="1500" b="1" u="none" strike="noStrike" dirty="0">
                          <a:solidFill>
                            <a:schemeClr val="bg1"/>
                          </a:solidFill>
                          <a:effectLst/>
                        </a:rPr>
                        <a:t>(£ 000s)</a:t>
                      </a:r>
                      <a:endParaRPr lang="en-GB" sz="1500" b="1" i="0" u="none" strike="noStrike" dirty="0">
                        <a:solidFill>
                          <a:schemeClr val="bg1"/>
                        </a:solidFill>
                        <a:effectLst/>
                        <a:latin typeface="Calibri" panose="020F0502020204030204" pitchFamily="34" charset="0"/>
                      </a:endParaRPr>
                    </a:p>
                  </a:txBody>
                  <a:tcPr marL="6350" marR="6350" marT="5773" marB="0" anchor="ctr"/>
                </a:tc>
                <a:extLst>
                  <a:ext uri="{0D108BD9-81ED-4DB2-BD59-A6C34878D82A}">
                    <a16:rowId xmlns:a16="http://schemas.microsoft.com/office/drawing/2014/main" val="1974742337"/>
                  </a:ext>
                </a:extLst>
              </a:tr>
              <a:tr h="587664">
                <a:tc>
                  <a:txBody>
                    <a:bodyPr/>
                    <a:lstStyle/>
                    <a:p>
                      <a:pPr algn="l" fontAlgn="b"/>
                      <a:r>
                        <a:rPr lang="en-US" sz="1300" u="none" strike="noStrike" dirty="0">
                          <a:solidFill>
                            <a:schemeClr val="bg1"/>
                          </a:solidFill>
                          <a:effectLst/>
                        </a:rPr>
                        <a:t>Funding Strand 1 - Distributing funding for the extension to the means test</a:t>
                      </a:r>
                      <a:endParaRPr lang="en-US" sz="1300" b="0" i="0" u="none" strike="noStrike" dirty="0">
                        <a:solidFill>
                          <a:schemeClr val="bg1"/>
                        </a:solidFill>
                        <a:effectLst/>
                        <a:latin typeface="Calibri" panose="020F0502020204030204" pitchFamily="34" charset="0"/>
                      </a:endParaRPr>
                    </a:p>
                  </a:txBody>
                  <a:tcPr marL="6350" marR="6350" marT="5773" marB="0" anchor="b"/>
                </a:tc>
                <a:tc>
                  <a:txBody>
                    <a:bodyPr/>
                    <a:lstStyle/>
                    <a:p>
                      <a:pPr marL="0" algn="ctr" defTabSz="914400" rtl="0" eaLnBrk="1" fontAlgn="b" latinLnBrk="0" hangingPunct="1"/>
                      <a:r>
                        <a:rPr lang="en-GB" sz="1600" u="none" strike="noStrike" kern="1200" dirty="0">
                          <a:solidFill>
                            <a:schemeClr val="tx1">
                              <a:lumMod val="50000"/>
                            </a:schemeClr>
                          </a:solidFill>
                          <a:effectLst/>
                        </a:rPr>
                        <a:t>343</a:t>
                      </a:r>
                      <a:endParaRPr lang="en-GB" sz="1600" u="none" strike="noStrike" kern="1200" dirty="0">
                        <a:solidFill>
                          <a:schemeClr val="tx1">
                            <a:lumMod val="50000"/>
                          </a:schemeClr>
                        </a:solidFill>
                        <a:effectLst/>
                        <a:latin typeface="+mn-lt"/>
                        <a:ea typeface="+mn-ea"/>
                        <a:cs typeface="+mn-cs"/>
                      </a:endParaRPr>
                    </a:p>
                  </a:txBody>
                  <a:tcPr marL="6350" marR="72000" marT="5773" marB="0" anchor="ctr"/>
                </a:tc>
                <a:tc>
                  <a:txBody>
                    <a:bodyPr/>
                    <a:lstStyle/>
                    <a:p>
                      <a:pPr marL="0" algn="ctr" defTabSz="914400" rtl="0" eaLnBrk="1" fontAlgn="b" latinLnBrk="0" hangingPunct="1"/>
                      <a:r>
                        <a:rPr lang="en-GB" sz="1600" u="none" strike="noStrike" kern="1200" dirty="0">
                          <a:solidFill>
                            <a:schemeClr val="tx1">
                              <a:lumMod val="50000"/>
                            </a:schemeClr>
                          </a:solidFill>
                          <a:effectLst/>
                        </a:rPr>
                        <a:t>482</a:t>
                      </a:r>
                      <a:endParaRPr lang="en-GB" sz="1600" u="none" strike="noStrike" kern="1200" dirty="0">
                        <a:solidFill>
                          <a:schemeClr val="tx1">
                            <a:lumMod val="50000"/>
                          </a:schemeClr>
                        </a:solidFill>
                        <a:effectLst/>
                        <a:latin typeface="+mn-lt"/>
                        <a:ea typeface="+mn-ea"/>
                        <a:cs typeface="+mn-cs"/>
                      </a:endParaRPr>
                    </a:p>
                  </a:txBody>
                  <a:tcPr marL="6350" marR="72000" marT="5773" marB="0" anchor="ctr"/>
                </a:tc>
                <a:tc>
                  <a:txBody>
                    <a:bodyPr/>
                    <a:lstStyle/>
                    <a:p>
                      <a:pPr marL="0" algn="ctr" defTabSz="914400" rtl="0" eaLnBrk="1" fontAlgn="b" latinLnBrk="0" hangingPunct="1"/>
                      <a:r>
                        <a:rPr lang="en-GB" sz="1600" u="none" strike="noStrike" kern="1200" dirty="0">
                          <a:solidFill>
                            <a:schemeClr val="tx1">
                              <a:lumMod val="50000"/>
                            </a:schemeClr>
                          </a:solidFill>
                          <a:effectLst/>
                        </a:rPr>
                        <a:t>238</a:t>
                      </a:r>
                      <a:endParaRPr lang="en-GB" sz="1600" u="none" strike="noStrike" kern="1200" dirty="0">
                        <a:solidFill>
                          <a:schemeClr val="tx1">
                            <a:lumMod val="50000"/>
                          </a:schemeClr>
                        </a:solidFill>
                        <a:effectLst/>
                        <a:latin typeface="+mn-lt"/>
                        <a:ea typeface="+mn-ea"/>
                        <a:cs typeface="+mn-cs"/>
                      </a:endParaRPr>
                    </a:p>
                  </a:txBody>
                  <a:tcPr marL="6350" marR="72000" marT="5773" marB="0" anchor="ctr"/>
                </a:tc>
                <a:extLst>
                  <a:ext uri="{0D108BD9-81ED-4DB2-BD59-A6C34878D82A}">
                    <a16:rowId xmlns:a16="http://schemas.microsoft.com/office/drawing/2014/main" val="2680199291"/>
                  </a:ext>
                </a:extLst>
              </a:tr>
              <a:tr h="393700">
                <a:tc>
                  <a:txBody>
                    <a:bodyPr/>
                    <a:lstStyle/>
                    <a:p>
                      <a:pPr algn="l" fontAlgn="b"/>
                      <a:r>
                        <a:rPr lang="en-US" sz="1300" u="none" strike="noStrike" dirty="0">
                          <a:solidFill>
                            <a:schemeClr val="bg1"/>
                          </a:solidFill>
                          <a:effectLst/>
                        </a:rPr>
                        <a:t>Funding Strand 2 - Distributing funding for the cap on care costs</a:t>
                      </a:r>
                      <a:endParaRPr lang="en-US" sz="1300" b="0" i="0" u="none" strike="noStrike" dirty="0">
                        <a:solidFill>
                          <a:schemeClr val="bg1"/>
                        </a:solidFill>
                        <a:effectLst/>
                        <a:latin typeface="Calibri" panose="020F0502020204030204" pitchFamily="34" charset="0"/>
                      </a:endParaRPr>
                    </a:p>
                  </a:txBody>
                  <a:tcPr marL="6350" marR="6350" marT="5773" marB="0" anchor="b"/>
                </a:tc>
                <a:tc>
                  <a:txBody>
                    <a:bodyPr/>
                    <a:lstStyle/>
                    <a:p>
                      <a:pPr marL="0" algn="ctr" defTabSz="914400" rtl="0" eaLnBrk="1" fontAlgn="b" latinLnBrk="0" hangingPunct="1"/>
                      <a:r>
                        <a:rPr lang="en-GB" sz="1600" u="none" strike="noStrike" kern="1200" dirty="0">
                          <a:solidFill>
                            <a:schemeClr val="tx1">
                              <a:lumMod val="50000"/>
                            </a:schemeClr>
                          </a:solidFill>
                          <a:effectLst/>
                          <a:latin typeface="+mn-lt"/>
                          <a:ea typeface="+mn-ea"/>
                          <a:cs typeface="+mn-cs"/>
                        </a:rPr>
                        <a:t>-</a:t>
                      </a:r>
                    </a:p>
                  </a:txBody>
                  <a:tcPr marL="6350" marR="72000" marT="41564" marB="41564"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u="none" strike="noStrike" kern="1200" dirty="0">
                          <a:solidFill>
                            <a:schemeClr val="tx1">
                              <a:lumMod val="50000"/>
                            </a:schemeClr>
                          </a:solidFill>
                          <a:effectLst/>
                        </a:rPr>
                        <a:t>496</a:t>
                      </a:r>
                      <a:endParaRPr lang="en-GB" sz="1600" u="none" strike="noStrike" kern="1200" dirty="0">
                        <a:solidFill>
                          <a:schemeClr val="tx1">
                            <a:lumMod val="50000"/>
                          </a:schemeClr>
                        </a:solidFill>
                        <a:effectLst/>
                        <a:latin typeface="+mn-lt"/>
                        <a:ea typeface="+mn-ea"/>
                        <a:cs typeface="+mn-cs"/>
                      </a:endParaRPr>
                    </a:p>
                  </a:txBody>
                  <a:tcPr marL="6350" marR="72000" marT="41564" marB="41564" anchor="ctr"/>
                </a:tc>
                <a:tc>
                  <a:txBody>
                    <a:bodyPr/>
                    <a:lstStyle/>
                    <a:p>
                      <a:pPr marL="0" algn="ctr" defTabSz="914400" rtl="0" eaLnBrk="1" fontAlgn="b" latinLnBrk="0" hangingPunct="1"/>
                      <a:r>
                        <a:rPr lang="en-GB" sz="1600" u="none" strike="noStrike" kern="1200" dirty="0">
                          <a:solidFill>
                            <a:schemeClr val="tx1">
                              <a:lumMod val="50000"/>
                            </a:schemeClr>
                          </a:solidFill>
                          <a:effectLst/>
                          <a:latin typeface="+mn-lt"/>
                          <a:ea typeface="+mn-ea"/>
                          <a:cs typeface="+mn-cs"/>
                        </a:rPr>
                        <a:t>-</a:t>
                      </a:r>
                    </a:p>
                  </a:txBody>
                  <a:tcPr marL="6350" marR="72000" marT="41564" marB="41564" anchor="ctr"/>
                </a:tc>
                <a:extLst>
                  <a:ext uri="{0D108BD9-81ED-4DB2-BD59-A6C34878D82A}">
                    <a16:rowId xmlns:a16="http://schemas.microsoft.com/office/drawing/2014/main" val="1034955442"/>
                  </a:ext>
                </a:extLst>
              </a:tr>
              <a:tr h="587664">
                <a:tc>
                  <a:txBody>
                    <a:bodyPr/>
                    <a:lstStyle/>
                    <a:p>
                      <a:pPr algn="l" fontAlgn="b"/>
                      <a:r>
                        <a:rPr lang="en-US" sz="1300" u="none" strike="noStrike" dirty="0">
                          <a:solidFill>
                            <a:schemeClr val="bg1"/>
                          </a:solidFill>
                          <a:effectLst/>
                        </a:rPr>
                        <a:t>Funding Strand 3 - Distributing funding for implementation and additional assessments</a:t>
                      </a:r>
                      <a:endParaRPr lang="en-US" sz="1300" b="0" i="0" u="none" strike="noStrike" dirty="0">
                        <a:solidFill>
                          <a:schemeClr val="bg1"/>
                        </a:solidFill>
                        <a:effectLst/>
                        <a:latin typeface="Calibri" panose="020F0502020204030204" pitchFamily="34" charset="0"/>
                      </a:endParaRPr>
                    </a:p>
                  </a:txBody>
                  <a:tcPr marL="6350" marR="6350" marT="5773" marB="0" anchor="b"/>
                </a:tc>
                <a:tc>
                  <a:txBody>
                    <a:bodyPr/>
                    <a:lstStyle/>
                    <a:p>
                      <a:pPr marL="0" algn="ctr" defTabSz="914400" rtl="0" eaLnBrk="1" fontAlgn="b" latinLnBrk="0" hangingPunct="1"/>
                      <a:r>
                        <a:rPr lang="en-GB" sz="1600" u="none" strike="noStrike" kern="1200" dirty="0">
                          <a:solidFill>
                            <a:schemeClr val="tx1">
                              <a:lumMod val="50000"/>
                            </a:schemeClr>
                          </a:solidFill>
                          <a:effectLst/>
                        </a:rPr>
                        <a:t>363</a:t>
                      </a:r>
                      <a:endParaRPr lang="en-GB" sz="1600" u="none" strike="noStrike" kern="1200" dirty="0">
                        <a:solidFill>
                          <a:schemeClr val="tx1">
                            <a:lumMod val="50000"/>
                          </a:schemeClr>
                        </a:solidFill>
                        <a:effectLst/>
                        <a:latin typeface="+mn-lt"/>
                        <a:ea typeface="+mn-ea"/>
                        <a:cs typeface="+mn-cs"/>
                      </a:endParaRPr>
                    </a:p>
                  </a:txBody>
                  <a:tcPr marL="6350" marR="72000" marT="5773" marB="0" anchor="ctr"/>
                </a:tc>
                <a:tc>
                  <a:txBody>
                    <a:bodyPr/>
                    <a:lstStyle/>
                    <a:p>
                      <a:pPr marL="0" algn="ctr" defTabSz="914400" rtl="0" eaLnBrk="1" fontAlgn="b" latinLnBrk="0" hangingPunct="1"/>
                      <a:r>
                        <a:rPr lang="en-GB" sz="1600" u="none" strike="noStrike" kern="1200" dirty="0">
                          <a:solidFill>
                            <a:schemeClr val="tx1">
                              <a:lumMod val="50000"/>
                            </a:schemeClr>
                          </a:solidFill>
                          <a:effectLst/>
                        </a:rPr>
                        <a:t>407</a:t>
                      </a:r>
                      <a:endParaRPr lang="en-GB" sz="1600" u="none" strike="noStrike" kern="1200" dirty="0">
                        <a:solidFill>
                          <a:schemeClr val="tx1">
                            <a:lumMod val="50000"/>
                          </a:schemeClr>
                        </a:solidFill>
                        <a:effectLst/>
                        <a:latin typeface="+mn-lt"/>
                        <a:ea typeface="+mn-ea"/>
                        <a:cs typeface="+mn-cs"/>
                      </a:endParaRPr>
                    </a:p>
                  </a:txBody>
                  <a:tcPr marL="6350" marR="72000" marT="5773" marB="0" anchor="ctr"/>
                </a:tc>
                <a:tc>
                  <a:txBody>
                    <a:bodyPr/>
                    <a:lstStyle/>
                    <a:p>
                      <a:pPr marL="0" algn="ctr" defTabSz="914400" rtl="0" eaLnBrk="1" fontAlgn="b" latinLnBrk="0" hangingPunct="1"/>
                      <a:r>
                        <a:rPr lang="en-GB" sz="1600" u="none" strike="noStrike" kern="1200" dirty="0">
                          <a:solidFill>
                            <a:schemeClr val="tx1">
                              <a:lumMod val="50000"/>
                            </a:schemeClr>
                          </a:solidFill>
                          <a:effectLst/>
                        </a:rPr>
                        <a:t>181</a:t>
                      </a:r>
                      <a:endParaRPr lang="en-GB" sz="1600" u="none" strike="noStrike" kern="1200" dirty="0">
                        <a:solidFill>
                          <a:schemeClr val="tx1">
                            <a:lumMod val="50000"/>
                          </a:schemeClr>
                        </a:solidFill>
                        <a:effectLst/>
                        <a:latin typeface="+mn-lt"/>
                        <a:ea typeface="+mn-ea"/>
                        <a:cs typeface="+mn-cs"/>
                      </a:endParaRPr>
                    </a:p>
                  </a:txBody>
                  <a:tcPr marL="6350" marR="72000" marT="5773" marB="0" anchor="ctr"/>
                </a:tc>
                <a:extLst>
                  <a:ext uri="{0D108BD9-81ED-4DB2-BD59-A6C34878D82A}">
                    <a16:rowId xmlns:a16="http://schemas.microsoft.com/office/drawing/2014/main" val="1186275685"/>
                  </a:ext>
                </a:extLst>
              </a:tr>
            </a:tbl>
          </a:graphicData>
        </a:graphic>
      </p:graphicFrame>
      <p:sp>
        <p:nvSpPr>
          <p:cNvPr id="11" name="TextBox 10">
            <a:extLst>
              <a:ext uri="{FF2B5EF4-FFF2-40B4-BE49-F238E27FC236}">
                <a16:creationId xmlns:a16="http://schemas.microsoft.com/office/drawing/2014/main" id="{6570FFCF-4B27-EF75-34F0-AC898975EDF3}"/>
              </a:ext>
            </a:extLst>
          </p:cNvPr>
          <p:cNvSpPr txBox="1"/>
          <p:nvPr/>
        </p:nvSpPr>
        <p:spPr>
          <a:xfrm>
            <a:off x="659652" y="3806393"/>
            <a:ext cx="11100874" cy="369332"/>
          </a:xfrm>
          <a:prstGeom prst="rect">
            <a:avLst/>
          </a:prstGeom>
          <a:noFill/>
        </p:spPr>
        <p:txBody>
          <a:bodyPr wrap="square" rtlCol="0">
            <a:spAutoFit/>
          </a:bodyPr>
          <a:lstStyle/>
          <a:p>
            <a:r>
              <a:rPr lang="en-US" dirty="0">
                <a:solidFill>
                  <a:schemeClr val="tx1">
                    <a:lumMod val="50000"/>
                  </a:schemeClr>
                </a:solidFill>
                <a:latin typeface="+mj-lt"/>
              </a:rPr>
              <a:t>The matrix below calculates the different scenario outcomes as a total (please note funding line 2 has one option)</a:t>
            </a:r>
            <a:endParaRPr lang="en-GB" dirty="0">
              <a:solidFill>
                <a:schemeClr val="tx1">
                  <a:lumMod val="50000"/>
                </a:schemeClr>
              </a:solidFill>
              <a:latin typeface="+mj-lt"/>
            </a:endParaRPr>
          </a:p>
        </p:txBody>
      </p:sp>
      <p:graphicFrame>
        <p:nvGraphicFramePr>
          <p:cNvPr id="9" name="Content Placeholder 8">
            <a:extLst>
              <a:ext uri="{FF2B5EF4-FFF2-40B4-BE49-F238E27FC236}">
                <a16:creationId xmlns:a16="http://schemas.microsoft.com/office/drawing/2014/main" id="{17ABF286-031F-F703-6BF3-09C95BD7B27D}"/>
              </a:ext>
            </a:extLst>
          </p:cNvPr>
          <p:cNvGraphicFramePr>
            <a:graphicFrameLocks noGrp="1"/>
          </p:cNvGraphicFramePr>
          <p:nvPr>
            <p:ph idx="10"/>
            <p:extLst>
              <p:ext uri="{D42A27DB-BD31-4B8C-83A1-F6EECF244321}">
                <p14:modId xmlns:p14="http://schemas.microsoft.com/office/powerpoint/2010/main" val="3866299748"/>
              </p:ext>
            </p:extLst>
          </p:nvPr>
        </p:nvGraphicFramePr>
        <p:xfrm>
          <a:off x="730834" y="4227312"/>
          <a:ext cx="10958511" cy="2110538"/>
        </p:xfrm>
        <a:graphic>
          <a:graphicData uri="http://schemas.openxmlformats.org/drawingml/2006/table">
            <a:tbl>
              <a:tblPr firstRow="1" firstCol="1">
                <a:tableStyleId>{21E4AEA4-8DFA-4A89-87EB-49C32662AFE0}</a:tableStyleId>
              </a:tblPr>
              <a:tblGrid>
                <a:gridCol w="2296071">
                  <a:extLst>
                    <a:ext uri="{9D8B030D-6E8A-4147-A177-3AD203B41FA5}">
                      <a16:colId xmlns:a16="http://schemas.microsoft.com/office/drawing/2014/main" val="1436731471"/>
                    </a:ext>
                  </a:extLst>
                </a:gridCol>
                <a:gridCol w="2887480">
                  <a:extLst>
                    <a:ext uri="{9D8B030D-6E8A-4147-A177-3AD203B41FA5}">
                      <a16:colId xmlns:a16="http://schemas.microsoft.com/office/drawing/2014/main" val="197387443"/>
                    </a:ext>
                  </a:extLst>
                </a:gridCol>
                <a:gridCol w="2887480">
                  <a:extLst>
                    <a:ext uri="{9D8B030D-6E8A-4147-A177-3AD203B41FA5}">
                      <a16:colId xmlns:a16="http://schemas.microsoft.com/office/drawing/2014/main" val="3822921956"/>
                    </a:ext>
                  </a:extLst>
                </a:gridCol>
                <a:gridCol w="2887480">
                  <a:extLst>
                    <a:ext uri="{9D8B030D-6E8A-4147-A177-3AD203B41FA5}">
                      <a16:colId xmlns:a16="http://schemas.microsoft.com/office/drawing/2014/main" val="1305969739"/>
                    </a:ext>
                  </a:extLst>
                </a:gridCol>
              </a:tblGrid>
              <a:tr h="900029">
                <a:tc>
                  <a:txBody>
                    <a:bodyPr/>
                    <a:lstStyle/>
                    <a:p>
                      <a:pPr algn="ctr" fontAlgn="b"/>
                      <a:r>
                        <a:rPr lang="en-US" sz="1500" b="1" u="none" strike="noStrike" dirty="0">
                          <a:solidFill>
                            <a:schemeClr val="bg1"/>
                          </a:solidFill>
                          <a:effectLst/>
                        </a:rPr>
                        <a:t>Options Matrix</a:t>
                      </a:r>
                      <a:endParaRPr lang="en-US" sz="1500" b="1" i="0" u="none" strike="noStrike" dirty="0">
                        <a:solidFill>
                          <a:schemeClr val="bg1"/>
                        </a:solidFill>
                        <a:effectLst/>
                        <a:latin typeface="Calibri" panose="020F0502020204030204" pitchFamily="34" charset="0"/>
                      </a:endParaRPr>
                    </a:p>
                  </a:txBody>
                  <a:tcPr marL="6350" marR="6350" marT="5773" marB="0" anchor="ctr"/>
                </a:tc>
                <a:tc>
                  <a:txBody>
                    <a:bodyPr/>
                    <a:lstStyle/>
                    <a:p>
                      <a:pPr algn="ctr" fontAlgn="b"/>
                      <a:r>
                        <a:rPr lang="en-GB" sz="1500" b="1" u="none" strike="noStrike" dirty="0">
                          <a:solidFill>
                            <a:schemeClr val="bg1"/>
                          </a:solidFill>
                          <a:effectLst/>
                        </a:rPr>
                        <a:t>Funding Stand 1 Option 1</a:t>
                      </a:r>
                    </a:p>
                    <a:p>
                      <a:pPr algn="ctr" fontAlgn="b"/>
                      <a:r>
                        <a:rPr lang="en-GB" sz="1500" b="1" u="none" strike="noStrike" dirty="0">
                          <a:solidFill>
                            <a:schemeClr val="bg1"/>
                          </a:solidFill>
                          <a:effectLst/>
                        </a:rPr>
                        <a:t>(£ 000s)</a:t>
                      </a:r>
                      <a:endParaRPr lang="en-GB" sz="1500" b="1" i="0" u="none" strike="noStrike" dirty="0">
                        <a:solidFill>
                          <a:schemeClr val="bg1"/>
                        </a:solidFill>
                        <a:effectLst/>
                        <a:latin typeface="Calibri" panose="020F0502020204030204" pitchFamily="34" charset="0"/>
                      </a:endParaRPr>
                    </a:p>
                  </a:txBody>
                  <a:tcPr marL="6350" marR="6350" marT="5773" marB="0" anchor="ctr"/>
                </a:tc>
                <a:tc>
                  <a:txBody>
                    <a:bodyPr/>
                    <a:lstStyle/>
                    <a:p>
                      <a:pPr algn="ctr" fontAlgn="b"/>
                      <a:r>
                        <a:rPr lang="en-GB" sz="1500" b="1" u="none" strike="noStrike" dirty="0">
                          <a:solidFill>
                            <a:schemeClr val="bg1"/>
                          </a:solidFill>
                          <a:effectLst/>
                        </a:rPr>
                        <a:t>Funding Stand 1 Option 2</a:t>
                      </a:r>
                    </a:p>
                    <a:p>
                      <a:pPr algn="ctr" fontAlgn="b"/>
                      <a:r>
                        <a:rPr lang="en-GB" sz="1500" b="1" u="none" strike="noStrike" dirty="0">
                          <a:solidFill>
                            <a:schemeClr val="bg1"/>
                          </a:solidFill>
                          <a:effectLst/>
                        </a:rPr>
                        <a:t>(£ 000s)</a:t>
                      </a:r>
                      <a:endParaRPr lang="en-GB" sz="1500" b="1" i="0" u="none" strike="noStrike" dirty="0">
                        <a:solidFill>
                          <a:schemeClr val="bg1"/>
                        </a:solidFill>
                        <a:effectLst/>
                        <a:latin typeface="Calibri" panose="020F0502020204030204" pitchFamily="34" charset="0"/>
                      </a:endParaRPr>
                    </a:p>
                  </a:txBody>
                  <a:tcPr marL="6350" marR="6350" marT="5773" marB="0" anchor="ctr"/>
                </a:tc>
                <a:tc>
                  <a:txBody>
                    <a:bodyPr/>
                    <a:lstStyle/>
                    <a:p>
                      <a:pPr algn="ctr" fontAlgn="b"/>
                      <a:r>
                        <a:rPr lang="en-GB" sz="1500" b="1" u="none" strike="noStrike" dirty="0">
                          <a:solidFill>
                            <a:schemeClr val="bg1"/>
                          </a:solidFill>
                          <a:effectLst/>
                        </a:rPr>
                        <a:t>Funding Stand 1 Option 3</a:t>
                      </a:r>
                    </a:p>
                    <a:p>
                      <a:pPr algn="ctr" fontAlgn="b"/>
                      <a:r>
                        <a:rPr lang="en-GB" sz="1500" b="1" u="none" strike="noStrike" dirty="0">
                          <a:solidFill>
                            <a:schemeClr val="bg1"/>
                          </a:solidFill>
                          <a:effectLst/>
                        </a:rPr>
                        <a:t>(£ 000s)</a:t>
                      </a:r>
                      <a:endParaRPr lang="en-GB" sz="1500" b="1" i="0" u="none" strike="noStrike" dirty="0">
                        <a:solidFill>
                          <a:schemeClr val="bg1"/>
                        </a:solidFill>
                        <a:effectLst/>
                        <a:latin typeface="Calibri" panose="020F0502020204030204" pitchFamily="34" charset="0"/>
                      </a:endParaRPr>
                    </a:p>
                  </a:txBody>
                  <a:tcPr marL="6350" marR="6350" marT="5773" marB="0" anchor="ctr"/>
                </a:tc>
                <a:extLst>
                  <a:ext uri="{0D108BD9-81ED-4DB2-BD59-A6C34878D82A}">
                    <a16:rowId xmlns:a16="http://schemas.microsoft.com/office/drawing/2014/main" val="2957765237"/>
                  </a:ext>
                </a:extLst>
              </a:tr>
              <a:tr h="403503">
                <a:tc>
                  <a:txBody>
                    <a:bodyPr/>
                    <a:lstStyle/>
                    <a:p>
                      <a:pPr algn="l" fontAlgn="b"/>
                      <a:r>
                        <a:rPr lang="en-GB" sz="1300" b="1" u="none" strike="noStrike" dirty="0">
                          <a:solidFill>
                            <a:schemeClr val="bg1"/>
                          </a:solidFill>
                          <a:effectLst/>
                        </a:rPr>
                        <a:t>Funding Stand 3 Option 1</a:t>
                      </a:r>
                      <a:endParaRPr lang="en-GB" sz="1300" b="1" i="0" u="none" strike="noStrike" dirty="0">
                        <a:solidFill>
                          <a:schemeClr val="bg1"/>
                        </a:solidFill>
                        <a:effectLst/>
                        <a:latin typeface="Calibri" panose="020F0502020204030204" pitchFamily="34" charset="0"/>
                      </a:endParaRPr>
                    </a:p>
                  </a:txBody>
                  <a:tcPr marL="6350" marR="6350" marT="5773" marB="0" anchor="ctr"/>
                </a:tc>
                <a:tc>
                  <a:txBody>
                    <a:bodyPr/>
                    <a:lstStyle/>
                    <a:p>
                      <a:pPr algn="ctr" fontAlgn="b"/>
                      <a:r>
                        <a:rPr lang="en-GB" sz="1600" u="none" strike="noStrike" dirty="0">
                          <a:solidFill>
                            <a:schemeClr val="tx1">
                              <a:lumMod val="50000"/>
                            </a:schemeClr>
                          </a:solidFill>
                          <a:effectLst/>
                        </a:rPr>
                        <a:t>1,203</a:t>
                      </a:r>
                      <a:endParaRPr lang="en-GB" sz="1600" b="0" i="0" u="none" strike="noStrike" dirty="0">
                        <a:solidFill>
                          <a:schemeClr val="tx1">
                            <a:lumMod val="50000"/>
                          </a:schemeClr>
                        </a:solidFill>
                        <a:effectLst/>
                        <a:latin typeface="Calibri" panose="020F0502020204030204" pitchFamily="34" charset="0"/>
                      </a:endParaRPr>
                    </a:p>
                  </a:txBody>
                  <a:tcPr marL="6350" marR="72000" marT="5773" marB="0" anchor="ctr"/>
                </a:tc>
                <a:tc>
                  <a:txBody>
                    <a:bodyPr/>
                    <a:lstStyle/>
                    <a:p>
                      <a:pPr algn="ctr" fontAlgn="b"/>
                      <a:r>
                        <a:rPr lang="en-GB" sz="1600" u="none" strike="noStrike" dirty="0">
                          <a:solidFill>
                            <a:schemeClr val="tx1">
                              <a:lumMod val="50000"/>
                            </a:schemeClr>
                          </a:solidFill>
                          <a:effectLst/>
                        </a:rPr>
                        <a:t>1,341</a:t>
                      </a:r>
                      <a:endParaRPr lang="en-GB" sz="1600" b="0" i="0" u="none" strike="noStrike" dirty="0">
                        <a:solidFill>
                          <a:schemeClr val="tx1">
                            <a:lumMod val="50000"/>
                          </a:schemeClr>
                        </a:solidFill>
                        <a:effectLst/>
                        <a:latin typeface="Calibri" panose="020F0502020204030204" pitchFamily="34" charset="0"/>
                      </a:endParaRPr>
                    </a:p>
                  </a:txBody>
                  <a:tcPr marL="6350" marR="72000" marT="5773" marB="0" anchor="ctr"/>
                </a:tc>
                <a:tc>
                  <a:txBody>
                    <a:bodyPr/>
                    <a:lstStyle/>
                    <a:p>
                      <a:pPr algn="ctr" fontAlgn="b"/>
                      <a:r>
                        <a:rPr lang="en-GB" sz="1600" u="none" strike="noStrike" dirty="0">
                          <a:solidFill>
                            <a:schemeClr val="tx1">
                              <a:lumMod val="50000"/>
                            </a:schemeClr>
                          </a:solidFill>
                          <a:effectLst/>
                        </a:rPr>
                        <a:t>1,097</a:t>
                      </a:r>
                      <a:endParaRPr lang="en-GB" sz="1600" b="0" i="0" u="none" strike="noStrike" dirty="0">
                        <a:solidFill>
                          <a:schemeClr val="tx1">
                            <a:lumMod val="50000"/>
                          </a:schemeClr>
                        </a:solidFill>
                        <a:effectLst/>
                        <a:latin typeface="Calibri" panose="020F0502020204030204" pitchFamily="34" charset="0"/>
                      </a:endParaRPr>
                    </a:p>
                  </a:txBody>
                  <a:tcPr marL="6350" marR="72000" marT="5773" marB="0" anchor="ctr"/>
                </a:tc>
                <a:extLst>
                  <a:ext uri="{0D108BD9-81ED-4DB2-BD59-A6C34878D82A}">
                    <a16:rowId xmlns:a16="http://schemas.microsoft.com/office/drawing/2014/main" val="2918290070"/>
                  </a:ext>
                </a:extLst>
              </a:tr>
              <a:tr h="403503">
                <a:tc>
                  <a:txBody>
                    <a:bodyPr/>
                    <a:lstStyle/>
                    <a:p>
                      <a:pPr algn="l" fontAlgn="b"/>
                      <a:r>
                        <a:rPr lang="en-GB" sz="1300" b="1" u="none" strike="noStrike" dirty="0">
                          <a:solidFill>
                            <a:schemeClr val="bg1"/>
                          </a:solidFill>
                          <a:effectLst/>
                        </a:rPr>
                        <a:t>Funding Stand 3 Option 2</a:t>
                      </a:r>
                      <a:endParaRPr lang="en-GB" sz="1300" b="1" i="0" u="none" strike="noStrike" dirty="0">
                        <a:solidFill>
                          <a:schemeClr val="bg1"/>
                        </a:solidFill>
                        <a:effectLst/>
                        <a:latin typeface="Calibri" panose="020F0502020204030204" pitchFamily="34" charset="0"/>
                      </a:endParaRPr>
                    </a:p>
                  </a:txBody>
                  <a:tcPr marL="6350" marR="6350" marT="5773" marB="0" anchor="ctr"/>
                </a:tc>
                <a:tc>
                  <a:txBody>
                    <a:bodyPr/>
                    <a:lstStyle/>
                    <a:p>
                      <a:pPr algn="ctr" fontAlgn="b"/>
                      <a:r>
                        <a:rPr lang="en-GB" sz="1600" u="none" strike="noStrike" dirty="0">
                          <a:solidFill>
                            <a:schemeClr val="tx1">
                              <a:lumMod val="50000"/>
                            </a:schemeClr>
                          </a:solidFill>
                          <a:effectLst/>
                        </a:rPr>
                        <a:t>1,247</a:t>
                      </a:r>
                      <a:endParaRPr lang="en-GB" sz="1600" b="0" i="0" u="none" strike="noStrike" dirty="0">
                        <a:solidFill>
                          <a:schemeClr val="tx1">
                            <a:lumMod val="50000"/>
                          </a:schemeClr>
                        </a:solidFill>
                        <a:effectLst/>
                        <a:latin typeface="Calibri" panose="020F0502020204030204" pitchFamily="34" charset="0"/>
                      </a:endParaRPr>
                    </a:p>
                  </a:txBody>
                  <a:tcPr marL="6350" marR="72000" marT="5773" marB="0" anchor="ctr"/>
                </a:tc>
                <a:tc>
                  <a:txBody>
                    <a:bodyPr/>
                    <a:lstStyle/>
                    <a:p>
                      <a:pPr algn="ctr" fontAlgn="b"/>
                      <a:r>
                        <a:rPr lang="en-GB" sz="1600" u="none" strike="noStrike" dirty="0">
                          <a:solidFill>
                            <a:schemeClr val="tx1">
                              <a:lumMod val="50000"/>
                            </a:schemeClr>
                          </a:solidFill>
                          <a:effectLst/>
                        </a:rPr>
                        <a:t>1,385</a:t>
                      </a:r>
                      <a:endParaRPr lang="en-GB" sz="1600" b="0" i="0" u="none" strike="noStrike" dirty="0">
                        <a:solidFill>
                          <a:schemeClr val="tx1">
                            <a:lumMod val="50000"/>
                          </a:schemeClr>
                        </a:solidFill>
                        <a:effectLst/>
                        <a:latin typeface="Calibri" panose="020F0502020204030204" pitchFamily="34" charset="0"/>
                      </a:endParaRPr>
                    </a:p>
                  </a:txBody>
                  <a:tcPr marL="6350" marR="72000" marT="5773" marB="0" anchor="ctr"/>
                </a:tc>
                <a:tc>
                  <a:txBody>
                    <a:bodyPr/>
                    <a:lstStyle/>
                    <a:p>
                      <a:pPr algn="ctr" fontAlgn="b"/>
                      <a:r>
                        <a:rPr lang="en-GB" sz="1600" u="none" strike="noStrike" dirty="0">
                          <a:solidFill>
                            <a:schemeClr val="tx1">
                              <a:lumMod val="50000"/>
                            </a:schemeClr>
                          </a:solidFill>
                          <a:effectLst/>
                        </a:rPr>
                        <a:t>1,141</a:t>
                      </a:r>
                      <a:endParaRPr lang="en-GB" sz="1600" b="0" i="0" u="none" strike="noStrike" dirty="0">
                        <a:solidFill>
                          <a:schemeClr val="tx1">
                            <a:lumMod val="50000"/>
                          </a:schemeClr>
                        </a:solidFill>
                        <a:effectLst/>
                        <a:latin typeface="Calibri" panose="020F0502020204030204" pitchFamily="34" charset="0"/>
                      </a:endParaRPr>
                    </a:p>
                  </a:txBody>
                  <a:tcPr marL="6350" marR="72000" marT="5773" marB="0" anchor="ctr"/>
                </a:tc>
                <a:extLst>
                  <a:ext uri="{0D108BD9-81ED-4DB2-BD59-A6C34878D82A}">
                    <a16:rowId xmlns:a16="http://schemas.microsoft.com/office/drawing/2014/main" val="3136374032"/>
                  </a:ext>
                </a:extLst>
              </a:tr>
              <a:tr h="403503">
                <a:tc>
                  <a:txBody>
                    <a:bodyPr/>
                    <a:lstStyle/>
                    <a:p>
                      <a:pPr algn="l" fontAlgn="b"/>
                      <a:r>
                        <a:rPr lang="en-GB" sz="1300" b="1" u="none" strike="noStrike" dirty="0">
                          <a:solidFill>
                            <a:schemeClr val="bg1"/>
                          </a:solidFill>
                          <a:effectLst/>
                        </a:rPr>
                        <a:t>Funding Stand 3 Option 3</a:t>
                      </a:r>
                      <a:endParaRPr lang="en-GB" sz="1300" b="1" i="0" u="none" strike="noStrike" dirty="0">
                        <a:solidFill>
                          <a:schemeClr val="bg1"/>
                        </a:solidFill>
                        <a:effectLst/>
                        <a:latin typeface="Calibri" panose="020F0502020204030204" pitchFamily="34" charset="0"/>
                      </a:endParaRPr>
                    </a:p>
                  </a:txBody>
                  <a:tcPr marL="6350" marR="6350" marT="5773" marB="0" anchor="ctr"/>
                </a:tc>
                <a:tc>
                  <a:txBody>
                    <a:bodyPr/>
                    <a:lstStyle/>
                    <a:p>
                      <a:pPr algn="ctr" fontAlgn="b"/>
                      <a:r>
                        <a:rPr lang="en-GB" sz="1600" u="none" strike="noStrike" dirty="0">
                          <a:solidFill>
                            <a:schemeClr val="tx1">
                              <a:lumMod val="50000"/>
                            </a:schemeClr>
                          </a:solidFill>
                          <a:effectLst/>
                        </a:rPr>
                        <a:t>1,021</a:t>
                      </a:r>
                      <a:endParaRPr lang="en-GB" sz="1600" b="0" i="0" u="none" strike="noStrike" dirty="0">
                        <a:solidFill>
                          <a:schemeClr val="tx1">
                            <a:lumMod val="50000"/>
                          </a:schemeClr>
                        </a:solidFill>
                        <a:effectLst/>
                        <a:latin typeface="Calibri" panose="020F0502020204030204" pitchFamily="34" charset="0"/>
                      </a:endParaRPr>
                    </a:p>
                  </a:txBody>
                  <a:tcPr marL="6350" marR="72000" marT="5773" marB="0" anchor="ctr"/>
                </a:tc>
                <a:tc>
                  <a:txBody>
                    <a:bodyPr/>
                    <a:lstStyle/>
                    <a:p>
                      <a:pPr algn="ctr" fontAlgn="b"/>
                      <a:r>
                        <a:rPr lang="en-GB" sz="1600" u="none" strike="noStrike" dirty="0">
                          <a:solidFill>
                            <a:schemeClr val="tx1">
                              <a:lumMod val="50000"/>
                            </a:schemeClr>
                          </a:solidFill>
                          <a:effectLst/>
                        </a:rPr>
                        <a:t>1,159</a:t>
                      </a:r>
                      <a:endParaRPr lang="en-GB" sz="1600" b="0" i="0" u="none" strike="noStrike" dirty="0">
                        <a:solidFill>
                          <a:schemeClr val="tx1">
                            <a:lumMod val="50000"/>
                          </a:schemeClr>
                        </a:solidFill>
                        <a:effectLst/>
                        <a:latin typeface="Calibri" panose="020F0502020204030204" pitchFamily="34" charset="0"/>
                      </a:endParaRPr>
                    </a:p>
                  </a:txBody>
                  <a:tcPr marL="6350" marR="72000" marT="5773" marB="0" anchor="ctr"/>
                </a:tc>
                <a:tc>
                  <a:txBody>
                    <a:bodyPr/>
                    <a:lstStyle/>
                    <a:p>
                      <a:pPr algn="ctr" fontAlgn="b"/>
                      <a:r>
                        <a:rPr lang="en-GB" sz="1600" u="none" strike="noStrike" dirty="0">
                          <a:solidFill>
                            <a:schemeClr val="tx1">
                              <a:lumMod val="50000"/>
                            </a:schemeClr>
                          </a:solidFill>
                          <a:effectLst/>
                        </a:rPr>
                        <a:t>915</a:t>
                      </a:r>
                      <a:endParaRPr lang="en-GB" sz="1600" b="0" i="0" u="none" strike="noStrike" dirty="0">
                        <a:solidFill>
                          <a:schemeClr val="tx1">
                            <a:lumMod val="50000"/>
                          </a:schemeClr>
                        </a:solidFill>
                        <a:effectLst/>
                        <a:latin typeface="Calibri" panose="020F0502020204030204" pitchFamily="34" charset="0"/>
                      </a:endParaRPr>
                    </a:p>
                  </a:txBody>
                  <a:tcPr marL="6350" marR="72000" marT="5773" marB="0" anchor="ctr"/>
                </a:tc>
                <a:extLst>
                  <a:ext uri="{0D108BD9-81ED-4DB2-BD59-A6C34878D82A}">
                    <a16:rowId xmlns:a16="http://schemas.microsoft.com/office/drawing/2014/main" val="501010209"/>
                  </a:ext>
                </a:extLst>
              </a:tr>
            </a:tbl>
          </a:graphicData>
        </a:graphic>
      </p:graphicFrame>
      <p:sp>
        <p:nvSpPr>
          <p:cNvPr id="2" name="TextBox 1">
            <a:extLst>
              <a:ext uri="{FF2B5EF4-FFF2-40B4-BE49-F238E27FC236}">
                <a16:creationId xmlns:a16="http://schemas.microsoft.com/office/drawing/2014/main" id="{CABA43C2-E6C3-5FEF-0ACB-C568D7EA5394}"/>
              </a:ext>
              <a:ext uri="{C183D7F6-B498-43B3-948B-1728B52AA6E4}">
                <adec:decorative xmlns:adec="http://schemas.microsoft.com/office/drawing/2017/decorative" val="1"/>
              </a:ext>
            </a:extLst>
          </p:cNvPr>
          <p:cNvSpPr txBox="1"/>
          <p:nvPr/>
        </p:nvSpPr>
        <p:spPr>
          <a:xfrm>
            <a:off x="9280769" y="371230"/>
            <a:ext cx="2657230" cy="898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5">
            <a:extLst>
              <a:ext uri="{FF2B5EF4-FFF2-40B4-BE49-F238E27FC236}">
                <a16:creationId xmlns:a16="http://schemas.microsoft.com/office/drawing/2014/main" id="{63F723C5-C4DB-FF70-9889-82C36A6D18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6" name="Slide Number Placeholder 12">
            <a:extLst>
              <a:ext uri="{FF2B5EF4-FFF2-40B4-BE49-F238E27FC236}">
                <a16:creationId xmlns:a16="http://schemas.microsoft.com/office/drawing/2014/main" id="{CCFF4871-186C-1525-5730-43AA9896F760}"/>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822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5DB662-D99C-287E-9792-23EF49CB9735}"/>
              </a:ext>
            </a:extLst>
          </p:cNvPr>
          <p:cNvSpPr>
            <a:spLocks noGrp="1"/>
          </p:cNvSpPr>
          <p:nvPr>
            <p:ph type="title"/>
          </p:nvPr>
        </p:nvSpPr>
        <p:spPr/>
        <p:txBody>
          <a:bodyPr/>
          <a:lstStyle/>
          <a:p>
            <a:r>
              <a:rPr lang="en-US" dirty="0"/>
              <a:t>Potential Impact of Fair Cost of Care</a:t>
            </a:r>
            <a:endParaRPr lang="en-GB" dirty="0"/>
          </a:p>
        </p:txBody>
      </p:sp>
      <p:sp>
        <p:nvSpPr>
          <p:cNvPr id="5" name="TextBox 4">
            <a:extLst>
              <a:ext uri="{FF2B5EF4-FFF2-40B4-BE49-F238E27FC236}">
                <a16:creationId xmlns:a16="http://schemas.microsoft.com/office/drawing/2014/main" id="{B4B56FC5-1C5A-E994-04D6-E708AA437A5C}"/>
              </a:ext>
            </a:extLst>
          </p:cNvPr>
          <p:cNvSpPr txBox="1"/>
          <p:nvPr/>
        </p:nvSpPr>
        <p:spPr>
          <a:xfrm>
            <a:off x="962399" y="1261204"/>
            <a:ext cx="5813803" cy="830997"/>
          </a:xfrm>
          <a:prstGeom prst="rect">
            <a:avLst/>
          </a:prstGeom>
          <a:noFill/>
        </p:spPr>
        <p:txBody>
          <a:bodyPr wrap="square" rtlCol="0">
            <a:spAutoFit/>
          </a:bodyPr>
          <a:lstStyle/>
          <a:p>
            <a:pPr>
              <a:buClr>
                <a:schemeClr val="accent1"/>
              </a:buClr>
            </a:pPr>
            <a:r>
              <a:rPr lang="en-US" sz="1600" dirty="0">
                <a:solidFill>
                  <a:schemeClr val="tx1">
                    <a:lumMod val="50000"/>
                  </a:schemeClr>
                </a:solidFill>
                <a:latin typeface="+mj-lt"/>
              </a:rPr>
              <a:t>The potential impact of the fair cost of care, if implemented to the levels identified within the exercise and shown below, are shown the table to the right.</a:t>
            </a:r>
          </a:p>
        </p:txBody>
      </p:sp>
      <p:graphicFrame>
        <p:nvGraphicFramePr>
          <p:cNvPr id="9" name="Table 9">
            <a:extLst>
              <a:ext uri="{FF2B5EF4-FFF2-40B4-BE49-F238E27FC236}">
                <a16:creationId xmlns:a16="http://schemas.microsoft.com/office/drawing/2014/main" id="{D98B62B7-09A9-2595-27BD-4893AA7FEC3D}"/>
              </a:ext>
            </a:extLst>
          </p:cNvPr>
          <p:cNvGraphicFramePr>
            <a:graphicFrameLocks noGrp="1"/>
          </p:cNvGraphicFramePr>
          <p:nvPr>
            <p:extLst>
              <p:ext uri="{D42A27DB-BD31-4B8C-83A1-F6EECF244321}">
                <p14:modId xmlns:p14="http://schemas.microsoft.com/office/powerpoint/2010/main" val="3526952472"/>
              </p:ext>
            </p:extLst>
          </p:nvPr>
        </p:nvGraphicFramePr>
        <p:xfrm>
          <a:off x="7047340" y="1708677"/>
          <a:ext cx="4844192" cy="3878427"/>
        </p:xfrm>
        <a:graphic>
          <a:graphicData uri="http://schemas.openxmlformats.org/drawingml/2006/table">
            <a:tbl>
              <a:tblPr firstRow="1" bandRow="1">
                <a:tableStyleId>{5C22544A-7EE6-4342-B048-85BDC9FD1C3A}</a:tableStyleId>
              </a:tblPr>
              <a:tblGrid>
                <a:gridCol w="1211048">
                  <a:extLst>
                    <a:ext uri="{9D8B030D-6E8A-4147-A177-3AD203B41FA5}">
                      <a16:colId xmlns:a16="http://schemas.microsoft.com/office/drawing/2014/main" val="217687622"/>
                    </a:ext>
                  </a:extLst>
                </a:gridCol>
                <a:gridCol w="1211048">
                  <a:extLst>
                    <a:ext uri="{9D8B030D-6E8A-4147-A177-3AD203B41FA5}">
                      <a16:colId xmlns:a16="http://schemas.microsoft.com/office/drawing/2014/main" val="1702057435"/>
                    </a:ext>
                  </a:extLst>
                </a:gridCol>
                <a:gridCol w="1211048">
                  <a:extLst>
                    <a:ext uri="{9D8B030D-6E8A-4147-A177-3AD203B41FA5}">
                      <a16:colId xmlns:a16="http://schemas.microsoft.com/office/drawing/2014/main" val="1867053316"/>
                    </a:ext>
                  </a:extLst>
                </a:gridCol>
                <a:gridCol w="1211048">
                  <a:extLst>
                    <a:ext uri="{9D8B030D-6E8A-4147-A177-3AD203B41FA5}">
                      <a16:colId xmlns:a16="http://schemas.microsoft.com/office/drawing/2014/main" val="3578292782"/>
                    </a:ext>
                  </a:extLst>
                </a:gridCol>
              </a:tblGrid>
              <a:tr h="395068">
                <a:tc>
                  <a:txBody>
                    <a:bodyPr/>
                    <a:lstStyle/>
                    <a:p>
                      <a:pPr algn="l" fontAlgn="b"/>
                      <a:r>
                        <a:rPr lang="en-GB" sz="1100" b="1" i="0" u="none" strike="noStrike" dirty="0">
                          <a:solidFill>
                            <a:srgbClr val="000000"/>
                          </a:solidFill>
                          <a:effectLst/>
                          <a:latin typeface="Calibri" panose="020F0502020204030204" pitchFamily="34" charset="0"/>
                        </a:rPr>
                        <a:t>SBC Budget Impact £000's</a:t>
                      </a:r>
                    </a:p>
                  </a:txBody>
                  <a:tcPr marL="6350" marR="6350" marT="6350" marB="0" anchor="b"/>
                </a:tc>
                <a:tc>
                  <a:txBody>
                    <a:bodyPr/>
                    <a:lstStyle/>
                    <a:p>
                      <a:pPr algn="ctr" fontAlgn="b"/>
                      <a:r>
                        <a:rPr lang="en-GB" sz="1100" b="1" i="0" u="none" strike="noStrike" dirty="0">
                          <a:solidFill>
                            <a:srgbClr val="000000"/>
                          </a:solidFill>
                          <a:effectLst/>
                          <a:latin typeface="Calibri" panose="020F0502020204030204" pitchFamily="34" charset="0"/>
                        </a:rPr>
                        <a:t>2023/24</a:t>
                      </a:r>
                    </a:p>
                  </a:txBody>
                  <a:tcPr marL="6350" marR="6350" marT="6350" marB="0" anchor="ctr"/>
                </a:tc>
                <a:tc>
                  <a:txBody>
                    <a:bodyPr/>
                    <a:lstStyle/>
                    <a:p>
                      <a:pPr algn="ctr" fontAlgn="b"/>
                      <a:r>
                        <a:rPr lang="en-GB" sz="1100" b="1" i="0" u="none" strike="noStrike" dirty="0">
                          <a:solidFill>
                            <a:srgbClr val="000000"/>
                          </a:solidFill>
                          <a:effectLst/>
                          <a:latin typeface="Calibri" panose="020F0502020204030204" pitchFamily="34" charset="0"/>
                        </a:rPr>
                        <a:t>2024/25</a:t>
                      </a:r>
                    </a:p>
                  </a:txBody>
                  <a:tcPr marL="6350" marR="6350" marT="6350" marB="0" anchor="ctr"/>
                </a:tc>
                <a:tc>
                  <a:txBody>
                    <a:bodyPr/>
                    <a:lstStyle/>
                    <a:p>
                      <a:pPr algn="ctr" fontAlgn="b"/>
                      <a:r>
                        <a:rPr lang="en-GB" sz="1100" b="1" i="0" u="none" strike="noStrike" dirty="0">
                          <a:solidFill>
                            <a:srgbClr val="000000"/>
                          </a:solidFill>
                          <a:effectLst/>
                          <a:latin typeface="Calibri" panose="020F0502020204030204" pitchFamily="34" charset="0"/>
                        </a:rPr>
                        <a:t>2025/26</a:t>
                      </a:r>
                    </a:p>
                  </a:txBody>
                  <a:tcPr marL="6350" marR="6350" marT="6350" marB="0" anchor="ctr"/>
                </a:tc>
                <a:extLst>
                  <a:ext uri="{0D108BD9-81ED-4DB2-BD59-A6C34878D82A}">
                    <a16:rowId xmlns:a16="http://schemas.microsoft.com/office/drawing/2014/main" val="2476162148"/>
                  </a:ext>
                </a:extLst>
              </a:tr>
              <a:tr h="494374">
                <a:tc>
                  <a:txBody>
                    <a:bodyPr/>
                    <a:lstStyle/>
                    <a:p>
                      <a:pPr algn="l" fontAlgn="b"/>
                      <a:r>
                        <a:rPr lang="en-GB" sz="1100" b="0" i="0" u="none" strike="noStrike" dirty="0">
                          <a:solidFill>
                            <a:srgbClr val="000000"/>
                          </a:solidFill>
                          <a:effectLst/>
                          <a:latin typeface="Calibri" panose="020F0502020204030204" pitchFamily="34" charset="0"/>
                        </a:rPr>
                        <a:t>Additional Demographic Demand</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£547</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£605</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£988</a:t>
                      </a:r>
                    </a:p>
                  </a:txBody>
                  <a:tcPr marL="6350" marR="6350" marT="6350" marB="0" anchor="ctr"/>
                </a:tc>
                <a:extLst>
                  <a:ext uri="{0D108BD9-81ED-4DB2-BD59-A6C34878D82A}">
                    <a16:rowId xmlns:a16="http://schemas.microsoft.com/office/drawing/2014/main" val="832281821"/>
                  </a:ext>
                </a:extLst>
              </a:tr>
              <a:tr h="352117">
                <a:tc>
                  <a:txBody>
                    <a:bodyPr/>
                    <a:lstStyle/>
                    <a:p>
                      <a:pPr algn="l" fontAlgn="b"/>
                      <a:r>
                        <a:rPr lang="en-GB" sz="1100" b="0" i="0" u="none" strike="noStrike" dirty="0">
                          <a:solidFill>
                            <a:srgbClr val="000000"/>
                          </a:solidFill>
                          <a:effectLst/>
                          <a:latin typeface="Calibri" panose="020F0502020204030204" pitchFamily="34" charset="0"/>
                        </a:rPr>
                        <a:t>Additional 'New' Self-Funder Demand</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£39</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£66</a:t>
                      </a:r>
                    </a:p>
                  </a:txBody>
                  <a:tcPr marL="6350" marR="6350" marT="6350" marB="0" anchor="ctr"/>
                </a:tc>
                <a:extLst>
                  <a:ext uri="{0D108BD9-81ED-4DB2-BD59-A6C34878D82A}">
                    <a16:rowId xmlns:a16="http://schemas.microsoft.com/office/drawing/2014/main" val="264757933"/>
                  </a:ext>
                </a:extLst>
              </a:tr>
              <a:tr h="352117">
                <a:tc>
                  <a:txBody>
                    <a:bodyPr/>
                    <a:lstStyle/>
                    <a:p>
                      <a:pPr algn="l" fontAlgn="b"/>
                      <a:r>
                        <a:rPr lang="en-GB" sz="1100" b="0" i="0" u="none" strike="noStrike" dirty="0">
                          <a:solidFill>
                            <a:srgbClr val="000000"/>
                          </a:solidFill>
                          <a:effectLst/>
                          <a:latin typeface="Calibri" panose="020F0502020204030204" pitchFamily="34" charset="0"/>
                        </a:rPr>
                        <a:t>Additional 'Existing' Self-Funder Demand</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£290</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6350" marR="6350" marT="6350" marB="0" anchor="ctr"/>
                </a:tc>
                <a:extLst>
                  <a:ext uri="{0D108BD9-81ED-4DB2-BD59-A6C34878D82A}">
                    <a16:rowId xmlns:a16="http://schemas.microsoft.com/office/drawing/2014/main" val="3609417805"/>
                  </a:ext>
                </a:extLst>
              </a:tr>
              <a:tr h="352117">
                <a:tc>
                  <a:txBody>
                    <a:bodyPr/>
                    <a:lstStyle/>
                    <a:p>
                      <a:pPr algn="l" fontAlgn="b"/>
                      <a:r>
                        <a:rPr lang="en-GB" sz="1100" b="1" i="0" u="none" strike="noStrike" dirty="0">
                          <a:solidFill>
                            <a:srgbClr val="000000"/>
                          </a:solidFill>
                          <a:effectLst/>
                          <a:latin typeface="Calibri" panose="020F0502020204030204" pitchFamily="34" charset="0"/>
                        </a:rPr>
                        <a:t>Total Additional Demand</a:t>
                      </a:r>
                    </a:p>
                  </a:txBody>
                  <a:tcPr marL="6350" marR="6350" marT="6350" marB="0" anchor="ctr"/>
                </a:tc>
                <a:tc>
                  <a:txBody>
                    <a:bodyPr/>
                    <a:lstStyle/>
                    <a:p>
                      <a:pPr algn="ctr" fontAlgn="b"/>
                      <a:r>
                        <a:rPr lang="en-GB" sz="1100" b="1" i="0" u="none" strike="noStrike" dirty="0">
                          <a:solidFill>
                            <a:srgbClr val="000000"/>
                          </a:solidFill>
                          <a:effectLst/>
                          <a:latin typeface="Calibri" panose="020F0502020204030204" pitchFamily="34" charset="0"/>
                        </a:rPr>
                        <a:t>£873</a:t>
                      </a:r>
                    </a:p>
                  </a:txBody>
                  <a:tcPr marL="6350" marR="6350" marT="6350" marB="0" anchor="ctr"/>
                </a:tc>
                <a:tc>
                  <a:txBody>
                    <a:bodyPr/>
                    <a:lstStyle/>
                    <a:p>
                      <a:pPr algn="ctr" fontAlgn="b"/>
                      <a:r>
                        <a:rPr lang="en-GB" sz="1100" b="1" i="0" u="none" strike="noStrike" dirty="0">
                          <a:solidFill>
                            <a:srgbClr val="000000"/>
                          </a:solidFill>
                          <a:effectLst/>
                          <a:latin typeface="Calibri" panose="020F0502020204030204" pitchFamily="34" charset="0"/>
                        </a:rPr>
                        <a:t>£644</a:t>
                      </a:r>
                    </a:p>
                  </a:txBody>
                  <a:tcPr marL="6350" marR="6350" marT="6350" marB="0" anchor="ctr"/>
                </a:tc>
                <a:tc>
                  <a:txBody>
                    <a:bodyPr/>
                    <a:lstStyle/>
                    <a:p>
                      <a:pPr algn="ctr" fontAlgn="b"/>
                      <a:r>
                        <a:rPr lang="en-GB" sz="1100" b="1" i="0" u="none" strike="noStrike" dirty="0">
                          <a:solidFill>
                            <a:srgbClr val="000000"/>
                          </a:solidFill>
                          <a:effectLst/>
                          <a:latin typeface="Calibri" panose="020F0502020204030204" pitchFamily="34" charset="0"/>
                        </a:rPr>
                        <a:t>£1,054</a:t>
                      </a:r>
                    </a:p>
                  </a:txBody>
                  <a:tcPr marL="6350" marR="6350" marT="6350" marB="0" anchor="ctr"/>
                </a:tc>
                <a:extLst>
                  <a:ext uri="{0D108BD9-81ED-4DB2-BD59-A6C34878D82A}">
                    <a16:rowId xmlns:a16="http://schemas.microsoft.com/office/drawing/2014/main" val="597268456"/>
                  </a:ext>
                </a:extLst>
              </a:tr>
              <a:tr h="352117">
                <a:tc>
                  <a:txBody>
                    <a:bodyPr/>
                    <a:lstStyle/>
                    <a:p>
                      <a:pPr algn="l" fontAlgn="b"/>
                      <a:r>
                        <a:rPr lang="en-GB" sz="1100" b="0" i="0" u="none" strike="noStrike" dirty="0">
                          <a:solidFill>
                            <a:srgbClr val="000000"/>
                          </a:solidFill>
                          <a:effectLst/>
                          <a:latin typeface="Calibri" panose="020F0502020204030204" pitchFamily="34" charset="0"/>
                        </a:rPr>
                        <a:t>Maximum SBC Charging Funding </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6350" marR="6350" marT="6350" marB="0" anchor="ctr"/>
                </a:tc>
                <a:extLst>
                  <a:ext uri="{0D108BD9-81ED-4DB2-BD59-A6C34878D82A}">
                    <a16:rowId xmlns:a16="http://schemas.microsoft.com/office/drawing/2014/main" val="2338987696"/>
                  </a:ext>
                </a:extLst>
              </a:tr>
              <a:tr h="352117">
                <a:tc>
                  <a:txBody>
                    <a:bodyPr/>
                    <a:lstStyle/>
                    <a:p>
                      <a:pPr algn="l" fontAlgn="b"/>
                      <a:r>
                        <a:rPr lang="en-GB" sz="1100" b="1" i="0" u="none" strike="noStrike" dirty="0">
                          <a:solidFill>
                            <a:srgbClr val="000000"/>
                          </a:solidFill>
                          <a:effectLst/>
                          <a:latin typeface="Calibri" panose="020F0502020204030204" pitchFamily="34" charset="0"/>
                        </a:rPr>
                        <a:t>Impact of FCOC cost </a:t>
                      </a:r>
                    </a:p>
                  </a:txBody>
                  <a:tcPr marL="6350" marR="6350" marT="6350" marB="0" anchor="ctr"/>
                </a:tc>
                <a:tc>
                  <a:txBody>
                    <a:bodyPr/>
                    <a:lstStyle/>
                    <a:p>
                      <a:pPr algn="ctr" fontAlgn="b"/>
                      <a:r>
                        <a:rPr lang="en-GB" sz="1100" b="1" i="0" u="none" strike="noStrike" dirty="0">
                          <a:solidFill>
                            <a:srgbClr val="000000"/>
                          </a:solidFill>
                          <a:effectLst/>
                          <a:latin typeface="Calibri" panose="020F0502020204030204" pitchFamily="34" charset="0"/>
                        </a:rPr>
                        <a:t>£3,650</a:t>
                      </a:r>
                    </a:p>
                  </a:txBody>
                  <a:tcPr marL="6350" marR="6350" marT="6350" marB="0" anchor="ctr"/>
                </a:tc>
                <a:tc>
                  <a:txBody>
                    <a:bodyPr/>
                    <a:lstStyle/>
                    <a:p>
                      <a:pPr algn="ctr" fontAlgn="b"/>
                      <a:r>
                        <a:rPr lang="en-GB" sz="1100" b="1" i="0" u="none" strike="noStrike" dirty="0">
                          <a:solidFill>
                            <a:srgbClr val="000000"/>
                          </a:solidFill>
                          <a:effectLst/>
                          <a:latin typeface="Calibri" panose="020F0502020204030204" pitchFamily="34" charset="0"/>
                        </a:rPr>
                        <a:t>£3,385</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6350" marR="6350" marT="6350" marB="0" anchor="ctr"/>
                </a:tc>
                <a:extLst>
                  <a:ext uri="{0D108BD9-81ED-4DB2-BD59-A6C34878D82A}">
                    <a16:rowId xmlns:a16="http://schemas.microsoft.com/office/drawing/2014/main" val="786547297"/>
                  </a:ext>
                </a:extLst>
              </a:tr>
              <a:tr h="352117">
                <a:tc>
                  <a:txBody>
                    <a:bodyPr/>
                    <a:lstStyle/>
                    <a:p>
                      <a:pPr algn="l" fontAlgn="b"/>
                      <a:r>
                        <a:rPr lang="en-GB" sz="1200" b="1" i="0" u="none" strike="noStrike" dirty="0">
                          <a:solidFill>
                            <a:srgbClr val="000000"/>
                          </a:solidFill>
                          <a:effectLst/>
                          <a:latin typeface="Calibri" panose="020F0502020204030204" pitchFamily="34" charset="0"/>
                        </a:rPr>
                        <a:t>Total impact</a:t>
                      </a:r>
                    </a:p>
                  </a:txBody>
                  <a:tcPr marL="6350" marR="6350" marT="6350" marB="0" anchor="ctr"/>
                </a:tc>
                <a:tc>
                  <a:txBody>
                    <a:bodyPr/>
                    <a:lstStyle/>
                    <a:p>
                      <a:pPr algn="ctr" fontAlgn="b"/>
                      <a:r>
                        <a:rPr lang="en-GB" sz="1200" b="1" i="0" u="none" strike="noStrike" dirty="0">
                          <a:solidFill>
                            <a:srgbClr val="000000"/>
                          </a:solidFill>
                          <a:effectLst/>
                          <a:latin typeface="Calibri" panose="020F0502020204030204" pitchFamily="34" charset="0"/>
                        </a:rPr>
                        <a:t>£4,523</a:t>
                      </a:r>
                    </a:p>
                  </a:txBody>
                  <a:tcPr marL="6350" marR="6350" marT="6350" marB="0" anchor="ctr"/>
                </a:tc>
                <a:tc>
                  <a:txBody>
                    <a:bodyPr/>
                    <a:lstStyle/>
                    <a:p>
                      <a:pPr algn="ctr" fontAlgn="b"/>
                      <a:r>
                        <a:rPr lang="en-GB" sz="1200" b="1" i="0" u="none" strike="noStrike" dirty="0">
                          <a:solidFill>
                            <a:srgbClr val="000000"/>
                          </a:solidFill>
                          <a:effectLst/>
                          <a:latin typeface="Calibri" panose="020F0502020204030204" pitchFamily="34" charset="0"/>
                        </a:rPr>
                        <a:t>£4,029</a:t>
                      </a:r>
                    </a:p>
                  </a:txBody>
                  <a:tcPr marL="6350" marR="6350" marT="6350" marB="0" anchor="ctr"/>
                </a:tc>
                <a:tc>
                  <a:txBody>
                    <a:bodyPr/>
                    <a:lstStyle/>
                    <a:p>
                      <a:pPr algn="ctr" fontAlgn="b"/>
                      <a:r>
                        <a:rPr lang="en-GB" sz="1200" b="1" i="0" u="none" strike="noStrike" dirty="0">
                          <a:solidFill>
                            <a:srgbClr val="000000"/>
                          </a:solidFill>
                          <a:effectLst/>
                          <a:latin typeface="Calibri" panose="020F0502020204030204" pitchFamily="34" charset="0"/>
                        </a:rPr>
                        <a:t>£1,054</a:t>
                      </a:r>
                    </a:p>
                  </a:txBody>
                  <a:tcPr marL="6350" marR="6350" marT="6350" marB="0" anchor="ctr"/>
                </a:tc>
                <a:extLst>
                  <a:ext uri="{0D108BD9-81ED-4DB2-BD59-A6C34878D82A}">
                    <a16:rowId xmlns:a16="http://schemas.microsoft.com/office/drawing/2014/main" val="1764020748"/>
                  </a:ext>
                </a:extLst>
              </a:tr>
              <a:tr h="352117">
                <a:tc>
                  <a:txBody>
                    <a:bodyPr/>
                    <a:lstStyle/>
                    <a:p>
                      <a:pPr algn="l" fontAlgn="b"/>
                      <a:r>
                        <a:rPr lang="en-GB" sz="1100" b="0" i="0" u="none" strike="noStrike" dirty="0">
                          <a:solidFill>
                            <a:srgbClr val="000000"/>
                          </a:solidFill>
                          <a:effectLst/>
                          <a:latin typeface="Calibri" panose="020F0502020204030204" pitchFamily="34" charset="0"/>
                        </a:rPr>
                        <a:t>Maximum SBC Funding for Implementation</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-£978.11</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-£978.11</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6350" marR="6350" marT="6350" marB="0" anchor="ctr"/>
                </a:tc>
                <a:extLst>
                  <a:ext uri="{0D108BD9-81ED-4DB2-BD59-A6C34878D82A}">
                    <a16:rowId xmlns:a16="http://schemas.microsoft.com/office/drawing/2014/main" val="3236492757"/>
                  </a:ext>
                </a:extLst>
              </a:tr>
              <a:tr h="352117">
                <a:tc>
                  <a:txBody>
                    <a:bodyPr/>
                    <a:lstStyle/>
                    <a:p>
                      <a:pPr algn="l" fontAlgn="b"/>
                      <a:r>
                        <a:rPr lang="en-GB" sz="1100" b="1" i="0" u="none" strike="noStrike" dirty="0">
                          <a:solidFill>
                            <a:srgbClr val="000000"/>
                          </a:solidFill>
                          <a:effectLst/>
                          <a:latin typeface="Calibri" panose="020F0502020204030204" pitchFamily="34" charset="0"/>
                        </a:rPr>
                        <a:t>Net Estimated Impact</a:t>
                      </a:r>
                    </a:p>
                  </a:txBody>
                  <a:tcPr marL="6350" marR="6350" marT="6350" marB="0" anchor="ctr"/>
                </a:tc>
                <a:tc>
                  <a:txBody>
                    <a:bodyPr/>
                    <a:lstStyle/>
                    <a:p>
                      <a:pPr algn="ctr" fontAlgn="b"/>
                      <a:r>
                        <a:rPr lang="en-GB" sz="1100" b="1" i="0" u="none" strike="noStrike" dirty="0">
                          <a:solidFill>
                            <a:srgbClr val="000000"/>
                          </a:solidFill>
                          <a:effectLst/>
                          <a:latin typeface="Calibri" panose="020F0502020204030204" pitchFamily="34" charset="0"/>
                        </a:rPr>
                        <a:t>£3,545</a:t>
                      </a:r>
                    </a:p>
                  </a:txBody>
                  <a:tcPr marL="6350" marR="6350" marT="6350" marB="0" anchor="ctr"/>
                </a:tc>
                <a:tc>
                  <a:txBody>
                    <a:bodyPr/>
                    <a:lstStyle/>
                    <a:p>
                      <a:pPr algn="ctr" fontAlgn="b"/>
                      <a:r>
                        <a:rPr lang="en-GB" sz="1100" b="1" i="0" u="none" strike="noStrike" dirty="0">
                          <a:solidFill>
                            <a:srgbClr val="000000"/>
                          </a:solidFill>
                          <a:effectLst/>
                          <a:latin typeface="Calibri" panose="020F0502020204030204" pitchFamily="34" charset="0"/>
                        </a:rPr>
                        <a:t>£3,051</a:t>
                      </a:r>
                    </a:p>
                  </a:txBody>
                  <a:tcPr marL="6350" marR="6350" marT="6350" marB="0" anchor="ctr"/>
                </a:tc>
                <a:tc>
                  <a:txBody>
                    <a:bodyPr/>
                    <a:lstStyle/>
                    <a:p>
                      <a:pPr algn="ctr" fontAlgn="b"/>
                      <a:r>
                        <a:rPr lang="en-GB" sz="1100" b="1" i="0" u="none" strike="noStrike" dirty="0">
                          <a:solidFill>
                            <a:srgbClr val="000000"/>
                          </a:solidFill>
                          <a:effectLst/>
                          <a:latin typeface="Calibri" panose="020F0502020204030204" pitchFamily="34" charset="0"/>
                        </a:rPr>
                        <a:t>£1,054</a:t>
                      </a:r>
                    </a:p>
                  </a:txBody>
                  <a:tcPr marL="6350" marR="6350" marT="6350" marB="0" anchor="ctr"/>
                </a:tc>
                <a:extLst>
                  <a:ext uri="{0D108BD9-81ED-4DB2-BD59-A6C34878D82A}">
                    <a16:rowId xmlns:a16="http://schemas.microsoft.com/office/drawing/2014/main" val="629750374"/>
                  </a:ext>
                </a:extLst>
              </a:tr>
            </a:tbl>
          </a:graphicData>
        </a:graphic>
      </p:graphicFrame>
      <p:graphicFrame>
        <p:nvGraphicFramePr>
          <p:cNvPr id="6" name="Table 4">
            <a:extLst>
              <a:ext uri="{FF2B5EF4-FFF2-40B4-BE49-F238E27FC236}">
                <a16:creationId xmlns:a16="http://schemas.microsoft.com/office/drawing/2014/main" id="{740E3005-0395-73FD-AFC4-5EE44E495DD0}"/>
              </a:ext>
            </a:extLst>
          </p:cNvPr>
          <p:cNvGraphicFramePr>
            <a:graphicFrameLocks noGrp="1"/>
          </p:cNvGraphicFramePr>
          <p:nvPr>
            <p:extLst>
              <p:ext uri="{D42A27DB-BD31-4B8C-83A1-F6EECF244321}">
                <p14:modId xmlns:p14="http://schemas.microsoft.com/office/powerpoint/2010/main" val="1537134796"/>
              </p:ext>
            </p:extLst>
          </p:nvPr>
        </p:nvGraphicFramePr>
        <p:xfrm>
          <a:off x="1233537" y="2300210"/>
          <a:ext cx="5504940" cy="2349500"/>
        </p:xfrm>
        <a:graphic>
          <a:graphicData uri="http://schemas.openxmlformats.org/drawingml/2006/table">
            <a:tbl>
              <a:tblPr firstRow="1" bandRow="1">
                <a:tableStyleId>{5C22544A-7EE6-4342-B048-85BDC9FD1C3A}</a:tableStyleId>
              </a:tblPr>
              <a:tblGrid>
                <a:gridCol w="1376235">
                  <a:extLst>
                    <a:ext uri="{9D8B030D-6E8A-4147-A177-3AD203B41FA5}">
                      <a16:colId xmlns:a16="http://schemas.microsoft.com/office/drawing/2014/main" val="2309922497"/>
                    </a:ext>
                  </a:extLst>
                </a:gridCol>
                <a:gridCol w="1376235">
                  <a:extLst>
                    <a:ext uri="{9D8B030D-6E8A-4147-A177-3AD203B41FA5}">
                      <a16:colId xmlns:a16="http://schemas.microsoft.com/office/drawing/2014/main" val="3598494906"/>
                    </a:ext>
                  </a:extLst>
                </a:gridCol>
                <a:gridCol w="1376235">
                  <a:extLst>
                    <a:ext uri="{9D8B030D-6E8A-4147-A177-3AD203B41FA5}">
                      <a16:colId xmlns:a16="http://schemas.microsoft.com/office/drawing/2014/main" val="247239787"/>
                    </a:ext>
                  </a:extLst>
                </a:gridCol>
                <a:gridCol w="1376235">
                  <a:extLst>
                    <a:ext uri="{9D8B030D-6E8A-4147-A177-3AD203B41FA5}">
                      <a16:colId xmlns:a16="http://schemas.microsoft.com/office/drawing/2014/main" val="621979799"/>
                    </a:ext>
                  </a:extLst>
                </a:gridCol>
              </a:tblGrid>
              <a:tr h="370840">
                <a:tc>
                  <a:txBody>
                    <a:bodyPr/>
                    <a:lstStyle/>
                    <a:p>
                      <a:pPr algn="l" fontAlgn="b"/>
                      <a:r>
                        <a:rPr lang="en-GB" sz="1400" b="1" i="0" u="none" strike="noStrike" dirty="0">
                          <a:solidFill>
                            <a:srgbClr val="000000"/>
                          </a:solidFill>
                          <a:effectLst/>
                          <a:latin typeface="Calibri" panose="020F0502020204030204" pitchFamily="34" charset="0"/>
                        </a:rPr>
                        <a:t>SBC Weekly Costs</a:t>
                      </a:r>
                    </a:p>
                  </a:txBody>
                  <a:tcPr marL="6350" marR="6350" marT="6350" marB="0" anchor="ctr"/>
                </a:tc>
                <a:tc>
                  <a:txBody>
                    <a:bodyPr/>
                    <a:lstStyle/>
                    <a:p>
                      <a:pPr algn="ctr" fontAlgn="b"/>
                      <a:r>
                        <a:rPr lang="en-GB" sz="1400" b="1" i="0" u="none" strike="noStrike" dirty="0">
                          <a:solidFill>
                            <a:srgbClr val="000000"/>
                          </a:solidFill>
                          <a:effectLst/>
                          <a:latin typeface="Calibri" panose="020F0502020204030204" pitchFamily="34" charset="0"/>
                        </a:rPr>
                        <a:t>Current</a:t>
                      </a:r>
                    </a:p>
                  </a:txBody>
                  <a:tcPr marL="6350" marR="6350" marT="6350" marB="0" anchor="ctr"/>
                </a:tc>
                <a:tc>
                  <a:txBody>
                    <a:bodyPr/>
                    <a:lstStyle/>
                    <a:p>
                      <a:pPr algn="ctr" fontAlgn="b"/>
                      <a:r>
                        <a:rPr lang="en-GB" sz="1400" b="1" i="0" u="none" strike="noStrike" dirty="0">
                          <a:solidFill>
                            <a:srgbClr val="000000"/>
                          </a:solidFill>
                          <a:effectLst/>
                          <a:latin typeface="Calibri" panose="020F0502020204030204" pitchFamily="34" charset="0"/>
                        </a:rPr>
                        <a:t>2023/24 FCOC Output Cost</a:t>
                      </a:r>
                    </a:p>
                  </a:txBody>
                  <a:tcPr marL="6350" marR="6350" marT="6350" marB="0" anchor="ctr"/>
                </a:tc>
                <a:tc>
                  <a:txBody>
                    <a:bodyPr/>
                    <a:lstStyle/>
                    <a:p>
                      <a:pPr algn="ctr" fontAlgn="b"/>
                      <a:r>
                        <a:rPr lang="en-GB" sz="1400" b="1" i="0" u="none" strike="noStrike" dirty="0">
                          <a:solidFill>
                            <a:srgbClr val="000000"/>
                          </a:solidFill>
                          <a:effectLst/>
                          <a:latin typeface="Calibri" panose="020F0502020204030204" pitchFamily="34" charset="0"/>
                        </a:rPr>
                        <a:t>2024/25 FCOC Output Cost</a:t>
                      </a:r>
                    </a:p>
                  </a:txBody>
                  <a:tcPr marL="6350" marR="6350" marT="6350" marB="0" anchor="ctr"/>
                </a:tc>
                <a:extLst>
                  <a:ext uri="{0D108BD9-81ED-4DB2-BD59-A6C34878D82A}">
                    <a16:rowId xmlns:a16="http://schemas.microsoft.com/office/drawing/2014/main" val="3334305975"/>
                  </a:ext>
                </a:extLst>
              </a:tr>
              <a:tr h="370840">
                <a:tc>
                  <a:txBody>
                    <a:bodyPr/>
                    <a:lstStyle/>
                    <a:p>
                      <a:pPr algn="l" fontAlgn="b"/>
                      <a:r>
                        <a:rPr lang="en-GB" sz="1400" b="1" i="0" u="none" strike="noStrike" dirty="0">
                          <a:solidFill>
                            <a:srgbClr val="000000"/>
                          </a:solidFill>
                          <a:effectLst/>
                          <a:latin typeface="Calibri" panose="020F0502020204030204" pitchFamily="34" charset="0"/>
                        </a:rPr>
                        <a:t>Homecare </a:t>
                      </a:r>
                      <a:r>
                        <a:rPr lang="en-GB" sz="1400" b="0" i="0" u="none" strike="noStrike" dirty="0">
                          <a:solidFill>
                            <a:srgbClr val="000000"/>
                          </a:solidFill>
                          <a:effectLst/>
                          <a:latin typeface="Calibri" panose="020F0502020204030204" pitchFamily="34" charset="0"/>
                        </a:rPr>
                        <a:t>(hourly)</a:t>
                      </a:r>
                      <a:endParaRPr lang="en-GB"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GB" sz="1400" b="0" i="0" u="none" strike="noStrike" dirty="0">
                          <a:solidFill>
                            <a:srgbClr val="000000"/>
                          </a:solidFill>
                          <a:effectLst/>
                          <a:latin typeface="Calibri" panose="020F0502020204030204" pitchFamily="34" charset="0"/>
                        </a:rPr>
                        <a:t>£17.99</a:t>
                      </a:r>
                    </a:p>
                  </a:txBody>
                  <a:tcPr marL="6350" marR="72000" marT="6350" marB="0" anchor="ctr"/>
                </a:tc>
                <a:tc>
                  <a:txBody>
                    <a:bodyPr/>
                    <a:lstStyle/>
                    <a:p>
                      <a:pPr algn="ctr" fontAlgn="b"/>
                      <a:r>
                        <a:rPr lang="en-GB" sz="1400" b="0" i="0" u="none" strike="noStrike" dirty="0">
                          <a:solidFill>
                            <a:srgbClr val="000000"/>
                          </a:solidFill>
                          <a:effectLst/>
                          <a:latin typeface="Calibri" panose="020F0502020204030204" pitchFamily="34" charset="0"/>
                        </a:rPr>
                        <a:t>£20.84</a:t>
                      </a:r>
                    </a:p>
                  </a:txBody>
                  <a:tcPr marL="6350" marR="72000" marT="6350" marB="0" anchor="ctr"/>
                </a:tc>
                <a:tc>
                  <a:txBody>
                    <a:bodyPr/>
                    <a:lstStyle/>
                    <a:p>
                      <a:pPr algn="ctr" fontAlgn="b"/>
                      <a:r>
                        <a:rPr lang="en-GB" sz="1400" b="0" i="0" u="none" strike="noStrike" dirty="0">
                          <a:solidFill>
                            <a:srgbClr val="000000"/>
                          </a:solidFill>
                          <a:effectLst/>
                          <a:latin typeface="Calibri" panose="020F0502020204030204" pitchFamily="34" charset="0"/>
                        </a:rPr>
                        <a:t>£22.89</a:t>
                      </a:r>
                    </a:p>
                  </a:txBody>
                  <a:tcPr marL="6350" marR="72000" marT="6350" marB="0" anchor="ctr"/>
                </a:tc>
                <a:extLst>
                  <a:ext uri="{0D108BD9-81ED-4DB2-BD59-A6C34878D82A}">
                    <a16:rowId xmlns:a16="http://schemas.microsoft.com/office/drawing/2014/main" val="2976357818"/>
                  </a:ext>
                </a:extLst>
              </a:tr>
              <a:tr h="370840">
                <a:tc>
                  <a:txBody>
                    <a:bodyPr/>
                    <a:lstStyle/>
                    <a:p>
                      <a:pPr algn="l" fontAlgn="b"/>
                      <a:r>
                        <a:rPr lang="en-GB" sz="1400" b="1" i="0" u="none" strike="noStrike" dirty="0">
                          <a:solidFill>
                            <a:srgbClr val="000000"/>
                          </a:solidFill>
                          <a:effectLst/>
                          <a:latin typeface="Calibri" panose="020F0502020204030204" pitchFamily="34" charset="0"/>
                        </a:rPr>
                        <a:t>Residential</a:t>
                      </a:r>
                    </a:p>
                  </a:txBody>
                  <a:tcPr marL="6350" marR="6350" marT="6350" marB="0" anchor="ctr"/>
                </a:tc>
                <a:tc>
                  <a:txBody>
                    <a:bodyPr/>
                    <a:lstStyle/>
                    <a:p>
                      <a:pPr algn="ctr" fontAlgn="b"/>
                      <a:r>
                        <a:rPr lang="en-GB" sz="1400" b="0" i="0" u="none" strike="noStrike" dirty="0">
                          <a:solidFill>
                            <a:srgbClr val="000000"/>
                          </a:solidFill>
                          <a:effectLst/>
                          <a:latin typeface="Calibri" panose="020F0502020204030204" pitchFamily="34" charset="0"/>
                        </a:rPr>
                        <a:t>£870.30</a:t>
                      </a:r>
                    </a:p>
                  </a:txBody>
                  <a:tcPr marL="6350" marR="72000" marT="6350" marB="0" anchor="ctr"/>
                </a:tc>
                <a:tc>
                  <a:txBody>
                    <a:bodyPr/>
                    <a:lstStyle/>
                    <a:p>
                      <a:pPr algn="ctr" fontAlgn="b"/>
                      <a:r>
                        <a:rPr lang="en-GB" sz="1400" b="0" i="0" u="none" strike="noStrike" dirty="0">
                          <a:solidFill>
                            <a:srgbClr val="000000"/>
                          </a:solidFill>
                          <a:effectLst/>
                          <a:latin typeface="Calibri" panose="020F0502020204030204" pitchFamily="34" charset="0"/>
                        </a:rPr>
                        <a:t>£1,028.53</a:t>
                      </a:r>
                    </a:p>
                  </a:txBody>
                  <a:tcPr marL="6350" marR="72000" marT="6350" marB="0" anchor="ctr"/>
                </a:tc>
                <a:tc>
                  <a:txBody>
                    <a:bodyPr/>
                    <a:lstStyle/>
                    <a:p>
                      <a:pPr algn="ctr" fontAlgn="b"/>
                      <a:r>
                        <a:rPr lang="en-GB" sz="1400" b="0" i="0" u="none" strike="noStrike" dirty="0">
                          <a:solidFill>
                            <a:srgbClr val="000000"/>
                          </a:solidFill>
                          <a:effectLst/>
                          <a:latin typeface="Calibri" panose="020F0502020204030204" pitchFamily="34" charset="0"/>
                        </a:rPr>
                        <a:t>£1,186.76</a:t>
                      </a:r>
                    </a:p>
                  </a:txBody>
                  <a:tcPr marL="6350" marR="72000" marT="6350" marB="0" anchor="ctr"/>
                </a:tc>
                <a:extLst>
                  <a:ext uri="{0D108BD9-81ED-4DB2-BD59-A6C34878D82A}">
                    <a16:rowId xmlns:a16="http://schemas.microsoft.com/office/drawing/2014/main" val="777106011"/>
                  </a:ext>
                </a:extLst>
              </a:tr>
              <a:tr h="370840">
                <a:tc>
                  <a:txBody>
                    <a:bodyPr/>
                    <a:lstStyle/>
                    <a:p>
                      <a:pPr algn="l" fontAlgn="b"/>
                      <a:r>
                        <a:rPr lang="en-GB" sz="1400" b="1" i="0" u="none" strike="noStrike" dirty="0">
                          <a:solidFill>
                            <a:srgbClr val="000000"/>
                          </a:solidFill>
                          <a:effectLst/>
                          <a:latin typeface="Calibri" panose="020F0502020204030204" pitchFamily="34" charset="0"/>
                        </a:rPr>
                        <a:t>Residential EMI</a:t>
                      </a:r>
                    </a:p>
                  </a:txBody>
                  <a:tcPr marL="6350" marR="6350" marT="6350" marB="0" anchor="ctr"/>
                </a:tc>
                <a:tc>
                  <a:txBody>
                    <a:bodyPr/>
                    <a:lstStyle/>
                    <a:p>
                      <a:pPr algn="ctr" fontAlgn="b"/>
                      <a:r>
                        <a:rPr lang="en-GB" sz="1400" b="0" i="0" u="none" strike="noStrike" dirty="0">
                          <a:solidFill>
                            <a:srgbClr val="000000"/>
                          </a:solidFill>
                          <a:effectLst/>
                          <a:latin typeface="Calibri" panose="020F0502020204030204" pitchFamily="34" charset="0"/>
                        </a:rPr>
                        <a:t>£819.21</a:t>
                      </a:r>
                    </a:p>
                  </a:txBody>
                  <a:tcPr marL="6350" marR="72000" marT="6350" marB="0" anchor="ctr"/>
                </a:tc>
                <a:tc>
                  <a:txBody>
                    <a:bodyPr/>
                    <a:lstStyle/>
                    <a:p>
                      <a:pPr algn="ctr" fontAlgn="b"/>
                      <a:r>
                        <a:rPr lang="en-US" sz="1400" b="0" i="0" u="none" strike="noStrike" dirty="0">
                          <a:solidFill>
                            <a:srgbClr val="000000"/>
                          </a:solidFill>
                          <a:effectLst/>
                          <a:latin typeface="Calibri" panose="020F0502020204030204" pitchFamily="34" charset="0"/>
                        </a:rPr>
                        <a:t>£1,</a:t>
                      </a:r>
                      <a:r>
                        <a:rPr lang="en-GB" sz="1400" b="0" i="0" u="none" strike="noStrike" dirty="0">
                          <a:solidFill>
                            <a:srgbClr val="000000"/>
                          </a:solidFill>
                          <a:effectLst/>
                          <a:latin typeface="Calibri" panose="020F0502020204030204" pitchFamily="34" charset="0"/>
                        </a:rPr>
                        <a:t>011.79</a:t>
                      </a:r>
                    </a:p>
                  </a:txBody>
                  <a:tcPr marL="6350" marR="72000" marT="6350" marB="0" anchor="ctr"/>
                </a:tc>
                <a:tc>
                  <a:txBody>
                    <a:bodyPr/>
                    <a:lstStyle/>
                    <a:p>
                      <a:pPr algn="ctr" fontAlgn="b"/>
                      <a:r>
                        <a:rPr lang="en-GB" sz="1400" b="0" i="0" u="none" strike="noStrike" dirty="0">
                          <a:solidFill>
                            <a:srgbClr val="000000"/>
                          </a:solidFill>
                          <a:effectLst/>
                          <a:latin typeface="Calibri" panose="020F0502020204030204" pitchFamily="34" charset="0"/>
                        </a:rPr>
                        <a:t>£1,204.38</a:t>
                      </a:r>
                    </a:p>
                  </a:txBody>
                  <a:tcPr marL="6350" marR="72000" marT="6350" marB="0" anchor="ctr"/>
                </a:tc>
                <a:extLst>
                  <a:ext uri="{0D108BD9-81ED-4DB2-BD59-A6C34878D82A}">
                    <a16:rowId xmlns:a16="http://schemas.microsoft.com/office/drawing/2014/main" val="2041834813"/>
                  </a:ext>
                </a:extLst>
              </a:tr>
              <a:tr h="370840">
                <a:tc>
                  <a:txBody>
                    <a:bodyPr/>
                    <a:lstStyle/>
                    <a:p>
                      <a:pPr algn="l" fontAlgn="b"/>
                      <a:r>
                        <a:rPr lang="en-GB" sz="1400" b="1" i="0" u="none" strike="noStrike" dirty="0">
                          <a:solidFill>
                            <a:srgbClr val="000000"/>
                          </a:solidFill>
                          <a:effectLst/>
                          <a:latin typeface="Calibri" panose="020F0502020204030204" pitchFamily="34" charset="0"/>
                        </a:rPr>
                        <a:t>Nursing</a:t>
                      </a:r>
                    </a:p>
                  </a:txBody>
                  <a:tcPr marL="6350" marR="6350" marT="6350" marB="0" anchor="ctr"/>
                </a:tc>
                <a:tc>
                  <a:txBody>
                    <a:bodyPr/>
                    <a:lstStyle/>
                    <a:p>
                      <a:pPr algn="ctr" fontAlgn="b"/>
                      <a:r>
                        <a:rPr lang="en-GB" sz="1400" b="0" i="0" u="none" strike="noStrike" dirty="0">
                          <a:solidFill>
                            <a:srgbClr val="000000"/>
                          </a:solidFill>
                          <a:effectLst/>
                          <a:latin typeface="Calibri" panose="020F0502020204030204" pitchFamily="34" charset="0"/>
                        </a:rPr>
                        <a:t>£976.30</a:t>
                      </a:r>
                    </a:p>
                  </a:txBody>
                  <a:tcPr marL="6350" marR="72000" marT="6350" marB="0" anchor="ctr"/>
                </a:tc>
                <a:tc>
                  <a:txBody>
                    <a:bodyPr/>
                    <a:lstStyle/>
                    <a:p>
                      <a:pPr algn="ctr" fontAlgn="b"/>
                      <a:r>
                        <a:rPr lang="en-GB" sz="1400" b="0" i="0" u="none" strike="noStrike" dirty="0">
                          <a:solidFill>
                            <a:srgbClr val="000000"/>
                          </a:solidFill>
                          <a:effectLst/>
                          <a:latin typeface="Calibri" panose="020F0502020204030204" pitchFamily="34" charset="0"/>
                        </a:rPr>
                        <a:t>£1,179.68</a:t>
                      </a:r>
                    </a:p>
                  </a:txBody>
                  <a:tcPr marL="6350" marR="72000" marT="6350" marB="0" anchor="ctr"/>
                </a:tc>
                <a:tc>
                  <a:txBody>
                    <a:bodyPr/>
                    <a:lstStyle/>
                    <a:p>
                      <a:pPr algn="ctr" fontAlgn="b"/>
                      <a:r>
                        <a:rPr lang="en-GB" sz="1400" b="0" i="0" u="none" strike="noStrike" dirty="0">
                          <a:solidFill>
                            <a:srgbClr val="000000"/>
                          </a:solidFill>
                          <a:effectLst/>
                          <a:latin typeface="Calibri" panose="020F0502020204030204" pitchFamily="34" charset="0"/>
                        </a:rPr>
                        <a:t>£1,383.06</a:t>
                      </a:r>
                    </a:p>
                  </a:txBody>
                  <a:tcPr marL="6350" marR="72000" marT="6350" marB="0" anchor="ctr"/>
                </a:tc>
                <a:extLst>
                  <a:ext uri="{0D108BD9-81ED-4DB2-BD59-A6C34878D82A}">
                    <a16:rowId xmlns:a16="http://schemas.microsoft.com/office/drawing/2014/main" val="3128345874"/>
                  </a:ext>
                </a:extLst>
              </a:tr>
              <a:tr h="370840">
                <a:tc>
                  <a:txBody>
                    <a:bodyPr/>
                    <a:lstStyle/>
                    <a:p>
                      <a:pPr algn="l" fontAlgn="b"/>
                      <a:r>
                        <a:rPr lang="en-GB" sz="1400" b="1" i="0" u="none" strike="noStrike" dirty="0">
                          <a:solidFill>
                            <a:srgbClr val="000000"/>
                          </a:solidFill>
                          <a:effectLst/>
                          <a:latin typeface="Calibri" panose="020F0502020204030204" pitchFamily="34" charset="0"/>
                        </a:rPr>
                        <a:t>Nursing EMI</a:t>
                      </a:r>
                    </a:p>
                  </a:txBody>
                  <a:tcPr marL="6350" marR="6350" marT="6350" marB="0" anchor="ctr"/>
                </a:tc>
                <a:tc>
                  <a:txBody>
                    <a:bodyPr/>
                    <a:lstStyle/>
                    <a:p>
                      <a:pPr algn="ctr" fontAlgn="b"/>
                      <a:r>
                        <a:rPr lang="en-GB" sz="1400" b="0" i="0" u="none" strike="noStrike" dirty="0">
                          <a:solidFill>
                            <a:srgbClr val="000000"/>
                          </a:solidFill>
                          <a:effectLst/>
                          <a:latin typeface="Calibri" panose="020F0502020204030204" pitchFamily="34" charset="0"/>
                        </a:rPr>
                        <a:t>£953.78</a:t>
                      </a:r>
                    </a:p>
                  </a:txBody>
                  <a:tcPr marL="6350" marR="72000" marT="6350" marB="0" anchor="ctr"/>
                </a:tc>
                <a:tc>
                  <a:txBody>
                    <a:bodyPr/>
                    <a:lstStyle/>
                    <a:p>
                      <a:pPr algn="ctr" fontAlgn="b"/>
                      <a:r>
                        <a:rPr lang="en-GB" sz="1400" b="0" i="0" u="none" strike="noStrike" dirty="0">
                          <a:solidFill>
                            <a:srgbClr val="000000"/>
                          </a:solidFill>
                          <a:effectLst/>
                          <a:latin typeface="Calibri" panose="020F0502020204030204" pitchFamily="34" charset="0"/>
                        </a:rPr>
                        <a:t>£1,141.07</a:t>
                      </a:r>
                    </a:p>
                  </a:txBody>
                  <a:tcPr marL="6350" marR="72000" marT="6350" marB="0" anchor="ctr"/>
                </a:tc>
                <a:tc>
                  <a:txBody>
                    <a:bodyPr/>
                    <a:lstStyle/>
                    <a:p>
                      <a:pPr algn="ctr" fontAlgn="b"/>
                      <a:r>
                        <a:rPr lang="en-GB" sz="1400" b="0" i="0" u="none" strike="noStrike" dirty="0">
                          <a:solidFill>
                            <a:srgbClr val="000000"/>
                          </a:solidFill>
                          <a:effectLst/>
                          <a:latin typeface="Calibri" panose="020F0502020204030204" pitchFamily="34" charset="0"/>
                        </a:rPr>
                        <a:t>£1,328.35</a:t>
                      </a:r>
                    </a:p>
                  </a:txBody>
                  <a:tcPr marL="6350" marR="72000" marT="6350" marB="0" anchor="ctr"/>
                </a:tc>
                <a:extLst>
                  <a:ext uri="{0D108BD9-81ED-4DB2-BD59-A6C34878D82A}">
                    <a16:rowId xmlns:a16="http://schemas.microsoft.com/office/drawing/2014/main" val="3038750213"/>
                  </a:ext>
                </a:extLst>
              </a:tr>
            </a:tbl>
          </a:graphicData>
        </a:graphic>
      </p:graphicFrame>
      <p:sp>
        <p:nvSpPr>
          <p:cNvPr id="4" name="TextBox 3">
            <a:extLst>
              <a:ext uri="{FF2B5EF4-FFF2-40B4-BE49-F238E27FC236}">
                <a16:creationId xmlns:a16="http://schemas.microsoft.com/office/drawing/2014/main" id="{83F5C4AE-4527-DD3A-6F6B-8EF4CE689827}"/>
              </a:ext>
            </a:extLst>
          </p:cNvPr>
          <p:cNvSpPr txBox="1"/>
          <p:nvPr/>
        </p:nvSpPr>
        <p:spPr>
          <a:xfrm>
            <a:off x="962399" y="4765800"/>
            <a:ext cx="5813803" cy="181588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Please note, the costs inputted into the forecast are for projection purposes only, as shown in the table to the right, it wouldn’t be sustainable for the council to move to these rates.</a:t>
            </a:r>
          </a:p>
          <a:p>
            <a:pPr marL="285750" indent="-285750">
              <a:buClr>
                <a:schemeClr val="accent1"/>
              </a:buClr>
              <a:buFont typeface="Arial" panose="020B0604020202020204" pitchFamily="34" charset="0"/>
              <a:buChar char="•"/>
            </a:pPr>
            <a:r>
              <a:rPr lang="en-US" sz="1600" dirty="0">
                <a:solidFill>
                  <a:schemeClr val="tx1">
                    <a:lumMod val="50000"/>
                  </a:schemeClr>
                </a:solidFill>
                <a:latin typeface="+mj-lt"/>
              </a:rPr>
              <a:t>This is currently based on an estimate and a number of assumptions have been used to develop the forecast.</a:t>
            </a:r>
            <a:r>
              <a:rPr lang="en-GB" sz="1600" dirty="0">
                <a:solidFill>
                  <a:schemeClr val="tx1">
                    <a:lumMod val="50000"/>
                  </a:schemeClr>
                </a:solidFill>
                <a:latin typeface="+mj-lt"/>
              </a:rPr>
              <a:t> The methodology and assumptions have been stated in appendix 1 and 2.</a:t>
            </a:r>
            <a:endParaRPr lang="en-US" sz="1600" dirty="0">
              <a:solidFill>
                <a:schemeClr val="tx1">
                  <a:lumMod val="50000"/>
                </a:schemeClr>
              </a:solidFill>
              <a:latin typeface="+mj-lt"/>
            </a:endParaRPr>
          </a:p>
        </p:txBody>
      </p:sp>
      <p:sp>
        <p:nvSpPr>
          <p:cNvPr id="2" name="TextBox 1">
            <a:extLst>
              <a:ext uri="{FF2B5EF4-FFF2-40B4-BE49-F238E27FC236}">
                <a16:creationId xmlns:a16="http://schemas.microsoft.com/office/drawing/2014/main" id="{8AEB4C97-08B4-A76C-414D-33109BB45B75}"/>
              </a:ext>
              <a:ext uri="{C183D7F6-B498-43B3-948B-1728B52AA6E4}">
                <adec:decorative xmlns:adec="http://schemas.microsoft.com/office/drawing/2017/decorative" val="1"/>
              </a:ext>
            </a:extLst>
          </p:cNvPr>
          <p:cNvSpPr txBox="1"/>
          <p:nvPr/>
        </p:nvSpPr>
        <p:spPr>
          <a:xfrm>
            <a:off x="9310076" y="361461"/>
            <a:ext cx="2598615" cy="791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7" name="Picture 5">
            <a:extLst>
              <a:ext uri="{FF2B5EF4-FFF2-40B4-BE49-F238E27FC236}">
                <a16:creationId xmlns:a16="http://schemas.microsoft.com/office/drawing/2014/main" id="{16DD68A2-B2D2-8135-9E55-CFBCE194B45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60864" y="219319"/>
            <a:ext cx="2638425" cy="1104900"/>
          </a:xfrm>
          <a:prstGeom prst="rect">
            <a:avLst/>
          </a:prstGeom>
        </p:spPr>
      </p:pic>
      <p:sp>
        <p:nvSpPr>
          <p:cNvPr id="8" name="Slide Number Placeholder 12">
            <a:extLst>
              <a:ext uri="{FF2B5EF4-FFF2-40B4-BE49-F238E27FC236}">
                <a16:creationId xmlns:a16="http://schemas.microsoft.com/office/drawing/2014/main" id="{AA7C0376-B00E-CE6E-E3A7-8D16591F960B}"/>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66820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9DD43-DFF1-4467-B662-018CA2CD8357}"/>
              </a:ext>
            </a:extLst>
          </p:cNvPr>
          <p:cNvSpPr>
            <a:spLocks noGrp="1"/>
          </p:cNvSpPr>
          <p:nvPr>
            <p:ph type="title"/>
          </p:nvPr>
        </p:nvSpPr>
        <p:spPr/>
        <p:txBody>
          <a:bodyPr>
            <a:normAutofit/>
          </a:bodyPr>
          <a:lstStyle/>
          <a:p>
            <a:r>
              <a:rPr lang="en-US" dirty="0"/>
              <a:t>Section 3</a:t>
            </a:r>
          </a:p>
        </p:txBody>
      </p:sp>
      <p:sp>
        <p:nvSpPr>
          <p:cNvPr id="7" name="Text Placeholder 6">
            <a:extLst>
              <a:ext uri="{FF2B5EF4-FFF2-40B4-BE49-F238E27FC236}">
                <a16:creationId xmlns:a16="http://schemas.microsoft.com/office/drawing/2014/main" id="{F98E418F-38C2-4771-BE6F-413EF6B03088}"/>
              </a:ext>
            </a:extLst>
          </p:cNvPr>
          <p:cNvSpPr>
            <a:spLocks noGrp="1"/>
          </p:cNvSpPr>
          <p:nvPr>
            <p:ph type="body" sz="quarter" idx="15"/>
          </p:nvPr>
        </p:nvSpPr>
        <p:spPr/>
        <p:txBody>
          <a:bodyPr/>
          <a:lstStyle/>
          <a:p>
            <a:r>
              <a:rPr lang="en-US" dirty="0"/>
              <a:t>Plans for each sub-market to address the sustainability issues identified</a:t>
            </a:r>
            <a:endParaRPr lang="en-GB" dirty="0"/>
          </a:p>
        </p:txBody>
      </p:sp>
      <p:sp>
        <p:nvSpPr>
          <p:cNvPr id="2" name="TextBox 1">
            <a:extLst>
              <a:ext uri="{FF2B5EF4-FFF2-40B4-BE49-F238E27FC236}">
                <a16:creationId xmlns:a16="http://schemas.microsoft.com/office/drawing/2014/main" id="{52F6D0EB-DDF1-204D-631D-2EA08D2E4844}"/>
              </a:ext>
              <a:ext uri="{C183D7F6-B498-43B3-948B-1728B52AA6E4}">
                <adec:decorative xmlns:adec="http://schemas.microsoft.com/office/drawing/2017/decorative" val="1"/>
              </a:ext>
            </a:extLst>
          </p:cNvPr>
          <p:cNvSpPr txBox="1"/>
          <p:nvPr/>
        </p:nvSpPr>
        <p:spPr>
          <a:xfrm>
            <a:off x="8186615" y="1025769"/>
            <a:ext cx="3018692" cy="10550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8">
            <a:extLst>
              <a:ext uri="{FF2B5EF4-FFF2-40B4-BE49-F238E27FC236}">
                <a16:creationId xmlns:a16="http://schemas.microsoft.com/office/drawing/2014/main" id="{11B89153-7536-7E23-C8A9-5494DBD86E0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15556" y="671209"/>
            <a:ext cx="3266037" cy="1366897"/>
          </a:xfrm>
          <a:prstGeom prst="rect">
            <a:avLst/>
          </a:prstGeom>
        </p:spPr>
      </p:pic>
      <p:sp>
        <p:nvSpPr>
          <p:cNvPr id="9" name="Slide Number Placeholder 12">
            <a:extLst>
              <a:ext uri="{FF2B5EF4-FFF2-40B4-BE49-F238E27FC236}">
                <a16:creationId xmlns:a16="http://schemas.microsoft.com/office/drawing/2014/main" id="{924FF687-1DFC-6D1F-CC7A-2B484CA3445F}"/>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30737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3FBAEA-FD4C-F48B-FF4F-3D48A7470A58}"/>
              </a:ext>
            </a:extLst>
          </p:cNvPr>
          <p:cNvSpPr>
            <a:spLocks noGrp="1"/>
          </p:cNvSpPr>
          <p:nvPr>
            <p:ph type="title"/>
          </p:nvPr>
        </p:nvSpPr>
        <p:spPr/>
        <p:txBody>
          <a:bodyPr/>
          <a:lstStyle/>
          <a:p>
            <a:r>
              <a:rPr lang="en-US" dirty="0"/>
              <a:t>Slough Care Market Sustainability – Strategic Analysis SWOT</a:t>
            </a:r>
            <a:endParaRPr lang="en-GB" dirty="0"/>
          </a:p>
        </p:txBody>
      </p:sp>
      <p:sp>
        <p:nvSpPr>
          <p:cNvPr id="87" name="TextBox 64">
            <a:extLst>
              <a:ext uri="{FF2B5EF4-FFF2-40B4-BE49-F238E27FC236}">
                <a16:creationId xmlns:a16="http://schemas.microsoft.com/office/drawing/2014/main" id="{D53CC808-1060-A691-62C8-7F5484853AB7}"/>
              </a:ext>
            </a:extLst>
          </p:cNvPr>
          <p:cNvSpPr txBox="1"/>
          <p:nvPr/>
        </p:nvSpPr>
        <p:spPr>
          <a:xfrm>
            <a:off x="2891499" y="1261204"/>
            <a:ext cx="1063689" cy="307777"/>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solidFill>
                <a:effectLst/>
                <a:uLnTx/>
                <a:uFillTx/>
                <a:ea typeface="Roboto" charset="0"/>
                <a:cs typeface="Roboto" charset="0"/>
              </a:rPr>
              <a:t>STRENGTHS</a:t>
            </a:r>
          </a:p>
        </p:txBody>
      </p:sp>
      <p:sp>
        <p:nvSpPr>
          <p:cNvPr id="88" name="TextBox 65">
            <a:extLst>
              <a:ext uri="{FF2B5EF4-FFF2-40B4-BE49-F238E27FC236}">
                <a16:creationId xmlns:a16="http://schemas.microsoft.com/office/drawing/2014/main" id="{BFA13DD0-9E43-8596-A1F7-B368F0C2E366}"/>
              </a:ext>
            </a:extLst>
          </p:cNvPr>
          <p:cNvSpPr txBox="1"/>
          <p:nvPr/>
        </p:nvSpPr>
        <p:spPr>
          <a:xfrm>
            <a:off x="368680" y="1642851"/>
            <a:ext cx="4030677" cy="212365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200" dirty="0">
                <a:solidFill>
                  <a:schemeClr val="tx1">
                    <a:lumMod val="50000"/>
                  </a:schemeClr>
                </a:solidFill>
                <a:latin typeface="+mj-lt"/>
                <a:ea typeface="Roboto Light" charset="0"/>
                <a:cs typeface="Roboto Light" charset="0"/>
              </a:rPr>
              <a:t>There is sufficient capacity in the market to meet the demands of state funded and self-funded service users.</a:t>
            </a: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lumMod val="50000"/>
                  </a:schemeClr>
                </a:solidFill>
                <a:effectLst/>
                <a:uLnTx/>
                <a:uFillTx/>
                <a:latin typeface="+mj-lt"/>
                <a:ea typeface="Roboto Light" charset="0"/>
                <a:cs typeface="Roboto Light" charset="0"/>
              </a:rPr>
              <a:t>There is good diversity across the market, with a variety of different providers, services and coverage across the borough.</a:t>
            </a: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lumMod val="50000"/>
                  </a:schemeClr>
                </a:solidFill>
                <a:effectLst/>
                <a:uLnTx/>
                <a:uFillTx/>
                <a:latin typeface="+mj-lt"/>
                <a:ea typeface="Roboto Light" charset="0"/>
                <a:cs typeface="Roboto Light" charset="0"/>
              </a:rPr>
              <a:t>Providers and the marketplace have skills and knowledge within their teams to build upon and support with improving future services.</a:t>
            </a:r>
          </a:p>
          <a:p>
            <a:pPr marL="171450" indent="-171450">
              <a:buClr>
                <a:schemeClr val="accent1"/>
              </a:buClr>
              <a:buFont typeface="Arial" panose="020B0604020202020204" pitchFamily="34" charset="0"/>
              <a:buChar char="•"/>
            </a:pPr>
            <a:r>
              <a:rPr lang="en-US" sz="1200" dirty="0">
                <a:solidFill>
                  <a:schemeClr val="tx1">
                    <a:lumMod val="50000"/>
                  </a:schemeClr>
                </a:solidFill>
                <a:latin typeface="+mj-lt"/>
                <a:ea typeface="Roboto Light" charset="0"/>
                <a:cs typeface="Roboto Light" charset="0"/>
              </a:rPr>
              <a:t>There is a good understand of the current </a:t>
            </a:r>
            <a:r>
              <a:rPr kumimoji="0" lang="en-US" sz="1200" b="0" i="0" u="none" strike="noStrike" kern="1200" cap="none" spc="0" normalizeH="0" baseline="0" noProof="0" dirty="0">
                <a:ln>
                  <a:noFill/>
                </a:ln>
                <a:solidFill>
                  <a:schemeClr val="tx1">
                    <a:lumMod val="50000"/>
                  </a:schemeClr>
                </a:solidFill>
                <a:effectLst/>
                <a:uLnTx/>
                <a:uFillTx/>
                <a:latin typeface="+mj-lt"/>
                <a:ea typeface="Roboto Light" charset="0"/>
                <a:cs typeface="Roboto Light" charset="0"/>
              </a:rPr>
              <a:t>need and in capacity which will be required in the future.</a:t>
            </a: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lumMod val="50000"/>
                  </a:schemeClr>
                </a:solidFill>
                <a:effectLst/>
                <a:uLnTx/>
                <a:uFillTx/>
                <a:latin typeface="+mj-lt"/>
                <a:ea typeface="Roboto Light" charset="0"/>
                <a:cs typeface="Roboto Light" charset="0"/>
              </a:rPr>
              <a:t>There is generally ‘good’ CQC ratings across the market. </a:t>
            </a:r>
          </a:p>
        </p:txBody>
      </p:sp>
      <p:sp>
        <p:nvSpPr>
          <p:cNvPr id="89" name="TextBox 66">
            <a:extLst>
              <a:ext uri="{FF2B5EF4-FFF2-40B4-BE49-F238E27FC236}">
                <a16:creationId xmlns:a16="http://schemas.microsoft.com/office/drawing/2014/main" id="{E5ECF42E-7D72-D36A-834C-E91D9EDC9315}"/>
              </a:ext>
            </a:extLst>
          </p:cNvPr>
          <p:cNvSpPr txBox="1"/>
          <p:nvPr/>
        </p:nvSpPr>
        <p:spPr>
          <a:xfrm>
            <a:off x="2891500" y="3695878"/>
            <a:ext cx="1399485" cy="307777"/>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solidFill>
                <a:effectLst/>
                <a:uLnTx/>
                <a:uFillTx/>
                <a:ea typeface="Roboto" charset="0"/>
                <a:cs typeface="Roboto" charset="0"/>
              </a:rPr>
              <a:t>OPPORTUNITIES</a:t>
            </a:r>
          </a:p>
        </p:txBody>
      </p:sp>
      <p:sp>
        <p:nvSpPr>
          <p:cNvPr id="90" name="TextBox 67">
            <a:extLst>
              <a:ext uri="{FF2B5EF4-FFF2-40B4-BE49-F238E27FC236}">
                <a16:creationId xmlns:a16="http://schemas.microsoft.com/office/drawing/2014/main" id="{6DD1DC75-24CE-7AFB-0FE2-BF7FDE6BDCEA}"/>
              </a:ext>
            </a:extLst>
          </p:cNvPr>
          <p:cNvSpPr txBox="1"/>
          <p:nvPr/>
        </p:nvSpPr>
        <p:spPr>
          <a:xfrm>
            <a:off x="368680" y="4077525"/>
            <a:ext cx="4030677" cy="3046988"/>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200" dirty="0">
                <a:solidFill>
                  <a:schemeClr val="tx1">
                    <a:lumMod val="50000"/>
                  </a:schemeClr>
                </a:solidFill>
                <a:latin typeface="+mj-lt"/>
                <a:ea typeface="Roboto Light"/>
                <a:cs typeface="Roboto Light"/>
              </a:rPr>
              <a:t>Fully optimising the councils </a:t>
            </a:r>
            <a:r>
              <a:rPr kumimoji="0" lang="en-US" sz="1200" b="0" i="0" u="none" strike="noStrike" kern="1200" cap="none" spc="0" normalizeH="0" baseline="0" noProof="0" dirty="0">
                <a:ln>
                  <a:noFill/>
                </a:ln>
                <a:solidFill>
                  <a:schemeClr val="tx1">
                    <a:lumMod val="50000"/>
                  </a:schemeClr>
                </a:solidFill>
                <a:effectLst/>
                <a:uLnTx/>
                <a:uFillTx/>
                <a:latin typeface="+mj-lt"/>
                <a:ea typeface="Roboto Light"/>
                <a:cs typeface="Roboto Light"/>
              </a:rPr>
              <a:t>reablement service to support people to be more independent and also manage hospital discharge, reducing pressure on homecare providers.</a:t>
            </a: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lumMod val="50000"/>
                  </a:schemeClr>
                </a:solidFill>
                <a:effectLst/>
                <a:uLnTx/>
                <a:uFillTx/>
                <a:latin typeface="+mj-lt"/>
                <a:ea typeface="Roboto Light"/>
                <a:cs typeface="Roboto Light"/>
              </a:rPr>
              <a:t>Developing tech enabled care both in people’s homes and in care homes.</a:t>
            </a:r>
            <a:endParaRPr lang="en-US" sz="1200" b="0" i="0" u="none" strike="noStrike" kern="1200" cap="none" spc="0" normalizeH="0" baseline="0" noProof="0" dirty="0">
              <a:ln>
                <a:noFill/>
              </a:ln>
              <a:solidFill>
                <a:schemeClr val="tx1">
                  <a:lumMod val="50000"/>
                </a:schemeClr>
              </a:solidFill>
              <a:effectLst/>
              <a:uLnTx/>
              <a:uFillTx/>
              <a:latin typeface="+mj-lt"/>
              <a:ea typeface="Roboto Light"/>
              <a:cs typeface="Roboto Light"/>
            </a:endParaRPr>
          </a:p>
          <a:p>
            <a:pPr marL="171450" indent="-171450">
              <a:buClr>
                <a:schemeClr val="accent1"/>
              </a:buClr>
              <a:buFont typeface="Arial" panose="020B0604020202020204" pitchFamily="34" charset="0"/>
              <a:buChar char="•"/>
              <a:defRPr/>
            </a:pPr>
            <a:r>
              <a:rPr kumimoji="0" lang="en-US" sz="1200" b="0" i="0" u="none" strike="noStrike" kern="1200" cap="none" spc="0" normalizeH="0" baseline="0" noProof="0" dirty="0">
                <a:ln>
                  <a:noFill/>
                </a:ln>
                <a:solidFill>
                  <a:schemeClr val="tx1">
                    <a:lumMod val="50000"/>
                  </a:schemeClr>
                </a:solidFill>
                <a:effectLst/>
                <a:uLnTx/>
                <a:uFillTx/>
                <a:latin typeface="+mj-lt"/>
                <a:ea typeface="Roboto Light"/>
                <a:cs typeface="Roboto Light"/>
              </a:rPr>
              <a:t>Development of integrated health and social care services in the </a:t>
            </a:r>
            <a:r>
              <a:rPr lang="en-US" sz="1200" dirty="0">
                <a:solidFill>
                  <a:schemeClr val="tx1">
                    <a:lumMod val="50000"/>
                  </a:schemeClr>
                </a:solidFill>
                <a:latin typeface="+mj-lt"/>
                <a:ea typeface="Roboto Light"/>
                <a:cs typeface="Roboto Light"/>
              </a:rPr>
              <a:t>future, identifying opportunities to improve services to people and utilise a holistic approach to care. </a:t>
            </a:r>
            <a:endParaRPr lang="en-US" sz="1200" b="0" i="0" u="none" strike="noStrike" kern="1200" cap="none" spc="0" normalizeH="0" baseline="0" noProof="0" dirty="0">
              <a:ln>
                <a:noFill/>
              </a:ln>
              <a:solidFill>
                <a:schemeClr val="tx1">
                  <a:lumMod val="50000"/>
                </a:schemeClr>
              </a:solidFill>
              <a:effectLst/>
              <a:uLnTx/>
              <a:uFillTx/>
              <a:latin typeface="+mj-lt"/>
              <a:ea typeface="Roboto Light" charset="0"/>
              <a:cs typeface="Roboto Light" charset="0"/>
            </a:endParaRPr>
          </a:p>
          <a:p>
            <a:pPr marL="171450" indent="-171450">
              <a:buClr>
                <a:schemeClr val="accent1"/>
              </a:buClr>
              <a:buFont typeface="Arial" panose="020B0604020202020204" pitchFamily="34" charset="0"/>
              <a:buChar char="•"/>
            </a:pPr>
            <a:r>
              <a:rPr kumimoji="0" lang="en-US" sz="1200" b="0" i="0" u="none" strike="noStrike" kern="1200" cap="none" spc="0" normalizeH="0" baseline="0" noProof="0" dirty="0">
                <a:ln>
                  <a:noFill/>
                </a:ln>
                <a:solidFill>
                  <a:schemeClr val="tx1">
                    <a:lumMod val="50000"/>
                  </a:schemeClr>
                </a:solidFill>
                <a:effectLst/>
                <a:uLnTx/>
                <a:uFillTx/>
                <a:latin typeface="+mj-lt"/>
                <a:ea typeface="Roboto Light"/>
                <a:cs typeface="Roboto Light"/>
              </a:rPr>
              <a:t>Building on the current relationship with the Co-Production Network to continue to develop future services with input from service users and carers.</a:t>
            </a:r>
            <a:endParaRPr lang="en-US" sz="1200" b="0" i="0" u="none" strike="noStrike" kern="1200" cap="none" spc="0" normalizeH="0" baseline="0" noProof="0" dirty="0">
              <a:ln>
                <a:noFill/>
              </a:ln>
              <a:solidFill>
                <a:schemeClr val="tx1">
                  <a:lumMod val="50000"/>
                </a:schemeClr>
              </a:solidFill>
              <a:effectLst/>
              <a:uLnTx/>
              <a:uFillTx/>
              <a:latin typeface="+mj-lt"/>
              <a:ea typeface="Roboto Light"/>
              <a:cs typeface="Roboto Light"/>
            </a:endParaRPr>
          </a:p>
          <a:p>
            <a:pPr marL="171450" indent="-171450">
              <a:buClr>
                <a:schemeClr val="accent1"/>
              </a:buClr>
              <a:buFont typeface="Arial" panose="020B0604020202020204" pitchFamily="34" charset="0"/>
              <a:buChar char="•"/>
            </a:pPr>
            <a:r>
              <a:rPr lang="en-US" sz="1200" dirty="0">
                <a:solidFill>
                  <a:schemeClr val="tx1">
                    <a:lumMod val="50000"/>
                  </a:schemeClr>
                </a:solidFill>
                <a:latin typeface="+mj-lt"/>
                <a:ea typeface="Roboto Light"/>
                <a:cs typeface="Roboto Light"/>
              </a:rPr>
              <a:t>Whilst he majority of the market is rated ‘good’, there are no ‘outstanding’ providers, therefore there is scope for improvement.  </a:t>
            </a:r>
            <a:endParaRPr lang="en-US" sz="1200" b="0" i="0" u="none" strike="noStrike" kern="1200" cap="none" spc="0" normalizeH="0" baseline="0" noProof="0" dirty="0">
              <a:ln>
                <a:noFill/>
              </a:ln>
              <a:solidFill>
                <a:schemeClr val="tx1">
                  <a:lumMod val="50000"/>
                </a:schemeClr>
              </a:solidFill>
              <a:effectLst/>
              <a:uLnTx/>
              <a:uFillTx/>
              <a:latin typeface="+mj-lt"/>
              <a:ea typeface="Roboto Light" charset="0"/>
              <a:cs typeface="Roboto Light" charset="0"/>
            </a:endParaRP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lumMod val="50000"/>
                </a:schemeClr>
              </a:solidFill>
              <a:effectLst/>
              <a:uLnTx/>
              <a:uFillTx/>
              <a:latin typeface="+mj-lt"/>
              <a:ea typeface="Roboto Light" charset="0"/>
              <a:cs typeface="Roboto Light" charset="0"/>
            </a:endParaRP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lumMod val="50000"/>
                </a:schemeClr>
              </a:solidFill>
              <a:effectLst/>
              <a:uLnTx/>
              <a:uFillTx/>
              <a:latin typeface="+mj-lt"/>
              <a:ea typeface="Roboto Light" charset="0"/>
              <a:cs typeface="Roboto Light" charset="0"/>
            </a:endParaRPr>
          </a:p>
        </p:txBody>
      </p:sp>
      <p:sp>
        <p:nvSpPr>
          <p:cNvPr id="83" name="TextBox 60">
            <a:extLst>
              <a:ext uri="{FF2B5EF4-FFF2-40B4-BE49-F238E27FC236}">
                <a16:creationId xmlns:a16="http://schemas.microsoft.com/office/drawing/2014/main" id="{09F3EC37-DDBC-DDAE-9F1A-0460D7C47BB4}"/>
              </a:ext>
            </a:extLst>
          </p:cNvPr>
          <p:cNvSpPr txBox="1"/>
          <p:nvPr/>
        </p:nvSpPr>
        <p:spPr>
          <a:xfrm>
            <a:off x="8008626" y="1227176"/>
            <a:ext cx="1187313" cy="307777"/>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solidFill>
                <a:effectLst/>
                <a:uLnTx/>
                <a:uFillTx/>
                <a:ea typeface="Roboto" charset="0"/>
                <a:cs typeface="Roboto" charset="0"/>
              </a:rPr>
              <a:t>WEAKNESSES</a:t>
            </a:r>
          </a:p>
        </p:txBody>
      </p:sp>
      <p:sp>
        <p:nvSpPr>
          <p:cNvPr id="84" name="TextBox 61">
            <a:extLst>
              <a:ext uri="{FF2B5EF4-FFF2-40B4-BE49-F238E27FC236}">
                <a16:creationId xmlns:a16="http://schemas.microsoft.com/office/drawing/2014/main" id="{C548FC94-6550-A7AA-698B-D6FB8D0EB3C5}"/>
              </a:ext>
            </a:extLst>
          </p:cNvPr>
          <p:cNvSpPr txBox="1"/>
          <p:nvPr/>
        </p:nvSpPr>
        <p:spPr>
          <a:xfrm>
            <a:off x="7680623" y="1608823"/>
            <a:ext cx="4142696" cy="1384995"/>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lumMod val="50000"/>
                  </a:schemeClr>
                </a:solidFill>
                <a:effectLst/>
                <a:uLnTx/>
                <a:uFillTx/>
                <a:latin typeface="+mj-lt"/>
                <a:ea typeface="Roboto Light"/>
                <a:cs typeface="Roboto Light"/>
              </a:rPr>
              <a:t>The challenge of ensuring there is timely flows out of hospital and setting up care and support under unrealistic time pressures.</a:t>
            </a: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lumMod val="50000"/>
                  </a:schemeClr>
                </a:solidFill>
                <a:effectLst/>
                <a:uLnTx/>
                <a:uFillTx/>
                <a:latin typeface="+mj-lt"/>
                <a:ea typeface="Roboto Light"/>
                <a:cs typeface="Roboto Light"/>
              </a:rPr>
              <a:t>There</a:t>
            </a:r>
            <a:r>
              <a:rPr lang="en-US" sz="1200" dirty="0">
                <a:solidFill>
                  <a:schemeClr val="tx1">
                    <a:lumMod val="50000"/>
                  </a:schemeClr>
                </a:solidFill>
                <a:latin typeface="+mj-lt"/>
                <a:ea typeface="Roboto Light"/>
                <a:cs typeface="Roboto Light"/>
              </a:rPr>
              <a:t> is currently limitation of the SBC reablement service, which is increasing the need for homecare across the market.</a:t>
            </a: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200" dirty="0">
                <a:solidFill>
                  <a:schemeClr val="tx1">
                    <a:lumMod val="50000"/>
                  </a:schemeClr>
                </a:solidFill>
                <a:latin typeface="+mj-lt"/>
                <a:ea typeface="Roboto Light"/>
                <a:cs typeface="Roboto Light"/>
              </a:rPr>
              <a:t>Limited accommodation and housing supply in Slough.</a:t>
            </a: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lumMod val="50000"/>
                </a:schemeClr>
              </a:solidFill>
              <a:effectLst/>
              <a:uLnTx/>
              <a:uFillTx/>
              <a:latin typeface="+mj-lt"/>
              <a:ea typeface="Roboto Light" charset="0"/>
              <a:cs typeface="Roboto Light" charset="0"/>
            </a:endParaRPr>
          </a:p>
        </p:txBody>
      </p:sp>
      <p:sp>
        <p:nvSpPr>
          <p:cNvPr id="85" name="TextBox 62">
            <a:extLst>
              <a:ext uri="{FF2B5EF4-FFF2-40B4-BE49-F238E27FC236}">
                <a16:creationId xmlns:a16="http://schemas.microsoft.com/office/drawing/2014/main" id="{4613CF57-B15F-22C6-1CD5-481BE442C515}"/>
              </a:ext>
            </a:extLst>
          </p:cNvPr>
          <p:cNvSpPr txBox="1"/>
          <p:nvPr/>
        </p:nvSpPr>
        <p:spPr>
          <a:xfrm>
            <a:off x="8339724" y="3661850"/>
            <a:ext cx="840808" cy="307777"/>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solidFill>
                <a:effectLst/>
                <a:uLnTx/>
                <a:uFillTx/>
                <a:ea typeface="Roboto" charset="0"/>
                <a:cs typeface="Roboto" charset="0"/>
              </a:rPr>
              <a:t>THREATS</a:t>
            </a:r>
          </a:p>
        </p:txBody>
      </p:sp>
      <p:sp>
        <p:nvSpPr>
          <p:cNvPr id="86" name="TextBox 63">
            <a:extLst>
              <a:ext uri="{FF2B5EF4-FFF2-40B4-BE49-F238E27FC236}">
                <a16:creationId xmlns:a16="http://schemas.microsoft.com/office/drawing/2014/main" id="{FD8B5C54-AC09-09DC-BDEA-1C39381F2300}"/>
              </a:ext>
            </a:extLst>
          </p:cNvPr>
          <p:cNvSpPr txBox="1"/>
          <p:nvPr/>
        </p:nvSpPr>
        <p:spPr>
          <a:xfrm>
            <a:off x="7680623" y="4043497"/>
            <a:ext cx="4142696" cy="2677656"/>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lumMod val="50000"/>
                  </a:schemeClr>
                </a:solidFill>
                <a:effectLst/>
                <a:uLnTx/>
                <a:uFillTx/>
                <a:latin typeface="+mj-lt"/>
                <a:ea typeface="Roboto Light"/>
                <a:cs typeface="Roboto Light"/>
              </a:rPr>
              <a:t>Care home placements and homecare packages are being commissioned by Local Authorities outside of Slough, impacting the sufficiency in Slough.</a:t>
            </a: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lumMod val="50000"/>
                  </a:schemeClr>
                </a:solidFill>
                <a:effectLst/>
                <a:uLnTx/>
                <a:uFillTx/>
                <a:latin typeface="+mj-lt"/>
                <a:ea typeface="Roboto Light"/>
                <a:cs typeface="Roboto Light"/>
              </a:rPr>
              <a:t>Accuity of residents in Slough and increasing complexity of needs.</a:t>
            </a:r>
            <a:endParaRPr lang="en-US" sz="1050" b="0" i="0" u="none" strike="noStrike" kern="1200" cap="none" spc="0" normalizeH="0" baseline="0" noProof="0" dirty="0">
              <a:ln>
                <a:noFill/>
              </a:ln>
              <a:solidFill>
                <a:schemeClr val="tx1">
                  <a:lumMod val="50000"/>
                </a:schemeClr>
              </a:solidFill>
              <a:effectLst/>
              <a:uLnTx/>
              <a:uFillTx/>
              <a:latin typeface="+mj-lt"/>
              <a:ea typeface="Roboto Light"/>
              <a:cs typeface="Roboto Light"/>
            </a:endParaRP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lumMod val="50000"/>
                  </a:schemeClr>
                </a:solidFill>
                <a:effectLst/>
                <a:uLnTx/>
                <a:uFillTx/>
                <a:latin typeface="+mj-lt"/>
                <a:ea typeface="Roboto Light"/>
                <a:cs typeface="Roboto Light"/>
              </a:rPr>
              <a:t>Short-term, high-cost admissions.</a:t>
            </a:r>
            <a:endParaRPr lang="en-US" sz="1050" b="0" i="0" u="none" strike="noStrike" kern="1200" cap="none" spc="0" normalizeH="0" baseline="0" noProof="0" dirty="0">
              <a:ln>
                <a:noFill/>
              </a:ln>
              <a:solidFill>
                <a:schemeClr val="tx1">
                  <a:lumMod val="50000"/>
                </a:schemeClr>
              </a:solidFill>
              <a:effectLst/>
              <a:uLnTx/>
              <a:uFillTx/>
              <a:latin typeface="+mj-lt"/>
              <a:ea typeface="Roboto Light"/>
              <a:cs typeface="Roboto Light"/>
            </a:endParaRP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lumMod val="50000"/>
                  </a:schemeClr>
                </a:solidFill>
                <a:effectLst/>
                <a:uLnTx/>
                <a:uFillTx/>
                <a:latin typeface="+mj-lt"/>
                <a:ea typeface="Roboto Light"/>
                <a:cs typeface="Roboto Light"/>
              </a:rPr>
              <a:t>The challenge of market exit, in particular for small homes, due to cost pressures.</a:t>
            </a:r>
            <a:endParaRPr lang="en-US" sz="1050" b="0" i="0" u="none" strike="noStrike" kern="1200" cap="none" spc="0" normalizeH="0" baseline="0" noProof="0" dirty="0">
              <a:ln>
                <a:noFill/>
              </a:ln>
              <a:solidFill>
                <a:schemeClr val="tx1">
                  <a:lumMod val="50000"/>
                </a:schemeClr>
              </a:solidFill>
              <a:effectLst/>
              <a:uLnTx/>
              <a:uFillTx/>
              <a:latin typeface="+mj-lt"/>
              <a:ea typeface="Roboto Light"/>
              <a:cs typeface="Roboto Light"/>
            </a:endParaRP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050" dirty="0">
                <a:solidFill>
                  <a:schemeClr val="tx1">
                    <a:lumMod val="50000"/>
                  </a:schemeClr>
                </a:solidFill>
                <a:latin typeface="+mj-lt"/>
                <a:ea typeface="Roboto Light"/>
              </a:rPr>
              <a:t>Trends for direct care staff and regulated staff in the South East of England suggest there may be challenges recruiting in this space in the future.</a:t>
            </a:r>
            <a:endParaRPr lang="en-US" sz="1050" dirty="0">
              <a:solidFill>
                <a:schemeClr val="tx1">
                  <a:lumMod val="50000"/>
                </a:schemeClr>
              </a:solidFill>
              <a:latin typeface="+mj-lt"/>
              <a:ea typeface="Roboto Light"/>
              <a:cs typeface="Calibri Light"/>
            </a:endParaRP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050" dirty="0">
                <a:solidFill>
                  <a:schemeClr val="tx1">
                    <a:lumMod val="50000"/>
                  </a:schemeClr>
                </a:solidFill>
                <a:latin typeface="+mj-lt"/>
                <a:ea typeface="Roboto Light"/>
              </a:rPr>
              <a:t>Changes to central government could potentially bring changes to national agendas with regards to the ASC reform policy and approach.</a:t>
            </a:r>
            <a:endParaRPr lang="en-US" sz="1050" dirty="0">
              <a:solidFill>
                <a:schemeClr val="tx1">
                  <a:lumMod val="50000"/>
                </a:schemeClr>
              </a:solidFill>
              <a:latin typeface="+mj-lt"/>
              <a:ea typeface="Roboto Light"/>
              <a:cs typeface="Calibri Light" panose="020F0302020204030204"/>
            </a:endParaRPr>
          </a:p>
          <a:p>
            <a:pPr marL="171450" marR="0" lvl="0" indent="-171450"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050" dirty="0">
                <a:solidFill>
                  <a:schemeClr val="tx1">
                    <a:lumMod val="50000"/>
                  </a:schemeClr>
                </a:solidFill>
                <a:latin typeface="+mj-lt"/>
                <a:ea typeface="Roboto Light"/>
              </a:rPr>
              <a:t>The UK is currently experiencing high levels of inflation, and this is expected to increase in coming months, therefore any costs identified as part of a static exercise can become outdated and misrepresentative.</a:t>
            </a:r>
            <a:endParaRPr lang="en-US" sz="1050" dirty="0">
              <a:solidFill>
                <a:schemeClr val="tx1">
                  <a:lumMod val="50000"/>
                </a:schemeClr>
              </a:solidFill>
              <a:latin typeface="+mj-lt"/>
              <a:ea typeface="Roboto Light"/>
              <a:cs typeface="Calibri Light"/>
            </a:endParaRPr>
          </a:p>
        </p:txBody>
      </p:sp>
      <p:cxnSp>
        <p:nvCxnSpPr>
          <p:cNvPr id="92" name="Straight Connector 91">
            <a:extLst>
              <a:ext uri="{FF2B5EF4-FFF2-40B4-BE49-F238E27FC236}">
                <a16:creationId xmlns:a16="http://schemas.microsoft.com/office/drawing/2014/main" id="{2A65199B-06ED-ECD7-A1D6-3FA6A8AFED97}"/>
              </a:ext>
              <a:ext uri="{C183D7F6-B498-43B3-948B-1728B52AA6E4}">
                <adec:decorative xmlns:adec="http://schemas.microsoft.com/office/drawing/2017/decorative" val="1"/>
              </a:ext>
            </a:extLst>
          </p:cNvPr>
          <p:cNvCxnSpPr/>
          <p:nvPr/>
        </p:nvCxnSpPr>
        <p:spPr>
          <a:xfrm>
            <a:off x="7545104" y="1595835"/>
            <a:ext cx="1636182" cy="0"/>
          </a:xfrm>
          <a:prstGeom prst="line">
            <a:avLst/>
          </a:prstGeom>
          <a:noFill/>
          <a:ln w="12700" cap="flat" cmpd="sng" algn="ctr">
            <a:solidFill>
              <a:srgbClr val="D092A7"/>
            </a:solidFill>
            <a:prstDash val="solid"/>
            <a:miter lim="800000"/>
          </a:ln>
          <a:effectLst/>
        </p:spPr>
      </p:cxnSp>
      <p:cxnSp>
        <p:nvCxnSpPr>
          <p:cNvPr id="93" name="Straight Connector 92">
            <a:extLst>
              <a:ext uri="{FF2B5EF4-FFF2-40B4-BE49-F238E27FC236}">
                <a16:creationId xmlns:a16="http://schemas.microsoft.com/office/drawing/2014/main" id="{80A9B186-A03F-E38F-2DE6-D9EDD382ACB0}"/>
              </a:ext>
              <a:ext uri="{C183D7F6-B498-43B3-948B-1728B52AA6E4}">
                <adec:decorative xmlns:adec="http://schemas.microsoft.com/office/drawing/2017/decorative" val="1"/>
              </a:ext>
            </a:extLst>
          </p:cNvPr>
          <p:cNvCxnSpPr/>
          <p:nvPr/>
        </p:nvCxnSpPr>
        <p:spPr>
          <a:xfrm>
            <a:off x="7545104" y="4042425"/>
            <a:ext cx="1636182" cy="0"/>
          </a:xfrm>
          <a:prstGeom prst="line">
            <a:avLst/>
          </a:prstGeom>
          <a:noFill/>
          <a:ln w="12700" cap="flat" cmpd="sng" algn="ctr">
            <a:solidFill>
              <a:srgbClr val="9C85C0"/>
            </a:solidFill>
            <a:prstDash val="solid"/>
            <a:miter lim="800000"/>
          </a:ln>
          <a:effectLst/>
        </p:spPr>
      </p:cxnSp>
      <p:cxnSp>
        <p:nvCxnSpPr>
          <p:cNvPr id="94" name="Straight Connector 93">
            <a:extLst>
              <a:ext uri="{FF2B5EF4-FFF2-40B4-BE49-F238E27FC236}">
                <a16:creationId xmlns:a16="http://schemas.microsoft.com/office/drawing/2014/main" id="{B4D44BB4-0E5B-C5B9-A077-861B71846BB6}"/>
              </a:ext>
              <a:ext uri="{C183D7F6-B498-43B3-948B-1728B52AA6E4}">
                <adec:decorative xmlns:adec="http://schemas.microsoft.com/office/drawing/2017/decorative" val="1"/>
              </a:ext>
            </a:extLst>
          </p:cNvPr>
          <p:cNvCxnSpPr/>
          <p:nvPr/>
        </p:nvCxnSpPr>
        <p:spPr>
          <a:xfrm>
            <a:off x="2909252" y="4042425"/>
            <a:ext cx="1636182" cy="0"/>
          </a:xfrm>
          <a:prstGeom prst="line">
            <a:avLst/>
          </a:prstGeom>
          <a:noFill/>
          <a:ln w="12700" cap="flat" cmpd="sng" algn="ctr">
            <a:solidFill>
              <a:srgbClr val="809EC2"/>
            </a:solidFill>
            <a:prstDash val="solid"/>
            <a:miter lim="800000"/>
          </a:ln>
          <a:effectLst/>
        </p:spPr>
      </p:cxnSp>
      <p:cxnSp>
        <p:nvCxnSpPr>
          <p:cNvPr id="95" name="Straight Connector 94">
            <a:extLst>
              <a:ext uri="{FF2B5EF4-FFF2-40B4-BE49-F238E27FC236}">
                <a16:creationId xmlns:a16="http://schemas.microsoft.com/office/drawing/2014/main" id="{6534928D-A770-0970-F3CA-359327C9080E}"/>
              </a:ext>
              <a:ext uri="{C183D7F6-B498-43B3-948B-1728B52AA6E4}">
                <adec:decorative xmlns:adec="http://schemas.microsoft.com/office/drawing/2017/decorative" val="1"/>
              </a:ext>
            </a:extLst>
          </p:cNvPr>
          <p:cNvCxnSpPr/>
          <p:nvPr/>
        </p:nvCxnSpPr>
        <p:spPr>
          <a:xfrm>
            <a:off x="2909252" y="1595837"/>
            <a:ext cx="1636182" cy="0"/>
          </a:xfrm>
          <a:prstGeom prst="line">
            <a:avLst/>
          </a:prstGeom>
          <a:noFill/>
          <a:ln w="12700" cap="flat" cmpd="sng" algn="ctr">
            <a:solidFill>
              <a:srgbClr val="A5B592"/>
            </a:solidFill>
            <a:prstDash val="solid"/>
            <a:miter lim="800000"/>
          </a:ln>
          <a:effectLst/>
        </p:spPr>
      </p:cxnSp>
      <p:sp>
        <p:nvSpPr>
          <p:cNvPr id="2" name="TextBox 1">
            <a:extLst>
              <a:ext uri="{FF2B5EF4-FFF2-40B4-BE49-F238E27FC236}">
                <a16:creationId xmlns:a16="http://schemas.microsoft.com/office/drawing/2014/main" id="{8D93DACA-B5CD-FA7E-8AC0-327437EE063E}"/>
              </a:ext>
              <a:ext uri="{C183D7F6-B498-43B3-948B-1728B52AA6E4}">
                <adec:decorative xmlns:adec="http://schemas.microsoft.com/office/drawing/2017/decorative" val="1"/>
              </a:ext>
            </a:extLst>
          </p:cNvPr>
          <p:cNvSpPr txBox="1"/>
          <p:nvPr/>
        </p:nvSpPr>
        <p:spPr>
          <a:xfrm>
            <a:off x="9280768" y="380999"/>
            <a:ext cx="2598615" cy="791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5">
            <a:extLst>
              <a:ext uri="{FF2B5EF4-FFF2-40B4-BE49-F238E27FC236}">
                <a16:creationId xmlns:a16="http://schemas.microsoft.com/office/drawing/2014/main" id="{C816275E-038C-2562-B255-7416B3016E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6" name="Slide Number Placeholder 12">
            <a:extLst>
              <a:ext uri="{FF2B5EF4-FFF2-40B4-BE49-F238E27FC236}">
                <a16:creationId xmlns:a16="http://schemas.microsoft.com/office/drawing/2014/main" id="{6D10ADE2-4F7F-3A05-6DC8-D13F97F78ADB}"/>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grpSp>
        <p:nvGrpSpPr>
          <p:cNvPr id="8" name="Group 7">
            <a:extLst>
              <a:ext uri="{FF2B5EF4-FFF2-40B4-BE49-F238E27FC236}">
                <a16:creationId xmlns:a16="http://schemas.microsoft.com/office/drawing/2014/main" id="{A3DD2A82-E848-C81F-8137-AF8CEED0B0C3}"/>
              </a:ext>
              <a:ext uri="{C183D7F6-B498-43B3-948B-1728B52AA6E4}">
                <adec:decorative xmlns:adec="http://schemas.microsoft.com/office/drawing/2017/decorative" val="1"/>
              </a:ext>
            </a:extLst>
          </p:cNvPr>
          <p:cNvGrpSpPr/>
          <p:nvPr/>
        </p:nvGrpSpPr>
        <p:grpSpPr>
          <a:xfrm>
            <a:off x="4404542" y="1116437"/>
            <a:ext cx="3272367" cy="3429001"/>
            <a:chOff x="4404542" y="1116437"/>
            <a:chExt cx="3272367" cy="3429001"/>
          </a:xfrm>
        </p:grpSpPr>
        <p:grpSp>
          <p:nvGrpSpPr>
            <p:cNvPr id="9" name="Group 8">
              <a:extLst>
                <a:ext uri="{FF2B5EF4-FFF2-40B4-BE49-F238E27FC236}">
                  <a16:creationId xmlns:a16="http://schemas.microsoft.com/office/drawing/2014/main" id="{4ABDCE1B-EF34-F93B-01EB-A2E9CC13AE87}"/>
                </a:ext>
              </a:extLst>
            </p:cNvPr>
            <p:cNvGrpSpPr/>
            <p:nvPr/>
          </p:nvGrpSpPr>
          <p:grpSpPr>
            <a:xfrm>
              <a:off x="4404542" y="1116437"/>
              <a:ext cx="3272367" cy="3429001"/>
              <a:chOff x="3166532" y="1159934"/>
              <a:chExt cx="3048002" cy="3073401"/>
            </a:xfrm>
          </p:grpSpPr>
          <p:sp>
            <p:nvSpPr>
              <p:cNvPr id="16" name="Teardrop 15">
                <a:extLst>
                  <a:ext uri="{FF2B5EF4-FFF2-40B4-BE49-F238E27FC236}">
                    <a16:creationId xmlns:a16="http://schemas.microsoft.com/office/drawing/2014/main" id="{EE5EE9DE-D5C5-9E2E-EE0E-6833178B42C4}"/>
                  </a:ext>
                </a:extLst>
              </p:cNvPr>
              <p:cNvSpPr/>
              <p:nvPr/>
            </p:nvSpPr>
            <p:spPr>
              <a:xfrm>
                <a:off x="4732867" y="1159934"/>
                <a:ext cx="1481667" cy="1481667"/>
              </a:xfrm>
              <a:prstGeom prst="teardrop">
                <a:avLst/>
              </a:prstGeom>
              <a:solidFill>
                <a:schemeClr val="accent4"/>
              </a:solidFill>
              <a:ln w="12700" cap="flat" cmpd="sng" algn="ctr">
                <a:noFill/>
                <a:prstDash val="solid"/>
                <a:miter lim="800000"/>
              </a:ln>
              <a:effectLst/>
            </p:spPr>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ysClr val="window" lastClr="FFFFFF"/>
                  </a:solidFill>
                  <a:effectLst/>
                  <a:uLnTx/>
                  <a:uFillTx/>
                  <a:ea typeface="+mn-ea"/>
                  <a:cs typeface="+mn-cs"/>
                </a:endParaRPr>
              </a:p>
            </p:txBody>
          </p:sp>
          <p:sp>
            <p:nvSpPr>
              <p:cNvPr id="17" name="Teardrop 16">
                <a:extLst>
                  <a:ext uri="{FF2B5EF4-FFF2-40B4-BE49-F238E27FC236}">
                    <a16:creationId xmlns:a16="http://schemas.microsoft.com/office/drawing/2014/main" id="{66BB6952-97ED-700B-12F4-64B053CDD251}"/>
                  </a:ext>
                </a:extLst>
              </p:cNvPr>
              <p:cNvSpPr/>
              <p:nvPr/>
            </p:nvSpPr>
            <p:spPr>
              <a:xfrm rot="10800000" flipV="1">
                <a:off x="3166532" y="1159934"/>
                <a:ext cx="1481667" cy="1481667"/>
              </a:xfrm>
              <a:prstGeom prst="teardrop">
                <a:avLst/>
              </a:prstGeom>
              <a:solidFill>
                <a:schemeClr val="accent1"/>
              </a:solidFill>
              <a:ln w="12700" cap="flat" cmpd="sng" algn="ctr">
                <a:noFill/>
                <a:prstDash val="solid"/>
                <a:miter lim="800000"/>
              </a:ln>
              <a:effectLst/>
            </p:spPr>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ysClr val="window" lastClr="FFFFFF"/>
                  </a:solidFill>
                  <a:effectLst/>
                  <a:uLnTx/>
                  <a:uFillTx/>
                  <a:ea typeface="+mn-ea"/>
                  <a:cs typeface="+mn-cs"/>
                </a:endParaRPr>
              </a:p>
            </p:txBody>
          </p:sp>
          <p:sp>
            <p:nvSpPr>
              <p:cNvPr id="18" name="Teardrop 17">
                <a:extLst>
                  <a:ext uri="{FF2B5EF4-FFF2-40B4-BE49-F238E27FC236}">
                    <a16:creationId xmlns:a16="http://schemas.microsoft.com/office/drawing/2014/main" id="{2D36997E-F7D5-70D4-5B61-E888B28C05EC}"/>
                  </a:ext>
                </a:extLst>
              </p:cNvPr>
              <p:cNvSpPr/>
              <p:nvPr/>
            </p:nvSpPr>
            <p:spPr>
              <a:xfrm flipV="1">
                <a:off x="4732867" y="2751668"/>
                <a:ext cx="1481667" cy="1481667"/>
              </a:xfrm>
              <a:prstGeom prst="teardrop">
                <a:avLst/>
              </a:prstGeom>
              <a:solidFill>
                <a:schemeClr val="bg2"/>
              </a:solidFill>
              <a:ln w="12700" cap="flat" cmpd="sng" algn="ctr">
                <a:noFill/>
                <a:prstDash val="solid"/>
                <a:miter lim="800000"/>
              </a:ln>
              <a:effectLst/>
            </p:spPr>
            <p:txBody>
              <a:bodyPr vert="horz"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ysClr val="window" lastClr="FFFFFF"/>
                  </a:solidFill>
                  <a:effectLst/>
                  <a:uLnTx/>
                  <a:uFillTx/>
                  <a:ea typeface="+mn-ea"/>
                  <a:cs typeface="+mn-cs"/>
                </a:endParaRPr>
              </a:p>
            </p:txBody>
          </p:sp>
          <p:sp>
            <p:nvSpPr>
              <p:cNvPr id="19" name="Teardrop 18">
                <a:extLst>
                  <a:ext uri="{FF2B5EF4-FFF2-40B4-BE49-F238E27FC236}">
                    <a16:creationId xmlns:a16="http://schemas.microsoft.com/office/drawing/2014/main" id="{57860AE2-B99B-87B3-6DAE-C28DC92EB981}"/>
                  </a:ext>
                </a:extLst>
              </p:cNvPr>
              <p:cNvSpPr/>
              <p:nvPr/>
            </p:nvSpPr>
            <p:spPr>
              <a:xfrm rot="10800000">
                <a:off x="3166532" y="2751668"/>
                <a:ext cx="1481667" cy="1481667"/>
              </a:xfrm>
              <a:prstGeom prst="teardrop">
                <a:avLst/>
              </a:prstGeom>
              <a:solidFill>
                <a:schemeClr val="accent6"/>
              </a:solidFill>
              <a:ln w="12700" cap="flat" cmpd="sng" algn="ctr">
                <a:noFill/>
                <a:prstDash val="solid"/>
                <a:miter lim="800000"/>
              </a:ln>
              <a:effectLst/>
            </p:spPr>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ysClr val="window" lastClr="FFFFFF"/>
                  </a:solidFill>
                  <a:effectLst/>
                  <a:uLnTx/>
                  <a:uFillTx/>
                  <a:ea typeface="+mn-ea"/>
                  <a:cs typeface="+mn-cs"/>
                </a:endParaRPr>
              </a:p>
            </p:txBody>
          </p:sp>
        </p:grpSp>
        <p:sp>
          <p:nvSpPr>
            <p:cNvPr id="10" name="TextBox 55">
              <a:extLst>
                <a:ext uri="{FF2B5EF4-FFF2-40B4-BE49-F238E27FC236}">
                  <a16:creationId xmlns:a16="http://schemas.microsoft.com/office/drawing/2014/main" id="{6DDDE3D0-898E-A56A-CB04-ADEBD33E2D5A}"/>
                </a:ext>
              </a:extLst>
            </p:cNvPr>
            <p:cNvSpPr txBox="1"/>
            <p:nvPr/>
          </p:nvSpPr>
          <p:spPr>
            <a:xfrm>
              <a:off x="4558079" y="1148897"/>
              <a:ext cx="426720" cy="707886"/>
            </a:xfrm>
            <a:prstGeom prst="rect">
              <a:avLst/>
            </a:prstGeom>
            <a:noFill/>
          </p:spPr>
          <p:txBody>
            <a:bodyPr wrap="none"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 lastClr="FFFFFF"/>
                  </a:solidFill>
                  <a:effectLst/>
                  <a:uLnTx/>
                  <a:uFillTx/>
                  <a:ea typeface="+mn-ea"/>
                  <a:cs typeface="+mn-cs"/>
                </a:rPr>
                <a:t>S</a:t>
              </a:r>
            </a:p>
          </p:txBody>
        </p:sp>
        <p:sp>
          <p:nvSpPr>
            <p:cNvPr id="11" name="TextBox 56">
              <a:extLst>
                <a:ext uri="{FF2B5EF4-FFF2-40B4-BE49-F238E27FC236}">
                  <a16:creationId xmlns:a16="http://schemas.microsoft.com/office/drawing/2014/main" id="{185A442A-1C06-E396-F041-95CA8A05A70F}"/>
                </a:ext>
              </a:extLst>
            </p:cNvPr>
            <p:cNvSpPr txBox="1"/>
            <p:nvPr/>
          </p:nvSpPr>
          <p:spPr>
            <a:xfrm>
              <a:off x="6919595" y="1148897"/>
              <a:ext cx="649537" cy="707886"/>
            </a:xfrm>
            <a:prstGeom prst="rect">
              <a:avLst/>
            </a:prstGeom>
            <a:noFill/>
          </p:spPr>
          <p:txBody>
            <a:bodyPr wrap="none"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 lastClr="FFFFFF"/>
                  </a:solidFill>
                  <a:effectLst/>
                  <a:uLnTx/>
                  <a:uFillTx/>
                  <a:ea typeface="+mn-ea"/>
                  <a:cs typeface="+mn-cs"/>
                </a:rPr>
                <a:t>W</a:t>
              </a:r>
            </a:p>
          </p:txBody>
        </p:sp>
        <p:sp>
          <p:nvSpPr>
            <p:cNvPr id="12" name="TextBox 57">
              <a:extLst>
                <a:ext uri="{FF2B5EF4-FFF2-40B4-BE49-F238E27FC236}">
                  <a16:creationId xmlns:a16="http://schemas.microsoft.com/office/drawing/2014/main" id="{BDD4D1AA-B1EB-440F-5BF0-4A72FA29CB4E}"/>
                </a:ext>
              </a:extLst>
            </p:cNvPr>
            <p:cNvSpPr txBox="1"/>
            <p:nvPr/>
          </p:nvSpPr>
          <p:spPr>
            <a:xfrm>
              <a:off x="4521469" y="3746630"/>
              <a:ext cx="530916" cy="707886"/>
            </a:xfrm>
            <a:prstGeom prst="rect">
              <a:avLst/>
            </a:prstGeom>
            <a:noFill/>
          </p:spPr>
          <p:txBody>
            <a:bodyPr wrap="none"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 lastClr="FFFFFF"/>
                  </a:solidFill>
                  <a:effectLst/>
                  <a:uLnTx/>
                  <a:uFillTx/>
                  <a:ea typeface="+mn-ea"/>
                  <a:cs typeface="+mn-cs"/>
                </a:rPr>
                <a:t>O</a:t>
              </a:r>
            </a:p>
          </p:txBody>
        </p:sp>
        <p:sp>
          <p:nvSpPr>
            <p:cNvPr id="13" name="TextBox 58">
              <a:extLst>
                <a:ext uri="{FF2B5EF4-FFF2-40B4-BE49-F238E27FC236}">
                  <a16:creationId xmlns:a16="http://schemas.microsoft.com/office/drawing/2014/main" id="{08438A83-CD21-7740-A5D8-D3F0EB1B56D3}"/>
                </a:ext>
              </a:extLst>
            </p:cNvPr>
            <p:cNvSpPr txBox="1"/>
            <p:nvPr/>
          </p:nvSpPr>
          <p:spPr>
            <a:xfrm>
              <a:off x="7107141" y="3746630"/>
              <a:ext cx="437940" cy="707886"/>
            </a:xfrm>
            <a:prstGeom prst="rect">
              <a:avLst/>
            </a:prstGeom>
            <a:noFill/>
          </p:spPr>
          <p:txBody>
            <a:bodyPr wrap="none"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 lastClr="FFFFFF"/>
                  </a:solidFill>
                  <a:effectLst/>
                  <a:uLnTx/>
                  <a:uFillTx/>
                  <a:ea typeface="+mn-ea"/>
                  <a:cs typeface="+mn-cs"/>
                </a:rPr>
                <a:t>T</a:t>
              </a:r>
            </a:p>
          </p:txBody>
        </p:sp>
        <p:sp>
          <p:nvSpPr>
            <p:cNvPr id="14" name="Oval 13">
              <a:extLst>
                <a:ext uri="{FF2B5EF4-FFF2-40B4-BE49-F238E27FC236}">
                  <a16:creationId xmlns:a16="http://schemas.microsoft.com/office/drawing/2014/main" id="{4B86DCEA-4298-3BFA-8920-CEEF66E3B36A}"/>
                </a:ext>
              </a:extLst>
            </p:cNvPr>
            <p:cNvSpPr/>
            <p:nvPr/>
          </p:nvSpPr>
          <p:spPr>
            <a:xfrm>
              <a:off x="5095377" y="1848525"/>
              <a:ext cx="1890699" cy="1964826"/>
            </a:xfrm>
            <a:prstGeom prst="ellipse">
              <a:avLst/>
            </a:prstGeom>
            <a:solidFill>
              <a:sysClr val="window" lastClr="FFFFFF">
                <a:alpha val="31000"/>
              </a:sysClr>
            </a:solidFill>
            <a:ln w="6350" cap="flat" cmpd="sng" algn="ctr">
              <a:noFill/>
              <a:prstDash val="solid"/>
              <a:miter lim="800000"/>
            </a:ln>
            <a:effectLst/>
          </p:spPr>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ysClr val="windowText" lastClr="000000"/>
                </a:solidFill>
                <a:effectLst/>
                <a:uLnTx/>
                <a:uFillTx/>
                <a:ea typeface="+mn-ea"/>
                <a:cs typeface="+mn-cs"/>
              </a:endParaRPr>
            </a:p>
          </p:txBody>
        </p:sp>
        <p:sp>
          <p:nvSpPr>
            <p:cNvPr id="15" name="Oval 14">
              <a:extLst>
                <a:ext uri="{FF2B5EF4-FFF2-40B4-BE49-F238E27FC236}">
                  <a16:creationId xmlns:a16="http://schemas.microsoft.com/office/drawing/2014/main" id="{D15D60DE-4F0A-B0B7-B1E9-B654BBA06D47}"/>
                </a:ext>
              </a:extLst>
            </p:cNvPr>
            <p:cNvSpPr/>
            <p:nvPr/>
          </p:nvSpPr>
          <p:spPr>
            <a:xfrm>
              <a:off x="5358982" y="2122465"/>
              <a:ext cx="1363487" cy="1416944"/>
            </a:xfrm>
            <a:prstGeom prst="ellipse">
              <a:avLst/>
            </a:prstGeom>
            <a:solidFill>
              <a:sysClr val="window" lastClr="FFFFFF">
                <a:alpha val="53000"/>
              </a:sysClr>
            </a:solidFill>
            <a:ln w="12700" cap="flat" cmpd="sng" algn="ctr">
              <a:solidFill>
                <a:sysClr val="window" lastClr="FFFFFF"/>
              </a:solidFill>
              <a:prstDash val="solid"/>
              <a:miter lim="800000"/>
            </a:ln>
            <a:effectLst/>
          </p:spPr>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ea typeface="+mn-ea"/>
                  <a:cs typeface="+mn-cs"/>
                </a:rPr>
                <a:t>SWOT</a:t>
              </a:r>
            </a:p>
          </p:txBody>
        </p:sp>
      </p:grpSp>
    </p:spTree>
    <p:extLst>
      <p:ext uri="{BB962C8B-B14F-4D97-AF65-F5344CB8AC3E}">
        <p14:creationId xmlns:p14="http://schemas.microsoft.com/office/powerpoint/2010/main" val="3895769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C2B7A-DAC6-501C-E1C1-F92837FA06B6}"/>
              </a:ext>
            </a:extLst>
          </p:cNvPr>
          <p:cNvSpPr>
            <a:spLocks noGrp="1"/>
          </p:cNvSpPr>
          <p:nvPr>
            <p:ph type="title"/>
          </p:nvPr>
        </p:nvSpPr>
        <p:spPr/>
        <p:txBody>
          <a:bodyPr/>
          <a:lstStyle/>
          <a:p>
            <a:r>
              <a:rPr lang="en-US" dirty="0"/>
              <a:t>Sustainability challenges and risks in the 65+ Residential and Nursing Care and Homecare Market in Slough</a:t>
            </a:r>
            <a:endParaRPr lang="en-GB" dirty="0"/>
          </a:p>
        </p:txBody>
      </p:sp>
      <p:sp>
        <p:nvSpPr>
          <p:cNvPr id="2" name="Content Placeholder 1">
            <a:extLst>
              <a:ext uri="{FF2B5EF4-FFF2-40B4-BE49-F238E27FC236}">
                <a16:creationId xmlns:a16="http://schemas.microsoft.com/office/drawing/2014/main" id="{8BC7ED85-B66D-9B99-CADE-BDEFECB4158E}"/>
              </a:ext>
            </a:extLst>
          </p:cNvPr>
          <p:cNvSpPr>
            <a:spLocks noGrp="1"/>
          </p:cNvSpPr>
          <p:nvPr>
            <p:ph idx="1"/>
          </p:nvPr>
        </p:nvSpPr>
        <p:spPr/>
        <p:txBody>
          <a:bodyPr>
            <a:normAutofit/>
          </a:bodyPr>
          <a:lstStyle/>
          <a:p>
            <a:pPr marL="0" indent="0">
              <a:buNone/>
            </a:pPr>
            <a:r>
              <a:rPr lang="en-US" sz="1600" dirty="0"/>
              <a:t>Based on the SWOT analysis above, the following challenges and risks  have been identified in the 65+ residential and Nursing Market:</a:t>
            </a:r>
          </a:p>
          <a:p>
            <a:pPr marL="342900">
              <a:buClr>
                <a:schemeClr val="accent4"/>
              </a:buClr>
              <a:buFont typeface="+mj-lt"/>
              <a:buAutoNum type="arabicPeriod"/>
            </a:pPr>
            <a:r>
              <a:rPr lang="en-US" sz="1600" b="1" dirty="0">
                <a:solidFill>
                  <a:schemeClr val="accent4"/>
                </a:solidFill>
              </a:rPr>
              <a:t>Risk of rising costs and inflation</a:t>
            </a:r>
            <a:br>
              <a:rPr lang="en-US" sz="1600" b="1" dirty="0">
                <a:solidFill>
                  <a:schemeClr val="accent4"/>
                </a:solidFill>
              </a:rPr>
            </a:br>
            <a:r>
              <a:rPr lang="en-US" sz="1600" dirty="0"/>
              <a:t>Whilst the impact of the fair cost of care exercise on costs could have a significant impact on cost, there is a further challenge posed by rising inflation and the cost of living, which would further increase the cost of all types of care provision.  The Bank of England expect inflation to each 13% by the end of 2022. </a:t>
            </a:r>
          </a:p>
          <a:p>
            <a:pPr marL="342900">
              <a:buClr>
                <a:schemeClr val="accent4"/>
              </a:buClr>
              <a:buFont typeface="+mj-lt"/>
              <a:buAutoNum type="arabicPeriod"/>
            </a:pPr>
            <a:r>
              <a:rPr lang="en-US" sz="1600" b="1" dirty="0">
                <a:solidFill>
                  <a:schemeClr val="accent4"/>
                </a:solidFill>
              </a:rPr>
              <a:t>Delivering high quality care as acuity of need increases</a:t>
            </a:r>
            <a:br>
              <a:rPr lang="en-US" sz="1600" b="1" dirty="0">
                <a:solidFill>
                  <a:schemeClr val="accent4"/>
                </a:solidFill>
              </a:rPr>
            </a:br>
            <a:r>
              <a:rPr lang="en-US" sz="1600" dirty="0"/>
              <a:t>As the acuity of peoples needs increase, the challenge of consistently delivering high quality care can be difficult due to resources required and adapting to different circumstances. As with most markets, Slough s aiming to ensure the care delivered is of high quality and ensures practice is based on using a strengths-based approach to supporting people.</a:t>
            </a:r>
            <a:endParaRPr lang="en-US" sz="1600" b="1" dirty="0"/>
          </a:p>
          <a:p>
            <a:pPr marL="285750" indent="-285750"/>
            <a:endParaRPr lang="en-US" sz="1600" b="1" dirty="0"/>
          </a:p>
        </p:txBody>
      </p:sp>
      <p:sp>
        <p:nvSpPr>
          <p:cNvPr id="4" name="TextBox 3">
            <a:extLst>
              <a:ext uri="{FF2B5EF4-FFF2-40B4-BE49-F238E27FC236}">
                <a16:creationId xmlns:a16="http://schemas.microsoft.com/office/drawing/2014/main" id="{D09ACF55-F10D-BA15-FE4C-3D633DB793DD}"/>
              </a:ext>
              <a:ext uri="{C183D7F6-B498-43B3-948B-1728B52AA6E4}">
                <adec:decorative xmlns:adec="http://schemas.microsoft.com/office/drawing/2017/decorative" val="1"/>
              </a:ext>
            </a:extLst>
          </p:cNvPr>
          <p:cNvSpPr txBox="1"/>
          <p:nvPr/>
        </p:nvSpPr>
        <p:spPr>
          <a:xfrm>
            <a:off x="9280769" y="381000"/>
            <a:ext cx="2686538" cy="8010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6E33185E-DBC2-9F03-F6AD-17A54ECB71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60694902-051D-D6FC-156E-55797E0828BF}"/>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65884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C2B7A-DAC6-501C-E1C1-F92837FA06B6}"/>
              </a:ext>
            </a:extLst>
          </p:cNvPr>
          <p:cNvSpPr>
            <a:spLocks noGrp="1"/>
          </p:cNvSpPr>
          <p:nvPr>
            <p:ph type="title"/>
          </p:nvPr>
        </p:nvSpPr>
        <p:spPr/>
        <p:txBody>
          <a:bodyPr/>
          <a:lstStyle/>
          <a:p>
            <a:r>
              <a:rPr lang="en-US" dirty="0"/>
              <a:t>Sustainability challenges and risks in the 65+ Residential and Nursing Care and Homecare Market in Slough</a:t>
            </a:r>
            <a:endParaRPr lang="en-GB" dirty="0"/>
          </a:p>
        </p:txBody>
      </p:sp>
      <p:sp>
        <p:nvSpPr>
          <p:cNvPr id="2" name="Content Placeholder 1">
            <a:extLst>
              <a:ext uri="{FF2B5EF4-FFF2-40B4-BE49-F238E27FC236}">
                <a16:creationId xmlns:a16="http://schemas.microsoft.com/office/drawing/2014/main" id="{8BC7ED85-B66D-9B99-CADE-BDEFECB4158E}"/>
              </a:ext>
            </a:extLst>
          </p:cNvPr>
          <p:cNvSpPr>
            <a:spLocks noGrp="1"/>
          </p:cNvSpPr>
          <p:nvPr>
            <p:ph idx="1"/>
          </p:nvPr>
        </p:nvSpPr>
        <p:spPr>
          <a:xfrm>
            <a:off x="802755" y="1628857"/>
            <a:ext cx="10892641" cy="4699983"/>
          </a:xfrm>
        </p:spPr>
        <p:txBody>
          <a:bodyPr>
            <a:normAutofit lnSpcReduction="10000"/>
          </a:bodyPr>
          <a:lstStyle/>
          <a:p>
            <a:pPr marL="0" indent="0">
              <a:buNone/>
            </a:pPr>
            <a:r>
              <a:rPr lang="en-US" sz="1600" dirty="0"/>
              <a:t>Based on the SWOT analysis above, the following challenges and risks  have been identified in the 65+ residential and Nursing Market:</a:t>
            </a:r>
          </a:p>
          <a:p>
            <a:pPr marL="342900">
              <a:buClr>
                <a:schemeClr val="accent4"/>
              </a:buClr>
              <a:buFont typeface="+mj-lt"/>
              <a:buAutoNum type="arabicPeriod"/>
            </a:pPr>
            <a:r>
              <a:rPr lang="en-US" sz="1600" b="1" dirty="0">
                <a:solidFill>
                  <a:schemeClr val="accent4"/>
                </a:solidFill>
              </a:rPr>
              <a:t>Capacity challenges</a:t>
            </a:r>
          </a:p>
          <a:p>
            <a:pPr marL="457200" lvl="1" indent="0">
              <a:buNone/>
            </a:pPr>
            <a:r>
              <a:rPr lang="en-US" sz="1600" dirty="0"/>
              <a:t>As shown through Sections 1 and 2, whilst there is sufficiency in Slough Residential and Nursing care to meet current and future forecast demand, however due to Slough’s location, there are challenges presented by other Local Authorities utilising Slough capacity to meet demand. This is evidenced by the occupancy and vacancy levels within the homes which, when open to placements, are generally at capacity or are very close to.</a:t>
            </a:r>
          </a:p>
          <a:p>
            <a:pPr marL="0" indent="0">
              <a:buNone/>
            </a:pPr>
            <a:r>
              <a:rPr lang="en-US" sz="1600" dirty="0"/>
              <a:t>Additionally, the following challenges and risks  have been identified in the Homecare Market through the SWOT analysis:</a:t>
            </a:r>
          </a:p>
          <a:p>
            <a:pPr marL="342900">
              <a:buClr>
                <a:srgbClr val="FF0000"/>
              </a:buClr>
              <a:buFont typeface="+mj-lt"/>
              <a:buAutoNum type="arabicPeriod"/>
            </a:pPr>
            <a:r>
              <a:rPr lang="en-US" sz="1600" b="1" dirty="0">
                <a:solidFill>
                  <a:schemeClr val="accent4"/>
                </a:solidFill>
              </a:rPr>
              <a:t>Hospital Discharge and Flow</a:t>
            </a:r>
          </a:p>
          <a:p>
            <a:pPr marL="457200" lvl="1" indent="0">
              <a:buNone/>
            </a:pPr>
            <a:r>
              <a:rPr lang="en-US" sz="1600" dirty="0"/>
              <a:t>Since the COVID-19 pandemic, there has been a national priority to ensure hospital beds are available, however due to the high volume of hospital admissions, this is placing great pressure on the social care sector as a whole. These pressures are very present in Slough,  and the high flow of people leaving hospital is having an impact on the market due to the requirement to quickly respond to requirements for care and support. </a:t>
            </a:r>
          </a:p>
          <a:p>
            <a:pPr marL="342900">
              <a:buClr>
                <a:schemeClr val="accent4"/>
              </a:buClr>
              <a:buFont typeface="+mj-lt"/>
              <a:buAutoNum type="arabicPeriod"/>
            </a:pPr>
            <a:r>
              <a:rPr lang="en-US" sz="1600" b="1" dirty="0">
                <a:solidFill>
                  <a:schemeClr val="accent4"/>
                </a:solidFill>
              </a:rPr>
              <a:t>Risks posed by a high volume of short-term packages of care</a:t>
            </a:r>
            <a:br>
              <a:rPr lang="en-US" sz="1600" b="1" dirty="0">
                <a:solidFill>
                  <a:schemeClr val="accent4"/>
                </a:solidFill>
              </a:rPr>
            </a:br>
            <a:r>
              <a:rPr lang="en-US" sz="1600" dirty="0"/>
              <a:t>Due to the pressures of hospital discharge above, there are a high volume of short-term packages of care, aiming to support people for a period of time until they recover. However, the short-term packages of care are placing pressure on the market, as there is a need to meet demand very quickly, without a sustainable and consistent workflow. There is further pressure in this space due to the challenges within the Slough Reablement service, which us currently not able to meet demand and requires the care market to support the service,</a:t>
            </a:r>
            <a:endParaRPr lang="en-US" sz="1600" b="1" dirty="0">
              <a:solidFill>
                <a:schemeClr val="accent4"/>
              </a:solidFill>
            </a:endParaRPr>
          </a:p>
          <a:p>
            <a:pPr marL="0" indent="0">
              <a:buNone/>
            </a:pPr>
            <a:endParaRPr lang="en-US" sz="1600" b="1" dirty="0"/>
          </a:p>
        </p:txBody>
      </p:sp>
      <p:sp>
        <p:nvSpPr>
          <p:cNvPr id="4" name="TextBox 3">
            <a:extLst>
              <a:ext uri="{FF2B5EF4-FFF2-40B4-BE49-F238E27FC236}">
                <a16:creationId xmlns:a16="http://schemas.microsoft.com/office/drawing/2014/main" id="{643FED6C-E70F-401B-DFA6-0644F9B8099A}"/>
              </a:ext>
              <a:ext uri="{C183D7F6-B498-43B3-948B-1728B52AA6E4}">
                <adec:decorative xmlns:adec="http://schemas.microsoft.com/office/drawing/2017/decorative" val="1"/>
              </a:ext>
            </a:extLst>
          </p:cNvPr>
          <p:cNvSpPr txBox="1"/>
          <p:nvPr/>
        </p:nvSpPr>
        <p:spPr>
          <a:xfrm>
            <a:off x="9280769" y="361461"/>
            <a:ext cx="2637692" cy="84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8B603918-C71A-A3D5-0310-7B145590D03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2F9BEB4E-AA07-3272-97CB-F84B22B226F0}"/>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11948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C3305D-7A26-C2FD-DA63-2B168D8A3D6C}"/>
              </a:ext>
            </a:extLst>
          </p:cNvPr>
          <p:cNvSpPr>
            <a:spLocks noGrp="1"/>
          </p:cNvSpPr>
          <p:nvPr>
            <p:ph type="title"/>
          </p:nvPr>
        </p:nvSpPr>
        <p:spPr/>
        <p:txBody>
          <a:bodyPr/>
          <a:lstStyle/>
          <a:p>
            <a:r>
              <a:rPr lang="en-US" dirty="0"/>
              <a:t>Addressing the market challenges and improving the sustainability in Slough</a:t>
            </a:r>
            <a:endParaRPr lang="en-GB" dirty="0"/>
          </a:p>
        </p:txBody>
      </p:sp>
      <p:sp>
        <p:nvSpPr>
          <p:cNvPr id="8" name="Content Placeholder 1">
            <a:extLst>
              <a:ext uri="{FF2B5EF4-FFF2-40B4-BE49-F238E27FC236}">
                <a16:creationId xmlns:a16="http://schemas.microsoft.com/office/drawing/2014/main" id="{8032ED00-697E-AD90-790F-BCDFD29B8E22}"/>
              </a:ext>
            </a:extLst>
          </p:cNvPr>
          <p:cNvSpPr txBox="1">
            <a:spLocks/>
          </p:cNvSpPr>
          <p:nvPr/>
        </p:nvSpPr>
        <p:spPr>
          <a:xfrm>
            <a:off x="802873" y="1426579"/>
            <a:ext cx="10892641" cy="748730"/>
          </a:xfrm>
          <a:prstGeom prst="rect">
            <a:avLst/>
          </a:prstGeom>
        </p:spPr>
        <p:txBody>
          <a:bodyPr>
            <a:normAutofit/>
          </a:bodyPr>
          <a:lstStyle>
            <a:lvl1pPr marL="228600" indent="-342900" algn="l" defTabSz="914400" rtl="0" eaLnBrk="1" latinLnBrk="0" hangingPunct="1">
              <a:lnSpc>
                <a:spcPct val="90000"/>
              </a:lnSpc>
              <a:spcBef>
                <a:spcPts val="10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lnSpc>
                <a:spcPct val="90000"/>
              </a:lnSpc>
              <a:spcBef>
                <a:spcPts val="500"/>
              </a:spcBef>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600" dirty="0">
                <a:solidFill>
                  <a:schemeClr val="tx1">
                    <a:lumMod val="50000"/>
                  </a:schemeClr>
                </a:solidFill>
              </a:rPr>
              <a:t>In addressing the market challenges and improving the market sustainability in Slough, the below diagram shows how Slough is addressing these through overarching strategy and specific approaches.</a:t>
            </a:r>
          </a:p>
        </p:txBody>
      </p:sp>
      <p:graphicFrame>
        <p:nvGraphicFramePr>
          <p:cNvPr id="7" name="Content Placeholder 6">
            <a:extLst>
              <a:ext uri="{FF2B5EF4-FFF2-40B4-BE49-F238E27FC236}">
                <a16:creationId xmlns:a16="http://schemas.microsoft.com/office/drawing/2014/main" id="{666361A8-43D9-580A-5BB3-F1EAC889DC15}"/>
              </a:ext>
            </a:extLst>
          </p:cNvPr>
          <p:cNvGraphicFramePr>
            <a:graphicFrameLocks noGrp="1"/>
          </p:cNvGraphicFramePr>
          <p:nvPr>
            <p:ph idx="1"/>
            <p:extLst>
              <p:ext uri="{D42A27DB-BD31-4B8C-83A1-F6EECF244321}">
                <p14:modId xmlns:p14="http://schemas.microsoft.com/office/powerpoint/2010/main" val="488961996"/>
              </p:ext>
            </p:extLst>
          </p:nvPr>
        </p:nvGraphicFramePr>
        <p:xfrm>
          <a:off x="693812" y="1940721"/>
          <a:ext cx="11110764" cy="4402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TextBox 28">
            <a:extLst>
              <a:ext uri="{FF2B5EF4-FFF2-40B4-BE49-F238E27FC236}">
                <a16:creationId xmlns:a16="http://schemas.microsoft.com/office/drawing/2014/main" id="{E351C755-DE5E-9617-E020-D7871FE3D370}"/>
              </a:ext>
              <a:ext uri="{C183D7F6-B498-43B3-948B-1728B52AA6E4}">
                <adec:decorative xmlns:adec="http://schemas.microsoft.com/office/drawing/2017/decorative" val="1"/>
              </a:ext>
            </a:extLst>
          </p:cNvPr>
          <p:cNvSpPr txBox="1"/>
          <p:nvPr/>
        </p:nvSpPr>
        <p:spPr>
          <a:xfrm>
            <a:off x="9319845" y="332153"/>
            <a:ext cx="2569307" cy="898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2" name="Picture 5">
            <a:extLst>
              <a:ext uri="{FF2B5EF4-FFF2-40B4-BE49-F238E27FC236}">
                <a16:creationId xmlns:a16="http://schemas.microsoft.com/office/drawing/2014/main" id="{5E65B1F3-2ED2-532B-4E0F-CEEEBA89F14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260864" y="219319"/>
            <a:ext cx="2638425" cy="1104900"/>
          </a:xfrm>
          <a:prstGeom prst="rect">
            <a:avLst/>
          </a:prstGeom>
        </p:spPr>
      </p:pic>
      <p:sp>
        <p:nvSpPr>
          <p:cNvPr id="4" name="Slide Number Placeholder 12">
            <a:extLst>
              <a:ext uri="{FF2B5EF4-FFF2-40B4-BE49-F238E27FC236}">
                <a16:creationId xmlns:a16="http://schemas.microsoft.com/office/drawing/2014/main" id="{76743AD1-A708-590A-A97A-EA0F48E8DFC9}"/>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87780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C2B7A-DAC6-501C-E1C1-F92837FA06B6}"/>
              </a:ext>
            </a:extLst>
          </p:cNvPr>
          <p:cNvSpPr>
            <a:spLocks noGrp="1"/>
          </p:cNvSpPr>
          <p:nvPr>
            <p:ph type="title"/>
          </p:nvPr>
        </p:nvSpPr>
        <p:spPr/>
        <p:txBody>
          <a:bodyPr/>
          <a:lstStyle/>
          <a:p>
            <a:r>
              <a:rPr lang="en-US" dirty="0"/>
              <a:t>Local Authority approach to support Sustainability – Adult Social Care Strategy</a:t>
            </a:r>
            <a:endParaRPr lang="en-GB" dirty="0"/>
          </a:p>
        </p:txBody>
      </p:sp>
      <p:sp>
        <p:nvSpPr>
          <p:cNvPr id="2" name="Content Placeholder 1">
            <a:extLst>
              <a:ext uri="{FF2B5EF4-FFF2-40B4-BE49-F238E27FC236}">
                <a16:creationId xmlns:a16="http://schemas.microsoft.com/office/drawing/2014/main" id="{8BC7ED85-B66D-9B99-CADE-BDEFECB4158E}"/>
              </a:ext>
            </a:extLst>
          </p:cNvPr>
          <p:cNvSpPr>
            <a:spLocks noGrp="1"/>
          </p:cNvSpPr>
          <p:nvPr>
            <p:ph idx="1"/>
          </p:nvPr>
        </p:nvSpPr>
        <p:spPr>
          <a:xfrm>
            <a:off x="649679" y="1433335"/>
            <a:ext cx="10892641" cy="377097"/>
          </a:xfrm>
        </p:spPr>
        <p:txBody>
          <a:bodyPr>
            <a:normAutofit fontScale="92500" lnSpcReduction="10000"/>
          </a:bodyPr>
          <a:lstStyle/>
          <a:p>
            <a:pPr marL="0" indent="0" algn="ctr">
              <a:buNone/>
            </a:pPr>
            <a:r>
              <a:rPr lang="en-US" b="1" dirty="0">
                <a:solidFill>
                  <a:schemeClr val="accent1"/>
                </a:solidFill>
              </a:rPr>
              <a:t>Slough Adult Social Care Vision</a:t>
            </a:r>
          </a:p>
        </p:txBody>
      </p:sp>
      <p:sp>
        <p:nvSpPr>
          <p:cNvPr id="4" name="Text Box 2">
            <a:extLst>
              <a:ext uri="{FF2B5EF4-FFF2-40B4-BE49-F238E27FC236}">
                <a16:creationId xmlns:a16="http://schemas.microsoft.com/office/drawing/2014/main" id="{813D696F-B453-88A7-1DE0-19FD2A0BFB09}"/>
              </a:ext>
            </a:extLst>
          </p:cNvPr>
          <p:cNvSpPr txBox="1">
            <a:spLocks noChangeArrowheads="1"/>
          </p:cNvSpPr>
          <p:nvPr/>
        </p:nvSpPr>
        <p:spPr bwMode="auto">
          <a:xfrm>
            <a:off x="2190749" y="1810432"/>
            <a:ext cx="7810500" cy="1040765"/>
          </a:xfrm>
          <a:prstGeom prst="rect">
            <a:avLst/>
          </a:prstGeom>
          <a:solidFill>
            <a:srgbClr val="0070C0"/>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rot="0" vert="horz" wrap="square" lIns="91440" tIns="45720" rIns="91440" bIns="45720" anchor="t" anchorCtr="0">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Our vision is to improve the outcomes of our residents and their carers by enabling people to do more for themselves, focusing on people’s strengths by connecting them to their interests and communities and a network of wellbeing, care and support services</a:t>
            </a:r>
            <a:endParaRPr lang="en-GB"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A207ADB-8414-DE12-C44E-91BFD9FF6EC3}"/>
              </a:ext>
            </a:extLst>
          </p:cNvPr>
          <p:cNvSpPr txBox="1"/>
          <p:nvPr/>
        </p:nvSpPr>
        <p:spPr>
          <a:xfrm>
            <a:off x="649679" y="3067049"/>
            <a:ext cx="11304196" cy="3293209"/>
          </a:xfrm>
          <a:prstGeom prst="rect">
            <a:avLst/>
          </a:prstGeom>
          <a:noFill/>
        </p:spPr>
        <p:txBody>
          <a:bodyPr wrap="square" lIns="91440" tIns="45720" rIns="91440" bIns="45720" anchor="t">
            <a:spAutoFit/>
          </a:bodyPr>
          <a:lstStyle/>
          <a:p>
            <a:r>
              <a:rPr lang="en-US" sz="1600" dirty="0">
                <a:solidFill>
                  <a:schemeClr val="tx1">
                    <a:lumMod val="50000"/>
                  </a:schemeClr>
                </a:solidFill>
                <a:latin typeface="+mj-lt"/>
              </a:rPr>
              <a:t>The Slough ASC vision is aimed at ensuring people can maximise their independence and get the right level of support at the right time. This is further emphasised through the strategy priorities:</a:t>
            </a:r>
          </a:p>
          <a:p>
            <a:endParaRPr lang="en-US" sz="1600" b="1" dirty="0">
              <a:solidFill>
                <a:schemeClr val="tx1">
                  <a:lumMod val="50000"/>
                </a:schemeClr>
              </a:solidFill>
              <a:latin typeface="+mj-lt"/>
            </a:endParaRPr>
          </a:p>
          <a:p>
            <a:r>
              <a:rPr lang="en-US" sz="1600" b="1" dirty="0">
                <a:solidFill>
                  <a:schemeClr val="tx1">
                    <a:lumMod val="50000"/>
                  </a:schemeClr>
                </a:solidFill>
                <a:latin typeface="+mj-lt"/>
              </a:rPr>
              <a:t>Slough Adult Social Care Priorities</a:t>
            </a:r>
            <a:endParaRPr lang="en-US" sz="1600" dirty="0">
              <a:solidFill>
                <a:schemeClr val="tx1">
                  <a:lumMod val="50000"/>
                </a:schemeClr>
              </a:solidFill>
              <a:latin typeface="+mj-lt"/>
            </a:endParaRPr>
          </a:p>
          <a:p>
            <a:r>
              <a:rPr lang="en-US" sz="1600" b="1" dirty="0">
                <a:solidFill>
                  <a:schemeClr val="tx1">
                    <a:lumMod val="50000"/>
                  </a:schemeClr>
                </a:solidFill>
                <a:latin typeface="+mj-lt"/>
              </a:rPr>
              <a:t>Priority 1</a:t>
            </a:r>
            <a:r>
              <a:rPr lang="en-US" sz="1600" dirty="0">
                <a:solidFill>
                  <a:schemeClr val="tx1">
                    <a:lumMod val="50000"/>
                  </a:schemeClr>
                </a:solidFill>
                <a:latin typeface="+mj-lt"/>
              </a:rPr>
              <a:t>: Enable people to maintain their health and wellbeing </a:t>
            </a:r>
            <a:endParaRPr lang="en-US" sz="1600" dirty="0">
              <a:solidFill>
                <a:schemeClr val="tx1">
                  <a:lumMod val="50000"/>
                </a:schemeClr>
              </a:solidFill>
              <a:latin typeface="+mj-lt"/>
              <a:cs typeface="Calibri Light"/>
            </a:endParaRPr>
          </a:p>
          <a:p>
            <a:r>
              <a:rPr lang="en-US" sz="1600" b="1" dirty="0">
                <a:solidFill>
                  <a:schemeClr val="tx1">
                    <a:lumMod val="50000"/>
                  </a:schemeClr>
                </a:solidFill>
                <a:latin typeface="+mj-lt"/>
              </a:rPr>
              <a:t>Priority 2</a:t>
            </a:r>
            <a:r>
              <a:rPr lang="en-US" sz="1600" dirty="0">
                <a:solidFill>
                  <a:schemeClr val="tx1">
                    <a:lumMod val="50000"/>
                  </a:schemeClr>
                </a:solidFill>
                <a:latin typeface="+mj-lt"/>
              </a:rPr>
              <a:t>: Enable people to manage their own care and support needs</a:t>
            </a:r>
            <a:endParaRPr lang="en-US" sz="1600" dirty="0">
              <a:solidFill>
                <a:schemeClr val="tx1">
                  <a:lumMod val="50000"/>
                </a:schemeClr>
              </a:solidFill>
              <a:latin typeface="+mj-lt"/>
              <a:cs typeface="Calibri Light"/>
            </a:endParaRPr>
          </a:p>
          <a:p>
            <a:r>
              <a:rPr lang="en-US" sz="1600" b="1" dirty="0">
                <a:solidFill>
                  <a:schemeClr val="tx1">
                    <a:lumMod val="50000"/>
                  </a:schemeClr>
                </a:solidFill>
                <a:latin typeface="+mj-lt"/>
              </a:rPr>
              <a:t>Priority 3</a:t>
            </a:r>
            <a:r>
              <a:rPr lang="en-US" sz="1600" dirty="0">
                <a:solidFill>
                  <a:schemeClr val="tx1">
                    <a:lumMod val="50000"/>
                  </a:schemeClr>
                </a:solidFill>
                <a:latin typeface="+mj-lt"/>
              </a:rPr>
              <a:t>: Enable people to have control over their support</a:t>
            </a:r>
            <a:endParaRPr lang="en-US" sz="1600" dirty="0">
              <a:solidFill>
                <a:schemeClr val="tx1">
                  <a:lumMod val="50000"/>
                </a:schemeClr>
              </a:solidFill>
              <a:latin typeface="+mj-lt"/>
              <a:cs typeface="Calibri Light"/>
            </a:endParaRPr>
          </a:p>
          <a:p>
            <a:r>
              <a:rPr lang="en-US" sz="1600" b="1" dirty="0">
                <a:solidFill>
                  <a:schemeClr val="tx1">
                    <a:lumMod val="50000"/>
                  </a:schemeClr>
                </a:solidFill>
                <a:latin typeface="+mj-lt"/>
              </a:rPr>
              <a:t>Priority 4</a:t>
            </a:r>
            <a:r>
              <a:rPr lang="en-US" sz="1600" dirty="0">
                <a:solidFill>
                  <a:schemeClr val="tx1">
                    <a:lumMod val="50000"/>
                  </a:schemeClr>
                </a:solidFill>
                <a:latin typeface="+mj-lt"/>
              </a:rPr>
              <a:t>: Ensure people are safe</a:t>
            </a:r>
            <a:endParaRPr lang="en-US" sz="1600" dirty="0">
              <a:solidFill>
                <a:schemeClr val="tx1">
                  <a:lumMod val="50000"/>
                </a:schemeClr>
              </a:solidFill>
              <a:latin typeface="+mj-lt"/>
              <a:cs typeface="Calibri Light"/>
            </a:endParaRPr>
          </a:p>
          <a:p>
            <a:r>
              <a:rPr lang="en-US" sz="1600" b="1" dirty="0">
                <a:solidFill>
                  <a:schemeClr val="tx1">
                    <a:lumMod val="50000"/>
                  </a:schemeClr>
                </a:solidFill>
                <a:latin typeface="+mj-lt"/>
              </a:rPr>
              <a:t>Priority 5</a:t>
            </a:r>
            <a:r>
              <a:rPr lang="en-US" sz="1600" dirty="0">
                <a:solidFill>
                  <a:schemeClr val="tx1">
                    <a:lumMod val="50000"/>
                  </a:schemeClr>
                </a:solidFill>
                <a:latin typeface="+mj-lt"/>
              </a:rPr>
              <a:t>: Create a sustainable workforce</a:t>
            </a:r>
            <a:endParaRPr lang="en-US" sz="1600" dirty="0">
              <a:solidFill>
                <a:schemeClr val="tx1">
                  <a:lumMod val="50000"/>
                </a:schemeClr>
              </a:solidFill>
              <a:latin typeface="+mj-lt"/>
              <a:cs typeface="Calibri Light"/>
            </a:endParaRPr>
          </a:p>
          <a:p>
            <a:r>
              <a:rPr lang="en-US" sz="1600" b="1" dirty="0">
                <a:solidFill>
                  <a:schemeClr val="tx1">
                    <a:lumMod val="50000"/>
                  </a:schemeClr>
                </a:solidFill>
                <a:latin typeface="+mj-lt"/>
              </a:rPr>
              <a:t>Priority 6</a:t>
            </a:r>
            <a:r>
              <a:rPr lang="en-US" sz="1600" dirty="0">
                <a:solidFill>
                  <a:schemeClr val="tx1">
                    <a:lumMod val="50000"/>
                  </a:schemeClr>
                </a:solidFill>
                <a:latin typeface="+mj-lt"/>
              </a:rPr>
              <a:t>: Embed Co-Production at the heart of care and support</a:t>
            </a:r>
            <a:endParaRPr lang="en-US" sz="1600" dirty="0">
              <a:solidFill>
                <a:schemeClr val="tx1">
                  <a:lumMod val="50000"/>
                </a:schemeClr>
              </a:solidFill>
              <a:latin typeface="+mj-lt"/>
              <a:cs typeface="Calibri Light"/>
            </a:endParaRPr>
          </a:p>
          <a:p>
            <a:endParaRPr lang="en-US" sz="1600" dirty="0">
              <a:solidFill>
                <a:schemeClr val="tx1">
                  <a:lumMod val="50000"/>
                </a:schemeClr>
              </a:solidFill>
              <a:latin typeface="+mj-lt"/>
            </a:endParaRPr>
          </a:p>
          <a:p>
            <a:r>
              <a:rPr lang="en-US" sz="1600" dirty="0">
                <a:solidFill>
                  <a:schemeClr val="tx1">
                    <a:lumMod val="50000"/>
                  </a:schemeClr>
                </a:solidFill>
                <a:latin typeface="+mj-lt"/>
              </a:rPr>
              <a:t>Through the independence led approach, the Council is aiming to ensure there is sufficiency and capacity across all care markets in Slough. And additionally, packages of care are commissioned at the right level of support and at a fair cost to Providers.</a:t>
            </a:r>
            <a:endParaRPr lang="en-US" sz="1600" dirty="0">
              <a:solidFill>
                <a:schemeClr val="tx1">
                  <a:lumMod val="50000"/>
                </a:schemeClr>
              </a:solidFill>
              <a:latin typeface="+mj-lt"/>
              <a:cs typeface="Calibri Light"/>
            </a:endParaRPr>
          </a:p>
        </p:txBody>
      </p:sp>
      <p:sp>
        <p:nvSpPr>
          <p:cNvPr id="5" name="TextBox 4">
            <a:extLst>
              <a:ext uri="{FF2B5EF4-FFF2-40B4-BE49-F238E27FC236}">
                <a16:creationId xmlns:a16="http://schemas.microsoft.com/office/drawing/2014/main" id="{A873CE8D-A18F-233C-DA27-DD66D80D6037}"/>
              </a:ext>
              <a:ext uri="{C183D7F6-B498-43B3-948B-1728B52AA6E4}">
                <adec:decorative xmlns:adec="http://schemas.microsoft.com/office/drawing/2017/decorative" val="1"/>
              </a:ext>
            </a:extLst>
          </p:cNvPr>
          <p:cNvSpPr txBox="1"/>
          <p:nvPr/>
        </p:nvSpPr>
        <p:spPr>
          <a:xfrm>
            <a:off x="9329615" y="351692"/>
            <a:ext cx="2608384" cy="8694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8" name="Picture 5">
            <a:extLst>
              <a:ext uri="{FF2B5EF4-FFF2-40B4-BE49-F238E27FC236}">
                <a16:creationId xmlns:a16="http://schemas.microsoft.com/office/drawing/2014/main" id="{428B1431-8EDB-7805-3392-94DDC2518F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9" name="Slide Number Placeholder 12">
            <a:extLst>
              <a:ext uri="{FF2B5EF4-FFF2-40B4-BE49-F238E27FC236}">
                <a16:creationId xmlns:a16="http://schemas.microsoft.com/office/drawing/2014/main" id="{F2EFA734-E35B-6C1F-3EAC-7232825C4632}"/>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07452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C2B7A-DAC6-501C-E1C1-F92837FA06B6}"/>
              </a:ext>
            </a:extLst>
          </p:cNvPr>
          <p:cNvSpPr>
            <a:spLocks noGrp="1"/>
          </p:cNvSpPr>
          <p:nvPr>
            <p:ph type="title"/>
          </p:nvPr>
        </p:nvSpPr>
        <p:spPr/>
        <p:txBody>
          <a:bodyPr/>
          <a:lstStyle/>
          <a:p>
            <a:r>
              <a:rPr lang="en-US" dirty="0"/>
              <a:t>Local Authority approach to support Sustainability – Adult Social Care Transformation Programme</a:t>
            </a:r>
            <a:endParaRPr lang="en-GB" dirty="0"/>
          </a:p>
        </p:txBody>
      </p:sp>
      <p:sp>
        <p:nvSpPr>
          <p:cNvPr id="2" name="Content Placeholder 1">
            <a:extLst>
              <a:ext uri="{FF2B5EF4-FFF2-40B4-BE49-F238E27FC236}">
                <a16:creationId xmlns:a16="http://schemas.microsoft.com/office/drawing/2014/main" id="{8BC7ED85-B66D-9B99-CADE-BDEFECB4158E}"/>
              </a:ext>
            </a:extLst>
          </p:cNvPr>
          <p:cNvSpPr>
            <a:spLocks noGrp="1"/>
          </p:cNvSpPr>
          <p:nvPr>
            <p:ph idx="1"/>
          </p:nvPr>
        </p:nvSpPr>
        <p:spPr>
          <a:xfrm>
            <a:off x="802754" y="1443789"/>
            <a:ext cx="10892641" cy="4879189"/>
          </a:xfrm>
        </p:spPr>
        <p:txBody>
          <a:bodyPr>
            <a:normAutofit lnSpcReduction="10000"/>
          </a:bodyPr>
          <a:lstStyle/>
          <a:p>
            <a:pPr marL="0" indent="0">
              <a:buNone/>
            </a:pPr>
            <a:r>
              <a:rPr lang="en-US" sz="1600" dirty="0">
                <a:cs typeface="+mn-cs"/>
              </a:rPr>
              <a:t>SBC Adult Social Care began a three-year transformation journey in 2021/22, aiming to deliver efficiencies as part of a wider integrated vision for harnessing community assets, promoting a strength-based approach and targeting interventions to achieve greatest impacts. The key drivers for the transformation programme are:</a:t>
            </a:r>
          </a:p>
          <a:p>
            <a:pPr marL="342900">
              <a:buAutoNum type="arabicPeriod"/>
            </a:pPr>
            <a:r>
              <a:rPr lang="en-US" sz="1600" dirty="0">
                <a:cs typeface="+mn-cs"/>
              </a:rPr>
              <a:t>The need for improved outcomes for Slough residents in receipt of social care support now and in the future </a:t>
            </a:r>
          </a:p>
          <a:p>
            <a:pPr marL="342900">
              <a:buAutoNum type="arabicPeriod"/>
            </a:pPr>
            <a:r>
              <a:rPr lang="en-GB" sz="1600" dirty="0">
                <a:cs typeface="+mn-cs"/>
              </a:rPr>
              <a:t>Reducing financial pressure within Adult Social Care and the Council</a:t>
            </a:r>
            <a:endParaRPr lang="en-US" sz="1600" dirty="0">
              <a:cs typeface="+mn-cs"/>
            </a:endParaRPr>
          </a:p>
          <a:p>
            <a:pPr marL="0" indent="0">
              <a:buNone/>
            </a:pPr>
            <a:r>
              <a:rPr lang="en-US" sz="1600" dirty="0">
                <a:cs typeface="+mn-cs"/>
              </a:rPr>
              <a:t>Within the key priorities of the transformation programme, SBC have embedded the ASC reform priorities and ensured these are a key objective. The key aims from this are:</a:t>
            </a:r>
          </a:p>
          <a:p>
            <a:pPr marL="285750" indent="-285750" algn="just">
              <a:lnSpc>
                <a:spcPct val="115000"/>
              </a:lnSpc>
            </a:pPr>
            <a:r>
              <a:rPr lang="en-GB" sz="1600" dirty="0">
                <a:cs typeface="+mn-cs"/>
              </a:rPr>
              <a:t>Achieving long-term sustainability</a:t>
            </a:r>
          </a:p>
          <a:p>
            <a:pPr marL="285750" indent="-285750" algn="just">
              <a:lnSpc>
                <a:spcPct val="115000"/>
              </a:lnSpc>
            </a:pPr>
            <a:r>
              <a:rPr lang="en-GB" sz="1600" dirty="0">
                <a:cs typeface="+mn-cs"/>
              </a:rPr>
              <a:t>Focussing on community-centred preventative models of care, support, housing and technology, moving away from more traditional remedial and acute services.</a:t>
            </a:r>
          </a:p>
          <a:p>
            <a:pPr marL="285750" indent="-285750" algn="just">
              <a:lnSpc>
                <a:spcPct val="115000"/>
              </a:lnSpc>
            </a:pPr>
            <a:r>
              <a:rPr lang="en-GB" sz="1600" dirty="0">
                <a:cs typeface="+mn-cs"/>
              </a:rPr>
              <a:t>Develop a sustainable and recognised workforce</a:t>
            </a:r>
          </a:p>
          <a:p>
            <a:pPr marL="0" indent="0">
              <a:buNone/>
            </a:pPr>
            <a:r>
              <a:rPr lang="en-US" sz="1600" dirty="0">
                <a:cs typeface="+mn-cs"/>
              </a:rPr>
              <a:t>Through delivering these key priorities, SBC is aiming to deliver sustainability to the care market and is taking on key challenges which pose a threat to the health and care market. The focus on a preventative approach and development of sustainable workforce in particular are supporting the market to adapt and evolve so that, in the future, people are receiving the right level of support, in the right care setting, at the right time. </a:t>
            </a:r>
          </a:p>
          <a:p>
            <a:pPr marL="0" indent="0">
              <a:buNone/>
            </a:pPr>
            <a:r>
              <a:rPr lang="en-US" sz="1600" dirty="0">
                <a:cs typeface="+mn-cs"/>
              </a:rPr>
              <a:t>The transformation programme has a number of projects, each delivering different outcomes based around improving the quality of services and delivering efficiency. This will support the council in creating a long-term approach to sustainability and support the market to jointly meet the needs of people in Slough.</a:t>
            </a:r>
          </a:p>
          <a:p>
            <a:pPr marL="0" indent="0">
              <a:buNone/>
            </a:pPr>
            <a:endParaRPr lang="en-US" sz="1600" dirty="0">
              <a:cs typeface="+mn-cs"/>
            </a:endParaRPr>
          </a:p>
        </p:txBody>
      </p:sp>
      <p:sp>
        <p:nvSpPr>
          <p:cNvPr id="4" name="TextBox 3">
            <a:extLst>
              <a:ext uri="{FF2B5EF4-FFF2-40B4-BE49-F238E27FC236}">
                <a16:creationId xmlns:a16="http://schemas.microsoft.com/office/drawing/2014/main" id="{D674A4B6-D988-9472-D764-FD18FDA8F428}"/>
              </a:ext>
              <a:ext uri="{C183D7F6-B498-43B3-948B-1728B52AA6E4}">
                <adec:decorative xmlns:adec="http://schemas.microsoft.com/office/drawing/2017/decorative" val="1"/>
              </a:ext>
            </a:extLst>
          </p:cNvPr>
          <p:cNvSpPr txBox="1"/>
          <p:nvPr/>
        </p:nvSpPr>
        <p:spPr>
          <a:xfrm>
            <a:off x="9310077" y="332153"/>
            <a:ext cx="2530230" cy="918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28FC7800-3F43-9B61-8566-5FE224E8B2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9B831C74-BB5A-28EA-225B-EE1A71FB114D}"/>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6518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1BBB27-C045-962D-8A1C-7F5257223D53}"/>
              </a:ext>
            </a:extLst>
          </p:cNvPr>
          <p:cNvSpPr>
            <a:spLocks noGrp="1"/>
          </p:cNvSpPr>
          <p:nvPr>
            <p:ph type="title"/>
          </p:nvPr>
        </p:nvSpPr>
        <p:spPr/>
        <p:txBody>
          <a:bodyPr/>
          <a:lstStyle/>
          <a:p>
            <a:r>
              <a:rPr lang="en-US" dirty="0"/>
              <a:t>Executive Summary</a:t>
            </a:r>
            <a:endParaRPr lang="en-GB" dirty="0"/>
          </a:p>
        </p:txBody>
      </p:sp>
      <p:sp>
        <p:nvSpPr>
          <p:cNvPr id="2" name="Content Placeholder 1">
            <a:extLst>
              <a:ext uri="{FF2B5EF4-FFF2-40B4-BE49-F238E27FC236}">
                <a16:creationId xmlns:a16="http://schemas.microsoft.com/office/drawing/2014/main" id="{25D263D2-5CA4-2934-204E-500CEF45469D}"/>
              </a:ext>
            </a:extLst>
          </p:cNvPr>
          <p:cNvSpPr>
            <a:spLocks noGrp="1"/>
          </p:cNvSpPr>
          <p:nvPr>
            <p:ph idx="1"/>
          </p:nvPr>
        </p:nvSpPr>
        <p:spPr/>
        <p:txBody>
          <a:bodyPr>
            <a:noAutofit/>
          </a:bodyPr>
          <a:lstStyle/>
          <a:p>
            <a:pPr marL="0" indent="0">
              <a:buNone/>
            </a:pPr>
            <a:r>
              <a:rPr lang="en-US" sz="1400" dirty="0"/>
              <a:t>The market sustainability plan has been developed as part of the Adult Social Care (ASC) market sustainability and fair cost of care exercise. Following a government white paper in December 2021, People at the Heart of Care, a 10 year vision was developed which aims to put personalised care and support at the heart of adult social care. Following the announcement of the fund in December 2021, the primary purpose of the fund is to support local authorities to prepare their markets for reform. The government have stated that the implementation of the Market Sustainability and Fair Cost of Care Fund is one of the first steps in the journey to achieve this. As a condition of receiving future funding, local authorities need to evidence the work they are doing to prepare their markets and submit the a cost of care report to DHSC, alongside the draft market sustainability plan, which well then be finalized in February 2023. The exercise is specially looking at care homes services for people over the age of 65, and the homecare market for people aged 18 and over. </a:t>
            </a:r>
          </a:p>
          <a:p>
            <a:pPr marL="0" indent="0">
              <a:buNone/>
            </a:pPr>
            <a:r>
              <a:rPr lang="en-US" sz="1400" dirty="0"/>
              <a:t>The market sustainability plan contains three key sections:</a:t>
            </a:r>
          </a:p>
          <a:p>
            <a:pPr marL="342900"/>
            <a:r>
              <a:rPr lang="en-US" sz="1400" dirty="0"/>
              <a:t>Section 1: Assessment of the current sustainability of the 65+ care home market and the 18+ domiciliary care market</a:t>
            </a:r>
          </a:p>
          <a:p>
            <a:pPr marL="800100" lvl="1"/>
            <a:r>
              <a:rPr lang="en-US" sz="1400" dirty="0"/>
              <a:t>This is a summary of the current state of the market in Slough, including demand, supply, costs, utilisation, and an overview of the current care employment market in the South East.</a:t>
            </a:r>
          </a:p>
          <a:p>
            <a:pPr marL="342900"/>
            <a:r>
              <a:rPr lang="en-US" sz="1400" dirty="0"/>
              <a:t>Section 2: Assessment of the expected impact of market changes over the next three years</a:t>
            </a:r>
          </a:p>
          <a:p>
            <a:pPr marL="800100" lvl="1"/>
            <a:r>
              <a:rPr lang="en-US" sz="1400" dirty="0"/>
              <a:t>The impact assessment considers the projected affect of the cost of care exercise on the local authority, should the costs which were the output of the exercise be impended. </a:t>
            </a:r>
          </a:p>
          <a:p>
            <a:pPr marL="342900"/>
            <a:r>
              <a:rPr lang="en-US" sz="1400" dirty="0"/>
              <a:t>Section 3: Plans for each sub-market to address the sustainability issues identified</a:t>
            </a:r>
          </a:p>
          <a:p>
            <a:pPr marL="800100" lvl="1"/>
            <a:r>
              <a:rPr lang="en-US" sz="1400" dirty="0"/>
              <a:t>The final sections considers how Slough is addressing sustainability challenges within the market through current and future approaches and strategies, as well as considering how the fair cost of care funding can be utilized to support sustainability. </a:t>
            </a:r>
          </a:p>
          <a:p>
            <a:pPr marL="0" indent="0">
              <a:buNone/>
            </a:pPr>
            <a:r>
              <a:rPr lang="en-US" sz="1400" dirty="0"/>
              <a:t>The key outcomes from each of the sections are detailed on the next page.</a:t>
            </a:r>
          </a:p>
          <a:p>
            <a:pPr marL="0" indent="0">
              <a:buNone/>
            </a:pPr>
            <a:endParaRPr lang="en-US" sz="1400" dirty="0"/>
          </a:p>
        </p:txBody>
      </p:sp>
      <p:sp>
        <p:nvSpPr>
          <p:cNvPr id="4" name="TextBox 3">
            <a:extLst>
              <a:ext uri="{FF2B5EF4-FFF2-40B4-BE49-F238E27FC236}">
                <a16:creationId xmlns:a16="http://schemas.microsoft.com/office/drawing/2014/main" id="{FE49D5EB-DB1E-5BE7-66D1-9D0794FB0870}"/>
              </a:ext>
              <a:ext uri="{C183D7F6-B498-43B3-948B-1728B52AA6E4}">
                <adec:decorative xmlns:adec="http://schemas.microsoft.com/office/drawing/2017/decorative" val="1"/>
              </a:ext>
            </a:extLst>
          </p:cNvPr>
          <p:cNvSpPr txBox="1"/>
          <p:nvPr/>
        </p:nvSpPr>
        <p:spPr>
          <a:xfrm>
            <a:off x="9300307" y="371230"/>
            <a:ext cx="2647461" cy="810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5" name="Picture 5">
            <a:extLst>
              <a:ext uri="{FF2B5EF4-FFF2-40B4-BE49-F238E27FC236}">
                <a16:creationId xmlns:a16="http://schemas.microsoft.com/office/drawing/2014/main" id="{3F00B13D-9D84-F676-734B-2AFE28DE0B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6" name="Slide Number Placeholder 12">
            <a:extLst>
              <a:ext uri="{FF2B5EF4-FFF2-40B4-BE49-F238E27FC236}">
                <a16:creationId xmlns:a16="http://schemas.microsoft.com/office/drawing/2014/main" id="{4F2A0084-8440-FFAC-3E0C-B905B9DDB089}"/>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65411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C2B7A-DAC6-501C-E1C1-F92837FA06B6}"/>
              </a:ext>
            </a:extLst>
          </p:cNvPr>
          <p:cNvSpPr>
            <a:spLocks noGrp="1"/>
          </p:cNvSpPr>
          <p:nvPr>
            <p:ph type="title"/>
          </p:nvPr>
        </p:nvSpPr>
        <p:spPr/>
        <p:txBody>
          <a:bodyPr/>
          <a:lstStyle/>
          <a:p>
            <a:r>
              <a:rPr lang="en-US" dirty="0"/>
              <a:t>Local Authority approach to support Sustainability – Adult Social Care Commissioning Strategy</a:t>
            </a:r>
            <a:endParaRPr lang="en-GB" dirty="0"/>
          </a:p>
        </p:txBody>
      </p:sp>
      <p:sp>
        <p:nvSpPr>
          <p:cNvPr id="2" name="Content Placeholder 1">
            <a:extLst>
              <a:ext uri="{FF2B5EF4-FFF2-40B4-BE49-F238E27FC236}">
                <a16:creationId xmlns:a16="http://schemas.microsoft.com/office/drawing/2014/main" id="{8BC7ED85-B66D-9B99-CADE-BDEFECB4158E}"/>
              </a:ext>
            </a:extLst>
          </p:cNvPr>
          <p:cNvSpPr>
            <a:spLocks noGrp="1"/>
          </p:cNvSpPr>
          <p:nvPr>
            <p:ph idx="1"/>
          </p:nvPr>
        </p:nvSpPr>
        <p:spPr>
          <a:xfrm>
            <a:off x="539016" y="1622996"/>
            <a:ext cx="11470710" cy="1254958"/>
          </a:xfrm>
        </p:spPr>
        <p:txBody>
          <a:bodyPr>
            <a:normAutofit/>
          </a:bodyPr>
          <a:lstStyle/>
          <a:p>
            <a:pPr marL="0" indent="0">
              <a:buNone/>
            </a:pPr>
            <a:r>
              <a:rPr lang="en-US" sz="1500" dirty="0"/>
              <a:t>In line with the development of the ASC reform and cost of care outputs in October 2022, SBC have also taken the opportunity to review and update the commissioning strategy to ensure this reflects the current approach in Slough and also develop in line with the changes to national policy. </a:t>
            </a:r>
          </a:p>
          <a:p>
            <a:pPr marL="0" indent="0">
              <a:buNone/>
            </a:pPr>
            <a:r>
              <a:rPr lang="en-US" sz="1500" dirty="0"/>
              <a:t>The development of the commissioning strategy will be a key enabler in supporting sustainability in the Slough market, particularly through the commissioning principles. The seven principles of commissioning within our strategy are below:</a:t>
            </a:r>
          </a:p>
        </p:txBody>
      </p:sp>
      <p:graphicFrame>
        <p:nvGraphicFramePr>
          <p:cNvPr id="4" name="Content Placeholder 3">
            <a:extLst>
              <a:ext uri="{FF2B5EF4-FFF2-40B4-BE49-F238E27FC236}">
                <a16:creationId xmlns:a16="http://schemas.microsoft.com/office/drawing/2014/main" id="{792B3BD3-AAEF-CB5A-E235-BFA6613E47A5}"/>
              </a:ext>
            </a:extLst>
          </p:cNvPr>
          <p:cNvGraphicFramePr>
            <a:graphicFrameLocks/>
          </p:cNvGraphicFramePr>
          <p:nvPr>
            <p:extLst>
              <p:ext uri="{D42A27DB-BD31-4B8C-83A1-F6EECF244321}">
                <p14:modId xmlns:p14="http://schemas.microsoft.com/office/powerpoint/2010/main" val="3825426074"/>
              </p:ext>
            </p:extLst>
          </p:nvPr>
        </p:nvGraphicFramePr>
        <p:xfrm>
          <a:off x="182275" y="3003082"/>
          <a:ext cx="7383182" cy="3493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1">
            <a:extLst>
              <a:ext uri="{FF2B5EF4-FFF2-40B4-BE49-F238E27FC236}">
                <a16:creationId xmlns:a16="http://schemas.microsoft.com/office/drawing/2014/main" id="{E2F0509D-46A7-D780-232B-7756F8C44F59}"/>
              </a:ext>
            </a:extLst>
          </p:cNvPr>
          <p:cNvSpPr txBox="1">
            <a:spLocks/>
          </p:cNvSpPr>
          <p:nvPr/>
        </p:nvSpPr>
        <p:spPr>
          <a:xfrm>
            <a:off x="7161196" y="3003082"/>
            <a:ext cx="4848529" cy="3609474"/>
          </a:xfrm>
          <a:prstGeom prst="rect">
            <a:avLst/>
          </a:prstGeom>
        </p:spPr>
        <p:txBody>
          <a:bodyPr lIns="91440" tIns="45720" rIns="91440" bIns="45720" anchor="t">
            <a:normAutofit fontScale="92500" lnSpcReduction="20000"/>
          </a:bodyPr>
          <a:lstStyle>
            <a:lvl1pPr marL="228600" indent="-342900" algn="l" defTabSz="914400" rtl="0" eaLnBrk="1" latinLnBrk="0" hangingPunct="1">
              <a:lnSpc>
                <a:spcPct val="90000"/>
              </a:lnSpc>
              <a:spcBef>
                <a:spcPts val="10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lnSpc>
                <a:spcPct val="90000"/>
              </a:lnSpc>
              <a:spcBef>
                <a:spcPts val="500"/>
              </a:spcBef>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50000"/>
                  </a:schemeClr>
                </a:solidFill>
                <a:cs typeface="Arial"/>
              </a:rPr>
              <a:t>The key principles which will support market sustainability are:</a:t>
            </a:r>
          </a:p>
          <a:p>
            <a:pPr marL="285750" indent="-285750"/>
            <a:r>
              <a:rPr lang="en-US" sz="1600" dirty="0">
                <a:solidFill>
                  <a:schemeClr val="tx1">
                    <a:lumMod val="50000"/>
                  </a:schemeClr>
                </a:solidFill>
                <a:cs typeface="Arial"/>
              </a:rPr>
              <a:t>Promote a mixed economy of care and ensure there is a buoyant and robust market.</a:t>
            </a:r>
          </a:p>
          <a:p>
            <a:pPr marL="742950" lvl="1" indent="-285750"/>
            <a:r>
              <a:rPr lang="en-US" sz="1600" dirty="0">
                <a:solidFill>
                  <a:schemeClr val="tx1">
                    <a:lumMod val="50000"/>
                  </a:schemeClr>
                </a:solidFill>
                <a:cs typeface="Arial"/>
              </a:rPr>
              <a:t>This will support a diverse market that is resilient, reducing risk and reliance on a small number of providers.</a:t>
            </a:r>
          </a:p>
          <a:p>
            <a:pPr marL="285750" indent="-285750"/>
            <a:r>
              <a:rPr lang="en-US" sz="1600" dirty="0">
                <a:solidFill>
                  <a:schemeClr val="tx1">
                    <a:lumMod val="50000"/>
                  </a:schemeClr>
                </a:solidFill>
                <a:cs typeface="Arial"/>
              </a:rPr>
              <a:t>Demonstrate transparency, fairness and accountability in all commissioning activity and decisions</a:t>
            </a:r>
          </a:p>
          <a:p>
            <a:pPr marL="742950" lvl="1" indent="-285750"/>
            <a:r>
              <a:rPr lang="en-US" sz="1600" dirty="0">
                <a:solidFill>
                  <a:schemeClr val="tx1">
                    <a:lumMod val="50000"/>
                  </a:schemeClr>
                </a:solidFill>
                <a:cs typeface="Arial"/>
              </a:rPr>
              <a:t>The service will aim to ensure there is equality across the market, supporting providers to manage clients effectively and know future commissioning intentions. </a:t>
            </a:r>
          </a:p>
          <a:p>
            <a:pPr marL="742950" lvl="1" indent="-285750"/>
            <a:r>
              <a:rPr lang="en-US" sz="1600" dirty="0">
                <a:solidFill>
                  <a:schemeClr val="tx1">
                    <a:lumMod val="50000"/>
                  </a:schemeClr>
                </a:solidFill>
                <a:cs typeface="Arial"/>
              </a:rPr>
              <a:t>Regularly monitor and review services, encouraging self-evaluation, innovation and improvement.</a:t>
            </a:r>
          </a:p>
          <a:p>
            <a:pPr marL="742950" lvl="1" indent="-285750"/>
            <a:r>
              <a:rPr lang="en-US" sz="1600" dirty="0">
                <a:solidFill>
                  <a:schemeClr val="tx1">
                    <a:lumMod val="50000"/>
                  </a:schemeClr>
                </a:solidFill>
                <a:cs typeface="Arial"/>
              </a:rPr>
              <a:t>Ensuring the quality of services delivered are high and effectively meet the needs of Slough residents. </a:t>
            </a:r>
            <a:endParaRPr lang="en-GB" sz="1600" dirty="0">
              <a:solidFill>
                <a:schemeClr val="tx1">
                  <a:lumMod val="50000"/>
                </a:schemeClr>
              </a:solidFill>
            </a:endParaRPr>
          </a:p>
          <a:p>
            <a:pPr marL="285750" indent="-285750"/>
            <a:endParaRPr lang="en-US" sz="1600" dirty="0">
              <a:solidFill>
                <a:schemeClr val="tx1">
                  <a:lumMod val="50000"/>
                </a:schemeClr>
              </a:solidFill>
            </a:endParaRPr>
          </a:p>
          <a:p>
            <a:pPr marL="285750" indent="-285750"/>
            <a:endParaRPr lang="en-US" sz="1600" dirty="0">
              <a:solidFill>
                <a:schemeClr val="tx1">
                  <a:lumMod val="50000"/>
                </a:schemeClr>
              </a:solidFill>
            </a:endParaRPr>
          </a:p>
        </p:txBody>
      </p:sp>
      <p:sp>
        <p:nvSpPr>
          <p:cNvPr id="50" name="TextBox 49">
            <a:extLst>
              <a:ext uri="{FF2B5EF4-FFF2-40B4-BE49-F238E27FC236}">
                <a16:creationId xmlns:a16="http://schemas.microsoft.com/office/drawing/2014/main" id="{51987FDB-2612-5218-D694-2072AD28463E}"/>
              </a:ext>
              <a:ext uri="{C183D7F6-B498-43B3-948B-1728B52AA6E4}">
                <adec:decorative xmlns:adec="http://schemas.microsoft.com/office/drawing/2017/decorative" val="1"/>
              </a:ext>
            </a:extLst>
          </p:cNvPr>
          <p:cNvSpPr txBox="1"/>
          <p:nvPr/>
        </p:nvSpPr>
        <p:spPr>
          <a:xfrm>
            <a:off x="9310076" y="361461"/>
            <a:ext cx="2569307" cy="84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F416F493-0D52-6DD2-F473-AF2AD196A47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5780BBAB-2577-3BAE-7DE2-EB6761EE9ED0}"/>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71237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4AE8D0-0E23-01F4-F689-197D0540C08B}"/>
              </a:ext>
            </a:extLst>
          </p:cNvPr>
          <p:cNvSpPr>
            <a:spLocks noGrp="1"/>
          </p:cNvSpPr>
          <p:nvPr>
            <p:ph type="title"/>
          </p:nvPr>
        </p:nvSpPr>
        <p:spPr/>
        <p:txBody>
          <a:bodyPr/>
          <a:lstStyle/>
          <a:p>
            <a:r>
              <a:rPr lang="en-US" dirty="0"/>
              <a:t>Local Authority approach to support Sustainability – Adult Social Care Commissioning Strategy</a:t>
            </a:r>
            <a:endParaRPr lang="en-GB" dirty="0"/>
          </a:p>
        </p:txBody>
      </p:sp>
      <p:sp>
        <p:nvSpPr>
          <p:cNvPr id="2" name="Content Placeholder 1">
            <a:extLst>
              <a:ext uri="{FF2B5EF4-FFF2-40B4-BE49-F238E27FC236}">
                <a16:creationId xmlns:a16="http://schemas.microsoft.com/office/drawing/2014/main" id="{3CE6D2EC-0049-9B48-F219-9A21CBBB5CD4}"/>
              </a:ext>
            </a:extLst>
          </p:cNvPr>
          <p:cNvSpPr>
            <a:spLocks noGrp="1"/>
          </p:cNvSpPr>
          <p:nvPr>
            <p:ph idx="1"/>
          </p:nvPr>
        </p:nvSpPr>
        <p:spPr/>
        <p:txBody>
          <a:bodyPr>
            <a:normAutofit/>
          </a:bodyPr>
          <a:lstStyle/>
          <a:p>
            <a:r>
              <a:rPr lang="en-US" sz="1600" dirty="0"/>
              <a:t>In addition to the principles within the commissioning strategy, SBC also identify the future commissioning intentions and how this will be approached. The cycle aims to support a simple strategic approach to commissioning focused around continual improvement. </a:t>
            </a:r>
          </a:p>
          <a:p>
            <a:r>
              <a:rPr lang="en-US" sz="1600" dirty="0"/>
              <a:t>Key to this is the commission cycle, to the right, which shows how the service will continually develop, review and improve commissioned services in the future. The cycle will be ongoing and the service will operate a phased approach to commissioning to ensure that services are fit for purpose and meet the needs of local people, as well as delivering the priorities within the wider Slough ASC strategy. </a:t>
            </a:r>
          </a:p>
          <a:p>
            <a:r>
              <a:rPr lang="en-US" sz="1600" dirty="0"/>
              <a:t>The cycle will also be used to ensure the principles of Slough commissioning are embedded within services, whilst communicating clearly to the market future commissioning activity to support a partnership approach to care and support.</a:t>
            </a:r>
            <a:endParaRPr lang="en-GB" sz="1600" dirty="0"/>
          </a:p>
          <a:p>
            <a:endParaRPr lang="en-GB" sz="1600" dirty="0"/>
          </a:p>
        </p:txBody>
      </p:sp>
      <p:graphicFrame>
        <p:nvGraphicFramePr>
          <p:cNvPr id="5" name="Content Placeholder 3">
            <a:extLst>
              <a:ext uri="{FF2B5EF4-FFF2-40B4-BE49-F238E27FC236}">
                <a16:creationId xmlns:a16="http://schemas.microsoft.com/office/drawing/2014/main" id="{3D9FA95B-1119-0DAB-E91A-6740698A1352}"/>
              </a:ext>
            </a:extLst>
          </p:cNvPr>
          <p:cNvGraphicFramePr>
            <a:graphicFrameLocks noGrp="1"/>
          </p:cNvGraphicFramePr>
          <p:nvPr>
            <p:ph idx="10"/>
            <p:extLst>
              <p:ext uri="{D42A27DB-BD31-4B8C-83A1-F6EECF244321}">
                <p14:modId xmlns:p14="http://schemas.microsoft.com/office/powerpoint/2010/main" val="986230988"/>
              </p:ext>
            </p:extLst>
          </p:nvPr>
        </p:nvGraphicFramePr>
        <p:xfrm>
          <a:off x="6480175" y="1622425"/>
          <a:ext cx="5214938" cy="470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a:extLst>
              <a:ext uri="{FF2B5EF4-FFF2-40B4-BE49-F238E27FC236}">
                <a16:creationId xmlns:a16="http://schemas.microsoft.com/office/drawing/2014/main" id="{CAF99C75-FBB7-7FAA-7A79-D55F1341D0F5}"/>
              </a:ext>
              <a:ext uri="{C183D7F6-B498-43B3-948B-1728B52AA6E4}">
                <adec:decorative xmlns:adec="http://schemas.microsoft.com/office/drawing/2017/decorative" val="1"/>
              </a:ext>
            </a:extLst>
          </p:cNvPr>
          <p:cNvSpPr txBox="1"/>
          <p:nvPr/>
        </p:nvSpPr>
        <p:spPr>
          <a:xfrm>
            <a:off x="9310076" y="371230"/>
            <a:ext cx="2598615" cy="810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4" name="Picture 5">
            <a:extLst>
              <a:ext uri="{FF2B5EF4-FFF2-40B4-BE49-F238E27FC236}">
                <a16:creationId xmlns:a16="http://schemas.microsoft.com/office/drawing/2014/main" id="{704B63F7-E164-28A1-82BD-04E9629012B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260864" y="219319"/>
            <a:ext cx="2638425" cy="1104900"/>
          </a:xfrm>
          <a:prstGeom prst="rect">
            <a:avLst/>
          </a:prstGeom>
        </p:spPr>
      </p:pic>
      <p:sp>
        <p:nvSpPr>
          <p:cNvPr id="6" name="Slide Number Placeholder 12">
            <a:extLst>
              <a:ext uri="{FF2B5EF4-FFF2-40B4-BE49-F238E27FC236}">
                <a16:creationId xmlns:a16="http://schemas.microsoft.com/office/drawing/2014/main" id="{634A8E17-B47E-EBB0-576C-C600578BEDEB}"/>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88447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C2B7A-DAC6-501C-E1C1-F92837FA06B6}"/>
              </a:ext>
            </a:extLst>
          </p:cNvPr>
          <p:cNvSpPr>
            <a:spLocks noGrp="1"/>
          </p:cNvSpPr>
          <p:nvPr>
            <p:ph type="title"/>
          </p:nvPr>
        </p:nvSpPr>
        <p:spPr>
          <a:xfrm>
            <a:off x="664143" y="361794"/>
            <a:ext cx="8473372" cy="899410"/>
          </a:xfrm>
        </p:spPr>
        <p:txBody>
          <a:bodyPr>
            <a:noAutofit/>
          </a:bodyPr>
          <a:lstStyle/>
          <a:p>
            <a:r>
              <a:rPr lang="en-US" sz="2400" dirty="0"/>
              <a:t>Local Authority approach to addressing sustainability challenges in the 65+ Residential and Nursing Care Market and Homecare Market</a:t>
            </a:r>
            <a:endParaRPr lang="en-GB" sz="2400" dirty="0"/>
          </a:p>
        </p:txBody>
      </p:sp>
      <p:sp>
        <p:nvSpPr>
          <p:cNvPr id="2" name="Content Placeholder 1">
            <a:extLst>
              <a:ext uri="{FF2B5EF4-FFF2-40B4-BE49-F238E27FC236}">
                <a16:creationId xmlns:a16="http://schemas.microsoft.com/office/drawing/2014/main" id="{8BC7ED85-B66D-9B99-CADE-BDEFECB4158E}"/>
              </a:ext>
            </a:extLst>
          </p:cNvPr>
          <p:cNvSpPr>
            <a:spLocks noGrp="1"/>
          </p:cNvSpPr>
          <p:nvPr>
            <p:ph idx="1"/>
          </p:nvPr>
        </p:nvSpPr>
        <p:spPr>
          <a:xfrm>
            <a:off x="802754" y="1315395"/>
            <a:ext cx="10892641" cy="4900579"/>
          </a:xfrm>
        </p:spPr>
        <p:txBody>
          <a:bodyPr>
            <a:noAutofit/>
          </a:bodyPr>
          <a:lstStyle/>
          <a:p>
            <a:pPr marL="0" indent="0">
              <a:buNone/>
            </a:pPr>
            <a:r>
              <a:rPr lang="en-US" sz="1550" b="1" dirty="0">
                <a:solidFill>
                  <a:schemeClr val="accent4"/>
                </a:solidFill>
              </a:rPr>
              <a:t>Challenge 1</a:t>
            </a:r>
            <a:r>
              <a:rPr lang="en-US" sz="1550" b="1" dirty="0"/>
              <a:t> - </a:t>
            </a:r>
            <a:r>
              <a:rPr lang="en-US" sz="1550" b="1" dirty="0">
                <a:solidFill>
                  <a:schemeClr val="accent4"/>
                </a:solidFill>
              </a:rPr>
              <a:t>Delivering high quality care as acuity of need increases</a:t>
            </a:r>
            <a:endParaRPr lang="en-US" sz="1550" i="1" dirty="0"/>
          </a:p>
          <a:p>
            <a:pPr marL="800100" lvl="1">
              <a:buFont typeface="+mj-lt"/>
              <a:buAutoNum type="arabicPeriod"/>
            </a:pPr>
            <a:r>
              <a:rPr lang="en-US" sz="1550" b="1" dirty="0"/>
              <a:t>Outcome based commissioning </a:t>
            </a:r>
            <a:br>
              <a:rPr lang="en-US" sz="1550" b="1" dirty="0"/>
            </a:br>
            <a:r>
              <a:rPr lang="en-US" sz="1550" dirty="0"/>
              <a:t>To ensure there is good quality provision to meet people’s needs, the council aims to utilise person-centered commissioning which focuses on the outcomes that people say matter most to them. Through this approach, people in receipt of services will be in control and feel empowered with increased control in their lives, and over their care and support.</a:t>
            </a:r>
            <a:br>
              <a:rPr lang="en-US" sz="1550" dirty="0"/>
            </a:br>
            <a:r>
              <a:rPr lang="en-US" sz="1550" dirty="0"/>
              <a:t>This approach should support increased quality of provision in the market, as care and support will be based around supporting people to reach their full potential and meet the goals they want to meet. And whilst the increasing acuity of needs will continue to place challenge around high quality care, continuing to champion this approach will encourage creativity and innovation to meeting need.</a:t>
            </a:r>
          </a:p>
          <a:p>
            <a:pPr marL="800100" lvl="1">
              <a:buFont typeface="+mj-lt"/>
              <a:buAutoNum type="arabicPeriod"/>
            </a:pPr>
            <a:r>
              <a:rPr lang="en-US" sz="1550" b="1" dirty="0"/>
              <a:t>SBC Quality Assurance Team - Market Failure Protocol and Safeguarding Procedure </a:t>
            </a:r>
            <a:br>
              <a:rPr lang="en-US" sz="1550" b="1" dirty="0"/>
            </a:br>
            <a:r>
              <a:rPr lang="en-US" sz="1550" dirty="0"/>
              <a:t>Part of SBC’s commissioning team is the Quality Assurance Team, this team is responsible for ensuring that the care and support delivered across Slough is of high quality and in line with agreed arrangements. The team undertake a number of contract and provider relationship meetings, but in addition to this, there are also protocols and procedures in place for market failure and safeguarding. </a:t>
            </a:r>
          </a:p>
          <a:p>
            <a:pPr marL="0" indent="0">
              <a:buNone/>
            </a:pPr>
            <a:r>
              <a:rPr lang="en-US" sz="1550" b="1" dirty="0">
                <a:solidFill>
                  <a:schemeClr val="accent4"/>
                </a:solidFill>
              </a:rPr>
              <a:t>Challenge 2 - Rising Costs and Inflation</a:t>
            </a:r>
          </a:p>
          <a:p>
            <a:pPr marL="800100" lvl="1">
              <a:buFont typeface="+mj-lt"/>
              <a:buAutoNum type="arabicPeriod"/>
            </a:pPr>
            <a:r>
              <a:rPr lang="en-US" sz="1550" b="1" dirty="0"/>
              <a:t>Approach to inflationary uplifts</a:t>
            </a:r>
            <a:br>
              <a:rPr lang="en-US" sz="1550" b="1" dirty="0"/>
            </a:br>
            <a:r>
              <a:rPr lang="en-US" sz="1550" dirty="0"/>
              <a:t>The council implemented a new approach to applying inflationary uplifts in 2022/23, the aim of this process was to ensure that the approach was communicated clearly to providers and there was clarity around the process to receiving an uplifts.</a:t>
            </a:r>
            <a:br>
              <a:rPr lang="en-US" sz="1550" dirty="0"/>
            </a:br>
            <a:r>
              <a:rPr lang="en-US" sz="1550" dirty="0"/>
              <a:t>In addition to this, the approach aims to ensure the uplift process was fair and equitable across the market and all providers has the same opportunity to receive an uplift. </a:t>
            </a:r>
            <a:br>
              <a:rPr lang="en-US" sz="1550" dirty="0"/>
            </a:br>
            <a:r>
              <a:rPr lang="en-US" sz="1550" dirty="0"/>
              <a:t>The council is committed to ensuring the inflationary uplifts are fair and equitable, the level at which uplifts are provided is dependent on the funding the council receives to support inflation, the funding identified is directly applied to the process.</a:t>
            </a:r>
          </a:p>
        </p:txBody>
      </p:sp>
      <p:sp>
        <p:nvSpPr>
          <p:cNvPr id="4" name="TextBox 3">
            <a:extLst>
              <a:ext uri="{FF2B5EF4-FFF2-40B4-BE49-F238E27FC236}">
                <a16:creationId xmlns:a16="http://schemas.microsoft.com/office/drawing/2014/main" id="{8ADAE32B-981A-01FC-9925-9CE28802F7BA}"/>
              </a:ext>
              <a:ext uri="{C183D7F6-B498-43B3-948B-1728B52AA6E4}">
                <adec:decorative xmlns:adec="http://schemas.microsoft.com/office/drawing/2017/decorative" val="1"/>
              </a:ext>
            </a:extLst>
          </p:cNvPr>
          <p:cNvSpPr txBox="1"/>
          <p:nvPr/>
        </p:nvSpPr>
        <p:spPr>
          <a:xfrm>
            <a:off x="9319846" y="351692"/>
            <a:ext cx="2588846" cy="840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6A96B076-C7CA-F748-AB0F-160179FEEFF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B0742D51-26BF-C462-E880-306B9C20285E}"/>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69270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C2B7A-DAC6-501C-E1C1-F92837FA06B6}"/>
              </a:ext>
            </a:extLst>
          </p:cNvPr>
          <p:cNvSpPr>
            <a:spLocks noGrp="1"/>
          </p:cNvSpPr>
          <p:nvPr>
            <p:ph type="title"/>
          </p:nvPr>
        </p:nvSpPr>
        <p:spPr>
          <a:xfrm>
            <a:off x="664143" y="361794"/>
            <a:ext cx="8473372" cy="899410"/>
          </a:xfrm>
        </p:spPr>
        <p:txBody>
          <a:bodyPr>
            <a:noAutofit/>
          </a:bodyPr>
          <a:lstStyle/>
          <a:p>
            <a:r>
              <a:rPr lang="en-US" sz="2400" dirty="0"/>
              <a:t>Local Authority approach to addressing sustainability challenges in the 65+ Residential and Nursing Care Market</a:t>
            </a:r>
            <a:endParaRPr lang="en-GB" sz="2400" dirty="0"/>
          </a:p>
        </p:txBody>
      </p:sp>
      <p:sp>
        <p:nvSpPr>
          <p:cNvPr id="2" name="Content Placeholder 1">
            <a:extLst>
              <a:ext uri="{FF2B5EF4-FFF2-40B4-BE49-F238E27FC236}">
                <a16:creationId xmlns:a16="http://schemas.microsoft.com/office/drawing/2014/main" id="{8BC7ED85-B66D-9B99-CADE-BDEFECB4158E}"/>
              </a:ext>
            </a:extLst>
          </p:cNvPr>
          <p:cNvSpPr>
            <a:spLocks noGrp="1"/>
          </p:cNvSpPr>
          <p:nvPr>
            <p:ph idx="1"/>
          </p:nvPr>
        </p:nvSpPr>
        <p:spPr/>
        <p:txBody>
          <a:bodyPr>
            <a:normAutofit/>
          </a:bodyPr>
          <a:lstStyle/>
          <a:p>
            <a:pPr marL="0" indent="0">
              <a:buNone/>
            </a:pPr>
            <a:r>
              <a:rPr lang="en-US" sz="1600" b="1" dirty="0">
                <a:solidFill>
                  <a:schemeClr val="accent4"/>
                </a:solidFill>
              </a:rPr>
              <a:t>Challenge 1 – Capacity Challenges</a:t>
            </a:r>
          </a:p>
          <a:p>
            <a:pPr lvl="1">
              <a:buFont typeface="+mj-lt"/>
              <a:buAutoNum type="arabicPeriod"/>
            </a:pPr>
            <a:r>
              <a:rPr lang="en-US" sz="1600" b="1" dirty="0"/>
              <a:t>Development of Extra Care in Slough</a:t>
            </a:r>
          </a:p>
          <a:p>
            <a:pPr marL="800100" lvl="2" indent="0">
              <a:buNone/>
            </a:pPr>
            <a:r>
              <a:rPr lang="en-US" sz="1600" dirty="0"/>
              <a:t>In order to address the challenge of ensuring there is enough capacity to meet the demand, the council is currently in the process of designing a revised model of Integrated Care and Support in Extra Care services. Extra Care balances independent living with an enhanced sense of security where service users receive support to manage their tenancies.</a:t>
            </a:r>
            <a:br>
              <a:rPr lang="en-US" sz="1600" dirty="0"/>
            </a:br>
            <a:r>
              <a:rPr lang="en-US" sz="1600" dirty="0"/>
              <a:t>The provision of good quality Integrated Care and Support in Extra Care enables individuals with assessed care and support needs to remain living in their own home, thus promoting independence and reducing the need for residential care. Extra Care plays an essential role within the health and social care system, not only by delivering care to those who are assessed as requiring it, but also by averting the need for individuals to move to alternative residential care options, maintaining their independence and retaining greater control over their lives.</a:t>
            </a:r>
          </a:p>
          <a:p>
            <a:pPr lvl="1">
              <a:buFont typeface="+mj-lt"/>
              <a:buAutoNum type="arabicPeriod"/>
            </a:pPr>
            <a:r>
              <a:rPr lang="en-US" sz="1600" b="1" dirty="0"/>
              <a:t>Utilising data and intelligence to forecast future demand</a:t>
            </a:r>
            <a:br>
              <a:rPr lang="en-US" sz="1600" b="1" dirty="0"/>
            </a:br>
            <a:r>
              <a:rPr lang="en-US" sz="1600" dirty="0"/>
              <a:t>The council is currently developing its use of data and intelligence within Adult Social Care, with the aim of embedding a data driven approach to support strategic decision making. Data is currently being utilised to forecast future demand, and therefore inform how as a sector the needs to Slough residents can be met effectively and efficiently. This approach will continue to be used in the future through the councils commissioning strategy and to inform future commissioning exercises.</a:t>
            </a:r>
          </a:p>
          <a:p>
            <a:pPr marL="0" indent="-114300">
              <a:buNone/>
            </a:pPr>
            <a:endParaRPr lang="en-US" sz="1600" b="1" dirty="0">
              <a:solidFill>
                <a:schemeClr val="accent4"/>
              </a:solidFill>
            </a:endParaRPr>
          </a:p>
        </p:txBody>
      </p:sp>
      <p:sp>
        <p:nvSpPr>
          <p:cNvPr id="4" name="TextBox 3">
            <a:extLst>
              <a:ext uri="{FF2B5EF4-FFF2-40B4-BE49-F238E27FC236}">
                <a16:creationId xmlns:a16="http://schemas.microsoft.com/office/drawing/2014/main" id="{708FA32D-C94F-EDFE-4423-32D7A37AD568}"/>
              </a:ext>
              <a:ext uri="{C183D7F6-B498-43B3-948B-1728B52AA6E4}">
                <adec:decorative xmlns:adec="http://schemas.microsoft.com/office/drawing/2017/decorative" val="1"/>
              </a:ext>
            </a:extLst>
          </p:cNvPr>
          <p:cNvSpPr txBox="1"/>
          <p:nvPr/>
        </p:nvSpPr>
        <p:spPr>
          <a:xfrm>
            <a:off x="9319846" y="341923"/>
            <a:ext cx="2559538" cy="810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8E066F89-2CAD-CE16-04C6-019F93B3F9D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FE8A9E21-AFF6-69A5-BE33-DF8BEC37E62B}"/>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48372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C2B7A-DAC6-501C-E1C1-F92837FA06B6}"/>
              </a:ext>
            </a:extLst>
          </p:cNvPr>
          <p:cNvSpPr>
            <a:spLocks noGrp="1"/>
          </p:cNvSpPr>
          <p:nvPr>
            <p:ph type="title"/>
          </p:nvPr>
        </p:nvSpPr>
        <p:spPr>
          <a:xfrm>
            <a:off x="664143" y="361794"/>
            <a:ext cx="8473372" cy="899410"/>
          </a:xfrm>
        </p:spPr>
        <p:txBody>
          <a:bodyPr>
            <a:noAutofit/>
          </a:bodyPr>
          <a:lstStyle/>
          <a:p>
            <a:r>
              <a:rPr lang="en-US" sz="2400" dirty="0"/>
              <a:t>Local Authority approach to addressing sustainability challenges in the 65+ Residential and Nursing Care Market</a:t>
            </a:r>
            <a:endParaRPr lang="en-GB" sz="2400" dirty="0"/>
          </a:p>
        </p:txBody>
      </p:sp>
      <p:sp>
        <p:nvSpPr>
          <p:cNvPr id="2" name="Content Placeholder 1">
            <a:extLst>
              <a:ext uri="{FF2B5EF4-FFF2-40B4-BE49-F238E27FC236}">
                <a16:creationId xmlns:a16="http://schemas.microsoft.com/office/drawing/2014/main" id="{8BC7ED85-B66D-9B99-CADE-BDEFECB4158E}"/>
              </a:ext>
            </a:extLst>
          </p:cNvPr>
          <p:cNvSpPr>
            <a:spLocks noGrp="1"/>
          </p:cNvSpPr>
          <p:nvPr>
            <p:ph idx="1"/>
          </p:nvPr>
        </p:nvSpPr>
        <p:spPr/>
        <p:txBody>
          <a:bodyPr>
            <a:normAutofit/>
          </a:bodyPr>
          <a:lstStyle/>
          <a:p>
            <a:pPr marL="0" indent="0">
              <a:buNone/>
            </a:pPr>
            <a:r>
              <a:rPr lang="en-US" sz="1600" b="1" dirty="0">
                <a:solidFill>
                  <a:schemeClr val="accent4"/>
                </a:solidFill>
              </a:rPr>
              <a:t>Challenge 1 continued – Capacity Challenges</a:t>
            </a:r>
            <a:endParaRPr lang="en-US" sz="1600" dirty="0"/>
          </a:p>
          <a:p>
            <a:pPr lvl="1">
              <a:buFont typeface="+mj-lt"/>
              <a:buAutoNum type="arabicPeriod" startAt="3"/>
            </a:pPr>
            <a:r>
              <a:rPr lang="en-US" sz="1600" b="1" dirty="0"/>
              <a:t>Strategic Commissioning of Local Care Homes</a:t>
            </a:r>
            <a:br>
              <a:rPr lang="en-US" sz="1600" b="1" dirty="0"/>
            </a:br>
            <a:r>
              <a:rPr lang="en-US" sz="1600" dirty="0"/>
              <a:t>The commissioning service in Slough will aim to develop a strategic approach to future commissioning through effectively communication of the future commissioning intentions. This will be supported by proactive engagement with people who use, deliver and work alongside care homes to develop a range of meaningful solutions and options that people say they want and need in the future. SBC work closely with the co-production network to ensure people and families who use services have an opportunity to shape their care and support.</a:t>
            </a:r>
          </a:p>
          <a:p>
            <a:pPr lvl="1">
              <a:buFont typeface="+mj-lt"/>
              <a:buAutoNum type="arabicPeriod" startAt="3"/>
            </a:pPr>
            <a:r>
              <a:rPr lang="en-US" sz="1600" b="1" dirty="0"/>
              <a:t>Integration of Health and Social Care</a:t>
            </a:r>
            <a:br>
              <a:rPr lang="en-US" sz="1600" b="1" dirty="0"/>
            </a:br>
            <a:r>
              <a:rPr lang="en-US" sz="1600" dirty="0"/>
              <a:t>Through aligning the health and social care services in Slough, a more consistent message of the needs of the population and demand for care homes can be communicated to the market, removing any additional pressures from projections. SBC has an ambition to integrate health and care services in the future, and in doing so will create an aligned commissioning service which works strategically with the Slough care market.</a:t>
            </a:r>
          </a:p>
          <a:p>
            <a:pPr marL="342900" lvl="1" indent="0">
              <a:buNone/>
            </a:pPr>
            <a:endParaRPr lang="en-US" sz="1600" b="1" dirty="0"/>
          </a:p>
          <a:p>
            <a:pPr marL="0" indent="-114300">
              <a:buNone/>
            </a:pPr>
            <a:endParaRPr lang="en-US" sz="1600" b="1" dirty="0">
              <a:solidFill>
                <a:schemeClr val="accent4"/>
              </a:solidFill>
            </a:endParaRPr>
          </a:p>
        </p:txBody>
      </p:sp>
      <p:sp>
        <p:nvSpPr>
          <p:cNvPr id="4" name="TextBox 3">
            <a:extLst>
              <a:ext uri="{FF2B5EF4-FFF2-40B4-BE49-F238E27FC236}">
                <a16:creationId xmlns:a16="http://schemas.microsoft.com/office/drawing/2014/main" id="{BC007C18-B592-0587-218E-18B498C9136C}"/>
              </a:ext>
              <a:ext uri="{C183D7F6-B498-43B3-948B-1728B52AA6E4}">
                <adec:decorative xmlns:adec="http://schemas.microsoft.com/office/drawing/2017/decorative" val="1"/>
              </a:ext>
            </a:extLst>
          </p:cNvPr>
          <p:cNvSpPr txBox="1"/>
          <p:nvPr/>
        </p:nvSpPr>
        <p:spPr>
          <a:xfrm>
            <a:off x="9310076" y="361461"/>
            <a:ext cx="2696307" cy="8792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1AE05C4E-24CC-B5DD-BD65-68ACAD3342E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D585F732-3FDE-5062-6885-AC5E8848D488}"/>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17004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C2B7A-DAC6-501C-E1C1-F92837FA06B6}"/>
              </a:ext>
            </a:extLst>
          </p:cNvPr>
          <p:cNvSpPr>
            <a:spLocks noGrp="1"/>
          </p:cNvSpPr>
          <p:nvPr>
            <p:ph type="title"/>
          </p:nvPr>
        </p:nvSpPr>
        <p:spPr/>
        <p:txBody>
          <a:bodyPr>
            <a:normAutofit fontScale="90000"/>
          </a:bodyPr>
          <a:lstStyle/>
          <a:p>
            <a:r>
              <a:rPr lang="en-US" dirty="0"/>
              <a:t>Local Authority approach to addressing sustainability challenges in the 65+ Residential and Nursing Care Market</a:t>
            </a:r>
            <a:endParaRPr lang="en-GB" dirty="0"/>
          </a:p>
        </p:txBody>
      </p:sp>
      <p:sp>
        <p:nvSpPr>
          <p:cNvPr id="2" name="Content Placeholder 1">
            <a:extLst>
              <a:ext uri="{FF2B5EF4-FFF2-40B4-BE49-F238E27FC236}">
                <a16:creationId xmlns:a16="http://schemas.microsoft.com/office/drawing/2014/main" id="{8BC7ED85-B66D-9B99-CADE-BDEFECB4158E}"/>
              </a:ext>
            </a:extLst>
          </p:cNvPr>
          <p:cNvSpPr>
            <a:spLocks noGrp="1"/>
          </p:cNvSpPr>
          <p:nvPr>
            <p:ph idx="1"/>
          </p:nvPr>
        </p:nvSpPr>
        <p:spPr/>
        <p:txBody>
          <a:bodyPr>
            <a:normAutofit/>
          </a:bodyPr>
          <a:lstStyle/>
          <a:p>
            <a:pPr marL="0" indent="0">
              <a:buClr>
                <a:srgbClr val="FF0000"/>
              </a:buClr>
              <a:buNone/>
            </a:pPr>
            <a:r>
              <a:rPr lang="en-US" sz="1600" b="1" dirty="0">
                <a:solidFill>
                  <a:schemeClr val="accent4"/>
                </a:solidFill>
              </a:rPr>
              <a:t>Challenge 1 and 2 – Hospital Discharge and Flow and Risks posed by a high volume of short-term packages of care</a:t>
            </a:r>
          </a:p>
          <a:p>
            <a:pPr marL="800100" lvl="1">
              <a:buFont typeface="+mj-lt"/>
              <a:buAutoNum type="arabicPeriod"/>
            </a:pPr>
            <a:r>
              <a:rPr lang="en-US" sz="1600" dirty="0"/>
              <a:t>Development of a new Reablement Service </a:t>
            </a:r>
            <a:br>
              <a:rPr lang="en-US" sz="1600" dirty="0"/>
            </a:br>
            <a:r>
              <a:rPr lang="en-US" sz="1600" dirty="0"/>
              <a:t>To address the challenges posed to the council by increased pressure from hospital discharges, the council has been reviewing and redeveloping its Reablement service as part of the 2022/23 transformation programme. In August 2022, the council launched a staff consultation to redesign the service, with the aim of launching in November 2022. </a:t>
            </a:r>
            <a:br>
              <a:rPr lang="en-US" sz="1600" dirty="0"/>
            </a:br>
            <a:r>
              <a:rPr lang="en-US" sz="1600" dirty="0"/>
              <a:t>This means that, the Reablement service will have the capacity to meet the demand of people leaving hospital that need short-term care and support, as well as supporting people from a traditional community route.</a:t>
            </a:r>
            <a:br>
              <a:rPr lang="en-US" sz="1600" dirty="0"/>
            </a:br>
            <a:r>
              <a:rPr lang="en-US" sz="1600" dirty="0"/>
              <a:t>This will support sustainability in the market, as the homecare market in Slough will not need to meet demand for short-term packages of care and can be focused on supporting people with longer term care and support. </a:t>
            </a:r>
            <a:br>
              <a:rPr lang="en-US" sz="1600" dirty="0"/>
            </a:br>
            <a:r>
              <a:rPr lang="en-US" sz="1600" dirty="0"/>
              <a:t>Additionally, the Reablement approach should support with a steadier flow of demand, as people become enabled to require less, or no, care and support in the future. Therefore, the demand management will be more effective, allowing the market to be well prepared for the demand that does come through.</a:t>
            </a:r>
          </a:p>
          <a:p>
            <a:pPr marL="342900" lvl="1" indent="0">
              <a:buNone/>
            </a:pPr>
            <a:endParaRPr lang="en-US" sz="1600" b="1" dirty="0"/>
          </a:p>
          <a:p>
            <a:pPr marL="0" indent="-114300">
              <a:buNone/>
            </a:pPr>
            <a:endParaRPr lang="en-US" sz="1600" b="1" dirty="0">
              <a:solidFill>
                <a:schemeClr val="accent4"/>
              </a:solidFill>
            </a:endParaRPr>
          </a:p>
        </p:txBody>
      </p:sp>
      <p:sp>
        <p:nvSpPr>
          <p:cNvPr id="4" name="TextBox 3">
            <a:extLst>
              <a:ext uri="{FF2B5EF4-FFF2-40B4-BE49-F238E27FC236}">
                <a16:creationId xmlns:a16="http://schemas.microsoft.com/office/drawing/2014/main" id="{EB88416F-C158-FD73-D2CC-BA454753A581}"/>
              </a:ext>
              <a:ext uri="{C183D7F6-B498-43B3-948B-1728B52AA6E4}">
                <adec:decorative xmlns:adec="http://schemas.microsoft.com/office/drawing/2017/decorative" val="1"/>
              </a:ext>
            </a:extLst>
          </p:cNvPr>
          <p:cNvSpPr txBox="1"/>
          <p:nvPr/>
        </p:nvSpPr>
        <p:spPr>
          <a:xfrm>
            <a:off x="9280768" y="332153"/>
            <a:ext cx="2627923" cy="947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9FD81D1C-3FB4-88BB-BF87-34BE2076E1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2CEBE656-3856-51BB-5C5C-5AB774B5D1FB}"/>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93434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C2B7A-DAC6-501C-E1C1-F92837FA06B6}"/>
              </a:ext>
            </a:extLst>
          </p:cNvPr>
          <p:cNvSpPr>
            <a:spLocks noGrp="1"/>
          </p:cNvSpPr>
          <p:nvPr>
            <p:ph type="title"/>
          </p:nvPr>
        </p:nvSpPr>
        <p:spPr/>
        <p:txBody>
          <a:bodyPr>
            <a:normAutofit/>
          </a:bodyPr>
          <a:lstStyle/>
          <a:p>
            <a:r>
              <a:rPr lang="en-US" dirty="0"/>
              <a:t>How will the fair cost of care fund be used to support market sustainability? </a:t>
            </a:r>
            <a:endParaRPr lang="en-GB" dirty="0"/>
          </a:p>
        </p:txBody>
      </p:sp>
      <p:sp>
        <p:nvSpPr>
          <p:cNvPr id="2" name="Content Placeholder 1">
            <a:extLst>
              <a:ext uri="{FF2B5EF4-FFF2-40B4-BE49-F238E27FC236}">
                <a16:creationId xmlns:a16="http://schemas.microsoft.com/office/drawing/2014/main" id="{8BC7ED85-B66D-9B99-CADE-BDEFECB4158E}"/>
              </a:ext>
            </a:extLst>
          </p:cNvPr>
          <p:cNvSpPr>
            <a:spLocks noGrp="1"/>
          </p:cNvSpPr>
          <p:nvPr>
            <p:ph idx="1"/>
          </p:nvPr>
        </p:nvSpPr>
        <p:spPr/>
        <p:txBody>
          <a:bodyPr>
            <a:normAutofit/>
          </a:bodyPr>
          <a:lstStyle/>
          <a:p>
            <a:r>
              <a:rPr lang="en-US" sz="1600" dirty="0"/>
              <a:t>As evidenced Slough is committed to developing a sustainable market for both the care home and homecare market and will continue to develop services to support future sustainability and stability. </a:t>
            </a:r>
          </a:p>
          <a:p>
            <a:r>
              <a:rPr lang="en-US" sz="1600" dirty="0"/>
              <a:t>The council is also committed to utilising  the funding provided to support additional pressures from the ASC reform, and also work towards a fair cost of care.</a:t>
            </a:r>
          </a:p>
          <a:p>
            <a:r>
              <a:rPr lang="en-US" sz="1600" dirty="0"/>
              <a:t>However, as shown within the impact assessment, it would not be possible to move to the output costs from the exercise as it would be financially unfeasible. Additionally, there are a number of challenges posed by the fair cost of care exercise which place further challenges, including:</a:t>
            </a:r>
          </a:p>
          <a:p>
            <a:pPr lvl="1"/>
            <a:r>
              <a:rPr lang="en-US" sz="1600" dirty="0"/>
              <a:t>The funding provided by government to the Local Authority is not sufficient to meet the impact to costs as a result of the exercise.</a:t>
            </a:r>
          </a:p>
          <a:p>
            <a:pPr lvl="1"/>
            <a:r>
              <a:rPr lang="en-US" sz="1600" dirty="0"/>
              <a:t>The costs submitted by providers were validated based on all submissions and checked against medians and averages, however, individual provider costs cannot be validated against evidence submitted by providers, therefore it is reliant on the information providers choose to submit.</a:t>
            </a:r>
          </a:p>
          <a:p>
            <a:pPr lvl="1"/>
            <a:r>
              <a:rPr lang="en-US" sz="1600" dirty="0"/>
              <a:t>The baseline at which the local authority is starting at varies in comparison to neighbouring local authorities, therefore the gap between the current price and the outcome of the cost of care could require more (or less) funding, dependent on the current position.</a:t>
            </a:r>
          </a:p>
          <a:p>
            <a:r>
              <a:rPr lang="en-US" sz="1600" dirty="0"/>
              <a:t>Therefore, where funding is provided, this will be used to support ASC reform and the fair cost of care, however this will be reviewed once the funding is confirmed and the additional demand has been met. If there is funding remaining once these demands have been met, the council will review the capability to uplift costs.</a:t>
            </a:r>
          </a:p>
        </p:txBody>
      </p:sp>
      <p:sp>
        <p:nvSpPr>
          <p:cNvPr id="4" name="TextBox 3">
            <a:extLst>
              <a:ext uri="{FF2B5EF4-FFF2-40B4-BE49-F238E27FC236}">
                <a16:creationId xmlns:a16="http://schemas.microsoft.com/office/drawing/2014/main" id="{98EFE649-7C63-897E-D377-B921AC102555}"/>
              </a:ext>
              <a:ext uri="{C183D7F6-B498-43B3-948B-1728B52AA6E4}">
                <adec:decorative xmlns:adec="http://schemas.microsoft.com/office/drawing/2017/decorative" val="1"/>
              </a:ext>
            </a:extLst>
          </p:cNvPr>
          <p:cNvSpPr txBox="1"/>
          <p:nvPr/>
        </p:nvSpPr>
        <p:spPr>
          <a:xfrm>
            <a:off x="9310077" y="341923"/>
            <a:ext cx="2657230" cy="8792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4179C869-BC47-2F95-09CD-B3C2B7BA10D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9FE307E1-D4F9-2264-D8BD-49A1FCD737AB}"/>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14312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9DD43-DFF1-4467-B662-018CA2CD8357}"/>
              </a:ext>
            </a:extLst>
          </p:cNvPr>
          <p:cNvSpPr>
            <a:spLocks noGrp="1"/>
          </p:cNvSpPr>
          <p:nvPr>
            <p:ph type="title"/>
          </p:nvPr>
        </p:nvSpPr>
        <p:spPr/>
        <p:txBody>
          <a:bodyPr>
            <a:normAutofit/>
          </a:bodyPr>
          <a:lstStyle/>
          <a:p>
            <a:r>
              <a:rPr lang="en-GB" dirty="0"/>
              <a:t>Appendix</a:t>
            </a:r>
          </a:p>
        </p:txBody>
      </p:sp>
      <p:sp>
        <p:nvSpPr>
          <p:cNvPr id="7" name="Text Placeholder 6">
            <a:extLst>
              <a:ext uri="{FF2B5EF4-FFF2-40B4-BE49-F238E27FC236}">
                <a16:creationId xmlns:a16="http://schemas.microsoft.com/office/drawing/2014/main" id="{F98E418F-38C2-4771-BE6F-413EF6B03088}"/>
              </a:ext>
            </a:extLst>
          </p:cNvPr>
          <p:cNvSpPr>
            <a:spLocks noGrp="1"/>
          </p:cNvSpPr>
          <p:nvPr>
            <p:ph type="body" sz="quarter" idx="15"/>
          </p:nvPr>
        </p:nvSpPr>
        <p:spPr/>
        <p:txBody>
          <a:bodyPr/>
          <a:lstStyle/>
          <a:p>
            <a:endParaRPr lang="en-GB" dirty="0"/>
          </a:p>
        </p:txBody>
      </p:sp>
      <p:sp>
        <p:nvSpPr>
          <p:cNvPr id="2" name="TextBox 1">
            <a:extLst>
              <a:ext uri="{FF2B5EF4-FFF2-40B4-BE49-F238E27FC236}">
                <a16:creationId xmlns:a16="http://schemas.microsoft.com/office/drawing/2014/main" id="{71E2B16F-40CB-D2A6-5BF4-3FC21E0F3CD8}"/>
              </a:ext>
              <a:ext uri="{C183D7F6-B498-43B3-948B-1728B52AA6E4}">
                <adec:decorative xmlns:adec="http://schemas.microsoft.com/office/drawing/2017/decorative" val="1"/>
              </a:ext>
            </a:extLst>
          </p:cNvPr>
          <p:cNvSpPr txBox="1"/>
          <p:nvPr/>
        </p:nvSpPr>
        <p:spPr>
          <a:xfrm>
            <a:off x="8196384" y="1055076"/>
            <a:ext cx="2999153" cy="918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8">
            <a:extLst>
              <a:ext uri="{FF2B5EF4-FFF2-40B4-BE49-F238E27FC236}">
                <a16:creationId xmlns:a16="http://schemas.microsoft.com/office/drawing/2014/main" id="{F6A4FB63-CB49-D82C-154B-88EE1DBC00B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15556" y="671209"/>
            <a:ext cx="3266037" cy="1366897"/>
          </a:xfrm>
          <a:prstGeom prst="rect">
            <a:avLst/>
          </a:prstGeom>
        </p:spPr>
      </p:pic>
      <p:sp>
        <p:nvSpPr>
          <p:cNvPr id="11" name="Slide Number Placeholder 12">
            <a:extLst>
              <a:ext uri="{FF2B5EF4-FFF2-40B4-BE49-F238E27FC236}">
                <a16:creationId xmlns:a16="http://schemas.microsoft.com/office/drawing/2014/main" id="{23D02B0B-6C33-2BD0-52D6-AC15BCE9976A}"/>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46940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63F54-F612-32EF-599F-00873D6422FF}"/>
              </a:ext>
            </a:extLst>
          </p:cNvPr>
          <p:cNvSpPr>
            <a:spLocks noGrp="1"/>
          </p:cNvSpPr>
          <p:nvPr>
            <p:ph type="title"/>
          </p:nvPr>
        </p:nvSpPr>
        <p:spPr/>
        <p:txBody>
          <a:bodyPr/>
          <a:lstStyle/>
          <a:p>
            <a:r>
              <a:rPr lang="en-US" dirty="0"/>
              <a:t>Appendix 1 – Impact Assessment Methodology </a:t>
            </a:r>
            <a:endParaRPr lang="en-GB" dirty="0"/>
          </a:p>
        </p:txBody>
      </p:sp>
      <p:sp>
        <p:nvSpPr>
          <p:cNvPr id="2" name="Content Placeholder 1">
            <a:extLst>
              <a:ext uri="{FF2B5EF4-FFF2-40B4-BE49-F238E27FC236}">
                <a16:creationId xmlns:a16="http://schemas.microsoft.com/office/drawing/2014/main" id="{546FE250-0CE8-77A8-101C-4D286975FEA3}"/>
              </a:ext>
            </a:extLst>
          </p:cNvPr>
          <p:cNvSpPr>
            <a:spLocks noGrp="1"/>
          </p:cNvSpPr>
          <p:nvPr>
            <p:ph idx="1"/>
          </p:nvPr>
        </p:nvSpPr>
        <p:spPr/>
        <p:txBody>
          <a:bodyPr>
            <a:normAutofit fontScale="85000" lnSpcReduction="20000"/>
          </a:bodyPr>
          <a:lstStyle/>
          <a:p>
            <a:r>
              <a:rPr lang="en-US" sz="1800" dirty="0"/>
              <a:t>In order to assess the impact of ASC reform and the fair cost of care, the following elements needed to be considered, detail is then provided on how each of these elements were addressed within the analysis.</a:t>
            </a:r>
          </a:p>
          <a:p>
            <a:r>
              <a:rPr lang="en-US" sz="1800" dirty="0"/>
              <a:t>Please note, the analysis includes a number of assumptions which have been outlined in appendix 2. The impact assessment if a forecast from the point of completion in August 2022.</a:t>
            </a:r>
          </a:p>
          <a:p>
            <a:pPr marL="800100" lvl="1" indent="-457200">
              <a:buFont typeface="+mj-lt"/>
              <a:buAutoNum type="arabicPeriod"/>
            </a:pPr>
            <a:r>
              <a:rPr lang="en-US" sz="1800" dirty="0"/>
              <a:t>Impact of additional demographic demand</a:t>
            </a:r>
          </a:p>
          <a:p>
            <a:pPr lvl="2"/>
            <a:r>
              <a:rPr lang="en-US" sz="1800" dirty="0"/>
              <a:t>The current position and changes to current demand needed to be considered, this is based on the number of service users across all services and has been increased utilising population changes specific to Slough for the 18 – 64 and 65+ cohorts. </a:t>
            </a:r>
          </a:p>
          <a:p>
            <a:pPr lvl="2"/>
            <a:r>
              <a:rPr lang="en-US" sz="1800" dirty="0"/>
              <a:t>Sources: </a:t>
            </a:r>
            <a:r>
              <a:rPr lang="en-US" sz="1800" dirty="0">
                <a:hlinkClick r:id="rId2"/>
              </a:rPr>
              <a:t>ONS Population projections – local authorities: SNPP Z1</a:t>
            </a:r>
            <a:r>
              <a:rPr lang="en-US" sz="1800" dirty="0"/>
              <a:t> &amp; Slough ASC System</a:t>
            </a:r>
          </a:p>
          <a:p>
            <a:pPr marL="800100" lvl="1" indent="-457200">
              <a:buFont typeface="+mj-lt"/>
              <a:buAutoNum type="arabicPeriod"/>
            </a:pPr>
            <a:r>
              <a:rPr lang="en-US" sz="1800" dirty="0"/>
              <a:t>Impact of new self-funders, as a result of ASC reform changes</a:t>
            </a:r>
          </a:p>
          <a:p>
            <a:pPr lvl="2"/>
            <a:r>
              <a:rPr lang="en-US" sz="1800" dirty="0"/>
              <a:t>Additional to the impact of demographic growth, due to the changes to capital limits, there will also be people that access services in the future, who would have self-funded, which will now require council funding. To understand this, data has been utilised to estimate the number of self-funders based on the current ASC service user demand. Data to project self-funders from ONS has been utilised and an assumption that, going forward, the proration of self-funders to ASC service users would remain the same.</a:t>
            </a:r>
          </a:p>
          <a:p>
            <a:pPr lvl="2"/>
            <a:r>
              <a:rPr lang="en-US" sz="1800" dirty="0"/>
              <a:t>Additionally, to understand the number of self-funders that would require council funded care and support in the future, as a result of ASC reform, an assumption has been made to estimate the number of self-funders that would be eligible, and the asset bracket for self-funders to understand the level of funding required.</a:t>
            </a:r>
          </a:p>
          <a:p>
            <a:pPr lvl="2"/>
            <a:r>
              <a:rPr lang="en-US" sz="1800" dirty="0"/>
              <a:t>The asset class of self-funders has been assumed utilising national data from “Preparing for reform” report.</a:t>
            </a:r>
          </a:p>
          <a:p>
            <a:pPr lvl="2"/>
            <a:r>
              <a:rPr lang="en-US" sz="1800" dirty="0"/>
              <a:t>An assumption of the number of self-funders that would be eligible.</a:t>
            </a:r>
          </a:p>
          <a:p>
            <a:pPr lvl="3"/>
            <a:r>
              <a:rPr lang="en-US" sz="1800" dirty="0"/>
              <a:t>Sources: </a:t>
            </a:r>
            <a:r>
              <a:rPr lang="en-US" sz="1800" dirty="0">
                <a:hlinkClick r:id="rId3"/>
              </a:rPr>
              <a:t>Care homes and estimating the self-funding population, England - Office for National Statistics (ons.gov.uk)</a:t>
            </a:r>
            <a:r>
              <a:rPr lang="en-US" sz="1400" dirty="0">
                <a:hlinkClick r:id="rId3"/>
              </a:rPr>
              <a:t> </a:t>
            </a:r>
            <a:r>
              <a:rPr lang="en-US" sz="1400" dirty="0"/>
              <a:t> &amp; </a:t>
            </a:r>
            <a:r>
              <a:rPr lang="en-US" sz="1800" dirty="0">
                <a:hlinkClick r:id="rId4"/>
              </a:rPr>
              <a:t>ONS Estimating the size of the self-funding population in the community</a:t>
            </a:r>
            <a:r>
              <a:rPr lang="en-US" sz="1800" dirty="0"/>
              <a:t> &amp; </a:t>
            </a:r>
            <a:r>
              <a:rPr lang="en-US" sz="1800" dirty="0">
                <a:hlinkClick r:id="rId5"/>
              </a:rPr>
              <a:t>http://www.countycouncilsnetwork.org.uk/download/4278/</a:t>
            </a:r>
            <a:r>
              <a:rPr lang="en-US" sz="1800" dirty="0"/>
              <a:t> </a:t>
            </a:r>
          </a:p>
        </p:txBody>
      </p:sp>
      <p:sp>
        <p:nvSpPr>
          <p:cNvPr id="4" name="TextBox 3">
            <a:extLst>
              <a:ext uri="{FF2B5EF4-FFF2-40B4-BE49-F238E27FC236}">
                <a16:creationId xmlns:a16="http://schemas.microsoft.com/office/drawing/2014/main" id="{9DC486C0-99E7-CA7A-7981-45F44EC36E77}"/>
              </a:ext>
              <a:ext uri="{C183D7F6-B498-43B3-948B-1728B52AA6E4}">
                <adec:decorative xmlns:adec="http://schemas.microsoft.com/office/drawing/2017/decorative" val="1"/>
              </a:ext>
            </a:extLst>
          </p:cNvPr>
          <p:cNvSpPr txBox="1"/>
          <p:nvPr/>
        </p:nvSpPr>
        <p:spPr>
          <a:xfrm>
            <a:off x="9290538" y="351692"/>
            <a:ext cx="2598615" cy="820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C3D70B66-AFF2-AEF6-53BB-4F6E387F306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8FF4C082-9DEA-D40C-1673-0EF0DA0FEF0F}"/>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11866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63F54-F612-32EF-599F-00873D6422FF}"/>
              </a:ext>
            </a:extLst>
          </p:cNvPr>
          <p:cNvSpPr>
            <a:spLocks noGrp="1"/>
          </p:cNvSpPr>
          <p:nvPr>
            <p:ph type="title"/>
          </p:nvPr>
        </p:nvSpPr>
        <p:spPr/>
        <p:txBody>
          <a:bodyPr/>
          <a:lstStyle/>
          <a:p>
            <a:r>
              <a:rPr lang="en-US" dirty="0"/>
              <a:t>Appendix 1 – Impact Assessment Methodology </a:t>
            </a:r>
            <a:endParaRPr lang="en-GB" dirty="0"/>
          </a:p>
        </p:txBody>
      </p:sp>
      <p:sp>
        <p:nvSpPr>
          <p:cNvPr id="2" name="Content Placeholder 1">
            <a:extLst>
              <a:ext uri="{FF2B5EF4-FFF2-40B4-BE49-F238E27FC236}">
                <a16:creationId xmlns:a16="http://schemas.microsoft.com/office/drawing/2014/main" id="{546FE250-0CE8-77A8-101C-4D286975FEA3}"/>
              </a:ext>
            </a:extLst>
          </p:cNvPr>
          <p:cNvSpPr>
            <a:spLocks noGrp="1"/>
          </p:cNvSpPr>
          <p:nvPr>
            <p:ph idx="1"/>
          </p:nvPr>
        </p:nvSpPr>
        <p:spPr/>
        <p:txBody>
          <a:bodyPr>
            <a:normAutofit/>
          </a:bodyPr>
          <a:lstStyle/>
          <a:p>
            <a:pPr marL="800100" lvl="1" indent="-457200">
              <a:buFont typeface="+mj-lt"/>
              <a:buAutoNum type="arabicPeriod" startAt="3"/>
            </a:pPr>
            <a:r>
              <a:rPr lang="en-US" sz="1800" dirty="0"/>
              <a:t>Impact of existing self-funders, as a result of ASC reform changes</a:t>
            </a:r>
          </a:p>
          <a:p>
            <a:pPr lvl="2"/>
            <a:r>
              <a:rPr lang="en-US" sz="1800" dirty="0"/>
              <a:t>In addition to the new self-funders which will come through as a result of demographic growth, there are also a number of people who are currently self-funding and already in a care setting. </a:t>
            </a:r>
          </a:p>
          <a:p>
            <a:pPr lvl="2"/>
            <a:r>
              <a:rPr lang="en-US" sz="1800" dirty="0"/>
              <a:t>The methodology for the asset class and eligibility of service users has been considered the same as for new service users. </a:t>
            </a:r>
          </a:p>
          <a:p>
            <a:pPr lvl="2"/>
            <a:r>
              <a:rPr lang="en-US" sz="1800" dirty="0"/>
              <a:t>There is not expected to be any impact of the £86,000 care cap in the next three years.</a:t>
            </a:r>
          </a:p>
          <a:p>
            <a:pPr lvl="2"/>
            <a:r>
              <a:rPr lang="en-US" sz="1800" dirty="0"/>
              <a:t>It has been forecast through estimating the number of self-funders in each service type and the eligibility as previously described, that there will be an additional impact in 2023/24 once assessments have been completed.</a:t>
            </a:r>
          </a:p>
          <a:p>
            <a:pPr marL="800100" lvl="1" indent="-457200">
              <a:buFont typeface="+mj-lt"/>
              <a:buAutoNum type="arabicPeriod" startAt="3"/>
            </a:pPr>
            <a:r>
              <a:rPr lang="en-US" sz="1800" dirty="0"/>
              <a:t>Impact of the fair cost of care</a:t>
            </a:r>
          </a:p>
          <a:p>
            <a:pPr lvl="2"/>
            <a:r>
              <a:rPr lang="en-US" sz="1800" dirty="0"/>
              <a:t>The impact of the fair cost of care on services has been considered through uplifting costs of individual service lines within the ASC system data. Where service users costs for residential care 65+, nursing care 65+ and homecare 18+ are lower than the cost of care output, these have been uplifted to be in line with these rates.</a:t>
            </a:r>
          </a:p>
          <a:p>
            <a:pPr lvl="2"/>
            <a:r>
              <a:rPr lang="en-US" sz="1800" dirty="0"/>
              <a:t>The impact assessment considers moving from the current costs for these services to the output of the cost of care exercise by 50% in 2023/24 and the final 50% in 2024/25.</a:t>
            </a:r>
            <a:endParaRPr lang="en-GB" sz="1800" dirty="0"/>
          </a:p>
        </p:txBody>
      </p:sp>
      <p:sp>
        <p:nvSpPr>
          <p:cNvPr id="4" name="TextBox 3">
            <a:extLst>
              <a:ext uri="{FF2B5EF4-FFF2-40B4-BE49-F238E27FC236}">
                <a16:creationId xmlns:a16="http://schemas.microsoft.com/office/drawing/2014/main" id="{72A777E2-2C36-D1D3-A214-6A56CA9C395C}"/>
              </a:ext>
              <a:ext uri="{C183D7F6-B498-43B3-948B-1728B52AA6E4}">
                <adec:decorative xmlns:adec="http://schemas.microsoft.com/office/drawing/2017/decorative" val="1"/>
              </a:ext>
            </a:extLst>
          </p:cNvPr>
          <p:cNvSpPr txBox="1"/>
          <p:nvPr/>
        </p:nvSpPr>
        <p:spPr>
          <a:xfrm>
            <a:off x="9319845" y="351692"/>
            <a:ext cx="2647461" cy="840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DC8AEFCC-C7A7-50E8-2A7C-2FABA9D6F4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CC2EF474-C843-F285-53A2-D4FD082CBDBF}"/>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3685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1BBB27-C045-962D-8A1C-7F5257223D53}"/>
              </a:ext>
            </a:extLst>
          </p:cNvPr>
          <p:cNvSpPr>
            <a:spLocks noGrp="1"/>
          </p:cNvSpPr>
          <p:nvPr>
            <p:ph type="title"/>
          </p:nvPr>
        </p:nvSpPr>
        <p:spPr/>
        <p:txBody>
          <a:bodyPr/>
          <a:lstStyle/>
          <a:p>
            <a:r>
              <a:rPr lang="en-US" dirty="0"/>
              <a:t>Executive Summary</a:t>
            </a:r>
            <a:endParaRPr lang="en-GB" dirty="0"/>
          </a:p>
        </p:txBody>
      </p:sp>
      <p:sp>
        <p:nvSpPr>
          <p:cNvPr id="2" name="Content Placeholder 1">
            <a:extLst>
              <a:ext uri="{FF2B5EF4-FFF2-40B4-BE49-F238E27FC236}">
                <a16:creationId xmlns:a16="http://schemas.microsoft.com/office/drawing/2014/main" id="{25D263D2-5CA4-2934-204E-500CEF45469D}"/>
              </a:ext>
            </a:extLst>
          </p:cNvPr>
          <p:cNvSpPr>
            <a:spLocks noGrp="1"/>
          </p:cNvSpPr>
          <p:nvPr>
            <p:ph idx="1"/>
          </p:nvPr>
        </p:nvSpPr>
        <p:spPr/>
        <p:txBody>
          <a:bodyPr lIns="91440" tIns="45720" rIns="91440" bIns="45720" anchor="t">
            <a:noAutofit/>
          </a:bodyPr>
          <a:lstStyle/>
          <a:p>
            <a:pPr marL="0" indent="0">
              <a:buNone/>
            </a:pPr>
            <a:r>
              <a:rPr lang="en-US" sz="1400" b="1" dirty="0"/>
              <a:t>Section 1 – Plans for each sub-market to address the sustainability issues identified</a:t>
            </a:r>
          </a:p>
          <a:p>
            <a:pPr marL="742950" lvl="1" indent="-285750"/>
            <a:r>
              <a:rPr lang="en-US" sz="1400" dirty="0"/>
              <a:t>Slough as a local authority has some unique challenges due to factors such as the geographical location and size of the local authority, however the council is also in unique circumstances of facing a financial situation of an extremely serious nature, under section 114 of the Local Government Finance Act 1988. </a:t>
            </a:r>
          </a:p>
          <a:p>
            <a:pPr marL="742950" lvl="1" indent="-285750"/>
            <a:r>
              <a:rPr lang="en-US" sz="1400" dirty="0"/>
              <a:t>There is expected to be demographic growth in Slough over the next three years, however, as a result of ASC reform and how self-funders are supported, there will be additional demand from new and existing self-funders to the council. </a:t>
            </a:r>
          </a:p>
          <a:p>
            <a:pPr marL="742950" lvl="1" indent="-285750"/>
            <a:r>
              <a:rPr lang="en-US" sz="1400" dirty="0"/>
              <a:t>Despite the additional demand, if the capacity of Slough care homes for over 65’s and Slough homecare agencies was considered, there would be enough supply to support both the council funded service users, as well as self-funders.</a:t>
            </a:r>
          </a:p>
          <a:p>
            <a:pPr marL="742950" lvl="1" indent="-285750"/>
            <a:r>
              <a:rPr lang="en-US" sz="1400" dirty="0"/>
              <a:t>However, when the occupancy of care homes has considered, when all homes are accepting referrals, there are few vacancies available, this suggests that there is additional demand for care coming from outside of Slough, impacting the sufficiency.</a:t>
            </a:r>
          </a:p>
          <a:p>
            <a:pPr marL="742950" lvl="1" indent="-285750"/>
            <a:r>
              <a:rPr lang="en-US" sz="1400" dirty="0">
                <a:cs typeface="Arial"/>
              </a:rPr>
              <a:t>The quality of care in Slough for both care homes and homecare agencies is mixed, however there are no outstanding rated care orgnasiations, therefore, whilst sufficient, there is scope to further improve the quality of care provided. </a:t>
            </a:r>
            <a:endParaRPr lang="en-US" sz="1400" dirty="0"/>
          </a:p>
          <a:p>
            <a:pPr marL="742950" lvl="1" indent="-285750"/>
            <a:r>
              <a:rPr lang="en-US" sz="1400" dirty="0"/>
              <a:t>The overarching trends in the South East care employment market is that the number of Direct Care staff and Regulated Professionals could cause challenges in the future. This is due to a higher rate of staff turnover and vacancies in these roles as well as a lower number of new starters compared to previous years. Additionally, the makeup and demographics of staff in the market is changing, therefore there needs to be awareness and consideration to employers regarding employability strategies. </a:t>
            </a:r>
          </a:p>
          <a:p>
            <a:pPr marL="742950" lvl="1" indent="-285750"/>
            <a:r>
              <a:rPr lang="en-US" sz="1400" dirty="0"/>
              <a:t>The average cost of homecare services in Slough is higher than CIPFA comparative local authorities, but is lower than the South East average, evidencing the niche challenges to Slough of local authority size and geography. </a:t>
            </a:r>
          </a:p>
          <a:p>
            <a:pPr marL="742950" lvl="1" indent="-285750"/>
            <a:r>
              <a:rPr lang="en-US" sz="1400" dirty="0"/>
              <a:t>The average cost of 65+ residential care is higher than both CIPFA comparators and the South East average, whilst the nursing care average is roughly in line with the South East average. Again, this could be affected by factors such as the location of Slough and proximity and accessibility to London.</a:t>
            </a:r>
          </a:p>
          <a:p>
            <a:pPr marL="742950" lvl="1" indent="-285750"/>
            <a:endParaRPr lang="en-US" sz="1400" dirty="0"/>
          </a:p>
          <a:p>
            <a:pPr marL="742950" lvl="1" indent="-285750"/>
            <a:endParaRPr lang="en-US" sz="1400" dirty="0"/>
          </a:p>
          <a:p>
            <a:pPr marL="742950" lvl="1" indent="-285750"/>
            <a:endParaRPr lang="en-US" sz="1400" dirty="0"/>
          </a:p>
          <a:p>
            <a:pPr marL="0" indent="0">
              <a:buNone/>
            </a:pPr>
            <a:endParaRPr lang="en-US" sz="1400" dirty="0"/>
          </a:p>
        </p:txBody>
      </p:sp>
      <p:sp>
        <p:nvSpPr>
          <p:cNvPr id="4" name="TextBox 3">
            <a:extLst>
              <a:ext uri="{FF2B5EF4-FFF2-40B4-BE49-F238E27FC236}">
                <a16:creationId xmlns:a16="http://schemas.microsoft.com/office/drawing/2014/main" id="{D36B202E-C046-6532-9485-7C0347CD5876}"/>
              </a:ext>
              <a:ext uri="{C183D7F6-B498-43B3-948B-1728B52AA6E4}">
                <adec:decorative xmlns:adec="http://schemas.microsoft.com/office/drawing/2017/decorative" val="1"/>
              </a:ext>
            </a:extLst>
          </p:cNvPr>
          <p:cNvSpPr txBox="1"/>
          <p:nvPr/>
        </p:nvSpPr>
        <p:spPr>
          <a:xfrm>
            <a:off x="9300307" y="361461"/>
            <a:ext cx="2647461" cy="8010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B8BA3852-30B2-B11D-6B87-CE047CDB159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88072BDC-F8B3-A934-FE6A-F42503431E9D}"/>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93889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63F54-F612-32EF-599F-00873D6422FF}"/>
              </a:ext>
            </a:extLst>
          </p:cNvPr>
          <p:cNvSpPr>
            <a:spLocks noGrp="1"/>
          </p:cNvSpPr>
          <p:nvPr>
            <p:ph type="title"/>
          </p:nvPr>
        </p:nvSpPr>
        <p:spPr/>
        <p:txBody>
          <a:bodyPr/>
          <a:lstStyle/>
          <a:p>
            <a:r>
              <a:rPr lang="en-US" dirty="0"/>
              <a:t>Appendix 2 – Impact Assessment Assumptions </a:t>
            </a:r>
            <a:endParaRPr lang="en-GB" dirty="0"/>
          </a:p>
        </p:txBody>
      </p:sp>
      <p:sp>
        <p:nvSpPr>
          <p:cNvPr id="2" name="Content Placeholder 1">
            <a:extLst>
              <a:ext uri="{FF2B5EF4-FFF2-40B4-BE49-F238E27FC236}">
                <a16:creationId xmlns:a16="http://schemas.microsoft.com/office/drawing/2014/main" id="{546FE250-0CE8-77A8-101C-4D286975FEA3}"/>
              </a:ext>
            </a:extLst>
          </p:cNvPr>
          <p:cNvSpPr>
            <a:spLocks noGrp="1"/>
          </p:cNvSpPr>
          <p:nvPr>
            <p:ph idx="1"/>
          </p:nvPr>
        </p:nvSpPr>
        <p:spPr/>
        <p:txBody>
          <a:bodyPr>
            <a:normAutofit fontScale="92500" lnSpcReduction="20000"/>
          </a:bodyPr>
          <a:lstStyle/>
          <a:p>
            <a:pPr marL="342900" indent="-457200">
              <a:buFont typeface="+mj-lt"/>
              <a:buAutoNum type="arabicPeriod"/>
            </a:pPr>
            <a:r>
              <a:rPr lang="en-US" sz="1800" dirty="0"/>
              <a:t>Where demographic changes have been forecast, it is assumed the current proportion of services users will remain the same, and volumes are added in line with these.</a:t>
            </a:r>
          </a:p>
          <a:p>
            <a:pPr marL="342900" indent="-457200">
              <a:buFont typeface="+mj-lt"/>
              <a:buAutoNum type="arabicPeriod"/>
            </a:pPr>
            <a:r>
              <a:rPr lang="en-US" sz="1800" dirty="0"/>
              <a:t>In the future, the proration of self-funders to ASC service users would remain the same as the current figures within the ONS data.</a:t>
            </a:r>
          </a:p>
          <a:p>
            <a:pPr marL="342900" indent="-457200">
              <a:buFont typeface="+mj-lt"/>
              <a:buAutoNum type="arabicPeriod"/>
            </a:pPr>
            <a:r>
              <a:rPr lang="en-US" sz="1800" dirty="0"/>
              <a:t>The chargeable asset class for Slough Self-Funders is aligned to the national data in the “Preparing for reform report”.</a:t>
            </a:r>
          </a:p>
          <a:p>
            <a:pPr marL="800100" lvl="1" indent="-457200">
              <a:buFont typeface="+mj-lt"/>
              <a:buAutoNum type="alphaUcPeriod"/>
            </a:pPr>
            <a:r>
              <a:rPr lang="en-GB" sz="1800" dirty="0"/>
              <a:t>This is that 98% of self-funders are over the age of 65, and;</a:t>
            </a:r>
          </a:p>
          <a:p>
            <a:pPr marL="800100" lvl="1" indent="-457200">
              <a:buFont typeface="+mj-lt"/>
              <a:buAutoNum type="alphaUcPeriod"/>
            </a:pPr>
            <a:r>
              <a:rPr lang="en-GB" sz="1800" dirty="0"/>
              <a:t>65% of the population have less than £23,500 in chargeable assets.</a:t>
            </a:r>
          </a:p>
          <a:p>
            <a:pPr marL="800100" lvl="1" indent="-457200">
              <a:buFont typeface="+mj-lt"/>
              <a:buAutoNum type="alphaUcPeriod"/>
            </a:pPr>
            <a:r>
              <a:rPr lang="en-GB" sz="1800" dirty="0"/>
              <a:t>25% of the population have £23,500 to £100,000 of chargeable assets.</a:t>
            </a:r>
          </a:p>
          <a:p>
            <a:pPr marL="800100" lvl="1" indent="-457200">
              <a:buFont typeface="+mj-lt"/>
              <a:buAutoNum type="alphaUcPeriod"/>
            </a:pPr>
            <a:r>
              <a:rPr lang="en-GB" sz="1800" dirty="0"/>
              <a:t>10% of the population have more than £100,000 of chargeable assets.</a:t>
            </a:r>
          </a:p>
          <a:p>
            <a:pPr marL="342900" indent="-457200">
              <a:buFont typeface="+mj-lt"/>
              <a:buAutoNum type="arabicPeriod"/>
            </a:pPr>
            <a:r>
              <a:rPr lang="en-GB" sz="1800" dirty="0"/>
              <a:t>The number of self-funders who have eligible care needs are:</a:t>
            </a:r>
          </a:p>
          <a:p>
            <a:pPr lvl="1">
              <a:buFont typeface="+mj-lt"/>
              <a:buAutoNum type="alphaUcPeriod"/>
            </a:pPr>
            <a:r>
              <a:rPr lang="en-GB" sz="1800" dirty="0"/>
              <a:t>100% of people in the chargeable asset class under £23,500.</a:t>
            </a:r>
          </a:p>
          <a:p>
            <a:pPr lvl="1">
              <a:buFont typeface="+mj-lt"/>
              <a:buAutoNum type="alphaUcPeriod"/>
            </a:pPr>
            <a:r>
              <a:rPr lang="en-GB" sz="1800" dirty="0"/>
              <a:t>10% of people in the chargeable asset class of £23,500 to £100,000.</a:t>
            </a:r>
          </a:p>
          <a:p>
            <a:pPr lvl="1">
              <a:buFont typeface="+mj-lt"/>
              <a:buAutoNum type="alphaUcPeriod"/>
            </a:pPr>
            <a:r>
              <a:rPr lang="en-GB" sz="1800" dirty="0"/>
              <a:t>5% of people in the chargeable asset class of over £100,000.</a:t>
            </a:r>
          </a:p>
          <a:p>
            <a:pPr marL="342900" indent="-457200">
              <a:buFont typeface="+mj-lt"/>
              <a:buAutoNum type="arabicPeriod"/>
            </a:pPr>
            <a:r>
              <a:rPr lang="en-GB" sz="1800" dirty="0"/>
              <a:t>Of the self-funders that have eligible care needs, the proportion of their care which would be chargeable:</a:t>
            </a:r>
          </a:p>
          <a:p>
            <a:pPr marL="800100" lvl="1" indent="-457200">
              <a:buFont typeface="+mj-lt"/>
              <a:buAutoNum type="alphaUcPeriod"/>
            </a:pPr>
            <a:r>
              <a:rPr lang="en-GB" sz="1800" dirty="0"/>
              <a:t>100% </a:t>
            </a:r>
            <a:r>
              <a:rPr lang="en-US" sz="1800" dirty="0"/>
              <a:t>of people in the chargeable asset class under £23,500 and have eligible needs.</a:t>
            </a:r>
            <a:endParaRPr lang="en-GB" sz="1800" dirty="0"/>
          </a:p>
          <a:p>
            <a:pPr marL="800100" lvl="1" indent="-457200">
              <a:buFont typeface="+mj-lt"/>
              <a:buAutoNum type="alphaUcPeriod"/>
            </a:pPr>
            <a:r>
              <a:rPr lang="en-GB" sz="1800" dirty="0"/>
              <a:t>50% </a:t>
            </a:r>
            <a:r>
              <a:rPr lang="en-US" sz="1800" dirty="0"/>
              <a:t>of people in the chargeable asset class of £23,500 to £100,000 and have eligible needs.</a:t>
            </a:r>
            <a:endParaRPr lang="en-GB" sz="1800" dirty="0"/>
          </a:p>
          <a:p>
            <a:pPr marL="800100" lvl="1" indent="-457200">
              <a:buFont typeface="+mj-lt"/>
              <a:buAutoNum type="alphaUcPeriod"/>
            </a:pPr>
            <a:r>
              <a:rPr lang="en-GB" sz="1800" dirty="0"/>
              <a:t>10% of people in the chargeable asset class of over £100,000 and have eligible needs.</a:t>
            </a:r>
          </a:p>
          <a:p>
            <a:pPr marL="800100" lvl="1" indent="-457200">
              <a:buFont typeface="+mj-lt"/>
              <a:buAutoNum type="alphaUcPeriod"/>
            </a:pPr>
            <a:endParaRPr lang="en-GB" sz="1800" dirty="0"/>
          </a:p>
          <a:p>
            <a:pPr marL="800100" lvl="1" indent="-457200">
              <a:buFont typeface="+mj-lt"/>
              <a:buAutoNum type="alphaUcPeriod"/>
            </a:pPr>
            <a:endParaRPr lang="en-GB" sz="1800" dirty="0"/>
          </a:p>
        </p:txBody>
      </p:sp>
      <p:sp>
        <p:nvSpPr>
          <p:cNvPr id="4" name="TextBox 3">
            <a:extLst>
              <a:ext uri="{FF2B5EF4-FFF2-40B4-BE49-F238E27FC236}">
                <a16:creationId xmlns:a16="http://schemas.microsoft.com/office/drawing/2014/main" id="{D1492870-33A0-4250-6747-82598CBF63F7}"/>
              </a:ext>
              <a:ext uri="{C183D7F6-B498-43B3-948B-1728B52AA6E4}">
                <adec:decorative xmlns:adec="http://schemas.microsoft.com/office/drawing/2017/decorative" val="1"/>
              </a:ext>
            </a:extLst>
          </p:cNvPr>
          <p:cNvSpPr txBox="1"/>
          <p:nvPr/>
        </p:nvSpPr>
        <p:spPr>
          <a:xfrm>
            <a:off x="9251461" y="341923"/>
            <a:ext cx="2676769" cy="8792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63DCDFDE-BFB6-62FC-32C0-3E0D4CABF9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E645CD21-9FCE-1656-116D-54174C829B28}"/>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3743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1BBB27-C045-962D-8A1C-7F5257223D53}"/>
              </a:ext>
            </a:extLst>
          </p:cNvPr>
          <p:cNvSpPr>
            <a:spLocks noGrp="1"/>
          </p:cNvSpPr>
          <p:nvPr>
            <p:ph type="title"/>
          </p:nvPr>
        </p:nvSpPr>
        <p:spPr/>
        <p:txBody>
          <a:bodyPr/>
          <a:lstStyle/>
          <a:p>
            <a:r>
              <a:rPr lang="en-US" dirty="0"/>
              <a:t>Executive Summary</a:t>
            </a:r>
            <a:endParaRPr lang="en-GB" dirty="0"/>
          </a:p>
        </p:txBody>
      </p:sp>
      <p:sp>
        <p:nvSpPr>
          <p:cNvPr id="2" name="Content Placeholder 1">
            <a:extLst>
              <a:ext uri="{FF2B5EF4-FFF2-40B4-BE49-F238E27FC236}">
                <a16:creationId xmlns:a16="http://schemas.microsoft.com/office/drawing/2014/main" id="{25D263D2-5CA4-2934-204E-500CEF45469D}"/>
              </a:ext>
            </a:extLst>
          </p:cNvPr>
          <p:cNvSpPr>
            <a:spLocks noGrp="1"/>
          </p:cNvSpPr>
          <p:nvPr>
            <p:ph idx="1"/>
          </p:nvPr>
        </p:nvSpPr>
        <p:spPr>
          <a:xfrm>
            <a:off x="802755" y="1208198"/>
            <a:ext cx="10892641" cy="4699983"/>
          </a:xfrm>
        </p:spPr>
        <p:txBody>
          <a:bodyPr>
            <a:noAutofit/>
          </a:bodyPr>
          <a:lstStyle/>
          <a:p>
            <a:pPr marL="0" indent="0">
              <a:buNone/>
            </a:pPr>
            <a:r>
              <a:rPr lang="en-US" sz="1400" b="1" dirty="0"/>
              <a:t>Section 2 – Assessment of the expected impact of market changes over the next three years</a:t>
            </a:r>
          </a:p>
          <a:p>
            <a:pPr marL="742950" lvl="1" indent="-285750"/>
            <a:r>
              <a:rPr lang="en-US" sz="1400" dirty="0"/>
              <a:t>The impact assessment has taken into consideration the affect of demographic growth, ASC reform and the cost of care exercise on the councils financial budgets.</a:t>
            </a:r>
          </a:p>
          <a:p>
            <a:pPr marL="742950" lvl="1" indent="-285750"/>
            <a:r>
              <a:rPr lang="en-US" sz="1400" dirty="0"/>
              <a:t>This shows that the funding identified within the Fair Cost of Care Fund for Slough would not be sufficient to meet the costs identified within the exercise. </a:t>
            </a:r>
          </a:p>
          <a:p>
            <a:pPr marL="742950" lvl="1" indent="-285750"/>
            <a:r>
              <a:rPr lang="en-US" sz="1400" dirty="0"/>
              <a:t>If the council were to move to the output rates from the exercise, in addition to the additional demand, it is estimated that the gap would be circa £3.2m for both 2023/24 and 2024/25, and a further £1m for 2025/26, equating to a total deficit of circa £7.5m.</a:t>
            </a:r>
          </a:p>
          <a:p>
            <a:pPr marL="0" indent="0">
              <a:buNone/>
            </a:pPr>
            <a:r>
              <a:rPr lang="en-US" sz="1400" b="1" dirty="0"/>
              <a:t>Section 3 - Plans for each sub-market to address the sustainability issues identified</a:t>
            </a:r>
          </a:p>
          <a:p>
            <a:pPr marL="285750" indent="-285750"/>
            <a:r>
              <a:rPr lang="en-US" sz="1400" dirty="0"/>
              <a:t>A number of challenges have been identified when considering how markets in Slough can be sustainable in the future. Key challenges identified are:</a:t>
            </a:r>
          </a:p>
          <a:p>
            <a:pPr marL="742950" lvl="1" indent="-285750"/>
            <a:r>
              <a:rPr lang="en-US" sz="1400" dirty="0"/>
              <a:t>Delivering high quality care as acuity of need increases</a:t>
            </a:r>
          </a:p>
          <a:p>
            <a:pPr marL="742950" lvl="1" indent="-285750"/>
            <a:r>
              <a:rPr lang="en-US" sz="1400" dirty="0"/>
              <a:t>Risk of rising costs and inflation</a:t>
            </a:r>
          </a:p>
          <a:p>
            <a:pPr marL="742950" lvl="1" indent="-285750"/>
            <a:r>
              <a:rPr lang="en-US" sz="1400" dirty="0"/>
              <a:t>Capacity challenges in the care home market</a:t>
            </a:r>
          </a:p>
          <a:p>
            <a:pPr marL="742950" lvl="1" indent="-285750"/>
            <a:r>
              <a:rPr lang="en-US" sz="1400" dirty="0"/>
              <a:t>Hospital Discharge and Flow to the homecare market</a:t>
            </a:r>
          </a:p>
          <a:p>
            <a:pPr marL="742950" lvl="1" indent="-285750"/>
            <a:r>
              <a:rPr lang="en-US" sz="1400" dirty="0"/>
              <a:t>Risks posed by a high volume of short-term packages of care to the homecare market</a:t>
            </a:r>
          </a:p>
          <a:p>
            <a:pPr marL="285750" indent="-285750"/>
            <a:r>
              <a:rPr lang="en-US" sz="1400" dirty="0"/>
              <a:t>The council is currently addressing market challenges through a number of strategies, improvement agendas, and specific targeted approaches. The ASC service has been developing the overarching strategy, alongside its commissioning strategy, to address wider ASC challenges, of which the market challenges identified are apart of.</a:t>
            </a:r>
          </a:p>
          <a:p>
            <a:pPr marL="285750" indent="-285750"/>
            <a:r>
              <a:rPr lang="en-US" sz="1400" dirty="0"/>
              <a:t>Additionally to this, ASC has been on a transformation journey since 2021/22, aiming to ensure financial sustainability of the service whilst also improving the services received by people accessing services. This contains a number of projects which support market sustainability through championing independence as goal for service users, this is consistent throughout the strategies in place.</a:t>
            </a:r>
          </a:p>
          <a:p>
            <a:pPr marL="742950" lvl="1" indent="-285750"/>
            <a:endParaRPr lang="en-US" sz="1400" dirty="0"/>
          </a:p>
          <a:p>
            <a:pPr marL="742950" lvl="1" indent="-285750"/>
            <a:endParaRPr lang="en-US" sz="1400" dirty="0"/>
          </a:p>
          <a:p>
            <a:pPr marL="0" indent="0">
              <a:buNone/>
            </a:pPr>
            <a:endParaRPr lang="en-US" sz="1400" dirty="0"/>
          </a:p>
        </p:txBody>
      </p:sp>
      <p:sp>
        <p:nvSpPr>
          <p:cNvPr id="4" name="TextBox 3">
            <a:extLst>
              <a:ext uri="{FF2B5EF4-FFF2-40B4-BE49-F238E27FC236}">
                <a16:creationId xmlns:a16="http://schemas.microsoft.com/office/drawing/2014/main" id="{88967DBB-2D39-1F3F-84A3-2E9DC1CAA40B}"/>
              </a:ext>
              <a:ext uri="{C183D7F6-B498-43B3-948B-1728B52AA6E4}">
                <adec:decorative xmlns:adec="http://schemas.microsoft.com/office/drawing/2017/decorative" val="1"/>
              </a:ext>
            </a:extLst>
          </p:cNvPr>
          <p:cNvSpPr txBox="1"/>
          <p:nvPr/>
        </p:nvSpPr>
        <p:spPr>
          <a:xfrm>
            <a:off x="9310076" y="341922"/>
            <a:ext cx="2598615" cy="771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DD03E320-F428-1A3B-835C-76C248CDF1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8390A486-C1FD-C1DE-5A79-2EFAE38246C6}"/>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5156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1BBB27-C045-962D-8A1C-7F5257223D53}"/>
              </a:ext>
            </a:extLst>
          </p:cNvPr>
          <p:cNvSpPr>
            <a:spLocks noGrp="1"/>
          </p:cNvSpPr>
          <p:nvPr>
            <p:ph type="title"/>
          </p:nvPr>
        </p:nvSpPr>
        <p:spPr/>
        <p:txBody>
          <a:bodyPr/>
          <a:lstStyle/>
          <a:p>
            <a:r>
              <a:rPr lang="en-US" dirty="0"/>
              <a:t>Executive Summary</a:t>
            </a:r>
            <a:endParaRPr lang="en-GB" dirty="0"/>
          </a:p>
        </p:txBody>
      </p:sp>
      <p:sp>
        <p:nvSpPr>
          <p:cNvPr id="2" name="Content Placeholder 1">
            <a:extLst>
              <a:ext uri="{FF2B5EF4-FFF2-40B4-BE49-F238E27FC236}">
                <a16:creationId xmlns:a16="http://schemas.microsoft.com/office/drawing/2014/main" id="{25D263D2-5CA4-2934-204E-500CEF45469D}"/>
              </a:ext>
            </a:extLst>
          </p:cNvPr>
          <p:cNvSpPr>
            <a:spLocks noGrp="1"/>
          </p:cNvSpPr>
          <p:nvPr>
            <p:ph idx="1"/>
          </p:nvPr>
        </p:nvSpPr>
        <p:spPr>
          <a:xfrm>
            <a:off x="802755" y="1047194"/>
            <a:ext cx="10892641" cy="4699983"/>
          </a:xfrm>
        </p:spPr>
        <p:txBody>
          <a:bodyPr>
            <a:noAutofit/>
          </a:bodyPr>
          <a:lstStyle/>
          <a:p>
            <a:pPr marL="0" indent="0">
              <a:buNone/>
            </a:pPr>
            <a:r>
              <a:rPr lang="en-US" sz="1400" b="1" dirty="0"/>
              <a:t>Section 3 continued</a:t>
            </a:r>
          </a:p>
          <a:p>
            <a:pPr marL="285750" indent="-285750"/>
            <a:r>
              <a:rPr lang="en-US" sz="1400" dirty="0"/>
              <a:t>The ASC service also has a some key initiatives which will address the market sustainability challenges in the specific markets, these include:</a:t>
            </a:r>
          </a:p>
          <a:p>
            <a:pPr marL="742950" lvl="1" indent="-285750"/>
            <a:r>
              <a:rPr lang="en-US" sz="1400" dirty="0"/>
              <a:t>The Development of Extra Care in Slough – The service are aiming to increase the availability of extra care through development schemes, which will be an alternative to residential care for older people in Slough, reducing the demand for this service in the future.</a:t>
            </a:r>
          </a:p>
          <a:p>
            <a:pPr marL="742950" lvl="1" indent="-285750"/>
            <a:r>
              <a:rPr lang="en-US" sz="1400" dirty="0"/>
              <a:t>The redesign of Reablement Services – The council currently redeveloping its reablement service to significantly increase capacity, effectiveness and efficiency</a:t>
            </a:r>
            <a:r>
              <a:rPr lang="en-GB" sz="1400" dirty="0"/>
              <a:t>. This will aim to increase the number of people that receive a period of reablement, and therefore have decreased needs for longer term care through increasing their independence. </a:t>
            </a:r>
          </a:p>
          <a:p>
            <a:pPr marL="0" indent="0">
              <a:buNone/>
            </a:pPr>
            <a:r>
              <a:rPr lang="en-GB" sz="1400" b="1" dirty="0"/>
              <a:t>Report Summary</a:t>
            </a:r>
          </a:p>
          <a:p>
            <a:r>
              <a:rPr lang="en-US" sz="1400" dirty="0"/>
              <a:t>As evidenced Slough is committed to developing a sustainable market for both the care home and homecare market and will continue to develop services to support future sustainability and stability. The council is also committed to utilising  the funding provided to support additional pressures from the ASC reform, and also work towards a fair cost of care.</a:t>
            </a:r>
          </a:p>
          <a:p>
            <a:r>
              <a:rPr lang="en-US" sz="1400" dirty="0"/>
              <a:t>However, as shown within the impact assessment, it would not be possible to move to the output costs from the exercise as it would be financially unfeasible. Additionally, there are a number of challenges posed by the fair cost of care exercise which place further challenges, including:</a:t>
            </a:r>
          </a:p>
          <a:p>
            <a:pPr lvl="1"/>
            <a:r>
              <a:rPr lang="en-US" sz="1400" dirty="0"/>
              <a:t>The funding provided by government to the Local Authority is not sufficient to meet the impact to costs as a result of the exercise.</a:t>
            </a:r>
          </a:p>
          <a:p>
            <a:pPr lvl="1"/>
            <a:r>
              <a:rPr lang="en-US" sz="1400" dirty="0"/>
              <a:t>The costs submitted by providers were validated based on all submissions and checked against medians and averages, however, individual provider costs cannot be validated against evidence submitted by providers, therefore it is reliant on the information providers choose to submit.</a:t>
            </a:r>
          </a:p>
          <a:p>
            <a:pPr lvl="1"/>
            <a:r>
              <a:rPr lang="en-US" sz="1400" dirty="0"/>
              <a:t>The baseline at which the local authority is starting at varies in comparison to neighbouring local authorities, therefore the gap between the current price and the outcome of the cost of care could require more (or less) funding, dependent on the current position.</a:t>
            </a:r>
          </a:p>
          <a:p>
            <a:r>
              <a:rPr lang="en-US" sz="1400" dirty="0"/>
              <a:t>Therefore, where funding is provided, this will be used to support ASC reform and the fair cost of care, however this will be reviewed once the funding is confirmed and the additional demand has been met. If there is funding remaining once these demands have been met, the council will review the capability to uplift costs.</a:t>
            </a:r>
          </a:p>
          <a:p>
            <a:pPr marL="0" indent="0">
              <a:buNone/>
            </a:pPr>
            <a:endParaRPr lang="en-US" sz="1400" dirty="0"/>
          </a:p>
        </p:txBody>
      </p:sp>
      <p:sp>
        <p:nvSpPr>
          <p:cNvPr id="4" name="TextBox 3">
            <a:extLst>
              <a:ext uri="{FF2B5EF4-FFF2-40B4-BE49-F238E27FC236}">
                <a16:creationId xmlns:a16="http://schemas.microsoft.com/office/drawing/2014/main" id="{C4EF07DA-C5E5-CAD0-AD39-E3CD6F0AB61F}"/>
              </a:ext>
              <a:ext uri="{C183D7F6-B498-43B3-948B-1728B52AA6E4}">
                <adec:decorative xmlns:adec="http://schemas.microsoft.com/office/drawing/2017/decorative" val="1"/>
              </a:ext>
            </a:extLst>
          </p:cNvPr>
          <p:cNvSpPr txBox="1"/>
          <p:nvPr/>
        </p:nvSpPr>
        <p:spPr>
          <a:xfrm>
            <a:off x="9300307" y="361461"/>
            <a:ext cx="2647461" cy="8792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2314F79B-E95C-1510-3D39-78FCBA24150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60864" y="219319"/>
            <a:ext cx="2638425" cy="1104900"/>
          </a:xfrm>
          <a:prstGeom prst="rect">
            <a:avLst/>
          </a:prstGeom>
        </p:spPr>
      </p:pic>
      <p:sp>
        <p:nvSpPr>
          <p:cNvPr id="7" name="Slide Number Placeholder 12">
            <a:extLst>
              <a:ext uri="{FF2B5EF4-FFF2-40B4-BE49-F238E27FC236}">
                <a16:creationId xmlns:a16="http://schemas.microsoft.com/office/drawing/2014/main" id="{E96DABC3-5EC4-61B0-FE81-484D76DC4309}"/>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3559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9DD43-DFF1-4467-B662-018CA2CD8357}"/>
              </a:ext>
            </a:extLst>
          </p:cNvPr>
          <p:cNvSpPr>
            <a:spLocks noGrp="1"/>
          </p:cNvSpPr>
          <p:nvPr>
            <p:ph type="title"/>
          </p:nvPr>
        </p:nvSpPr>
        <p:spPr/>
        <p:txBody>
          <a:bodyPr>
            <a:normAutofit/>
          </a:bodyPr>
          <a:lstStyle/>
          <a:p>
            <a:r>
              <a:rPr lang="en-US" dirty="0"/>
              <a:t>ASC Reform and Fair Cost of Care</a:t>
            </a:r>
          </a:p>
        </p:txBody>
      </p:sp>
      <p:sp>
        <p:nvSpPr>
          <p:cNvPr id="7" name="Text Placeholder 6">
            <a:extLst>
              <a:ext uri="{FF2B5EF4-FFF2-40B4-BE49-F238E27FC236}">
                <a16:creationId xmlns:a16="http://schemas.microsoft.com/office/drawing/2014/main" id="{F98E418F-38C2-4771-BE6F-413EF6B03088}"/>
              </a:ext>
            </a:extLst>
          </p:cNvPr>
          <p:cNvSpPr>
            <a:spLocks noGrp="1"/>
          </p:cNvSpPr>
          <p:nvPr>
            <p:ph type="body" sz="quarter" idx="15"/>
          </p:nvPr>
        </p:nvSpPr>
        <p:spPr/>
        <p:txBody>
          <a:bodyPr/>
          <a:lstStyle/>
          <a:p>
            <a:r>
              <a:rPr lang="en-US" dirty="0"/>
              <a:t>Background and Context</a:t>
            </a:r>
            <a:endParaRPr lang="en-GB" dirty="0"/>
          </a:p>
        </p:txBody>
      </p:sp>
      <p:sp>
        <p:nvSpPr>
          <p:cNvPr id="2" name="TextBox 1">
            <a:extLst>
              <a:ext uri="{FF2B5EF4-FFF2-40B4-BE49-F238E27FC236}">
                <a16:creationId xmlns:a16="http://schemas.microsoft.com/office/drawing/2014/main" id="{579FB51D-A02A-69E3-6C87-C384D04C70F6}"/>
              </a:ext>
              <a:ext uri="{C183D7F6-B498-43B3-948B-1728B52AA6E4}">
                <adec:decorative xmlns:adec="http://schemas.microsoft.com/office/drawing/2017/decorative" val="1"/>
              </a:ext>
            </a:extLst>
          </p:cNvPr>
          <p:cNvSpPr txBox="1"/>
          <p:nvPr/>
        </p:nvSpPr>
        <p:spPr>
          <a:xfrm>
            <a:off x="8196384" y="1074615"/>
            <a:ext cx="2999153" cy="908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8">
            <a:extLst>
              <a:ext uri="{FF2B5EF4-FFF2-40B4-BE49-F238E27FC236}">
                <a16:creationId xmlns:a16="http://schemas.microsoft.com/office/drawing/2014/main" id="{D4291354-C7F7-676A-4C74-4B03426285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15556" y="671209"/>
            <a:ext cx="3266037" cy="1366897"/>
          </a:xfrm>
          <a:prstGeom prst="rect">
            <a:avLst/>
          </a:prstGeom>
        </p:spPr>
      </p:pic>
      <p:sp>
        <p:nvSpPr>
          <p:cNvPr id="9" name="Slide Number Placeholder 12">
            <a:extLst>
              <a:ext uri="{FF2B5EF4-FFF2-40B4-BE49-F238E27FC236}">
                <a16:creationId xmlns:a16="http://schemas.microsoft.com/office/drawing/2014/main" id="{793A2F29-7BAC-A32F-1C3B-AFC2DAF512D7}"/>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0696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59F761-2FC3-62C0-7C8E-8F2E78253AA9}"/>
              </a:ext>
            </a:extLst>
          </p:cNvPr>
          <p:cNvSpPr>
            <a:spLocks noGrp="1"/>
          </p:cNvSpPr>
          <p:nvPr>
            <p:ph type="title"/>
          </p:nvPr>
        </p:nvSpPr>
        <p:spPr/>
        <p:txBody>
          <a:bodyPr/>
          <a:lstStyle/>
          <a:p>
            <a:r>
              <a:rPr lang="en-US" dirty="0"/>
              <a:t>ASC Reform Background</a:t>
            </a:r>
            <a:endParaRPr lang="en-GB" dirty="0"/>
          </a:p>
        </p:txBody>
      </p:sp>
      <p:sp>
        <p:nvSpPr>
          <p:cNvPr id="5" name="Arrow: Notched Right 4">
            <a:extLst>
              <a:ext uri="{FF2B5EF4-FFF2-40B4-BE49-F238E27FC236}">
                <a16:creationId xmlns:a16="http://schemas.microsoft.com/office/drawing/2014/main" id="{465FDD33-877C-78C5-03D2-F0208B0035D6}"/>
              </a:ext>
              <a:ext uri="{C183D7F6-B498-43B3-948B-1728B52AA6E4}">
                <adec:decorative xmlns:adec="http://schemas.microsoft.com/office/drawing/2017/decorative" val="1"/>
              </a:ext>
            </a:extLst>
          </p:cNvPr>
          <p:cNvSpPr/>
          <p:nvPr/>
        </p:nvSpPr>
        <p:spPr>
          <a:xfrm>
            <a:off x="802755" y="2862862"/>
            <a:ext cx="10891838" cy="188023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6D6E71E1-55A6-934A-6DE0-8D61CA51E2EA}"/>
              </a:ext>
            </a:extLst>
          </p:cNvPr>
          <p:cNvSpPr/>
          <p:nvPr/>
        </p:nvSpPr>
        <p:spPr>
          <a:xfrm>
            <a:off x="638075"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228600" lvl="0" indent="-342900" algn="ctr" defTabSz="914400" rtl="0" eaLnBrk="1" latinLnBrk="0" hangingPunct="1">
              <a:lnSpc>
                <a:spcPct val="90000"/>
              </a:lnSpc>
              <a:spcBef>
                <a:spcPct val="0"/>
              </a:spcBef>
              <a:spcAft>
                <a:spcPct val="35000"/>
              </a:spcAft>
              <a:buClr>
                <a:srgbClr val="55BE47"/>
              </a:buClr>
              <a:buFont typeface="Arial" panose="020B0604020202020204" pitchFamily="34" charset="0"/>
              <a:buNone/>
            </a:pPr>
            <a:r>
              <a:rPr lang="en-US" sz="1200" b="1" kern="1200" dirty="0">
                <a:solidFill>
                  <a:srgbClr val="000000"/>
                </a:solidFill>
                <a:latin typeface="+mj-lt"/>
                <a:ea typeface="+mn-ea"/>
                <a:cs typeface="Arial" panose="020B0604020202020204" pitchFamily="34" charset="0"/>
              </a:rPr>
              <a:t>March 2021</a:t>
            </a:r>
            <a:r>
              <a:rPr lang="en-US" sz="1200" kern="1200" dirty="0">
                <a:solidFill>
                  <a:srgbClr val="000000"/>
                </a:solidFill>
                <a:latin typeface="+mj-lt"/>
                <a:ea typeface="+mn-ea"/>
                <a:cs typeface="Arial" panose="020B0604020202020204" pitchFamily="34" charset="0"/>
              </a:rPr>
              <a:t>: White Paper leading to Health and Care Bill in July 2021</a:t>
            </a:r>
            <a:endParaRPr lang="en-GB" sz="1200" kern="1200" dirty="0">
              <a:solidFill>
                <a:srgbClr val="000000"/>
              </a:solidFill>
              <a:latin typeface="+mj-lt"/>
              <a:ea typeface="+mn-ea"/>
              <a:cs typeface="Arial" panose="020B0604020202020204" pitchFamily="34" charset="0"/>
            </a:endParaRPr>
          </a:p>
        </p:txBody>
      </p:sp>
      <p:sp>
        <p:nvSpPr>
          <p:cNvPr id="7" name="Oval 6">
            <a:extLst>
              <a:ext uri="{FF2B5EF4-FFF2-40B4-BE49-F238E27FC236}">
                <a16:creationId xmlns:a16="http://schemas.microsoft.com/office/drawing/2014/main" id="{5E7EBF73-189B-7A94-E3DB-4750C9DE92A2}"/>
              </a:ext>
              <a:ext uri="{C183D7F6-B498-43B3-948B-1728B52AA6E4}">
                <adec:decorative xmlns:adec="http://schemas.microsoft.com/office/drawing/2017/decorative" val="1"/>
              </a:ext>
            </a:extLst>
          </p:cNvPr>
          <p:cNvSpPr/>
          <p:nvPr/>
        </p:nvSpPr>
        <p:spPr>
          <a:xfrm>
            <a:off x="1091602"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0FDA5AEF-1992-B399-F618-BBCB7142DF88}"/>
              </a:ext>
            </a:extLst>
          </p:cNvPr>
          <p:cNvSpPr/>
          <p:nvPr/>
        </p:nvSpPr>
        <p:spPr>
          <a:xfrm>
            <a:off x="1732437" y="4273038"/>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228600" lvl="0" indent="-342900" algn="ctr" defTabSz="914400">
              <a:lnSpc>
                <a:spcPct val="90000"/>
              </a:lnSpc>
              <a:spcBef>
                <a:spcPct val="0"/>
              </a:spcBef>
              <a:spcAft>
                <a:spcPct val="35000"/>
              </a:spcAft>
              <a:buNone/>
            </a:pPr>
            <a:r>
              <a:rPr lang="en-US" sz="1200" b="1" kern="1200" dirty="0">
                <a:solidFill>
                  <a:srgbClr val="000000"/>
                </a:solidFill>
                <a:latin typeface="+mj-lt"/>
                <a:cs typeface="Arial"/>
              </a:rPr>
              <a:t>September 2021: </a:t>
            </a:r>
            <a:r>
              <a:rPr lang="en-US" sz="1200" b="0" kern="1200" dirty="0">
                <a:solidFill>
                  <a:srgbClr val="000000"/>
                </a:solidFill>
                <a:latin typeface="+mj-lt"/>
                <a:cs typeface="Arial"/>
              </a:rPr>
              <a:t>‘Build Back Better: Our plan for Health and Social Care’</a:t>
            </a:r>
            <a:endParaRPr lang="en-GB" sz="1200" b="0" kern="1200" dirty="0">
              <a:solidFill>
                <a:srgbClr val="000000"/>
              </a:solidFill>
              <a:latin typeface="+mj-lt"/>
              <a:ea typeface="+mn-ea"/>
              <a:cs typeface="Arial" panose="020B0604020202020204" pitchFamily="34" charset="0"/>
            </a:endParaRPr>
          </a:p>
        </p:txBody>
      </p:sp>
      <p:sp>
        <p:nvSpPr>
          <p:cNvPr id="9" name="Oval 8">
            <a:extLst>
              <a:ext uri="{FF2B5EF4-FFF2-40B4-BE49-F238E27FC236}">
                <a16:creationId xmlns:a16="http://schemas.microsoft.com/office/drawing/2014/main" id="{2CEE1683-E91C-9CF8-6256-C5E5EF6A64AA}"/>
              </a:ext>
              <a:ext uri="{C183D7F6-B498-43B3-948B-1728B52AA6E4}">
                <adec:decorative xmlns:adec="http://schemas.microsoft.com/office/drawing/2017/decorative" val="1"/>
              </a:ext>
            </a:extLst>
          </p:cNvPr>
          <p:cNvSpPr/>
          <p:nvPr/>
        </p:nvSpPr>
        <p:spPr>
          <a:xfrm>
            <a:off x="2185965"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46060586-7410-CEFD-A44D-B28D16323B3E}"/>
              </a:ext>
            </a:extLst>
          </p:cNvPr>
          <p:cNvSpPr/>
          <p:nvPr/>
        </p:nvSpPr>
        <p:spPr>
          <a:xfrm>
            <a:off x="2826800"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228600" lvl="0" indent="-342900" algn="ctr" defTabSz="914400">
              <a:lnSpc>
                <a:spcPct val="90000"/>
              </a:lnSpc>
              <a:spcBef>
                <a:spcPct val="0"/>
              </a:spcBef>
              <a:spcAft>
                <a:spcPct val="35000"/>
              </a:spcAft>
              <a:buNone/>
            </a:pPr>
            <a:r>
              <a:rPr lang="en-US" sz="1200" b="1" kern="1200" dirty="0">
                <a:solidFill>
                  <a:srgbClr val="000000"/>
                </a:solidFill>
                <a:latin typeface="+mj-lt"/>
                <a:cs typeface="Arial"/>
              </a:rPr>
              <a:t>October 2021: </a:t>
            </a:r>
            <a:r>
              <a:rPr lang="en-US" sz="1200" b="0" kern="1200" dirty="0">
                <a:solidFill>
                  <a:srgbClr val="000000"/>
                </a:solidFill>
                <a:latin typeface="+mj-lt"/>
                <a:cs typeface="Arial"/>
              </a:rPr>
              <a:t>Autumn Spending Review </a:t>
            </a:r>
            <a:r>
              <a:rPr lang="en-US" sz="1200" kern="1200" dirty="0">
                <a:solidFill>
                  <a:srgbClr val="000000"/>
                </a:solidFill>
                <a:latin typeface="+mj-lt"/>
                <a:cs typeface="Arial"/>
              </a:rPr>
              <a:t>– announcement of new care cost cap from October 2023 new National Insurance levy</a:t>
            </a:r>
            <a:endParaRPr lang="en-GB" sz="1200" kern="1200" dirty="0">
              <a:solidFill>
                <a:srgbClr val="000000"/>
              </a:solidFill>
              <a:latin typeface="+mj-lt"/>
              <a:ea typeface="+mn-ea"/>
              <a:cs typeface="Arial" panose="020B0604020202020204" pitchFamily="34" charset="0"/>
            </a:endParaRPr>
          </a:p>
        </p:txBody>
      </p:sp>
      <p:sp>
        <p:nvSpPr>
          <p:cNvPr id="11" name="Oval 10">
            <a:extLst>
              <a:ext uri="{FF2B5EF4-FFF2-40B4-BE49-F238E27FC236}">
                <a16:creationId xmlns:a16="http://schemas.microsoft.com/office/drawing/2014/main" id="{8D792962-B26E-B09F-2425-949F4E26B95E}"/>
              </a:ext>
              <a:ext uri="{C183D7F6-B498-43B3-948B-1728B52AA6E4}">
                <adec:decorative xmlns:adec="http://schemas.microsoft.com/office/drawing/2017/decorative" val="1"/>
              </a:ext>
            </a:extLst>
          </p:cNvPr>
          <p:cNvSpPr/>
          <p:nvPr/>
        </p:nvSpPr>
        <p:spPr>
          <a:xfrm>
            <a:off x="3280327"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3DE1E791-DF85-4D6E-280B-F8E3421FF56B}"/>
              </a:ext>
            </a:extLst>
          </p:cNvPr>
          <p:cNvSpPr/>
          <p:nvPr/>
        </p:nvSpPr>
        <p:spPr>
          <a:xfrm>
            <a:off x="3921162" y="4273038"/>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altLang="en-US" sz="1200" b="1" kern="1200" dirty="0">
                <a:solidFill>
                  <a:srgbClr val="000000"/>
                </a:solidFill>
                <a:latin typeface="+mj-lt"/>
                <a:ea typeface="MS PGothic" panose="020B0600070205080204" pitchFamily="34" charset="-128"/>
              </a:rPr>
              <a:t>16 Dec 2021: </a:t>
            </a:r>
            <a:r>
              <a:rPr lang="en-GB" altLang="en-US" sz="1200" b="0" u="sng" kern="1200" dirty="0">
                <a:solidFill>
                  <a:srgbClr val="000000"/>
                </a:solidFill>
                <a:latin typeface="+mj-lt"/>
                <a:ea typeface="MS PGothic" panose="020B0600070205080204" pitchFamily="34" charset="-128"/>
              </a:rPr>
              <a:t>DHSC </a:t>
            </a:r>
            <a:r>
              <a:rPr lang="en-GB" altLang="en-US" sz="1200" b="0" kern="1200" dirty="0">
                <a:solidFill>
                  <a:srgbClr val="000000"/>
                </a:solidFill>
                <a:latin typeface="+mj-lt"/>
                <a:ea typeface="MS PGothic" panose="020B0600070205080204" pitchFamily="34" charset="-128"/>
                <a:hlinkClick r:id="rId2">
                  <a:extLst>
                    <a:ext uri="{A12FA001-AC4F-418D-AE19-62706E023703}">
                      <ahyp:hlinkClr xmlns:ahyp="http://schemas.microsoft.com/office/drawing/2018/hyperlinkcolor" val="tx"/>
                    </a:ext>
                  </a:extLst>
                </a:hlinkClick>
              </a:rPr>
              <a:t>Fair Cost of Care Policy</a:t>
            </a:r>
            <a:r>
              <a:rPr lang="en-GB" altLang="en-US" sz="1200" b="0" kern="1200" dirty="0">
                <a:solidFill>
                  <a:srgbClr val="000000"/>
                </a:solidFill>
                <a:latin typeface="+mj-lt"/>
                <a:ea typeface="MS PGothic" panose="020B0600070205080204" pitchFamily="34" charset="-128"/>
              </a:rPr>
              <a:t> </a:t>
            </a:r>
            <a:endParaRPr lang="en-GB" sz="1200" b="0" kern="1200" dirty="0">
              <a:solidFill>
                <a:srgbClr val="000000"/>
              </a:solidFill>
              <a:latin typeface="+mj-lt"/>
            </a:endParaRPr>
          </a:p>
        </p:txBody>
      </p:sp>
      <p:sp>
        <p:nvSpPr>
          <p:cNvPr id="13" name="Oval 12">
            <a:extLst>
              <a:ext uri="{FF2B5EF4-FFF2-40B4-BE49-F238E27FC236}">
                <a16:creationId xmlns:a16="http://schemas.microsoft.com/office/drawing/2014/main" id="{1C907157-F088-4F43-AAEE-57216C55C435}"/>
              </a:ext>
              <a:ext uri="{C183D7F6-B498-43B3-948B-1728B52AA6E4}">
                <adec:decorative xmlns:adec="http://schemas.microsoft.com/office/drawing/2017/decorative" val="1"/>
              </a:ext>
            </a:extLst>
          </p:cNvPr>
          <p:cNvSpPr/>
          <p:nvPr/>
        </p:nvSpPr>
        <p:spPr>
          <a:xfrm>
            <a:off x="4374690"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C733504C-8869-8E73-027B-36C1C4C01D1C}"/>
              </a:ext>
            </a:extLst>
          </p:cNvPr>
          <p:cNvSpPr/>
          <p:nvPr/>
        </p:nvSpPr>
        <p:spPr>
          <a:xfrm>
            <a:off x="5015525"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solidFill>
                  <a:srgbClr val="000000"/>
                </a:solidFill>
                <a:latin typeface="+mj-lt"/>
              </a:rPr>
              <a:t>23 September 2022</a:t>
            </a:r>
            <a:r>
              <a:rPr lang="en-US" sz="1200" b="0" kern="1200" dirty="0">
                <a:solidFill>
                  <a:srgbClr val="000000"/>
                </a:solidFill>
                <a:latin typeface="+mj-lt"/>
              </a:rPr>
              <a:t>: End of consultation for 2023/24 funding methodology</a:t>
            </a:r>
            <a:endParaRPr lang="en-GB" sz="1200" b="0" kern="1200" dirty="0">
              <a:solidFill>
                <a:srgbClr val="000000"/>
              </a:solidFill>
              <a:latin typeface="+mj-lt"/>
            </a:endParaRPr>
          </a:p>
        </p:txBody>
      </p:sp>
      <p:sp>
        <p:nvSpPr>
          <p:cNvPr id="15" name="Oval 14">
            <a:extLst>
              <a:ext uri="{FF2B5EF4-FFF2-40B4-BE49-F238E27FC236}">
                <a16:creationId xmlns:a16="http://schemas.microsoft.com/office/drawing/2014/main" id="{2020822E-2442-EB05-A70C-C0C04C78DF83}"/>
              </a:ext>
              <a:ext uri="{C183D7F6-B498-43B3-948B-1728B52AA6E4}">
                <adec:decorative xmlns:adec="http://schemas.microsoft.com/office/drawing/2017/decorative" val="1"/>
              </a:ext>
            </a:extLst>
          </p:cNvPr>
          <p:cNvSpPr/>
          <p:nvPr/>
        </p:nvSpPr>
        <p:spPr>
          <a:xfrm>
            <a:off x="5469052"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FC2020BF-1795-B20B-0528-1D31F86A05B0}"/>
              </a:ext>
            </a:extLst>
          </p:cNvPr>
          <p:cNvSpPr/>
          <p:nvPr/>
        </p:nvSpPr>
        <p:spPr>
          <a:xfrm>
            <a:off x="6109887" y="4273038"/>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marL="0" lvl="0" indent="0" algn="ctr" defTabSz="533400">
              <a:lnSpc>
                <a:spcPct val="90000"/>
              </a:lnSpc>
              <a:spcBef>
                <a:spcPct val="0"/>
              </a:spcBef>
              <a:spcAft>
                <a:spcPct val="35000"/>
              </a:spcAft>
              <a:buNone/>
            </a:pPr>
            <a:r>
              <a:rPr lang="en-GB" sz="1200" b="1" kern="1200" dirty="0">
                <a:solidFill>
                  <a:srgbClr val="000000"/>
                </a:solidFill>
                <a:latin typeface="+mj-lt"/>
                <a:ea typeface="ＭＳ Ｐゴシック" charset="0"/>
                <a:cs typeface="+mn-cs"/>
              </a:rPr>
              <a:t>14</a:t>
            </a:r>
            <a:r>
              <a:rPr lang="en-GB" sz="1200" b="1" kern="1200" baseline="30000" dirty="0">
                <a:solidFill>
                  <a:srgbClr val="000000"/>
                </a:solidFill>
                <a:latin typeface="+mj-lt"/>
                <a:ea typeface="ＭＳ Ｐゴシック" charset="0"/>
                <a:cs typeface="+mn-cs"/>
              </a:rPr>
              <a:t>th</a:t>
            </a:r>
            <a:r>
              <a:rPr lang="en-GB" sz="1200" b="1" kern="1200" dirty="0">
                <a:solidFill>
                  <a:srgbClr val="000000"/>
                </a:solidFill>
                <a:latin typeface="+mj-lt"/>
                <a:ea typeface="ＭＳ Ｐゴシック" charset="0"/>
                <a:cs typeface="+mn-cs"/>
              </a:rPr>
              <a:t> Oct 22: DHSC deadline </a:t>
            </a:r>
            <a:r>
              <a:rPr lang="en-GB" sz="1200" kern="1200" dirty="0">
                <a:solidFill>
                  <a:srgbClr val="000000"/>
                </a:solidFill>
                <a:latin typeface="+mj-lt"/>
                <a:ea typeface="ＭＳ Ｐゴシック" charset="0"/>
                <a:cs typeface="+mn-cs"/>
              </a:rPr>
              <a:t>For submission of:</a:t>
            </a:r>
            <a:endParaRPr lang="en-GB" altLang="en-US" sz="1200" b="1" kern="1200" dirty="0">
              <a:solidFill>
                <a:srgbClr val="000000"/>
              </a:solidFill>
              <a:latin typeface="+mj-lt"/>
              <a:ea typeface="MS PGothic" panose="020B0600070205080204" pitchFamily="34" charset="-128"/>
            </a:endParaRPr>
          </a:p>
          <a:p>
            <a:pPr marL="114300" lvl="1" indent="-114300" algn="ctr" defTabSz="533400">
              <a:lnSpc>
                <a:spcPct val="90000"/>
              </a:lnSpc>
              <a:spcBef>
                <a:spcPct val="0"/>
              </a:spcBef>
              <a:spcAft>
                <a:spcPct val="15000"/>
              </a:spcAft>
              <a:buChar char="•"/>
            </a:pPr>
            <a:r>
              <a:rPr lang="en-GB" sz="1200" kern="1200" dirty="0">
                <a:solidFill>
                  <a:srgbClr val="000000"/>
                </a:solidFill>
                <a:latin typeface="+mj-lt"/>
                <a:ea typeface="ＭＳ Ｐゴシック" charset="0"/>
                <a:cs typeface="+mn-cs"/>
              </a:rPr>
              <a:t>Cost of care Table </a:t>
            </a:r>
          </a:p>
          <a:p>
            <a:pPr marL="114300" lvl="1" indent="-114300" algn="ctr" defTabSz="533400">
              <a:lnSpc>
                <a:spcPct val="90000"/>
              </a:lnSpc>
              <a:spcBef>
                <a:spcPct val="0"/>
              </a:spcBef>
              <a:spcAft>
                <a:spcPct val="15000"/>
              </a:spcAft>
              <a:buChar char="•"/>
            </a:pPr>
            <a:r>
              <a:rPr lang="en-GB" sz="1200" kern="1200" dirty="0">
                <a:solidFill>
                  <a:srgbClr val="000000"/>
                </a:solidFill>
                <a:latin typeface="+mj-lt"/>
                <a:ea typeface="ＭＳ Ｐゴシック" charset="0"/>
                <a:cs typeface="+mn-cs"/>
              </a:rPr>
              <a:t>Cost of Care Report </a:t>
            </a:r>
          </a:p>
          <a:p>
            <a:pPr marL="114300" lvl="1" indent="-114300" algn="ctr" defTabSz="533400">
              <a:lnSpc>
                <a:spcPct val="90000"/>
              </a:lnSpc>
              <a:spcBef>
                <a:spcPct val="0"/>
              </a:spcBef>
              <a:spcAft>
                <a:spcPct val="15000"/>
              </a:spcAft>
              <a:buChar char="•"/>
            </a:pPr>
            <a:r>
              <a:rPr lang="en-GB" sz="1200" kern="1200" dirty="0">
                <a:solidFill>
                  <a:srgbClr val="000000"/>
                </a:solidFill>
                <a:latin typeface="+mj-lt"/>
                <a:ea typeface="ＭＳ Ｐゴシック" charset="0"/>
                <a:cs typeface="+mn-cs"/>
              </a:rPr>
              <a:t>Spend Report </a:t>
            </a:r>
          </a:p>
          <a:p>
            <a:pPr marL="114300" lvl="1" indent="-114300" algn="ctr" defTabSz="533400">
              <a:lnSpc>
                <a:spcPct val="90000"/>
              </a:lnSpc>
              <a:spcBef>
                <a:spcPct val="0"/>
              </a:spcBef>
              <a:spcAft>
                <a:spcPct val="15000"/>
              </a:spcAft>
              <a:buChar char="•"/>
            </a:pPr>
            <a:r>
              <a:rPr lang="en-GB" sz="1200" kern="1200" dirty="0">
                <a:solidFill>
                  <a:srgbClr val="000000"/>
                </a:solidFill>
                <a:latin typeface="+mj-lt"/>
                <a:ea typeface="ＭＳ Ｐゴシック" charset="0"/>
                <a:cs typeface="+mn-cs"/>
              </a:rPr>
              <a:t>Provisional MSP</a:t>
            </a:r>
          </a:p>
        </p:txBody>
      </p:sp>
      <p:sp>
        <p:nvSpPr>
          <p:cNvPr id="17" name="Oval 16">
            <a:extLst>
              <a:ext uri="{FF2B5EF4-FFF2-40B4-BE49-F238E27FC236}">
                <a16:creationId xmlns:a16="http://schemas.microsoft.com/office/drawing/2014/main" id="{11ED644F-CF57-B572-5528-D560E94555B1}"/>
              </a:ext>
              <a:ext uri="{C183D7F6-B498-43B3-948B-1728B52AA6E4}">
                <adec:decorative xmlns:adec="http://schemas.microsoft.com/office/drawing/2017/decorative" val="1"/>
              </a:ext>
            </a:extLst>
          </p:cNvPr>
          <p:cNvSpPr/>
          <p:nvPr/>
        </p:nvSpPr>
        <p:spPr>
          <a:xfrm>
            <a:off x="6563415"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E064473F-093C-5A19-F716-B2188BE57733}"/>
              </a:ext>
            </a:extLst>
          </p:cNvPr>
          <p:cNvSpPr/>
          <p:nvPr/>
        </p:nvSpPr>
        <p:spPr>
          <a:xfrm>
            <a:off x="7204250"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GB" altLang="en-US" sz="1200" b="1" kern="1200" dirty="0">
                <a:solidFill>
                  <a:srgbClr val="000000"/>
                </a:solidFill>
                <a:latin typeface="+mj-lt"/>
                <a:ea typeface="MS PGothic" panose="020B0600070205080204" pitchFamily="34" charset="-128"/>
              </a:rPr>
              <a:t>Feb 2023: </a:t>
            </a:r>
            <a:r>
              <a:rPr lang="en-GB" altLang="en-US" sz="1200" kern="1200" dirty="0">
                <a:solidFill>
                  <a:srgbClr val="000000"/>
                </a:solidFill>
                <a:latin typeface="+mj-lt"/>
                <a:ea typeface="MS PGothic" panose="020B0600070205080204" pitchFamily="34" charset="-128"/>
              </a:rPr>
              <a:t>DHSC deadline for Final MSP</a:t>
            </a:r>
            <a:endParaRPr lang="en-GB" sz="1200" kern="1200" dirty="0">
              <a:solidFill>
                <a:srgbClr val="000000"/>
              </a:solidFill>
              <a:latin typeface="+mj-lt"/>
            </a:endParaRPr>
          </a:p>
        </p:txBody>
      </p:sp>
      <p:sp>
        <p:nvSpPr>
          <p:cNvPr id="19" name="Oval 18">
            <a:extLst>
              <a:ext uri="{FF2B5EF4-FFF2-40B4-BE49-F238E27FC236}">
                <a16:creationId xmlns:a16="http://schemas.microsoft.com/office/drawing/2014/main" id="{5DB20E8E-93DD-1E4D-DBCD-397712AF12AA}"/>
              </a:ext>
              <a:ext uri="{C183D7F6-B498-43B3-948B-1728B52AA6E4}">
                <adec:decorative xmlns:adec="http://schemas.microsoft.com/office/drawing/2017/decorative" val="1"/>
              </a:ext>
            </a:extLst>
          </p:cNvPr>
          <p:cNvSpPr/>
          <p:nvPr/>
        </p:nvSpPr>
        <p:spPr>
          <a:xfrm>
            <a:off x="7657777"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04EF8033-1830-92AD-69F9-46E0192EA5FE}"/>
              </a:ext>
            </a:extLst>
          </p:cNvPr>
          <p:cNvSpPr/>
          <p:nvPr/>
        </p:nvSpPr>
        <p:spPr>
          <a:xfrm>
            <a:off x="8298612" y="4273038"/>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0000"/>
                </a:solidFill>
                <a:latin typeface="+mj-lt"/>
              </a:rPr>
              <a:t>October 2023: </a:t>
            </a:r>
            <a:r>
              <a:rPr lang="en-US" sz="1200" kern="1200" dirty="0">
                <a:solidFill>
                  <a:srgbClr val="000000"/>
                </a:solidFill>
                <a:latin typeface="+mj-lt"/>
              </a:rPr>
              <a:t>New £86,00 care cap and ‘new’ clients to have their eligible care needs met by their local authority </a:t>
            </a:r>
            <a:endParaRPr lang="en-GB" sz="1200" kern="1200" dirty="0">
              <a:solidFill>
                <a:srgbClr val="000000"/>
              </a:solidFill>
              <a:latin typeface="+mj-lt"/>
            </a:endParaRPr>
          </a:p>
        </p:txBody>
      </p:sp>
      <p:sp>
        <p:nvSpPr>
          <p:cNvPr id="21" name="Oval 20">
            <a:extLst>
              <a:ext uri="{FF2B5EF4-FFF2-40B4-BE49-F238E27FC236}">
                <a16:creationId xmlns:a16="http://schemas.microsoft.com/office/drawing/2014/main" id="{EE3FD98C-05A0-5C04-86B2-54A56F03D81E}"/>
              </a:ext>
              <a:ext uri="{C183D7F6-B498-43B3-948B-1728B52AA6E4}">
                <adec:decorative xmlns:adec="http://schemas.microsoft.com/office/drawing/2017/decorative" val="1"/>
              </a:ext>
            </a:extLst>
          </p:cNvPr>
          <p:cNvSpPr/>
          <p:nvPr/>
        </p:nvSpPr>
        <p:spPr>
          <a:xfrm>
            <a:off x="8752140"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5672FB9B-67A3-7EF3-A285-F8C604AD353D}"/>
              </a:ext>
            </a:extLst>
          </p:cNvPr>
          <p:cNvSpPr/>
          <p:nvPr/>
        </p:nvSpPr>
        <p:spPr>
          <a:xfrm>
            <a:off x="9392975"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solidFill>
                  <a:srgbClr val="000000"/>
                </a:solidFill>
                <a:latin typeface="+mj-lt"/>
              </a:rPr>
              <a:t>April 2025: </a:t>
            </a:r>
            <a:r>
              <a:rPr lang="en-US" sz="1200" kern="1200" dirty="0">
                <a:solidFill>
                  <a:srgbClr val="000000"/>
                </a:solidFill>
                <a:latin typeface="+mj-lt"/>
              </a:rPr>
              <a:t>Existing Self-Funders to have their eligible care needs met by their local authority </a:t>
            </a:r>
            <a:endParaRPr lang="en-GB" sz="1200" kern="1200" dirty="0">
              <a:solidFill>
                <a:srgbClr val="000000"/>
              </a:solidFill>
              <a:latin typeface="+mj-lt"/>
            </a:endParaRPr>
          </a:p>
        </p:txBody>
      </p:sp>
      <p:sp>
        <p:nvSpPr>
          <p:cNvPr id="23" name="Oval 22">
            <a:extLst>
              <a:ext uri="{FF2B5EF4-FFF2-40B4-BE49-F238E27FC236}">
                <a16:creationId xmlns:a16="http://schemas.microsoft.com/office/drawing/2014/main" id="{2FA273B0-1CC8-2AF0-FB10-A50A01F948BF}"/>
              </a:ext>
              <a:ext uri="{C183D7F6-B498-43B3-948B-1728B52AA6E4}">
                <adec:decorative xmlns:adec="http://schemas.microsoft.com/office/drawing/2017/decorative" val="1"/>
              </a:ext>
            </a:extLst>
          </p:cNvPr>
          <p:cNvSpPr/>
          <p:nvPr/>
        </p:nvSpPr>
        <p:spPr>
          <a:xfrm>
            <a:off x="9846502"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TextBox 1">
            <a:extLst>
              <a:ext uri="{FF2B5EF4-FFF2-40B4-BE49-F238E27FC236}">
                <a16:creationId xmlns:a16="http://schemas.microsoft.com/office/drawing/2014/main" id="{FC27AC8F-EB37-B866-CAC4-74E36719C1BC}"/>
              </a:ext>
              <a:ext uri="{C183D7F6-B498-43B3-948B-1728B52AA6E4}">
                <adec:decorative xmlns:adec="http://schemas.microsoft.com/office/drawing/2017/decorative" val="1"/>
              </a:ext>
            </a:extLst>
          </p:cNvPr>
          <p:cNvSpPr txBox="1"/>
          <p:nvPr/>
        </p:nvSpPr>
        <p:spPr>
          <a:xfrm>
            <a:off x="9310076" y="361461"/>
            <a:ext cx="2745153" cy="820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24" name="Picture 5">
            <a:extLst>
              <a:ext uri="{FF2B5EF4-FFF2-40B4-BE49-F238E27FC236}">
                <a16:creationId xmlns:a16="http://schemas.microsoft.com/office/drawing/2014/main" id="{FE145D1F-7FA2-D8C7-33FA-7E18B83A1E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60864" y="219319"/>
            <a:ext cx="2638425" cy="1104900"/>
          </a:xfrm>
          <a:prstGeom prst="rect">
            <a:avLst/>
          </a:prstGeom>
        </p:spPr>
      </p:pic>
      <p:sp>
        <p:nvSpPr>
          <p:cNvPr id="25" name="Slide Number Placeholder 12">
            <a:extLst>
              <a:ext uri="{FF2B5EF4-FFF2-40B4-BE49-F238E27FC236}">
                <a16:creationId xmlns:a16="http://schemas.microsoft.com/office/drawing/2014/main" id="{BCDFA012-FB02-51AD-A934-3F3F5B17853D}"/>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chemeClr val="tx1">
                    <a:lumMod val="50000"/>
                  </a:schemeClr>
                </a:solidFill>
                <a:effectLst/>
                <a:uLnTx/>
                <a:uFillTx/>
                <a:latin typeface="Calibri Light" panose="020F0302020204030204" pitchFamily="34" charset="0"/>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800" b="0" i="0" u="none" strike="noStrike" kern="1200" cap="none" spc="0" normalizeH="0" baseline="0" noProof="0" dirty="0">
              <a:ln>
                <a:noFill/>
              </a:ln>
              <a:solidFill>
                <a:schemeClr val="tx1">
                  <a:lumMod val="50000"/>
                </a:schemeClr>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37627579"/>
      </p:ext>
    </p:extLst>
  </p:cSld>
  <p:clrMapOvr>
    <a:masterClrMapping/>
  </p:clrMapOvr>
</p:sld>
</file>

<file path=ppt/theme/theme1.xml><?xml version="1.0" encoding="utf-8"?>
<a:theme xmlns:a="http://schemas.openxmlformats.org/drawingml/2006/main" name="Theme1">
  <a:themeElements>
    <a:clrScheme name="Peopletoo">
      <a:dk1>
        <a:srgbClr val="95999D"/>
      </a:dk1>
      <a:lt1>
        <a:srgbClr val="FFFFFF"/>
      </a:lt1>
      <a:dk2>
        <a:srgbClr val="A3A4A8"/>
      </a:dk2>
      <a:lt2>
        <a:srgbClr val="5C2777"/>
      </a:lt2>
      <a:accent1>
        <a:srgbClr val="85BE3D"/>
      </a:accent1>
      <a:accent2>
        <a:srgbClr val="385723"/>
      </a:accent2>
      <a:accent3>
        <a:srgbClr val="FFC000"/>
      </a:accent3>
      <a:accent4>
        <a:srgbClr val="FF0000"/>
      </a:accent4>
      <a:accent5>
        <a:srgbClr val="C00000"/>
      </a:accent5>
      <a:accent6>
        <a:srgbClr val="5B9B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1D7DF591-4527-469B-BF53-43D24BCF84B4}" vid="{531E0DDC-4B60-4948-9B2E-1BC7F7EACA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EDBB832D0BDB4F83C7D5AAED05D4EF" ma:contentTypeVersion="15" ma:contentTypeDescription="Create a new document." ma:contentTypeScope="" ma:versionID="08c3a8b5061628cb8b0e2d24503ee277">
  <xsd:schema xmlns:xsd="http://www.w3.org/2001/XMLSchema" xmlns:xs="http://www.w3.org/2001/XMLSchema" xmlns:p="http://schemas.microsoft.com/office/2006/metadata/properties" xmlns:ns3="ceb0ebe8-9cbc-4298-840c-5eb3d4dfaffa" xmlns:ns4="b8bc26d0-192c-422a-bfe7-7e8f569be865" targetNamespace="http://schemas.microsoft.com/office/2006/metadata/properties" ma:root="true" ma:fieldsID="5533672e2d41495ddfb1758f0289c86e" ns3:_="" ns4:_="">
    <xsd:import namespace="ceb0ebe8-9cbc-4298-840c-5eb3d4dfaffa"/>
    <xsd:import namespace="b8bc26d0-192c-422a-bfe7-7e8f569be86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LengthInSeconds" minOccurs="0"/>
                <xsd:element ref="ns4:SharedWithUsers" minOccurs="0"/>
                <xsd:element ref="ns4:SharedWithDetails" minOccurs="0"/>
                <xsd:element ref="ns4:SharingHintHash"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0ebe8-9cbc-4298-840c-5eb3d4dfa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bc26d0-192c-422a-bfe7-7e8f569be8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eb0ebe8-9cbc-4298-840c-5eb3d4dfaffa" xsi:nil="true"/>
  </documentManagement>
</p:properties>
</file>

<file path=customXml/itemProps1.xml><?xml version="1.0" encoding="utf-8"?>
<ds:datastoreItem xmlns:ds="http://schemas.openxmlformats.org/officeDocument/2006/customXml" ds:itemID="{0EB928D5-ACC9-47A0-B0CA-97F59F9EF568}">
  <ds:schemaRefs>
    <ds:schemaRef ds:uri="http://schemas.microsoft.com/sharepoint/v3/contenttype/forms"/>
  </ds:schemaRefs>
</ds:datastoreItem>
</file>

<file path=customXml/itemProps2.xml><?xml version="1.0" encoding="utf-8"?>
<ds:datastoreItem xmlns:ds="http://schemas.openxmlformats.org/officeDocument/2006/customXml" ds:itemID="{230C2B01-5A6D-4AA9-B72E-1FDA731F98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b0ebe8-9cbc-4298-840c-5eb3d4dfaffa"/>
    <ds:schemaRef ds:uri="b8bc26d0-192c-422a-bfe7-7e8f569be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B87FB7-3D28-4696-BFA7-6FEB7458085A}">
  <ds:schemaRefs>
    <ds:schemaRef ds:uri="http://schemas.microsoft.com/office/2006/documentManagement/types"/>
    <ds:schemaRef ds:uri="http://schemas.openxmlformats.org/package/2006/metadata/core-properties"/>
    <ds:schemaRef ds:uri="b8bc26d0-192c-422a-bfe7-7e8f569be865"/>
    <ds:schemaRef ds:uri="http://purl.org/dc/dcmitype/"/>
    <ds:schemaRef ds:uri="http://purl.org/dc/elements/1.1/"/>
    <ds:schemaRef ds:uri="http://purl.org/dc/terms/"/>
    <ds:schemaRef ds:uri="ceb0ebe8-9cbc-4298-840c-5eb3d4dfaffa"/>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72</TotalTime>
  <Words>9813</Words>
  <Application>Microsoft Office PowerPoint</Application>
  <PresentationFormat>Widescreen</PresentationFormat>
  <Paragraphs>705</Paragraphs>
  <Slides>50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Wingdings</vt:lpstr>
      <vt:lpstr>Theme1</vt:lpstr>
      <vt:lpstr>Market Sustainability Plan</vt:lpstr>
      <vt:lpstr>Contents</vt:lpstr>
      <vt:lpstr>Executive Summary</vt:lpstr>
      <vt:lpstr>Executive Summary</vt:lpstr>
      <vt:lpstr>Executive Summary</vt:lpstr>
      <vt:lpstr>Executive Summary</vt:lpstr>
      <vt:lpstr>Executive Summary</vt:lpstr>
      <vt:lpstr>ASC Reform and Fair Cost of Care</vt:lpstr>
      <vt:lpstr>ASC Reform Background</vt:lpstr>
      <vt:lpstr>ASC Reform Context and Overview</vt:lpstr>
      <vt:lpstr>ASC Reform Funding</vt:lpstr>
      <vt:lpstr>Section 1</vt:lpstr>
      <vt:lpstr>Slough Borough Council – Background and Context</vt:lpstr>
      <vt:lpstr>Slough Demographic 3 Year Demand Forecast </vt:lpstr>
      <vt:lpstr>Self-Funder 3 Year Demand Forecast</vt:lpstr>
      <vt:lpstr>Total Demand 3 Year Forecast</vt:lpstr>
      <vt:lpstr>Slough Care Market Summary</vt:lpstr>
      <vt:lpstr>Slough Care Home Occupancy</vt:lpstr>
      <vt:lpstr>Slough Provider Quality</vt:lpstr>
      <vt:lpstr>South East Care Market – Employment Overview</vt:lpstr>
      <vt:lpstr>South East Care Market – Recruitment and Retention</vt:lpstr>
      <vt:lpstr>South East Care Market – Recruitment and Retention</vt:lpstr>
      <vt:lpstr>South East Care Market – Staffing Demographics</vt:lpstr>
      <vt:lpstr>South East Care Market – Pay Rates and Qualifications</vt:lpstr>
      <vt:lpstr>Unit costs for clients accessing long term 65+ Nursing Care</vt:lpstr>
      <vt:lpstr>Slough Borough Council Care Market Fee Rates – Care Home Market</vt:lpstr>
      <vt:lpstr>Unit Cost Comparison for 65+ Residential and Nursing Care 2020/21</vt:lpstr>
      <vt:lpstr>Section 2</vt:lpstr>
      <vt:lpstr>ASC Reform Funding</vt:lpstr>
      <vt:lpstr>ASC Reform Funding Strands</vt:lpstr>
      <vt:lpstr>SBC Possible Charging Reform Funding Outcomes for 2023/24</vt:lpstr>
      <vt:lpstr>Potential Impact of Fair Cost of Care</vt:lpstr>
      <vt:lpstr>Section 3</vt:lpstr>
      <vt:lpstr>Slough Care Market Sustainability – Strategic Analysis SWOT</vt:lpstr>
      <vt:lpstr>Sustainability challenges and risks in the 65+ Residential and Nursing Care and Homecare Market in Slough</vt:lpstr>
      <vt:lpstr>Sustainability challenges and risks in the 65+ Residential and Nursing Care and Homecare Market in Slough</vt:lpstr>
      <vt:lpstr>Addressing the market challenges and improving the sustainability in Slough</vt:lpstr>
      <vt:lpstr>Local Authority approach to support Sustainability – Adult Social Care Strategy</vt:lpstr>
      <vt:lpstr>Local Authority approach to support Sustainability – Adult Social Care Transformation Programme</vt:lpstr>
      <vt:lpstr>Local Authority approach to support Sustainability – Adult Social Care Commissioning Strategy</vt:lpstr>
      <vt:lpstr>Local Authority approach to support Sustainability – Adult Social Care Commissioning Strategy</vt:lpstr>
      <vt:lpstr>Local Authority approach to addressing sustainability challenges in the 65+ Residential and Nursing Care Market and Homecare Market</vt:lpstr>
      <vt:lpstr>Local Authority approach to addressing sustainability challenges in the 65+ Residential and Nursing Care Market</vt:lpstr>
      <vt:lpstr>Local Authority approach to addressing sustainability challenges in the 65+ Residential and Nursing Care Market</vt:lpstr>
      <vt:lpstr>Local Authority approach to addressing sustainability challenges in the 65+ Residential and Nursing Care Market</vt:lpstr>
      <vt:lpstr>How will the fair cost of care fund be used to support market sustainability? </vt:lpstr>
      <vt:lpstr>Appendix</vt:lpstr>
      <vt:lpstr>Appendix 1 – Impact Assessment Methodology </vt:lpstr>
      <vt:lpstr>Appendix 1 – Impact Assessment Methodology </vt:lpstr>
      <vt:lpstr>Appendix 2 – Impact Assessment Assumptions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Slough Borough Council Market Sufficiency Plan Report</dc:title>
  <dc:creator>James Kimber</dc:creator>
  <cp:lastModifiedBy>Gaby Koenig</cp:lastModifiedBy>
  <cp:revision>175</cp:revision>
  <cp:lastPrinted>2023-03-30T10:43:43Z</cp:lastPrinted>
  <dcterms:created xsi:type="dcterms:W3CDTF">2022-08-29T17:15:20Z</dcterms:created>
  <dcterms:modified xsi:type="dcterms:W3CDTF">2023-04-04T11:02:55Z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0x01010039EDBB832D0BDB4F83C7D5AAED05D4EF</vt:lpwstr>
  </property>
</Properties>
</file>