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70" autoAdjust="0"/>
  </p:normalViewPr>
  <p:slideViewPr>
    <p:cSldViewPr snapToGrid="0">
      <p:cViewPr>
        <p:scale>
          <a:sx n="80" d="100"/>
          <a:sy n="80" d="100"/>
        </p:scale>
        <p:origin x="306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59C5-BCC9-44E4-A241-37F62D903A8C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45DC2-07A3-470D-8A62-A8BB988667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9775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59C5-BCC9-44E4-A241-37F62D903A8C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45DC2-07A3-470D-8A62-A8BB988667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6900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59C5-BCC9-44E4-A241-37F62D903A8C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45DC2-07A3-470D-8A62-A8BB988667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3930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59C5-BCC9-44E4-A241-37F62D903A8C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45DC2-07A3-470D-8A62-A8BB988667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4635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59C5-BCC9-44E4-A241-37F62D903A8C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45DC2-07A3-470D-8A62-A8BB988667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448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59C5-BCC9-44E4-A241-37F62D903A8C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45DC2-07A3-470D-8A62-A8BB988667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6917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59C5-BCC9-44E4-A241-37F62D903A8C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45DC2-07A3-470D-8A62-A8BB988667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8690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59C5-BCC9-44E4-A241-37F62D903A8C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45DC2-07A3-470D-8A62-A8BB988667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2426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59C5-BCC9-44E4-A241-37F62D903A8C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45DC2-07A3-470D-8A62-A8BB988667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0409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59C5-BCC9-44E4-A241-37F62D903A8C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45DC2-07A3-470D-8A62-A8BB988667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7074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59C5-BCC9-44E4-A241-37F62D903A8C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45DC2-07A3-470D-8A62-A8BB988667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108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959C5-BCC9-44E4-A241-37F62D903A8C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045DC2-07A3-470D-8A62-A8BB988667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4419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 descr="Key - entries in blue: Attendance team tasks, entries in orange admissions team tasks">
            <a:extLst>
              <a:ext uri="{FF2B5EF4-FFF2-40B4-BE49-F238E27FC236}">
                <a16:creationId xmlns:a16="http://schemas.microsoft.com/office/drawing/2014/main" id="{E4B9CEAC-BBBC-908B-A070-33A0A7EB750C}"/>
              </a:ext>
            </a:extLst>
          </p:cNvPr>
          <p:cNvGrpSpPr/>
          <p:nvPr/>
        </p:nvGrpSpPr>
        <p:grpSpPr>
          <a:xfrm>
            <a:off x="5593976" y="17478"/>
            <a:ext cx="1213224" cy="1428828"/>
            <a:chOff x="5593976" y="17478"/>
            <a:chExt cx="1213224" cy="1428828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982B2AFA-1C05-F368-2C18-15F777309863}"/>
                </a:ext>
              </a:extLst>
            </p:cNvPr>
            <p:cNvGrpSpPr/>
            <p:nvPr/>
          </p:nvGrpSpPr>
          <p:grpSpPr>
            <a:xfrm>
              <a:off x="5724623" y="53192"/>
              <a:ext cx="905493" cy="1267762"/>
              <a:chOff x="5724623" y="53192"/>
              <a:chExt cx="905493" cy="1267762"/>
            </a:xfrm>
          </p:grpSpPr>
          <p:sp>
            <p:nvSpPr>
              <p:cNvPr id="66" name="Flowchart: Alternate Process 65">
                <a:extLst>
                  <a:ext uri="{FF2B5EF4-FFF2-40B4-BE49-F238E27FC236}">
                    <a16:creationId xmlns:a16="http://schemas.microsoft.com/office/drawing/2014/main" id="{55E619FA-E1E4-F15E-7357-56C5CB11317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5724624" y="495125"/>
                <a:ext cx="905491" cy="285051"/>
              </a:xfrm>
              <a:prstGeom prst="flowChartAlternateProcess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 dirty="0"/>
                  <a:t>Attendance Team</a:t>
                </a:r>
              </a:p>
            </p:txBody>
          </p:sp>
          <p:sp>
            <p:nvSpPr>
              <p:cNvPr id="67" name="Flowchart: Process 66">
                <a:extLst>
                  <a:ext uri="{FF2B5EF4-FFF2-40B4-BE49-F238E27FC236}">
                    <a16:creationId xmlns:a16="http://schemas.microsoft.com/office/drawing/2014/main" id="{CC7A857A-EFDF-D0F2-0074-8F723BD22AF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5724623" y="980194"/>
                <a:ext cx="905493" cy="340760"/>
              </a:xfrm>
              <a:prstGeom prst="flowChartProcess">
                <a:avLst/>
              </a:prstGeom>
              <a:solidFill>
                <a:schemeClr val="accent2"/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 dirty="0">
                    <a:solidFill>
                      <a:schemeClr val="tx1"/>
                    </a:solidFill>
                  </a:rPr>
                  <a:t>Admissions Team</a:t>
                </a:r>
              </a:p>
            </p:txBody>
          </p:sp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07B5A7C2-A565-1F6D-E577-6F463F39048F}"/>
                  </a:ext>
                </a:extLst>
              </p:cNvPr>
              <p:cNvSpPr txBox="1"/>
              <p:nvPr/>
            </p:nvSpPr>
            <p:spPr>
              <a:xfrm>
                <a:off x="5861791" y="53192"/>
                <a:ext cx="5868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Key</a:t>
                </a:r>
              </a:p>
            </p:txBody>
          </p:sp>
        </p:grp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E7980D6-CBD7-BC72-FCFE-8A33984D96EA}"/>
                </a:ext>
              </a:extLst>
            </p:cNvPr>
            <p:cNvSpPr/>
            <p:nvPr/>
          </p:nvSpPr>
          <p:spPr>
            <a:xfrm>
              <a:off x="5593976" y="17478"/>
              <a:ext cx="1213224" cy="142882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Flowchart: Alternate Process 4">
            <a:extLst>
              <a:ext uri="{FF2B5EF4-FFF2-40B4-BE49-F238E27FC236}">
                <a16:creationId xmlns:a16="http://schemas.microsoft.com/office/drawing/2014/main" id="{5025DF58-197E-4371-8343-DBF00F33F6A7}"/>
              </a:ext>
            </a:extLst>
          </p:cNvPr>
          <p:cNvSpPr/>
          <p:nvPr/>
        </p:nvSpPr>
        <p:spPr>
          <a:xfrm>
            <a:off x="1988840" y="153577"/>
            <a:ext cx="2880320" cy="405046"/>
          </a:xfrm>
          <a:prstGeom prst="flowChartAlternateProcess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CME/EHE referrals identified by  Attendance Team as SAO</a:t>
            </a:r>
          </a:p>
        </p:txBody>
      </p:sp>
      <p:sp>
        <p:nvSpPr>
          <p:cNvPr id="10" name="Flowchart: Process 9">
            <a:extLst>
              <a:ext uri="{FF2B5EF4-FFF2-40B4-BE49-F238E27FC236}">
                <a16:creationId xmlns:a16="http://schemas.microsoft.com/office/drawing/2014/main" id="{23BC54AD-7336-499F-BFBF-3959B2398C3D}"/>
              </a:ext>
            </a:extLst>
          </p:cNvPr>
          <p:cNvSpPr/>
          <p:nvPr/>
        </p:nvSpPr>
        <p:spPr>
          <a:xfrm>
            <a:off x="1534290" y="688725"/>
            <a:ext cx="3334870" cy="471733"/>
          </a:xfrm>
          <a:prstGeom prst="flowChartProcess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Attendance Team SAO lead review all information available re: </a:t>
            </a:r>
            <a:r>
              <a:rPr lang="en-GB" sz="1000" dirty="0"/>
              <a:t>admissions / EHE / SEND / Parent info</a:t>
            </a:r>
          </a:p>
          <a:p>
            <a:pPr algn="ctr"/>
            <a:r>
              <a:rPr lang="en-GB" sz="1000" i="1" dirty="0"/>
              <a:t>CME referral from Admissions form</a:t>
            </a:r>
            <a:endParaRPr lang="en-GB" sz="1013" i="1" dirty="0"/>
          </a:p>
        </p:txBody>
      </p:sp>
      <p:sp>
        <p:nvSpPr>
          <p:cNvPr id="25" name="Flowchart: Process 24">
            <a:extLst>
              <a:ext uri="{FF2B5EF4-FFF2-40B4-BE49-F238E27FC236}">
                <a16:creationId xmlns:a16="http://schemas.microsoft.com/office/drawing/2014/main" id="{27BB2389-A1CD-4E4E-B545-44EA003244E1}"/>
              </a:ext>
            </a:extLst>
          </p:cNvPr>
          <p:cNvSpPr/>
          <p:nvPr/>
        </p:nvSpPr>
        <p:spPr>
          <a:xfrm>
            <a:off x="1988840" y="1347473"/>
            <a:ext cx="2880320" cy="405046"/>
          </a:xfrm>
          <a:prstGeom prst="flowChartProcess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Attendance Team SAO lead has an SAO panel where decisions are made to commence SAO </a:t>
            </a:r>
          </a:p>
        </p:txBody>
      </p:sp>
      <p:grpSp>
        <p:nvGrpSpPr>
          <p:cNvPr id="12" name="Group 11" descr="Two options">
            <a:extLst>
              <a:ext uri="{FF2B5EF4-FFF2-40B4-BE49-F238E27FC236}">
                <a16:creationId xmlns:a16="http://schemas.microsoft.com/office/drawing/2014/main" id="{97785A38-D410-2216-F722-E385BADC0234}"/>
              </a:ext>
            </a:extLst>
          </p:cNvPr>
          <p:cNvGrpSpPr/>
          <p:nvPr/>
        </p:nvGrpSpPr>
        <p:grpSpPr>
          <a:xfrm>
            <a:off x="2547815" y="1752519"/>
            <a:ext cx="2892892" cy="333632"/>
            <a:chOff x="2547815" y="1752519"/>
            <a:chExt cx="2892892" cy="333632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680A9BDB-C6BF-4228-B2D1-263E808034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  <a:stCxn id="25" idx="2"/>
              <a:endCxn id="19" idx="0"/>
            </p:cNvCxnSpPr>
            <p:nvPr/>
          </p:nvCxnSpPr>
          <p:spPr>
            <a:xfrm>
              <a:off x="3429000" y="1752519"/>
              <a:ext cx="2011707" cy="33363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AB18B4DB-BBDE-4156-A120-AC4881D72F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  <a:stCxn id="25" idx="2"/>
              <a:endCxn id="36" idx="0"/>
            </p:cNvCxnSpPr>
            <p:nvPr/>
          </p:nvCxnSpPr>
          <p:spPr>
            <a:xfrm flipH="1">
              <a:off x="2547815" y="1752519"/>
              <a:ext cx="881185" cy="33200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Flowchart: Process 18">
            <a:extLst>
              <a:ext uri="{FF2B5EF4-FFF2-40B4-BE49-F238E27FC236}">
                <a16:creationId xmlns:a16="http://schemas.microsoft.com/office/drawing/2014/main" id="{F40B5032-74DC-4B53-BA72-B22AE0422D43}"/>
              </a:ext>
            </a:extLst>
          </p:cNvPr>
          <p:cNvSpPr/>
          <p:nvPr/>
        </p:nvSpPr>
        <p:spPr>
          <a:xfrm>
            <a:off x="4319798" y="2086151"/>
            <a:ext cx="2241817" cy="405046"/>
          </a:xfrm>
          <a:prstGeom prst="flowChartProcess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Admissions identify school in preparation for SAO2</a:t>
            </a:r>
          </a:p>
        </p:txBody>
      </p:sp>
      <p:sp>
        <p:nvSpPr>
          <p:cNvPr id="36" name="Flowchart: Process 35">
            <a:extLst>
              <a:ext uri="{FF2B5EF4-FFF2-40B4-BE49-F238E27FC236}">
                <a16:creationId xmlns:a16="http://schemas.microsoft.com/office/drawing/2014/main" id="{F70E994B-0194-4C6F-AC99-DD07F4073F6C}"/>
              </a:ext>
            </a:extLst>
          </p:cNvPr>
          <p:cNvSpPr/>
          <p:nvPr/>
        </p:nvSpPr>
        <p:spPr>
          <a:xfrm>
            <a:off x="1107655" y="2084521"/>
            <a:ext cx="2880320" cy="405046"/>
          </a:xfrm>
          <a:prstGeom prst="flowChartProcess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b="1" dirty="0">
                <a:solidFill>
                  <a:schemeClr val="bg1"/>
                </a:solidFill>
              </a:rPr>
              <a:t>Attendance Team Issue SAO1 – Notice to Parent asking for evidence of suitable education</a:t>
            </a:r>
          </a:p>
        </p:txBody>
      </p:sp>
      <p:sp>
        <p:nvSpPr>
          <p:cNvPr id="26" name="Callout: Down Arrow 25">
            <a:extLst>
              <a:ext uri="{FF2B5EF4-FFF2-40B4-BE49-F238E27FC236}">
                <a16:creationId xmlns:a16="http://schemas.microsoft.com/office/drawing/2014/main" id="{EDEDCB08-BF3D-4225-BA3F-98E5F57ABEE8}"/>
              </a:ext>
            </a:extLst>
          </p:cNvPr>
          <p:cNvSpPr/>
          <p:nvPr/>
        </p:nvSpPr>
        <p:spPr>
          <a:xfrm>
            <a:off x="1959931" y="2691215"/>
            <a:ext cx="2872945" cy="505985"/>
          </a:xfrm>
          <a:prstGeom prst="downArrowCallou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15 days</a:t>
            </a:r>
          </a:p>
        </p:txBody>
      </p:sp>
      <p:sp>
        <p:nvSpPr>
          <p:cNvPr id="20" name="Flowchart: Process 19">
            <a:extLst>
              <a:ext uri="{FF2B5EF4-FFF2-40B4-BE49-F238E27FC236}">
                <a16:creationId xmlns:a16="http://schemas.microsoft.com/office/drawing/2014/main" id="{38DBC2AD-7FC2-424E-B0CF-817BE0979AAA}"/>
              </a:ext>
            </a:extLst>
          </p:cNvPr>
          <p:cNvSpPr/>
          <p:nvPr/>
        </p:nvSpPr>
        <p:spPr>
          <a:xfrm>
            <a:off x="1979739" y="3249855"/>
            <a:ext cx="2880320" cy="625859"/>
          </a:xfrm>
          <a:prstGeom prst="flowChartProcess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13" dirty="0"/>
              <a:t>Parent informs LA child is in a school / applied for a school place and offered that place or has registered for EHE</a:t>
            </a:r>
          </a:p>
        </p:txBody>
      </p:sp>
      <p:grpSp>
        <p:nvGrpSpPr>
          <p:cNvPr id="14" name="Group 13" descr="Yes or no?">
            <a:extLst>
              <a:ext uri="{FF2B5EF4-FFF2-40B4-BE49-F238E27FC236}">
                <a16:creationId xmlns:a16="http://schemas.microsoft.com/office/drawing/2014/main" id="{E9BED7F5-0F54-5C21-40B3-4B1B83FCC946}"/>
              </a:ext>
            </a:extLst>
          </p:cNvPr>
          <p:cNvGrpSpPr/>
          <p:nvPr/>
        </p:nvGrpSpPr>
        <p:grpSpPr>
          <a:xfrm>
            <a:off x="2672916" y="3890626"/>
            <a:ext cx="1412322" cy="192226"/>
            <a:chOff x="2672916" y="3890626"/>
            <a:chExt cx="1412322" cy="192226"/>
          </a:xfrm>
        </p:grpSpPr>
        <p:cxnSp>
          <p:nvCxnSpPr>
            <p:cNvPr id="86" name="Straight Arrow Connector 85">
              <a:extLst>
                <a:ext uri="{FF2B5EF4-FFF2-40B4-BE49-F238E27FC236}">
                  <a16:creationId xmlns:a16="http://schemas.microsoft.com/office/drawing/2014/main" id="{DBA91DFB-0390-47BB-9C52-9D755DFB99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/>
          </p:nvCxnSpPr>
          <p:spPr>
            <a:xfrm>
              <a:off x="2672916" y="3899568"/>
              <a:ext cx="0" cy="18328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Arrow Connector 87">
              <a:extLst>
                <a:ext uri="{FF2B5EF4-FFF2-40B4-BE49-F238E27FC236}">
                  <a16:creationId xmlns:a16="http://schemas.microsoft.com/office/drawing/2014/main" id="{EE21558D-D808-4646-A0EC-717C8B73CC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>
              <a:off x="4085237" y="3890626"/>
              <a:ext cx="1" cy="18328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Flowchart: Process 52">
            <a:extLst>
              <a:ext uri="{FF2B5EF4-FFF2-40B4-BE49-F238E27FC236}">
                <a16:creationId xmlns:a16="http://schemas.microsoft.com/office/drawing/2014/main" id="{81D430B0-AF99-414D-9786-0AD94999269C}"/>
              </a:ext>
            </a:extLst>
          </p:cNvPr>
          <p:cNvSpPr/>
          <p:nvPr/>
        </p:nvSpPr>
        <p:spPr>
          <a:xfrm>
            <a:off x="2097542" y="4104269"/>
            <a:ext cx="1150747" cy="405046"/>
          </a:xfrm>
          <a:prstGeom prst="flowChartProcess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13" dirty="0"/>
              <a:t>Yes</a:t>
            </a:r>
          </a:p>
        </p:txBody>
      </p:sp>
      <p:sp>
        <p:nvSpPr>
          <p:cNvPr id="23" name="Flowchart: Process 22">
            <a:extLst>
              <a:ext uri="{FF2B5EF4-FFF2-40B4-BE49-F238E27FC236}">
                <a16:creationId xmlns:a16="http://schemas.microsoft.com/office/drawing/2014/main" id="{FF8318E2-441B-4CB6-AE4A-11FB4CF102FE}"/>
              </a:ext>
            </a:extLst>
          </p:cNvPr>
          <p:cNvSpPr/>
          <p:nvPr/>
        </p:nvSpPr>
        <p:spPr>
          <a:xfrm>
            <a:off x="460573" y="4208240"/>
            <a:ext cx="999979" cy="405046"/>
          </a:xfrm>
          <a:prstGeom prst="flowChartProcess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13" dirty="0"/>
              <a:t>Add to EHE database</a:t>
            </a:r>
          </a:p>
        </p:txBody>
      </p:sp>
      <p:sp>
        <p:nvSpPr>
          <p:cNvPr id="22" name="Flowchart: Process 21">
            <a:extLst>
              <a:ext uri="{FF2B5EF4-FFF2-40B4-BE49-F238E27FC236}">
                <a16:creationId xmlns:a16="http://schemas.microsoft.com/office/drawing/2014/main" id="{698707FF-B1A2-46E5-A970-99F5896D54AD}"/>
              </a:ext>
            </a:extLst>
          </p:cNvPr>
          <p:cNvSpPr/>
          <p:nvPr/>
        </p:nvSpPr>
        <p:spPr>
          <a:xfrm>
            <a:off x="251733" y="4716410"/>
            <a:ext cx="1417658" cy="570215"/>
          </a:xfrm>
          <a:prstGeom prst="flowChartProcess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13" dirty="0"/>
              <a:t>SAO lead confirms attendance at school named by parent</a:t>
            </a:r>
          </a:p>
        </p:txBody>
      </p:sp>
      <p:sp>
        <p:nvSpPr>
          <p:cNvPr id="51" name="Flowchart: Process 50">
            <a:extLst>
              <a:ext uri="{FF2B5EF4-FFF2-40B4-BE49-F238E27FC236}">
                <a16:creationId xmlns:a16="http://schemas.microsoft.com/office/drawing/2014/main" id="{85BD938B-8CAA-4FAD-9959-F856C012AC74}"/>
              </a:ext>
            </a:extLst>
          </p:cNvPr>
          <p:cNvSpPr/>
          <p:nvPr/>
        </p:nvSpPr>
        <p:spPr>
          <a:xfrm>
            <a:off x="3549987" y="4104446"/>
            <a:ext cx="1150747" cy="451067"/>
          </a:xfrm>
          <a:prstGeom prst="flowChartProcess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13" dirty="0"/>
              <a:t>No</a:t>
            </a:r>
          </a:p>
          <a:p>
            <a:pPr algn="ctr"/>
            <a:r>
              <a:rPr lang="en-GB" sz="800" dirty="0"/>
              <a:t>Attendance SAO lead informs Admissions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F8D9C924-0FF7-4638-B0A5-FC4CBB8A82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23" idx="3"/>
          </p:cNvCxnSpPr>
          <p:nvPr/>
        </p:nvCxnSpPr>
        <p:spPr>
          <a:xfrm flipH="1">
            <a:off x="1460552" y="4311364"/>
            <a:ext cx="710728" cy="993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Flowchart: Process 43">
            <a:extLst>
              <a:ext uri="{FF2B5EF4-FFF2-40B4-BE49-F238E27FC236}">
                <a16:creationId xmlns:a16="http://schemas.microsoft.com/office/drawing/2014/main" id="{52E4A530-6AD6-AF18-7DA9-2CC984BB180E}"/>
              </a:ext>
            </a:extLst>
          </p:cNvPr>
          <p:cNvSpPr/>
          <p:nvPr/>
        </p:nvSpPr>
        <p:spPr>
          <a:xfrm>
            <a:off x="5183647" y="3864699"/>
            <a:ext cx="1402530" cy="765787"/>
          </a:xfrm>
          <a:prstGeom prst="flowChartProcess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Admissions Senior Management notifies  school(s) of intent to name in SAO</a:t>
            </a:r>
          </a:p>
        </p:txBody>
      </p:sp>
      <p:sp>
        <p:nvSpPr>
          <p:cNvPr id="45" name="Flowchart: Process 44">
            <a:extLst>
              <a:ext uri="{FF2B5EF4-FFF2-40B4-BE49-F238E27FC236}">
                <a16:creationId xmlns:a16="http://schemas.microsoft.com/office/drawing/2014/main" id="{F149F033-BE9D-4524-9105-C730986228AB}"/>
              </a:ext>
            </a:extLst>
          </p:cNvPr>
          <p:cNvSpPr/>
          <p:nvPr/>
        </p:nvSpPr>
        <p:spPr>
          <a:xfrm>
            <a:off x="1988840" y="4900373"/>
            <a:ext cx="2880320" cy="405046"/>
          </a:xfrm>
          <a:prstGeom prst="flowChartProcess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b="1" dirty="0">
                <a:solidFill>
                  <a:schemeClr val="bg1"/>
                </a:solidFill>
              </a:rPr>
              <a:t>Attendance Team Issue SAO2 – Notice of Imminent Order – Includes name of school</a:t>
            </a:r>
          </a:p>
        </p:txBody>
      </p:sp>
      <p:sp>
        <p:nvSpPr>
          <p:cNvPr id="46" name="Callout: Down Arrow 45">
            <a:extLst>
              <a:ext uri="{FF2B5EF4-FFF2-40B4-BE49-F238E27FC236}">
                <a16:creationId xmlns:a16="http://schemas.microsoft.com/office/drawing/2014/main" id="{A4614951-0017-4E58-918E-BD60E9BDDD44}"/>
              </a:ext>
            </a:extLst>
          </p:cNvPr>
          <p:cNvSpPr/>
          <p:nvPr/>
        </p:nvSpPr>
        <p:spPr>
          <a:xfrm>
            <a:off x="1979739" y="5537885"/>
            <a:ext cx="2880320" cy="514288"/>
          </a:xfrm>
          <a:prstGeom prst="downArrowCallou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15 days</a:t>
            </a:r>
          </a:p>
        </p:txBody>
      </p:sp>
      <p:sp>
        <p:nvSpPr>
          <p:cNvPr id="49" name="Flowchart: Process 48">
            <a:extLst>
              <a:ext uri="{FF2B5EF4-FFF2-40B4-BE49-F238E27FC236}">
                <a16:creationId xmlns:a16="http://schemas.microsoft.com/office/drawing/2014/main" id="{9B0710BC-EE34-4989-8465-BDD00542D6EB}"/>
              </a:ext>
            </a:extLst>
          </p:cNvPr>
          <p:cNvSpPr/>
          <p:nvPr/>
        </p:nvSpPr>
        <p:spPr>
          <a:xfrm>
            <a:off x="1979739" y="6105885"/>
            <a:ext cx="2880320" cy="458773"/>
          </a:xfrm>
          <a:prstGeom prst="flowChartProcess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13" dirty="0"/>
              <a:t>Parent  accepts school place or informs LA of alternative or has registered for EHE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B566078B-7209-4600-BA77-7CF54CBB2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53" idx="1"/>
            <a:endCxn id="22" idx="3"/>
          </p:cNvCxnSpPr>
          <p:nvPr/>
        </p:nvCxnSpPr>
        <p:spPr>
          <a:xfrm flipH="1">
            <a:off x="1669391" y="4306792"/>
            <a:ext cx="428151" cy="6947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 descr="Yes or no">
            <a:extLst>
              <a:ext uri="{FF2B5EF4-FFF2-40B4-BE49-F238E27FC236}">
                <a16:creationId xmlns:a16="http://schemas.microsoft.com/office/drawing/2014/main" id="{2D509FFD-CFA5-BAFE-0590-BFE9F6853C6C}"/>
              </a:ext>
            </a:extLst>
          </p:cNvPr>
          <p:cNvGrpSpPr/>
          <p:nvPr/>
        </p:nvGrpSpPr>
        <p:grpSpPr>
          <a:xfrm>
            <a:off x="2677524" y="6582828"/>
            <a:ext cx="1457970" cy="134502"/>
            <a:chOff x="2677524" y="6582828"/>
            <a:chExt cx="1457970" cy="134502"/>
          </a:xfrm>
        </p:grpSpPr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0B9461F1-B7DD-4BF9-9D73-1ED9BCCA5A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>
              <a:off x="4091897" y="6582828"/>
              <a:ext cx="43597" cy="10524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F2B396D3-6DC2-4E5E-B5D5-DA7878919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677524" y="6598515"/>
              <a:ext cx="66782" cy="11881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3" name="Flowchart: Process 62">
            <a:extLst>
              <a:ext uri="{FF2B5EF4-FFF2-40B4-BE49-F238E27FC236}">
                <a16:creationId xmlns:a16="http://schemas.microsoft.com/office/drawing/2014/main" id="{CD7983A6-99E9-4F14-8534-73AFA2FBBE89}"/>
              </a:ext>
            </a:extLst>
          </p:cNvPr>
          <p:cNvSpPr/>
          <p:nvPr/>
        </p:nvSpPr>
        <p:spPr>
          <a:xfrm>
            <a:off x="2171280" y="6752804"/>
            <a:ext cx="1150747" cy="405046"/>
          </a:xfrm>
          <a:prstGeom prst="flowChartProcess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13" dirty="0"/>
              <a:t>Yes</a:t>
            </a:r>
          </a:p>
        </p:txBody>
      </p:sp>
      <p:sp>
        <p:nvSpPr>
          <p:cNvPr id="59" name="Flowchart: Process 58">
            <a:extLst>
              <a:ext uri="{FF2B5EF4-FFF2-40B4-BE49-F238E27FC236}">
                <a16:creationId xmlns:a16="http://schemas.microsoft.com/office/drawing/2014/main" id="{0E63AAA6-307A-5A6E-58DF-BF699631FBB8}"/>
              </a:ext>
            </a:extLst>
          </p:cNvPr>
          <p:cNvSpPr/>
          <p:nvPr/>
        </p:nvSpPr>
        <p:spPr>
          <a:xfrm>
            <a:off x="384399" y="6564659"/>
            <a:ext cx="1417658" cy="722296"/>
          </a:xfrm>
          <a:prstGeom prst="flowChartProcess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13" dirty="0"/>
              <a:t>SAO lead confirms attendance at school named by parent/or SBC</a:t>
            </a:r>
          </a:p>
        </p:txBody>
      </p:sp>
      <p:sp>
        <p:nvSpPr>
          <p:cNvPr id="62" name="Flowchart: Process 61">
            <a:extLst>
              <a:ext uri="{FF2B5EF4-FFF2-40B4-BE49-F238E27FC236}">
                <a16:creationId xmlns:a16="http://schemas.microsoft.com/office/drawing/2014/main" id="{9520C824-36A9-47FA-8BBE-1D88FE60D2F0}"/>
              </a:ext>
            </a:extLst>
          </p:cNvPr>
          <p:cNvSpPr/>
          <p:nvPr/>
        </p:nvSpPr>
        <p:spPr>
          <a:xfrm>
            <a:off x="3525321" y="6734749"/>
            <a:ext cx="1150747" cy="405046"/>
          </a:xfrm>
          <a:prstGeom prst="flowChartProcess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13" dirty="0"/>
              <a:t>No</a:t>
            </a:r>
          </a:p>
        </p:txBody>
      </p:sp>
      <p:sp>
        <p:nvSpPr>
          <p:cNvPr id="48" name="Flowchart: Process 47">
            <a:extLst>
              <a:ext uri="{FF2B5EF4-FFF2-40B4-BE49-F238E27FC236}">
                <a16:creationId xmlns:a16="http://schemas.microsoft.com/office/drawing/2014/main" id="{FEC3F3CE-F3E2-033A-E2D5-EF68A5FFF884}"/>
              </a:ext>
            </a:extLst>
          </p:cNvPr>
          <p:cNvSpPr/>
          <p:nvPr/>
        </p:nvSpPr>
        <p:spPr>
          <a:xfrm>
            <a:off x="5003173" y="6698185"/>
            <a:ext cx="1402530" cy="722296"/>
          </a:xfrm>
          <a:prstGeom prst="flowChartProcess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Admissions Senior Management  inform school to put child on roll </a:t>
            </a:r>
          </a:p>
        </p:txBody>
      </p:sp>
      <p:sp>
        <p:nvSpPr>
          <p:cNvPr id="64" name="Flowchart: Process 63">
            <a:extLst>
              <a:ext uri="{FF2B5EF4-FFF2-40B4-BE49-F238E27FC236}">
                <a16:creationId xmlns:a16="http://schemas.microsoft.com/office/drawing/2014/main" id="{7D5B54F7-E623-4C5A-BDCE-1EF26C999A71}"/>
              </a:ext>
            </a:extLst>
          </p:cNvPr>
          <p:cNvSpPr/>
          <p:nvPr/>
        </p:nvSpPr>
        <p:spPr>
          <a:xfrm>
            <a:off x="1977329" y="7473518"/>
            <a:ext cx="2880320" cy="405046"/>
          </a:xfrm>
          <a:prstGeom prst="flowChartProcess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b="1" dirty="0">
                <a:solidFill>
                  <a:schemeClr val="bg1"/>
                </a:solidFill>
              </a:rPr>
              <a:t>Attendance Team Issue SAO3 – Notice of Order </a:t>
            </a:r>
          </a:p>
        </p:txBody>
      </p: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38A19F96-FCC1-4D8B-BCF6-59EDF1D6D2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63" idx="1"/>
          </p:cNvCxnSpPr>
          <p:nvPr/>
        </p:nvCxnSpPr>
        <p:spPr>
          <a:xfrm flipH="1">
            <a:off x="1815916" y="6955327"/>
            <a:ext cx="35536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EC03A695-D296-4FF6-9F3C-D5B9C29BE6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62" idx="2"/>
          </p:cNvCxnSpPr>
          <p:nvPr/>
        </p:nvCxnSpPr>
        <p:spPr>
          <a:xfrm flipH="1">
            <a:off x="4100694" y="7139795"/>
            <a:ext cx="1" cy="2912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1E84E011-1DBA-4837-8B94-5C9920A262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444585" y="5332457"/>
            <a:ext cx="0" cy="1636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C22AED79-0CBB-4EDC-AA80-172745EE06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>
            <a:off x="4085237" y="4572727"/>
            <a:ext cx="1" cy="2912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4920D390-E8C1-414A-A0EE-4904978FC9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36" idx="2"/>
          </p:cNvCxnSpPr>
          <p:nvPr/>
        </p:nvCxnSpPr>
        <p:spPr>
          <a:xfrm flipH="1">
            <a:off x="2540440" y="2489567"/>
            <a:ext cx="7375" cy="1888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Flowchart: Process 90">
            <a:extLst>
              <a:ext uri="{FF2B5EF4-FFF2-40B4-BE49-F238E27FC236}">
                <a16:creationId xmlns:a16="http://schemas.microsoft.com/office/drawing/2014/main" id="{0C066262-DB03-428C-B291-9B168F40C8D5}"/>
              </a:ext>
            </a:extLst>
          </p:cNvPr>
          <p:cNvSpPr/>
          <p:nvPr/>
        </p:nvSpPr>
        <p:spPr>
          <a:xfrm>
            <a:off x="1977329" y="8221401"/>
            <a:ext cx="2880320" cy="464276"/>
          </a:xfrm>
          <a:prstGeom prst="flowChartProcess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13" dirty="0"/>
              <a:t>Parent  accepts school place or informs LA of alternative or has registered for EHE</a:t>
            </a:r>
          </a:p>
        </p:txBody>
      </p:sp>
      <p:grpSp>
        <p:nvGrpSpPr>
          <p:cNvPr id="16" name="Group 15" descr="Yes or no">
            <a:extLst>
              <a:ext uri="{FF2B5EF4-FFF2-40B4-BE49-F238E27FC236}">
                <a16:creationId xmlns:a16="http://schemas.microsoft.com/office/drawing/2014/main" id="{59C9843E-DAD1-4ABB-C0CB-1143F1E19840}"/>
              </a:ext>
            </a:extLst>
          </p:cNvPr>
          <p:cNvGrpSpPr/>
          <p:nvPr/>
        </p:nvGrpSpPr>
        <p:grpSpPr>
          <a:xfrm>
            <a:off x="2672915" y="8685677"/>
            <a:ext cx="1520905" cy="178097"/>
            <a:chOff x="2672915" y="8685677"/>
            <a:chExt cx="1520905" cy="178097"/>
          </a:xfrm>
        </p:grpSpPr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BEFC8EDB-064A-45D5-8A7B-97317C163F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>
              <a:off x="4193819" y="8713649"/>
              <a:ext cx="1" cy="15012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4DBD4158-31B8-43BF-95AD-52A1D0A9B4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>
              <a:off x="2672915" y="8685677"/>
              <a:ext cx="0" cy="16563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3" name="Flowchart: Process 92">
            <a:extLst>
              <a:ext uri="{FF2B5EF4-FFF2-40B4-BE49-F238E27FC236}">
                <a16:creationId xmlns:a16="http://schemas.microsoft.com/office/drawing/2014/main" id="{E7E0459B-D6D6-450B-85ED-9484D5FE0194}"/>
              </a:ext>
            </a:extLst>
          </p:cNvPr>
          <p:cNvSpPr/>
          <p:nvPr/>
        </p:nvSpPr>
        <p:spPr>
          <a:xfrm>
            <a:off x="2038445" y="8886226"/>
            <a:ext cx="1150747" cy="405046"/>
          </a:xfrm>
          <a:prstGeom prst="flowChartProcess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13" dirty="0"/>
              <a:t>Yes</a:t>
            </a:r>
          </a:p>
        </p:txBody>
      </p:sp>
      <p:sp>
        <p:nvSpPr>
          <p:cNvPr id="61" name="Flowchart: Process 60">
            <a:extLst>
              <a:ext uri="{FF2B5EF4-FFF2-40B4-BE49-F238E27FC236}">
                <a16:creationId xmlns:a16="http://schemas.microsoft.com/office/drawing/2014/main" id="{47682AA4-A6A2-92F9-E4E8-D5E4A06D0801}"/>
              </a:ext>
            </a:extLst>
          </p:cNvPr>
          <p:cNvSpPr/>
          <p:nvPr/>
        </p:nvSpPr>
        <p:spPr>
          <a:xfrm>
            <a:off x="384399" y="8670925"/>
            <a:ext cx="1417658" cy="692050"/>
          </a:xfrm>
          <a:prstGeom prst="flowChartProcess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13" dirty="0"/>
              <a:t>SAO lead confirms attendance at school named by parent/or SBC</a:t>
            </a:r>
          </a:p>
        </p:txBody>
      </p:sp>
      <p:sp>
        <p:nvSpPr>
          <p:cNvPr id="92" name="Flowchart: Process 91">
            <a:extLst>
              <a:ext uri="{FF2B5EF4-FFF2-40B4-BE49-F238E27FC236}">
                <a16:creationId xmlns:a16="http://schemas.microsoft.com/office/drawing/2014/main" id="{C2A51061-2FB0-4E92-91BA-86A643B956A6}"/>
              </a:ext>
            </a:extLst>
          </p:cNvPr>
          <p:cNvSpPr/>
          <p:nvPr/>
        </p:nvSpPr>
        <p:spPr>
          <a:xfrm>
            <a:off x="3618445" y="8881165"/>
            <a:ext cx="1150747" cy="405046"/>
          </a:xfrm>
          <a:prstGeom prst="flowChartProcess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13" dirty="0"/>
              <a:t>No</a:t>
            </a:r>
          </a:p>
        </p:txBody>
      </p: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51F29A00-64B6-4482-90E4-AC5C2D7184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93" idx="1"/>
          </p:cNvCxnSpPr>
          <p:nvPr/>
        </p:nvCxnSpPr>
        <p:spPr>
          <a:xfrm flipH="1">
            <a:off x="1803383" y="9088749"/>
            <a:ext cx="23506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EBC3FACB-DD77-4967-B708-473671999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>
            <a:off x="4193817" y="9225479"/>
            <a:ext cx="1" cy="2912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Flowchart: Process 96">
            <a:extLst>
              <a:ext uri="{FF2B5EF4-FFF2-40B4-BE49-F238E27FC236}">
                <a16:creationId xmlns:a16="http://schemas.microsoft.com/office/drawing/2014/main" id="{97B115E6-0F3C-452F-A295-086D2E1CBF45}"/>
              </a:ext>
            </a:extLst>
          </p:cNvPr>
          <p:cNvSpPr/>
          <p:nvPr/>
        </p:nvSpPr>
        <p:spPr>
          <a:xfrm>
            <a:off x="1952556" y="9551809"/>
            <a:ext cx="2880320" cy="291225"/>
          </a:xfrm>
          <a:prstGeom prst="flowChartProcess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b="1" dirty="0">
                <a:solidFill>
                  <a:schemeClr val="bg1"/>
                </a:solidFill>
              </a:rPr>
              <a:t>Case proceeds to magistrate's court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60C8AF6D-FA1F-4A53-9320-8ED2FC15A0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5" idx="2"/>
            <a:endCxn id="10" idx="0"/>
          </p:cNvCxnSpPr>
          <p:nvPr/>
        </p:nvCxnSpPr>
        <p:spPr>
          <a:xfrm flipH="1">
            <a:off x="3201725" y="558623"/>
            <a:ext cx="227275" cy="1301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4FFD218-7D92-4388-892C-5CC50EFBEE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0" idx="2"/>
            <a:endCxn id="25" idx="0"/>
          </p:cNvCxnSpPr>
          <p:nvPr/>
        </p:nvCxnSpPr>
        <p:spPr>
          <a:xfrm>
            <a:off x="3201725" y="1160458"/>
            <a:ext cx="227275" cy="1870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67398B4E-2877-497A-B292-15E6EBD59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64" idx="2"/>
            <a:endCxn id="91" idx="0"/>
          </p:cNvCxnSpPr>
          <p:nvPr/>
        </p:nvCxnSpPr>
        <p:spPr>
          <a:xfrm>
            <a:off x="3417489" y="7878564"/>
            <a:ext cx="0" cy="3428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849C57D8-9DE4-4C54-3DA6-2984286104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51" idx="3"/>
          </p:cNvCxnSpPr>
          <p:nvPr/>
        </p:nvCxnSpPr>
        <p:spPr>
          <a:xfrm flipV="1">
            <a:off x="4700734" y="4247593"/>
            <a:ext cx="456905" cy="823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ABC30E97-B41D-60D5-4564-E5FF2F8E49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48" idx="1"/>
          </p:cNvCxnSpPr>
          <p:nvPr/>
        </p:nvCxnSpPr>
        <p:spPr>
          <a:xfrm>
            <a:off x="4495594" y="6843452"/>
            <a:ext cx="507579" cy="2158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86862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2294</TotalTime>
  <Words>228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Attendance SAO process flowchart</dc:title>
  <dc:creator>Majeed Farahat</dc:creator>
  <cp:lastModifiedBy>Gaby Koenig</cp:lastModifiedBy>
  <cp:revision>24</cp:revision>
  <dcterms:created xsi:type="dcterms:W3CDTF">2022-04-25T12:41:52Z</dcterms:created>
  <dcterms:modified xsi:type="dcterms:W3CDTF">2023-09-15T15:10:14Z</dcterms:modified>
</cp:coreProperties>
</file>