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5" r:id="rId4"/>
    <p:sldId id="266" r:id="rId5"/>
    <p:sldId id="267" r:id="rId6"/>
    <p:sldId id="268" r:id="rId7"/>
    <p:sldId id="270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Kitson" initials="SK" lastIdx="1" clrIdx="0">
    <p:extLst>
      <p:ext uri="{19B8F6BF-5375-455C-9EA6-DF929625EA0E}">
        <p15:presenceInfo xmlns:p15="http://schemas.microsoft.com/office/powerpoint/2012/main" userId="S-1-5-21-1388803384-447746441-697575874-20996" providerId="AD"/>
      </p:ext>
    </p:extLst>
  </p:cmAuthor>
  <p:cmAuthor id="2" name="Bestina Bukori" initials="BB" lastIdx="1" clrIdx="1">
    <p:extLst>
      <p:ext uri="{19B8F6BF-5375-455C-9EA6-DF929625EA0E}">
        <p15:presenceInfo xmlns:p15="http://schemas.microsoft.com/office/powerpoint/2012/main" userId="S-1-5-21-1388803384-447746441-697575874-565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8" autoAdjust="0"/>
    <p:restoredTop sz="86442" autoAdjust="0"/>
  </p:normalViewPr>
  <p:slideViewPr>
    <p:cSldViewPr snapToGrid="0">
      <p:cViewPr varScale="1">
        <p:scale>
          <a:sx n="42" d="100"/>
          <a:sy n="42" d="100"/>
        </p:scale>
        <p:origin x="57" y="3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95019E-07BF-4352-B62C-2613F7A5749A}" type="doc">
      <dgm:prSet loTypeId="urn:microsoft.com/office/officeart/2011/layout/HexagonRadial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9B9294ED-9DDE-4978-A3C3-21C1DBA5B9A3}">
      <dgm:prSet phldrT="[Text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sz="2400" dirty="0">
              <a:solidFill>
                <a:schemeClr val="tx1"/>
              </a:solidFill>
            </a:rPr>
            <a:t>Successfully co-designing services and activities</a:t>
          </a:r>
        </a:p>
      </dgm:t>
      <dgm:extLst>
        <a:ext uri="{E40237B7-FDA0-4F09-8148-C483321AD2D9}">
          <dgm14:cNvPr xmlns:dgm14="http://schemas.microsoft.com/office/drawing/2010/diagram" id="0" name="" descr="Successfully co-designing services and activities examples: GP access report, Self-neglect leaflet, Substance Misuse, Carers remodelling, Voluntary Sector commissioning, Advocacy"/>
        </a:ext>
      </dgm:extLst>
    </dgm:pt>
    <dgm:pt modelId="{F04E679D-1B82-486A-BC07-1273F882BF80}" type="parTrans" cxnId="{552286DD-EDEE-4E1A-A744-13870A725BE2}">
      <dgm:prSet/>
      <dgm:spPr/>
      <dgm:t>
        <a:bodyPr/>
        <a:lstStyle/>
        <a:p>
          <a:endParaRPr lang="en-GB"/>
        </a:p>
      </dgm:t>
    </dgm:pt>
    <dgm:pt modelId="{BA9A3093-15EA-45FF-9C4C-1B986493025C}" type="sibTrans" cxnId="{552286DD-EDEE-4E1A-A744-13870A725BE2}">
      <dgm:prSet/>
      <dgm:spPr/>
      <dgm:t>
        <a:bodyPr/>
        <a:lstStyle/>
        <a:p>
          <a:endParaRPr lang="en-GB"/>
        </a:p>
      </dgm:t>
    </dgm:pt>
    <dgm:pt modelId="{413FD192-C58B-4986-B5CD-2E5734F68A50}">
      <dgm:prSet phldrT="[Text]" custT="1"/>
      <dgm:spPr>
        <a:solidFill>
          <a:schemeClr val="accent1"/>
        </a:solidFill>
      </dgm:spPr>
      <dgm:t>
        <a:bodyPr/>
        <a:lstStyle/>
        <a:p>
          <a:pPr>
            <a:buNone/>
          </a:pPr>
          <a:r>
            <a:rPr lang="en-GB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GP access report</a:t>
          </a:r>
          <a:endParaRPr lang="en-GB" sz="1800" dirty="0">
            <a:solidFill>
              <a:schemeClr val="tx1"/>
            </a:solidFill>
          </a:endParaRPr>
        </a:p>
      </dgm:t>
      <dgm:extLst>
        <a:ext uri="{E40237B7-FDA0-4F09-8148-C483321AD2D9}">
          <dgm14:cNvPr xmlns:dgm14="http://schemas.microsoft.com/office/drawing/2010/diagram" id="0" name="" descr="Successfully co-designing services and activities examples: GP access report, Self-neglect leaflet, Substance Misuse, Carers remodelling, Voluntary Sector commissioning, Advocacy"/>
        </a:ext>
      </dgm:extLst>
    </dgm:pt>
    <dgm:pt modelId="{CC112184-CD7B-4E9F-95A2-DED1CD858506}" type="parTrans" cxnId="{541DF1CD-40FF-4F1C-8B40-D9BB0367824F}">
      <dgm:prSet/>
      <dgm:spPr/>
      <dgm:t>
        <a:bodyPr/>
        <a:lstStyle/>
        <a:p>
          <a:endParaRPr lang="en-GB"/>
        </a:p>
      </dgm:t>
    </dgm:pt>
    <dgm:pt modelId="{8F8A863C-E60F-4734-9F9D-10AFFD8BF596}" type="sibTrans" cxnId="{541DF1CD-40FF-4F1C-8B40-D9BB0367824F}">
      <dgm:prSet/>
      <dgm:spPr/>
      <dgm:t>
        <a:bodyPr/>
        <a:lstStyle/>
        <a:p>
          <a:endParaRPr lang="en-GB"/>
        </a:p>
      </dgm:t>
    </dgm:pt>
    <dgm:pt modelId="{89EAF6A2-C3C2-426F-8C3F-D83E95EDB8F9}">
      <dgm:prSet phldrT="[Text]" custT="1"/>
      <dgm:spPr/>
      <dgm:t>
        <a:bodyPr/>
        <a:lstStyle/>
        <a:p>
          <a:pPr>
            <a:buNone/>
          </a:pPr>
          <a:r>
            <a:rPr lang="en-GB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Substance Misuse</a:t>
          </a:r>
          <a:endParaRPr lang="en-GB" sz="1800" dirty="0">
            <a:solidFill>
              <a:schemeClr val="tx1"/>
            </a:solidFill>
          </a:endParaRPr>
        </a:p>
      </dgm:t>
      <dgm:extLst>
        <a:ext uri="{E40237B7-FDA0-4F09-8148-C483321AD2D9}">
          <dgm14:cNvPr xmlns:dgm14="http://schemas.microsoft.com/office/drawing/2010/diagram" id="0" name="" descr="Successfully co-designing services and activities examples: GP access report, Self-neglect leaflet, Substance Misuse, Carers remodelling, Voluntary Sector commissioning, Advocacy"/>
        </a:ext>
      </dgm:extLst>
    </dgm:pt>
    <dgm:pt modelId="{CF40DD70-C052-4EE0-9150-2870A85FC1E0}" type="parTrans" cxnId="{32715181-6D0E-4E7A-8394-CDBA8F6B0193}">
      <dgm:prSet/>
      <dgm:spPr/>
      <dgm:t>
        <a:bodyPr/>
        <a:lstStyle/>
        <a:p>
          <a:endParaRPr lang="en-GB"/>
        </a:p>
      </dgm:t>
    </dgm:pt>
    <dgm:pt modelId="{4239E0B9-0FD3-4AB7-8A67-E1ACFB1BFE59}" type="sibTrans" cxnId="{32715181-6D0E-4E7A-8394-CDBA8F6B0193}">
      <dgm:prSet/>
      <dgm:spPr/>
      <dgm:t>
        <a:bodyPr/>
        <a:lstStyle/>
        <a:p>
          <a:endParaRPr lang="en-GB"/>
        </a:p>
      </dgm:t>
    </dgm:pt>
    <dgm:pt modelId="{A1B3F402-88D4-4E21-A19E-598E05B8514F}">
      <dgm:prSet phldrT="[Text]" custT="1"/>
      <dgm:spPr/>
      <dgm:t>
        <a:bodyPr/>
        <a:lstStyle/>
        <a:p>
          <a:r>
            <a:rPr lang="en-GB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Carers remodelling </a:t>
          </a:r>
          <a:endParaRPr lang="en-GB" sz="1800" dirty="0">
            <a:solidFill>
              <a:schemeClr val="tx1"/>
            </a:solidFill>
          </a:endParaRPr>
        </a:p>
      </dgm:t>
      <dgm:extLst>
        <a:ext uri="{E40237B7-FDA0-4F09-8148-C483321AD2D9}">
          <dgm14:cNvPr xmlns:dgm14="http://schemas.microsoft.com/office/drawing/2010/diagram" id="0" name="" descr="Successfully co-designing services and activities examples: GP access report, Self-neglect leaflet, Substance Misuse, Carers remodelling, Voluntary Sector commissioning, Advocacy"/>
        </a:ext>
      </dgm:extLst>
    </dgm:pt>
    <dgm:pt modelId="{12C82A8E-F121-4760-A8B7-72398BE16733}" type="parTrans" cxnId="{14224711-210C-414E-9C1D-E6DBD2EBCCB2}">
      <dgm:prSet/>
      <dgm:spPr/>
      <dgm:t>
        <a:bodyPr/>
        <a:lstStyle/>
        <a:p>
          <a:endParaRPr lang="en-GB"/>
        </a:p>
      </dgm:t>
    </dgm:pt>
    <dgm:pt modelId="{CBA4B5EA-36E7-4F49-B9FC-B95A113104F8}" type="sibTrans" cxnId="{14224711-210C-414E-9C1D-E6DBD2EBCCB2}">
      <dgm:prSet/>
      <dgm:spPr/>
      <dgm:t>
        <a:bodyPr/>
        <a:lstStyle/>
        <a:p>
          <a:endParaRPr lang="en-GB"/>
        </a:p>
      </dgm:t>
    </dgm:pt>
    <dgm:pt modelId="{23048BFE-56EE-4467-A17C-626D7D09AD50}">
      <dgm:prSet phldrT="[Text]" custT="1"/>
      <dgm:spPr/>
      <dgm:t>
        <a:bodyPr/>
        <a:lstStyle/>
        <a:p>
          <a:r>
            <a:rPr lang="en-GB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Voluntary Sector commissioning </a:t>
          </a:r>
          <a:endParaRPr lang="en-GB" sz="1800" dirty="0">
            <a:solidFill>
              <a:schemeClr val="tx1"/>
            </a:solidFill>
          </a:endParaRPr>
        </a:p>
      </dgm:t>
      <dgm:extLst>
        <a:ext uri="{E40237B7-FDA0-4F09-8148-C483321AD2D9}">
          <dgm14:cNvPr xmlns:dgm14="http://schemas.microsoft.com/office/drawing/2010/diagram" id="0" name="" descr="Successfully co-designing services and activities examples: GP access report, Self-neglect leaflet, Substance Misuse, Carers remodelling, Voluntary Sector commissioning, Advocacy"/>
        </a:ext>
      </dgm:extLst>
    </dgm:pt>
    <dgm:pt modelId="{05952065-A03B-4F68-939F-2E7057845029}" type="parTrans" cxnId="{F7E26ABD-36C0-4A1E-A034-C12B4E836D94}">
      <dgm:prSet/>
      <dgm:spPr/>
      <dgm:t>
        <a:bodyPr/>
        <a:lstStyle/>
        <a:p>
          <a:endParaRPr lang="en-GB"/>
        </a:p>
      </dgm:t>
    </dgm:pt>
    <dgm:pt modelId="{A8820E71-0DA1-4BF9-AF6A-CCD69859308C}" type="sibTrans" cxnId="{F7E26ABD-36C0-4A1E-A034-C12B4E836D94}">
      <dgm:prSet/>
      <dgm:spPr/>
      <dgm:t>
        <a:bodyPr/>
        <a:lstStyle/>
        <a:p>
          <a:endParaRPr lang="en-GB"/>
        </a:p>
      </dgm:t>
    </dgm:pt>
    <dgm:pt modelId="{FA38F011-6749-44A4-BC93-98D2AA44D416}">
      <dgm:prSet phldrT="[Text]" custT="1"/>
      <dgm:spPr/>
      <dgm:t>
        <a:bodyPr/>
        <a:lstStyle/>
        <a:p>
          <a:pPr>
            <a:buNone/>
          </a:pPr>
          <a:r>
            <a:rPr lang="en-GB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Advocacy</a:t>
          </a:r>
          <a:r>
            <a:rPr lang="en-GB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endParaRPr lang="en-GB" sz="2800" dirty="0"/>
        </a:p>
      </dgm:t>
      <dgm:extLst>
        <a:ext uri="{E40237B7-FDA0-4F09-8148-C483321AD2D9}">
          <dgm14:cNvPr xmlns:dgm14="http://schemas.microsoft.com/office/drawing/2010/diagram" id="0" name="" descr="Successfully co-designing services and activities examples: GP access report, Self-neglect leaflet, Substance Misuse, Carers remodelling, Voluntary Sector commissioning, Advocacy"/>
        </a:ext>
      </dgm:extLst>
    </dgm:pt>
    <dgm:pt modelId="{0EE408BE-1417-4F95-8636-E5DAE3E3B4F7}" type="parTrans" cxnId="{8BF804A4-2873-4244-BB57-D197D3A342AE}">
      <dgm:prSet/>
      <dgm:spPr/>
      <dgm:t>
        <a:bodyPr/>
        <a:lstStyle/>
        <a:p>
          <a:endParaRPr lang="en-GB"/>
        </a:p>
      </dgm:t>
    </dgm:pt>
    <dgm:pt modelId="{76BA06A6-E57B-4852-BDC3-BDDFE3F7936F}" type="sibTrans" cxnId="{8BF804A4-2873-4244-BB57-D197D3A342AE}">
      <dgm:prSet/>
      <dgm:spPr/>
      <dgm:t>
        <a:bodyPr/>
        <a:lstStyle/>
        <a:p>
          <a:endParaRPr lang="en-GB"/>
        </a:p>
      </dgm:t>
    </dgm:pt>
    <dgm:pt modelId="{03E736ED-2D13-4040-BCD7-844BAE9719E6}">
      <dgm:prSet phldrT="[Text]" phldr="1"/>
      <dgm:spPr/>
      <dgm:t>
        <a:bodyPr/>
        <a:lstStyle/>
        <a:p>
          <a:endParaRPr lang="en-GB" dirty="0"/>
        </a:p>
      </dgm:t>
    </dgm:pt>
    <dgm:pt modelId="{DF2876D2-DB7E-4EF6-A0FA-5B0BE0FE4111}" type="parTrans" cxnId="{F8DFCFF4-CFC2-4C9B-B95F-9FC742BF514A}">
      <dgm:prSet/>
      <dgm:spPr/>
      <dgm:t>
        <a:bodyPr/>
        <a:lstStyle/>
        <a:p>
          <a:endParaRPr lang="en-GB"/>
        </a:p>
      </dgm:t>
    </dgm:pt>
    <dgm:pt modelId="{BA8CB91B-1680-4050-AB88-EED1518EBC17}" type="sibTrans" cxnId="{F8DFCFF4-CFC2-4C9B-B95F-9FC742BF514A}">
      <dgm:prSet/>
      <dgm:spPr/>
      <dgm:t>
        <a:bodyPr/>
        <a:lstStyle/>
        <a:p>
          <a:endParaRPr lang="en-GB"/>
        </a:p>
      </dgm:t>
    </dgm:pt>
    <dgm:pt modelId="{CA193549-9C69-4D4B-BF85-7757CA92CB78}">
      <dgm:prSet custT="1"/>
      <dgm:spPr/>
      <dgm:t>
        <a:bodyPr/>
        <a:lstStyle/>
        <a:p>
          <a:r>
            <a:rPr lang="en-GB" sz="1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Self-neglect leaflet</a:t>
          </a:r>
          <a:endParaRPr lang="en-US" sz="1800" dirty="0">
            <a:solidFill>
              <a:schemeClr val="tx1"/>
            </a:solidFill>
          </a:endParaRPr>
        </a:p>
      </dgm:t>
      <dgm:extLst>
        <a:ext uri="{E40237B7-FDA0-4F09-8148-C483321AD2D9}">
          <dgm14:cNvPr xmlns:dgm14="http://schemas.microsoft.com/office/drawing/2010/diagram" id="0" name="" descr="Successfully co-designing services and activities examples: GP access report, Self-neglect leaflet, Substance Misuse, Carers remodelling, Voluntary Sector commissioning, Advocacy"/>
        </a:ext>
      </dgm:extLst>
    </dgm:pt>
    <dgm:pt modelId="{35671FDD-CBE1-4F6B-952E-F94805BE2720}" type="parTrans" cxnId="{56965BC9-0579-437E-BA96-E2E99A1641B3}">
      <dgm:prSet/>
      <dgm:spPr/>
      <dgm:t>
        <a:bodyPr/>
        <a:lstStyle/>
        <a:p>
          <a:endParaRPr lang="en-GB"/>
        </a:p>
      </dgm:t>
    </dgm:pt>
    <dgm:pt modelId="{9BCBCD97-7C0E-4263-B3C5-142C5CF17326}" type="sibTrans" cxnId="{56965BC9-0579-437E-BA96-E2E99A1641B3}">
      <dgm:prSet/>
      <dgm:spPr/>
      <dgm:t>
        <a:bodyPr/>
        <a:lstStyle/>
        <a:p>
          <a:endParaRPr lang="en-GB"/>
        </a:p>
      </dgm:t>
    </dgm:pt>
    <dgm:pt modelId="{A52FB9A7-3263-485B-A67D-C9106412C9FF}" type="pres">
      <dgm:prSet presAssocID="{3195019E-07BF-4352-B62C-2613F7A5749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90B05C9F-E578-4EBF-B969-858E6C519363}" type="pres">
      <dgm:prSet presAssocID="{9B9294ED-9DDE-4978-A3C3-21C1DBA5B9A3}" presName="Parent" presStyleLbl="node0" presStyleIdx="0" presStyleCnt="1">
        <dgm:presLayoutVars>
          <dgm:chMax val="6"/>
          <dgm:chPref val="6"/>
        </dgm:presLayoutVars>
      </dgm:prSet>
      <dgm:spPr/>
    </dgm:pt>
    <dgm:pt modelId="{71074F12-91CF-4B8D-A5B3-99DA5CA93786}" type="pres">
      <dgm:prSet presAssocID="{413FD192-C58B-4986-B5CD-2E5734F68A50}" presName="Accent1" presStyleCnt="0"/>
      <dgm:spPr/>
    </dgm:pt>
    <dgm:pt modelId="{E454D87D-C5D4-485A-B7D9-B7B202389472}" type="pres">
      <dgm:prSet presAssocID="{413FD192-C58B-4986-B5CD-2E5734F68A50}" presName="Accent" presStyleLbl="bgShp" presStyleIdx="0" presStyleCnt="6"/>
      <dgm:spPr/>
    </dgm:pt>
    <dgm:pt modelId="{1C3AC4E4-C37B-4C03-803D-ECE08F075C39}" type="pres">
      <dgm:prSet presAssocID="{413FD192-C58B-4986-B5CD-2E5734F68A50}" presName="Child1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3B133061-8C21-4289-BB77-1AD5504A12F0}" type="pres">
      <dgm:prSet presAssocID="{CA193549-9C69-4D4B-BF85-7757CA92CB78}" presName="Accent2" presStyleCnt="0"/>
      <dgm:spPr/>
    </dgm:pt>
    <dgm:pt modelId="{74762B30-DAAA-4CF5-9E23-3E1985AE36B3}" type="pres">
      <dgm:prSet presAssocID="{CA193549-9C69-4D4B-BF85-7757CA92CB78}" presName="Accent" presStyleLbl="bgShp" presStyleIdx="1" presStyleCnt="6"/>
      <dgm:spPr/>
    </dgm:pt>
    <dgm:pt modelId="{962662B6-056E-4334-89DF-036F16CDC350}" type="pres">
      <dgm:prSet presAssocID="{CA193549-9C69-4D4B-BF85-7757CA92CB78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749398C3-3DCA-49AE-833F-259CF9878DAE}" type="pres">
      <dgm:prSet presAssocID="{89EAF6A2-C3C2-426F-8C3F-D83E95EDB8F9}" presName="Accent3" presStyleCnt="0"/>
      <dgm:spPr/>
    </dgm:pt>
    <dgm:pt modelId="{8CB92E46-FDCA-4FD5-A466-4134CE41CAF7}" type="pres">
      <dgm:prSet presAssocID="{89EAF6A2-C3C2-426F-8C3F-D83E95EDB8F9}" presName="Accent" presStyleLbl="bgShp" presStyleIdx="2" presStyleCnt="6"/>
      <dgm:spPr/>
    </dgm:pt>
    <dgm:pt modelId="{4D86E2D0-49B1-4DEF-B1C0-6FDFC61BCF8A}" type="pres">
      <dgm:prSet presAssocID="{89EAF6A2-C3C2-426F-8C3F-D83E95EDB8F9}" presName="Child3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6D2B0213-3FFB-4CC5-9EDD-22D5A536E1E8}" type="pres">
      <dgm:prSet presAssocID="{A1B3F402-88D4-4E21-A19E-598E05B8514F}" presName="Accent4" presStyleCnt="0"/>
      <dgm:spPr/>
    </dgm:pt>
    <dgm:pt modelId="{C6C4E756-6ACE-465F-9B1A-41329B4D4529}" type="pres">
      <dgm:prSet presAssocID="{A1B3F402-88D4-4E21-A19E-598E05B8514F}" presName="Accent" presStyleLbl="bgShp" presStyleIdx="3" presStyleCnt="6"/>
      <dgm:spPr/>
    </dgm:pt>
    <dgm:pt modelId="{2CACF1E2-F87A-4F7B-8B58-C44C096AB6E3}" type="pres">
      <dgm:prSet presAssocID="{A1B3F402-88D4-4E21-A19E-598E05B8514F}" presName="Child4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7FBA5E05-1E16-4C0F-AEB7-2A8EFEDF63AA}" type="pres">
      <dgm:prSet presAssocID="{23048BFE-56EE-4467-A17C-626D7D09AD50}" presName="Accent5" presStyleCnt="0"/>
      <dgm:spPr/>
    </dgm:pt>
    <dgm:pt modelId="{BCB062AF-4F64-427A-A45F-ECCD45CCBE2D}" type="pres">
      <dgm:prSet presAssocID="{23048BFE-56EE-4467-A17C-626D7D09AD50}" presName="Accent" presStyleLbl="bgShp" presStyleIdx="4" presStyleCnt="6"/>
      <dgm:spPr/>
    </dgm:pt>
    <dgm:pt modelId="{E479FA05-319D-45E2-840C-04BBDABACE03}" type="pres">
      <dgm:prSet presAssocID="{23048BFE-56EE-4467-A17C-626D7D09AD50}" presName="Child5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A942C004-EF73-4532-BA26-BD9D83171760}" type="pres">
      <dgm:prSet presAssocID="{FA38F011-6749-44A4-BC93-98D2AA44D416}" presName="Accent6" presStyleCnt="0"/>
      <dgm:spPr/>
    </dgm:pt>
    <dgm:pt modelId="{84F45FDD-3652-4A42-8675-A41CEBC5F8BC}" type="pres">
      <dgm:prSet presAssocID="{FA38F011-6749-44A4-BC93-98D2AA44D416}" presName="Accent" presStyleLbl="bgShp" presStyleIdx="5" presStyleCnt="6"/>
      <dgm:spPr/>
    </dgm:pt>
    <dgm:pt modelId="{FA5D3A03-02B5-4845-9140-76FFFBAFBB5C}" type="pres">
      <dgm:prSet presAssocID="{FA38F011-6749-44A4-BC93-98D2AA44D416}" presName="Child6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2FAD2F04-9DAB-430F-A89B-6EE67913FAFA}" type="presOf" srcId="{413FD192-C58B-4986-B5CD-2E5734F68A50}" destId="{1C3AC4E4-C37B-4C03-803D-ECE08F075C39}" srcOrd="0" destOrd="0" presId="urn:microsoft.com/office/officeart/2011/layout/HexagonRadial"/>
    <dgm:cxn modelId="{4E52F507-F5EE-41D5-B1B9-351D009E5263}" type="presOf" srcId="{23048BFE-56EE-4467-A17C-626D7D09AD50}" destId="{E479FA05-319D-45E2-840C-04BBDABACE03}" srcOrd="0" destOrd="0" presId="urn:microsoft.com/office/officeart/2011/layout/HexagonRadial"/>
    <dgm:cxn modelId="{14224711-210C-414E-9C1D-E6DBD2EBCCB2}" srcId="{9B9294ED-9DDE-4978-A3C3-21C1DBA5B9A3}" destId="{A1B3F402-88D4-4E21-A19E-598E05B8514F}" srcOrd="3" destOrd="0" parTransId="{12C82A8E-F121-4760-A8B7-72398BE16733}" sibTransId="{CBA4B5EA-36E7-4F49-B9FC-B95A113104F8}"/>
    <dgm:cxn modelId="{C178202F-DC7B-4DE6-B779-B2439874C619}" type="presOf" srcId="{89EAF6A2-C3C2-426F-8C3F-D83E95EDB8F9}" destId="{4D86E2D0-49B1-4DEF-B1C0-6FDFC61BCF8A}" srcOrd="0" destOrd="0" presId="urn:microsoft.com/office/officeart/2011/layout/HexagonRadial"/>
    <dgm:cxn modelId="{4CEBFC5F-0249-43BA-8057-3E8436BEB398}" type="presOf" srcId="{A1B3F402-88D4-4E21-A19E-598E05B8514F}" destId="{2CACF1E2-F87A-4F7B-8B58-C44C096AB6E3}" srcOrd="0" destOrd="0" presId="urn:microsoft.com/office/officeart/2011/layout/HexagonRadial"/>
    <dgm:cxn modelId="{DD23C261-178C-4C82-80BF-1E5AC1247BB6}" type="presOf" srcId="{3195019E-07BF-4352-B62C-2613F7A5749A}" destId="{A52FB9A7-3263-485B-A67D-C9106412C9FF}" srcOrd="0" destOrd="0" presId="urn:microsoft.com/office/officeart/2011/layout/HexagonRadial"/>
    <dgm:cxn modelId="{4B394946-3553-4EC6-A6DA-E01EC07DFE70}" type="presOf" srcId="{9B9294ED-9DDE-4978-A3C3-21C1DBA5B9A3}" destId="{90B05C9F-E578-4EBF-B969-858E6C519363}" srcOrd="0" destOrd="0" presId="urn:microsoft.com/office/officeart/2011/layout/HexagonRadial"/>
    <dgm:cxn modelId="{E01D7B54-EF51-4E39-B611-C1DE14D5CF1E}" type="presOf" srcId="{FA38F011-6749-44A4-BC93-98D2AA44D416}" destId="{FA5D3A03-02B5-4845-9140-76FFFBAFBB5C}" srcOrd="0" destOrd="0" presId="urn:microsoft.com/office/officeart/2011/layout/HexagonRadial"/>
    <dgm:cxn modelId="{32715181-6D0E-4E7A-8394-CDBA8F6B0193}" srcId="{9B9294ED-9DDE-4978-A3C3-21C1DBA5B9A3}" destId="{89EAF6A2-C3C2-426F-8C3F-D83E95EDB8F9}" srcOrd="2" destOrd="0" parTransId="{CF40DD70-C052-4EE0-9150-2870A85FC1E0}" sibTransId="{4239E0B9-0FD3-4AB7-8A67-E1ACFB1BFE59}"/>
    <dgm:cxn modelId="{0AA3529A-E476-4400-8B7C-25483C88501B}" type="presOf" srcId="{CA193549-9C69-4D4B-BF85-7757CA92CB78}" destId="{962662B6-056E-4334-89DF-036F16CDC350}" srcOrd="0" destOrd="0" presId="urn:microsoft.com/office/officeart/2011/layout/HexagonRadial"/>
    <dgm:cxn modelId="{8BF804A4-2873-4244-BB57-D197D3A342AE}" srcId="{9B9294ED-9DDE-4978-A3C3-21C1DBA5B9A3}" destId="{FA38F011-6749-44A4-BC93-98D2AA44D416}" srcOrd="5" destOrd="0" parTransId="{0EE408BE-1417-4F95-8636-E5DAE3E3B4F7}" sibTransId="{76BA06A6-E57B-4852-BDC3-BDDFE3F7936F}"/>
    <dgm:cxn modelId="{F7E26ABD-36C0-4A1E-A034-C12B4E836D94}" srcId="{9B9294ED-9DDE-4978-A3C3-21C1DBA5B9A3}" destId="{23048BFE-56EE-4467-A17C-626D7D09AD50}" srcOrd="4" destOrd="0" parTransId="{05952065-A03B-4F68-939F-2E7057845029}" sibTransId="{A8820E71-0DA1-4BF9-AF6A-CCD69859308C}"/>
    <dgm:cxn modelId="{56965BC9-0579-437E-BA96-E2E99A1641B3}" srcId="{9B9294ED-9DDE-4978-A3C3-21C1DBA5B9A3}" destId="{CA193549-9C69-4D4B-BF85-7757CA92CB78}" srcOrd="1" destOrd="0" parTransId="{35671FDD-CBE1-4F6B-952E-F94805BE2720}" sibTransId="{9BCBCD97-7C0E-4263-B3C5-142C5CF17326}"/>
    <dgm:cxn modelId="{541DF1CD-40FF-4F1C-8B40-D9BB0367824F}" srcId="{9B9294ED-9DDE-4978-A3C3-21C1DBA5B9A3}" destId="{413FD192-C58B-4986-B5CD-2E5734F68A50}" srcOrd="0" destOrd="0" parTransId="{CC112184-CD7B-4E9F-95A2-DED1CD858506}" sibTransId="{8F8A863C-E60F-4734-9F9D-10AFFD8BF596}"/>
    <dgm:cxn modelId="{552286DD-EDEE-4E1A-A744-13870A725BE2}" srcId="{3195019E-07BF-4352-B62C-2613F7A5749A}" destId="{9B9294ED-9DDE-4978-A3C3-21C1DBA5B9A3}" srcOrd="0" destOrd="0" parTransId="{F04E679D-1B82-486A-BC07-1273F882BF80}" sibTransId="{BA9A3093-15EA-45FF-9C4C-1B986493025C}"/>
    <dgm:cxn modelId="{F8DFCFF4-CFC2-4C9B-B95F-9FC742BF514A}" srcId="{9B9294ED-9DDE-4978-A3C3-21C1DBA5B9A3}" destId="{03E736ED-2D13-4040-BCD7-844BAE9719E6}" srcOrd="6" destOrd="0" parTransId="{DF2876D2-DB7E-4EF6-A0FA-5B0BE0FE4111}" sibTransId="{BA8CB91B-1680-4050-AB88-EED1518EBC17}"/>
    <dgm:cxn modelId="{B05100D4-CC6B-47D6-A766-0EB32BD646EA}" type="presParOf" srcId="{A52FB9A7-3263-485B-A67D-C9106412C9FF}" destId="{90B05C9F-E578-4EBF-B969-858E6C519363}" srcOrd="0" destOrd="0" presId="urn:microsoft.com/office/officeart/2011/layout/HexagonRadial"/>
    <dgm:cxn modelId="{AFD6E414-10C4-448A-A781-51B64FA7016F}" type="presParOf" srcId="{A52FB9A7-3263-485B-A67D-C9106412C9FF}" destId="{71074F12-91CF-4B8D-A5B3-99DA5CA93786}" srcOrd="1" destOrd="0" presId="urn:microsoft.com/office/officeart/2011/layout/HexagonRadial"/>
    <dgm:cxn modelId="{510E5459-8037-45DB-8365-914EEA73143B}" type="presParOf" srcId="{71074F12-91CF-4B8D-A5B3-99DA5CA93786}" destId="{E454D87D-C5D4-485A-B7D9-B7B202389472}" srcOrd="0" destOrd="0" presId="urn:microsoft.com/office/officeart/2011/layout/HexagonRadial"/>
    <dgm:cxn modelId="{46671F7A-71C8-4B94-946C-8B389E7467B3}" type="presParOf" srcId="{A52FB9A7-3263-485B-A67D-C9106412C9FF}" destId="{1C3AC4E4-C37B-4C03-803D-ECE08F075C39}" srcOrd="2" destOrd="0" presId="urn:microsoft.com/office/officeart/2011/layout/HexagonRadial"/>
    <dgm:cxn modelId="{4EC73B3F-505F-4090-AE0C-6C6F23387679}" type="presParOf" srcId="{A52FB9A7-3263-485B-A67D-C9106412C9FF}" destId="{3B133061-8C21-4289-BB77-1AD5504A12F0}" srcOrd="3" destOrd="0" presId="urn:microsoft.com/office/officeart/2011/layout/HexagonRadial"/>
    <dgm:cxn modelId="{11422AB6-73FD-4756-BD86-4872E2BBEB8F}" type="presParOf" srcId="{3B133061-8C21-4289-BB77-1AD5504A12F0}" destId="{74762B30-DAAA-4CF5-9E23-3E1985AE36B3}" srcOrd="0" destOrd="0" presId="urn:microsoft.com/office/officeart/2011/layout/HexagonRadial"/>
    <dgm:cxn modelId="{1CB094C0-0D50-4C3E-BF40-98C06CD19964}" type="presParOf" srcId="{A52FB9A7-3263-485B-A67D-C9106412C9FF}" destId="{962662B6-056E-4334-89DF-036F16CDC350}" srcOrd="4" destOrd="0" presId="urn:microsoft.com/office/officeart/2011/layout/HexagonRadial"/>
    <dgm:cxn modelId="{9C7F4519-158D-49BC-BF21-1B608392D888}" type="presParOf" srcId="{A52FB9A7-3263-485B-A67D-C9106412C9FF}" destId="{749398C3-3DCA-49AE-833F-259CF9878DAE}" srcOrd="5" destOrd="0" presId="urn:microsoft.com/office/officeart/2011/layout/HexagonRadial"/>
    <dgm:cxn modelId="{3DE8F5EE-8C73-494E-BAF6-860CC0E533AC}" type="presParOf" srcId="{749398C3-3DCA-49AE-833F-259CF9878DAE}" destId="{8CB92E46-FDCA-4FD5-A466-4134CE41CAF7}" srcOrd="0" destOrd="0" presId="urn:microsoft.com/office/officeart/2011/layout/HexagonRadial"/>
    <dgm:cxn modelId="{96F5836B-F253-4D0B-BE90-3670B60C9E6A}" type="presParOf" srcId="{A52FB9A7-3263-485B-A67D-C9106412C9FF}" destId="{4D86E2D0-49B1-4DEF-B1C0-6FDFC61BCF8A}" srcOrd="6" destOrd="0" presId="urn:microsoft.com/office/officeart/2011/layout/HexagonRadial"/>
    <dgm:cxn modelId="{8FA8F450-518C-4932-9CBA-D16C429D8B2C}" type="presParOf" srcId="{A52FB9A7-3263-485B-A67D-C9106412C9FF}" destId="{6D2B0213-3FFB-4CC5-9EDD-22D5A536E1E8}" srcOrd="7" destOrd="0" presId="urn:microsoft.com/office/officeart/2011/layout/HexagonRadial"/>
    <dgm:cxn modelId="{A52A26FC-40DF-4365-9E85-A940D94AAD92}" type="presParOf" srcId="{6D2B0213-3FFB-4CC5-9EDD-22D5A536E1E8}" destId="{C6C4E756-6ACE-465F-9B1A-41329B4D4529}" srcOrd="0" destOrd="0" presId="urn:microsoft.com/office/officeart/2011/layout/HexagonRadial"/>
    <dgm:cxn modelId="{155BA526-FD98-4549-91A2-B59614BF8C8F}" type="presParOf" srcId="{A52FB9A7-3263-485B-A67D-C9106412C9FF}" destId="{2CACF1E2-F87A-4F7B-8B58-C44C096AB6E3}" srcOrd="8" destOrd="0" presId="urn:microsoft.com/office/officeart/2011/layout/HexagonRadial"/>
    <dgm:cxn modelId="{4B868FE8-CA07-47F4-9095-B358EC76D862}" type="presParOf" srcId="{A52FB9A7-3263-485B-A67D-C9106412C9FF}" destId="{7FBA5E05-1E16-4C0F-AEB7-2A8EFEDF63AA}" srcOrd="9" destOrd="0" presId="urn:microsoft.com/office/officeart/2011/layout/HexagonRadial"/>
    <dgm:cxn modelId="{816202DE-A6A3-482B-8DFF-D66144D6E5BF}" type="presParOf" srcId="{7FBA5E05-1E16-4C0F-AEB7-2A8EFEDF63AA}" destId="{BCB062AF-4F64-427A-A45F-ECCD45CCBE2D}" srcOrd="0" destOrd="0" presId="urn:microsoft.com/office/officeart/2011/layout/HexagonRadial"/>
    <dgm:cxn modelId="{BFE22A8D-C0C8-4F5A-8F13-E36DE3866CA0}" type="presParOf" srcId="{A52FB9A7-3263-485B-A67D-C9106412C9FF}" destId="{E479FA05-319D-45E2-840C-04BBDABACE03}" srcOrd="10" destOrd="0" presId="urn:microsoft.com/office/officeart/2011/layout/HexagonRadial"/>
    <dgm:cxn modelId="{D0E65867-9C37-4D1D-802D-62AA899F4AC4}" type="presParOf" srcId="{A52FB9A7-3263-485B-A67D-C9106412C9FF}" destId="{A942C004-EF73-4532-BA26-BD9D83171760}" srcOrd="11" destOrd="0" presId="urn:microsoft.com/office/officeart/2011/layout/HexagonRadial"/>
    <dgm:cxn modelId="{68F15B38-929E-4850-97C8-2AEF0A1EEA58}" type="presParOf" srcId="{A942C004-EF73-4532-BA26-BD9D83171760}" destId="{84F45FDD-3652-4A42-8675-A41CEBC5F8BC}" srcOrd="0" destOrd="0" presId="urn:microsoft.com/office/officeart/2011/layout/HexagonRadial"/>
    <dgm:cxn modelId="{710B3B80-F121-4341-BBF2-D76A504EF371}" type="presParOf" srcId="{A52FB9A7-3263-485B-A67D-C9106412C9FF}" destId="{FA5D3A03-02B5-4845-9140-76FFFBAFBB5C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05C9F-E578-4EBF-B969-858E6C519363}">
      <dsp:nvSpPr>
        <dsp:cNvPr id="0" name=""/>
        <dsp:cNvSpPr/>
      </dsp:nvSpPr>
      <dsp:spPr>
        <a:xfrm>
          <a:off x="3410842" y="2126353"/>
          <a:ext cx="2702687" cy="2337933"/>
        </a:xfrm>
        <a:prstGeom prst="hexagon">
          <a:avLst>
            <a:gd name="adj" fmla="val 28570"/>
            <a:gd name="vf" fmla="val 115470"/>
          </a:avLst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>
              <a:solidFill>
                <a:schemeClr val="tx1"/>
              </a:solidFill>
            </a:rPr>
            <a:t>Successfully co-designing services and activities</a:t>
          </a:r>
        </a:p>
      </dsp:txBody>
      <dsp:txXfrm>
        <a:off x="3858715" y="2513781"/>
        <a:ext cx="1806941" cy="1563077"/>
      </dsp:txXfrm>
    </dsp:sp>
    <dsp:sp modelId="{74762B30-DAAA-4CF5-9E23-3E1985AE36B3}">
      <dsp:nvSpPr>
        <dsp:cNvPr id="0" name=""/>
        <dsp:cNvSpPr/>
      </dsp:nvSpPr>
      <dsp:spPr>
        <a:xfrm>
          <a:off x="5103243" y="1007809"/>
          <a:ext cx="1019715" cy="878620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3AC4E4-C37B-4C03-803D-ECE08F075C39}">
      <dsp:nvSpPr>
        <dsp:cNvPr id="0" name=""/>
        <dsp:cNvSpPr/>
      </dsp:nvSpPr>
      <dsp:spPr>
        <a:xfrm>
          <a:off x="3659798" y="0"/>
          <a:ext cx="2214832" cy="1916090"/>
        </a:xfrm>
        <a:prstGeom prst="hexagon">
          <a:avLst>
            <a:gd name="adj" fmla="val 28570"/>
            <a:gd name="vf" fmla="val 115470"/>
          </a:avLst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GP access report</a:t>
          </a:r>
          <a:endParaRPr lang="en-GB" sz="1800" kern="1200" dirty="0">
            <a:solidFill>
              <a:schemeClr val="tx1"/>
            </a:solidFill>
          </a:endParaRPr>
        </a:p>
      </dsp:txBody>
      <dsp:txXfrm>
        <a:off x="4026843" y="317537"/>
        <a:ext cx="1480742" cy="1281016"/>
      </dsp:txXfrm>
    </dsp:sp>
    <dsp:sp modelId="{8CB92E46-FDCA-4FD5-A466-4134CE41CAF7}">
      <dsp:nvSpPr>
        <dsp:cNvPr id="0" name=""/>
        <dsp:cNvSpPr/>
      </dsp:nvSpPr>
      <dsp:spPr>
        <a:xfrm>
          <a:off x="6293331" y="2650361"/>
          <a:ext cx="1019715" cy="878620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2662B6-056E-4334-89DF-036F16CDC350}">
      <dsp:nvSpPr>
        <dsp:cNvPr id="0" name=""/>
        <dsp:cNvSpPr/>
      </dsp:nvSpPr>
      <dsp:spPr>
        <a:xfrm>
          <a:off x="5691057" y="1178524"/>
          <a:ext cx="2214832" cy="1916090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Self-neglect leaflet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6058102" y="1496061"/>
        <a:ext cx="1480742" cy="1281016"/>
      </dsp:txXfrm>
    </dsp:sp>
    <dsp:sp modelId="{C6C4E756-6ACE-465F-9B1A-41329B4D4529}">
      <dsp:nvSpPr>
        <dsp:cNvPr id="0" name=""/>
        <dsp:cNvSpPr/>
      </dsp:nvSpPr>
      <dsp:spPr>
        <a:xfrm>
          <a:off x="5466619" y="4504493"/>
          <a:ext cx="1019715" cy="878620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86E2D0-49B1-4DEF-B1C0-6FDFC61BCF8A}">
      <dsp:nvSpPr>
        <dsp:cNvPr id="0" name=""/>
        <dsp:cNvSpPr/>
      </dsp:nvSpPr>
      <dsp:spPr>
        <a:xfrm>
          <a:off x="5691057" y="3495365"/>
          <a:ext cx="2214832" cy="1916090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Substance Misuse</a:t>
          </a:r>
          <a:endParaRPr lang="en-GB" sz="1800" kern="1200" dirty="0">
            <a:solidFill>
              <a:schemeClr val="tx1"/>
            </a:solidFill>
          </a:endParaRPr>
        </a:p>
      </dsp:txBody>
      <dsp:txXfrm>
        <a:off x="6058102" y="3812902"/>
        <a:ext cx="1480742" cy="1281016"/>
      </dsp:txXfrm>
    </dsp:sp>
    <dsp:sp modelId="{BCB062AF-4F64-427A-A45F-ECCD45CCBE2D}">
      <dsp:nvSpPr>
        <dsp:cNvPr id="0" name=""/>
        <dsp:cNvSpPr/>
      </dsp:nvSpPr>
      <dsp:spPr>
        <a:xfrm>
          <a:off x="3415871" y="4696959"/>
          <a:ext cx="1019715" cy="878620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ACF1E2-F87A-4F7B-8B58-C44C096AB6E3}">
      <dsp:nvSpPr>
        <dsp:cNvPr id="0" name=""/>
        <dsp:cNvSpPr/>
      </dsp:nvSpPr>
      <dsp:spPr>
        <a:xfrm>
          <a:off x="3659798" y="4675208"/>
          <a:ext cx="2214832" cy="1916090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Carers remodelling </a:t>
          </a:r>
          <a:endParaRPr lang="en-GB" sz="1800" kern="1200" dirty="0">
            <a:solidFill>
              <a:schemeClr val="tx1"/>
            </a:solidFill>
          </a:endParaRPr>
        </a:p>
      </dsp:txBody>
      <dsp:txXfrm>
        <a:off x="4026843" y="4992745"/>
        <a:ext cx="1480742" cy="1281016"/>
      </dsp:txXfrm>
    </dsp:sp>
    <dsp:sp modelId="{84F45FDD-3652-4A42-8675-A41CEBC5F8BC}">
      <dsp:nvSpPr>
        <dsp:cNvPr id="0" name=""/>
        <dsp:cNvSpPr/>
      </dsp:nvSpPr>
      <dsp:spPr>
        <a:xfrm>
          <a:off x="2206294" y="3055067"/>
          <a:ext cx="1019715" cy="878620"/>
        </a:xfrm>
        <a:prstGeom prst="hexagon">
          <a:avLst>
            <a:gd name="adj" fmla="val 28900"/>
            <a:gd name="vf" fmla="val 11547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79FA05-319D-45E2-840C-04BBDABACE03}">
      <dsp:nvSpPr>
        <dsp:cNvPr id="0" name=""/>
        <dsp:cNvSpPr/>
      </dsp:nvSpPr>
      <dsp:spPr>
        <a:xfrm>
          <a:off x="1619109" y="3496684"/>
          <a:ext cx="2214832" cy="1916090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Voluntary Sector commissioning </a:t>
          </a:r>
          <a:endParaRPr lang="en-GB" sz="1800" kern="1200" dirty="0">
            <a:solidFill>
              <a:schemeClr val="tx1"/>
            </a:solidFill>
          </a:endParaRPr>
        </a:p>
      </dsp:txBody>
      <dsp:txXfrm>
        <a:off x="1986154" y="3814221"/>
        <a:ext cx="1480742" cy="1281016"/>
      </dsp:txXfrm>
    </dsp:sp>
    <dsp:sp modelId="{FA5D3A03-02B5-4845-9140-76FFFBAFBB5C}">
      <dsp:nvSpPr>
        <dsp:cNvPr id="0" name=""/>
        <dsp:cNvSpPr/>
      </dsp:nvSpPr>
      <dsp:spPr>
        <a:xfrm>
          <a:off x="1619109" y="1175887"/>
          <a:ext cx="2214832" cy="1916090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Advocacy</a:t>
          </a:r>
          <a:r>
            <a:rPr lang="en-GB" sz="2800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endParaRPr lang="en-GB" sz="2800" kern="1200" dirty="0"/>
        </a:p>
      </dsp:txBody>
      <dsp:txXfrm>
        <a:off x="1986154" y="1493424"/>
        <a:ext cx="1480742" cy="1281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743F5-EB56-4DA3-88A5-54F887325D1F}" type="datetimeFigureOut">
              <a:rPr lang="en-GB" smtClean="0"/>
              <a:t>11/12/2023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964F1-318C-4CF6-B0E8-A96F0AE05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05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743F5-EB56-4DA3-88A5-54F887325D1F}" type="datetimeFigureOut">
              <a:rPr lang="en-GB" smtClean="0"/>
              <a:t>11/12/2023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964F1-318C-4CF6-B0E8-A96F0AE05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45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743F5-EB56-4DA3-88A5-54F887325D1F}" type="datetimeFigureOut">
              <a:rPr lang="en-GB" smtClean="0"/>
              <a:t>11/12/2023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964F1-318C-4CF6-B0E8-A96F0AE05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99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743F5-EB56-4DA3-88A5-54F887325D1F}" type="datetimeFigureOut">
              <a:rPr lang="en-GB" smtClean="0"/>
              <a:t>11/12/2023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964F1-318C-4CF6-B0E8-A96F0AE05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16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743F5-EB56-4DA3-88A5-54F887325D1F}" type="datetimeFigureOut">
              <a:rPr lang="en-GB" smtClean="0"/>
              <a:t>11/12/2023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964F1-318C-4CF6-B0E8-A96F0AE05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743F5-EB56-4DA3-88A5-54F887325D1F}" type="datetimeFigureOut">
              <a:rPr lang="en-GB" smtClean="0"/>
              <a:t>11/12/2023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964F1-318C-4CF6-B0E8-A96F0AE05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65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743F5-EB56-4DA3-88A5-54F887325D1F}" type="datetimeFigureOut">
              <a:rPr lang="en-GB" smtClean="0"/>
              <a:t>11/12/2023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964F1-318C-4CF6-B0E8-A96F0AE05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872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743F5-EB56-4DA3-88A5-54F887325D1F}" type="datetimeFigureOut">
              <a:rPr lang="en-GB" smtClean="0"/>
              <a:t>11/12/2023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964F1-318C-4CF6-B0E8-A96F0AE05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3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743F5-EB56-4DA3-88A5-54F887325D1F}" type="datetimeFigureOut">
              <a:rPr lang="en-GB" smtClean="0"/>
              <a:t>11/12/2023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964F1-318C-4CF6-B0E8-A96F0AE05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15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743F5-EB56-4DA3-88A5-54F887325D1F}" type="datetimeFigureOut">
              <a:rPr lang="en-GB" smtClean="0"/>
              <a:t>11/12/2023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964F1-318C-4CF6-B0E8-A96F0AE05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46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743F5-EB56-4DA3-88A5-54F887325D1F}" type="datetimeFigureOut">
              <a:rPr lang="en-GB" smtClean="0"/>
              <a:t>11/12/2023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964F1-318C-4CF6-B0E8-A96F0AE05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87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743F5-EB56-4DA3-88A5-54F887325D1F}" type="datetimeFigureOut">
              <a:rPr lang="en-GB" smtClean="0"/>
              <a:t>11/12/2023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964F1-318C-4CF6-B0E8-A96F0AE05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60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9291" y="1899190"/>
            <a:ext cx="10582507" cy="1298304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Rounded Rectangle 4"/>
          <p:cNvSpPr txBox="1">
            <a:spLocks noGrp="1"/>
          </p:cNvSpPr>
          <p:nvPr>
            <p:ph type="title" idx="4294967295"/>
          </p:nvPr>
        </p:nvSpPr>
        <p:spPr>
          <a:xfrm>
            <a:off x="1070517" y="1962568"/>
            <a:ext cx="10440054" cy="1171547"/>
          </a:xfrm>
          <a:prstGeom prst="rect">
            <a:avLst/>
          </a:prstGeom>
          <a:noFill/>
          <a:ln>
            <a:noFill/>
            <a:prstDash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00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Co-production Network Self -Evaluation Feedback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ounded Rectangl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9290" y="3361454"/>
            <a:ext cx="10582507" cy="153065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Rounded Rectangle 4"/>
          <p:cNvSpPr txBox="1"/>
          <p:nvPr/>
        </p:nvSpPr>
        <p:spPr>
          <a:xfrm>
            <a:off x="1070516" y="3436175"/>
            <a:ext cx="10440054" cy="138121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pPr marL="342900" lvl="0" indent="-34290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GB" sz="2000" kern="1200" dirty="0">
                <a:latin typeface="Arial" panose="020B0604020202020204" pitchFamily="34" charset="0"/>
                <a:ea typeface="Calibri" panose="020F0502020204030204" pitchFamily="34" charset="0"/>
              </a:rPr>
              <a:t>Feedback survey questionnaire was sent to all network members in July 2023 </a:t>
            </a:r>
          </a:p>
          <a:p>
            <a:pPr marL="342900" indent="-34290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</a:rPr>
              <a:t>Aim was to  consider :</a:t>
            </a:r>
          </a:p>
          <a:p>
            <a:pPr marL="914400" lvl="1" indent="-45720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rabicPeriod"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</a:rPr>
              <a:t>How we have worked together during the last 12 months</a:t>
            </a:r>
          </a:p>
          <a:p>
            <a:pPr marL="914400" lvl="1" indent="-45720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rabicPeriod"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</a:rPr>
              <a:t>Possible areas where we can strengthen our approach to working together   </a:t>
            </a:r>
          </a:p>
        </p:txBody>
      </p:sp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653" y="324805"/>
            <a:ext cx="4267200" cy="1447800"/>
          </a:xfrm>
          <a:prstGeom prst="rect">
            <a:avLst/>
          </a:prstGeom>
        </p:spPr>
      </p:pic>
      <p:sp>
        <p:nvSpPr>
          <p:cNvPr id="10" name="Rounded Rectangle 3">
            <a:extLst>
              <a:ext uri="{FF2B5EF4-FFF2-40B4-BE49-F238E27FC236}">
                <a16:creationId xmlns:a16="http://schemas.microsoft.com/office/drawing/2014/main" id="{9608DFA1-BDBA-18D8-C3E2-6E94F2AE2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9290" y="4892106"/>
            <a:ext cx="10582507" cy="1679339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59936B37-F6D3-0451-ADB1-52EA9C424CC9}"/>
              </a:ext>
            </a:extLst>
          </p:cNvPr>
          <p:cNvSpPr txBox="1"/>
          <p:nvPr/>
        </p:nvSpPr>
        <p:spPr>
          <a:xfrm>
            <a:off x="1070516" y="4974085"/>
            <a:ext cx="10440054" cy="15153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34290" rIns="68580" bIns="34290" numCol="1" spcCol="1270" anchor="ctr" anchorCtr="0">
            <a:noAutofit/>
          </a:bodyPr>
          <a:lstStyle/>
          <a:p>
            <a:pPr marL="342900" lvl="0" indent="-34290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50% </a:t>
            </a: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</a:rPr>
              <a:t>CPN members responded to the survey – thank you for those who did</a:t>
            </a:r>
          </a:p>
          <a:p>
            <a:pPr marL="342900" lvl="0" indent="-34290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12</a:t>
            </a: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</a:rPr>
              <a:t> questions included in the survey   </a:t>
            </a:r>
          </a:p>
          <a:p>
            <a:pPr marL="342900" lvl="0" indent="-34290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</a:rPr>
              <a:t>Feedback from the has been grouped into the following themes : Decision making, feeling involved, communication and successful projects 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100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AE8BA-6BDE-A0B9-159D-843D7CA77C7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05262" y="2428874"/>
            <a:ext cx="3419475" cy="1495425"/>
          </a:xfrm>
          <a:prstGeom prst="roundRect">
            <a:avLst/>
          </a:prstGeom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635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Decision Making</a:t>
            </a: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F093FFE3-D8E5-4634-EF41-C09D85D545F3}"/>
              </a:ext>
            </a:extLst>
          </p:cNvPr>
          <p:cNvSpPr/>
          <p:nvPr/>
        </p:nvSpPr>
        <p:spPr>
          <a:xfrm>
            <a:off x="585787" y="171450"/>
            <a:ext cx="3419475" cy="2505075"/>
          </a:xfrm>
          <a:prstGeom prst="cloudCallout">
            <a:avLst>
              <a:gd name="adj1" fmla="val 48248"/>
              <a:gd name="adj2" fmla="val 44629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Sometime we are only able to give views rather than be able to influence a decision</a:t>
            </a: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875CB717-55D4-F88C-296D-ECED7FDF6296}"/>
              </a:ext>
            </a:extLst>
          </p:cNvPr>
          <p:cNvSpPr/>
          <p:nvPr/>
        </p:nvSpPr>
        <p:spPr>
          <a:xfrm>
            <a:off x="8272542" y="2671761"/>
            <a:ext cx="3419475" cy="2505075"/>
          </a:xfrm>
          <a:prstGeom prst="cloudCallout">
            <a:avLst>
              <a:gd name="adj1" fmla="val -58129"/>
              <a:gd name="adj2" fmla="val -19009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We have been able to have better input when projects  are brought to the CPN early</a:t>
            </a:r>
          </a:p>
        </p:txBody>
      </p:sp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B937D553-97C5-756C-A960-9BE89C2ADE3D}"/>
              </a:ext>
            </a:extLst>
          </p:cNvPr>
          <p:cNvSpPr/>
          <p:nvPr/>
        </p:nvSpPr>
        <p:spPr>
          <a:xfrm>
            <a:off x="336439" y="3188368"/>
            <a:ext cx="3419475" cy="3082565"/>
          </a:xfrm>
          <a:prstGeom prst="cloudCallout">
            <a:avLst>
              <a:gd name="adj1" fmla="val 53704"/>
              <a:gd name="adj2" fmla="val -44141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Some decisions are already made without involving the CPN </a:t>
            </a:r>
            <a:r>
              <a:rPr lang="en-GB" dirty="0" err="1"/>
              <a:t>eg</a:t>
            </a:r>
            <a:r>
              <a:rPr lang="en-GB" dirty="0"/>
              <a:t> bringing carer's support services being located at SBC  </a:t>
            </a: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073DF9F5-8210-941A-AD58-6E8F2E75D17A}"/>
              </a:ext>
            </a:extLst>
          </p:cNvPr>
          <p:cNvSpPr/>
          <p:nvPr/>
        </p:nvSpPr>
        <p:spPr>
          <a:xfrm>
            <a:off x="6667169" y="23073"/>
            <a:ext cx="3960640" cy="2300744"/>
          </a:xfrm>
          <a:prstGeom prst="cloudCallout">
            <a:avLst>
              <a:gd name="adj1" fmla="val -31139"/>
              <a:gd name="adj2" fmla="val 57937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Sometimes the need for quick decisions doesn’t always allow meaningful discussion</a:t>
            </a:r>
          </a:p>
        </p:txBody>
      </p:sp>
      <p:sp>
        <p:nvSpPr>
          <p:cNvPr id="8" name="Thought Bubble: Cloud 5">
            <a:extLst>
              <a:ext uri="{FF2B5EF4-FFF2-40B4-BE49-F238E27FC236}">
                <a16:creationId xmlns:a16="http://schemas.microsoft.com/office/drawing/2014/main" id="{B937D553-97C5-756C-A960-9BE89C2ADE3D}"/>
              </a:ext>
            </a:extLst>
          </p:cNvPr>
          <p:cNvSpPr/>
          <p:nvPr/>
        </p:nvSpPr>
        <p:spPr>
          <a:xfrm>
            <a:off x="4704568" y="4029356"/>
            <a:ext cx="3567974" cy="2855934"/>
          </a:xfrm>
          <a:prstGeom prst="cloudCallout">
            <a:avLst>
              <a:gd name="adj1" fmla="val -43412"/>
              <a:gd name="adj2" fmla="val -51303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CPN had opportunity to shape what new services look like </a:t>
            </a:r>
            <a:r>
              <a:rPr lang="en-GB" dirty="0" err="1"/>
              <a:t>eg</a:t>
            </a:r>
            <a:r>
              <a:rPr lang="en-GB" dirty="0"/>
              <a:t> carer support service, the front door and community connectors</a:t>
            </a:r>
          </a:p>
        </p:txBody>
      </p:sp>
    </p:spTree>
    <p:extLst>
      <p:ext uri="{BB962C8B-B14F-4D97-AF65-F5344CB8AC3E}">
        <p14:creationId xmlns:p14="http://schemas.microsoft.com/office/powerpoint/2010/main" val="1898112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1C4AF-326D-C3D9-533D-665AE0E530F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74777" y="3015592"/>
            <a:ext cx="3419475" cy="1495425"/>
          </a:xfrm>
          <a:prstGeom prst="roundRect">
            <a:avLst/>
          </a:prstGeom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635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Being involved </a:t>
            </a: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B163604F-E3E0-42F0-985A-66C1F722B60C}"/>
              </a:ext>
            </a:extLst>
          </p:cNvPr>
          <p:cNvSpPr/>
          <p:nvPr/>
        </p:nvSpPr>
        <p:spPr>
          <a:xfrm>
            <a:off x="8513900" y="3015592"/>
            <a:ext cx="3178871" cy="2619398"/>
          </a:xfrm>
          <a:prstGeom prst="cloudCallout">
            <a:avLst>
              <a:gd name="adj1" fmla="val -69976"/>
              <a:gd name="adj2" fmla="val 10416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CPN have an input into the design, improvement and delivery of some services</a:t>
            </a:r>
            <a:r>
              <a:rPr lang="en-GB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/>
          </a:p>
          <a:p>
            <a:pPr algn="ctr"/>
            <a:endParaRPr lang="en-GB" dirty="0"/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66385F2F-D4BF-6C1D-D2D6-7E35C523F7C3}"/>
              </a:ext>
            </a:extLst>
          </p:cNvPr>
          <p:cNvSpPr/>
          <p:nvPr/>
        </p:nvSpPr>
        <p:spPr>
          <a:xfrm>
            <a:off x="1052187" y="150312"/>
            <a:ext cx="3422590" cy="2267211"/>
          </a:xfrm>
          <a:prstGeom prst="cloudCallout">
            <a:avLst>
              <a:gd name="adj1" fmla="val 54298"/>
              <a:gd name="adj2" fmla="val 44629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a very positive experience - volunteers feel able to constructively challenge!</a:t>
            </a:r>
            <a:endParaRPr lang="en-US" sz="1800" dirty="0"/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AA444FD4-48DD-0E0B-119C-D94A661B1E77}"/>
              </a:ext>
            </a:extLst>
          </p:cNvPr>
          <p:cNvSpPr/>
          <p:nvPr/>
        </p:nvSpPr>
        <p:spPr>
          <a:xfrm>
            <a:off x="5549031" y="413359"/>
            <a:ext cx="3219188" cy="2136339"/>
          </a:xfrm>
          <a:prstGeom prst="cloudCallou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Need feedback from officers on the success of the projects</a:t>
            </a:r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DFC600AE-B3CC-A5DB-4A79-881D6633C68D}"/>
              </a:ext>
            </a:extLst>
          </p:cNvPr>
          <p:cNvSpPr/>
          <p:nvPr/>
        </p:nvSpPr>
        <p:spPr>
          <a:xfrm>
            <a:off x="502869" y="4295210"/>
            <a:ext cx="3352260" cy="2306005"/>
          </a:xfrm>
          <a:prstGeom prst="cloudCallout">
            <a:avLst>
              <a:gd name="adj1" fmla="val 57439"/>
              <a:gd name="adj2" fmla="val -46246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Involving members in recruitment, tender panels and ‘One Slough Fund’ has been great</a:t>
            </a:r>
            <a:endParaRPr lang="en-US" sz="1800" dirty="0"/>
          </a:p>
        </p:txBody>
      </p:sp>
      <p:sp>
        <p:nvSpPr>
          <p:cNvPr id="15" name="Thought Bubble: Cloud 7">
            <a:extLst>
              <a:ext uri="{FF2B5EF4-FFF2-40B4-BE49-F238E27FC236}">
                <a16:creationId xmlns:a16="http://schemas.microsoft.com/office/drawing/2014/main" id="{DFC600AE-B3CC-A5DB-4A79-881D6633C68D}"/>
              </a:ext>
            </a:extLst>
          </p:cNvPr>
          <p:cNvSpPr/>
          <p:nvPr/>
        </p:nvSpPr>
        <p:spPr>
          <a:xfrm>
            <a:off x="8889003" y="664577"/>
            <a:ext cx="2981194" cy="2136339"/>
          </a:xfrm>
          <a:prstGeom prst="cloudCallout">
            <a:avLst>
              <a:gd name="adj1" fmla="val -74068"/>
              <a:gd name="adj2" fmla="val 59689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/>
              <a:t>More involvement in development of the front door and community connectors </a:t>
            </a:r>
          </a:p>
        </p:txBody>
      </p:sp>
      <p:sp>
        <p:nvSpPr>
          <p:cNvPr id="16" name="Thought Bubble: Cloud 7">
            <a:extLst>
              <a:ext uri="{FF2B5EF4-FFF2-40B4-BE49-F238E27FC236}">
                <a16:creationId xmlns:a16="http://schemas.microsoft.com/office/drawing/2014/main" id="{DFC600AE-B3CC-A5DB-4A79-881D6633C68D}"/>
              </a:ext>
            </a:extLst>
          </p:cNvPr>
          <p:cNvSpPr/>
          <p:nvPr/>
        </p:nvSpPr>
        <p:spPr>
          <a:xfrm>
            <a:off x="886016" y="2432526"/>
            <a:ext cx="3051634" cy="1847681"/>
          </a:xfrm>
          <a:prstGeom prst="cloudCallout">
            <a:avLst>
              <a:gd name="adj1" fmla="val 64181"/>
              <a:gd name="adj2" fmla="val -1087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Volunteers need more information on ASC  depts. &amp;  areas of responsibility   </a:t>
            </a:r>
          </a:p>
        </p:txBody>
      </p:sp>
      <p:sp>
        <p:nvSpPr>
          <p:cNvPr id="11" name="Thought Bubble: Cloud 7">
            <a:extLst>
              <a:ext uri="{FF2B5EF4-FFF2-40B4-BE49-F238E27FC236}">
                <a16:creationId xmlns:a16="http://schemas.microsoft.com/office/drawing/2014/main" id="{DFC600AE-B3CC-A5DB-4A79-881D6633C68D}"/>
              </a:ext>
            </a:extLst>
          </p:cNvPr>
          <p:cNvSpPr/>
          <p:nvPr/>
        </p:nvSpPr>
        <p:spPr>
          <a:xfrm>
            <a:off x="4310238" y="4976911"/>
            <a:ext cx="3004961" cy="1953538"/>
          </a:xfrm>
          <a:prstGeom prst="cloudCallout">
            <a:avLst>
              <a:gd name="adj1" fmla="val 15798"/>
              <a:gd name="adj2" fmla="val -69034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/>
              <a:t>This varies on what officers are bringing forward to discuss </a:t>
            </a:r>
          </a:p>
        </p:txBody>
      </p:sp>
    </p:spTree>
    <p:extLst>
      <p:ext uri="{BB962C8B-B14F-4D97-AF65-F5344CB8AC3E}">
        <p14:creationId xmlns:p14="http://schemas.microsoft.com/office/powerpoint/2010/main" val="383704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ADE53-0B1C-8FE2-D139-8B4F76EEF2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16028" y="3186109"/>
            <a:ext cx="3419475" cy="1495425"/>
          </a:xfrm>
          <a:prstGeom prst="roundRect">
            <a:avLst/>
          </a:prstGeom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635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Communication</a:t>
            </a: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9C25C019-2547-F26B-CD43-D8141EA9CF0A}"/>
              </a:ext>
            </a:extLst>
          </p:cNvPr>
          <p:cNvSpPr/>
          <p:nvPr/>
        </p:nvSpPr>
        <p:spPr>
          <a:xfrm>
            <a:off x="7835503" y="5061362"/>
            <a:ext cx="2799698" cy="1831148"/>
          </a:xfrm>
          <a:prstGeom prst="cloudCallout">
            <a:avLst>
              <a:gd name="adj1" fmla="val -63546"/>
              <a:gd name="adj2" fmla="val -56398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project lead officers offer good information</a:t>
            </a:r>
            <a:endParaRPr lang="en-GB" dirty="0"/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0C67576A-7CD6-3402-E49C-B77924F69BEA}"/>
              </a:ext>
            </a:extLst>
          </p:cNvPr>
          <p:cNvSpPr/>
          <p:nvPr/>
        </p:nvSpPr>
        <p:spPr>
          <a:xfrm>
            <a:off x="5181600" y="125730"/>
            <a:ext cx="3419474" cy="2688907"/>
          </a:xfrm>
          <a:prstGeom prst="cloudCallout">
            <a:avLst>
              <a:gd name="adj1" fmla="val -18604"/>
              <a:gd name="adj2" fmla="val 63755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Ongoing changes within adult social care staff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means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difficult for community members to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feel updated</a:t>
            </a:r>
            <a:endParaRPr lang="en-US" sz="1800" dirty="0"/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BA5FBE39-7AD9-0E8E-A8ED-53F10646D8BA}"/>
              </a:ext>
            </a:extLst>
          </p:cNvPr>
          <p:cNvSpPr/>
          <p:nvPr/>
        </p:nvSpPr>
        <p:spPr>
          <a:xfrm>
            <a:off x="381000" y="3790951"/>
            <a:ext cx="3648075" cy="2133600"/>
          </a:xfrm>
          <a:prstGeom prst="cloudCallout">
            <a:avLst>
              <a:gd name="adj1" fmla="val 54885"/>
              <a:gd name="adj2" fmla="val -39286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Reintroducing  face to face meeting has improved communication</a:t>
            </a:r>
            <a:endParaRPr lang="en-US" sz="1800" dirty="0"/>
          </a:p>
        </p:txBody>
      </p:sp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F478BD71-E02F-4EE1-6DA6-8D19AEB57A4F}"/>
              </a:ext>
            </a:extLst>
          </p:cNvPr>
          <p:cNvSpPr/>
          <p:nvPr/>
        </p:nvSpPr>
        <p:spPr>
          <a:xfrm>
            <a:off x="8093868" y="1709737"/>
            <a:ext cx="3793329" cy="1847850"/>
          </a:xfrm>
          <a:prstGeom prst="cloudCallout">
            <a:avLst>
              <a:gd name="adj1" fmla="val -56815"/>
              <a:gd name="adj2" fmla="val 41991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marketing material is great opportunity to </a:t>
            </a:r>
          </a:p>
          <a:p>
            <a:pPr lvl="0" algn="ctr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re-launch and get new community members</a:t>
            </a:r>
            <a:endParaRPr lang="en-GB" dirty="0"/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A7874427-C441-3241-779B-D56FFCA86E31}"/>
              </a:ext>
            </a:extLst>
          </p:cNvPr>
          <p:cNvSpPr/>
          <p:nvPr/>
        </p:nvSpPr>
        <p:spPr>
          <a:xfrm>
            <a:off x="624467" y="342900"/>
            <a:ext cx="4031137" cy="2888459"/>
          </a:xfrm>
          <a:prstGeom prst="cloudCallout">
            <a:avLst>
              <a:gd name="adj1" fmla="val 48850"/>
              <a:gd name="adj2" fmla="val 43267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Continue the co-facilitation. </a:t>
            </a:r>
          </a:p>
          <a:p>
            <a:pPr lvl="0"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genda and notes to be  circulated more promptly. </a:t>
            </a:r>
          </a:p>
          <a:p>
            <a:pPr lvl="0"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 to 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look how members are involved in agenda setting. </a:t>
            </a:r>
            <a:endParaRPr lang="en-US" sz="1800" dirty="0"/>
          </a:p>
        </p:txBody>
      </p:sp>
      <p:sp>
        <p:nvSpPr>
          <p:cNvPr id="8" name="Thought Bubble: Cloud 4">
            <a:extLst>
              <a:ext uri="{FF2B5EF4-FFF2-40B4-BE49-F238E27FC236}">
                <a16:creationId xmlns:a16="http://schemas.microsoft.com/office/drawing/2014/main" id="{BA5FBE39-7AD9-0E8E-A8ED-53F10646D8BA}"/>
              </a:ext>
            </a:extLst>
          </p:cNvPr>
          <p:cNvSpPr/>
          <p:nvPr/>
        </p:nvSpPr>
        <p:spPr>
          <a:xfrm>
            <a:off x="3357562" y="4910136"/>
            <a:ext cx="3648075" cy="2133600"/>
          </a:xfrm>
          <a:prstGeom prst="cloudCallout">
            <a:avLst>
              <a:gd name="adj1" fmla="val 29506"/>
              <a:gd name="adj2" fmla="val -58572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800" dirty="0"/>
              <a:t>Relationship between volunteers and officers feels authentic</a:t>
            </a:r>
          </a:p>
        </p:txBody>
      </p:sp>
      <p:sp>
        <p:nvSpPr>
          <p:cNvPr id="10" name="Thought Bubble: Cloud 2">
            <a:extLst>
              <a:ext uri="{FF2B5EF4-FFF2-40B4-BE49-F238E27FC236}">
                <a16:creationId xmlns:a16="http://schemas.microsoft.com/office/drawing/2014/main" id="{9C25C019-2547-F26B-CD43-D8141EA9CF0A}"/>
              </a:ext>
            </a:extLst>
          </p:cNvPr>
          <p:cNvSpPr/>
          <p:nvPr/>
        </p:nvSpPr>
        <p:spPr>
          <a:xfrm>
            <a:off x="8222456" y="3557587"/>
            <a:ext cx="2684858" cy="1352549"/>
          </a:xfrm>
          <a:prstGeom prst="cloudCallout">
            <a:avLst>
              <a:gd name="adj1" fmla="val -63546"/>
              <a:gd name="adj2" fmla="val -56398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dirty="0"/>
              <a:t>Very little communication about autism </a:t>
            </a:r>
          </a:p>
        </p:txBody>
      </p:sp>
    </p:spTree>
    <p:extLst>
      <p:ext uri="{BB962C8B-B14F-4D97-AF65-F5344CB8AC3E}">
        <p14:creationId xmlns:p14="http://schemas.microsoft.com/office/powerpoint/2010/main" val="4199008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7E978-66F7-15C7-6D0F-DB8D614653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114801" y="2895600"/>
            <a:ext cx="3419475" cy="1495425"/>
          </a:xfrm>
          <a:prstGeom prst="roundRect">
            <a:avLst/>
          </a:prstGeom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635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Working Well</a:t>
            </a: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05ADD7FD-70E0-1011-795C-F0C579626231}"/>
              </a:ext>
            </a:extLst>
          </p:cNvPr>
          <p:cNvSpPr/>
          <p:nvPr/>
        </p:nvSpPr>
        <p:spPr>
          <a:xfrm>
            <a:off x="7693818" y="752475"/>
            <a:ext cx="3505200" cy="2019300"/>
          </a:xfrm>
          <a:prstGeom prst="cloudCallout">
            <a:avLst>
              <a:gd name="adj1" fmla="val -54257"/>
              <a:gd name="adj2" fmla="val 54009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relationship between CPN members and the staff feels very balanced and authentic</a:t>
            </a:r>
            <a:endParaRPr lang="en-US" sz="1800" dirty="0"/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AB61242C-B6C4-7559-F805-996E79219C7F}"/>
              </a:ext>
            </a:extLst>
          </p:cNvPr>
          <p:cNvSpPr/>
          <p:nvPr/>
        </p:nvSpPr>
        <p:spPr>
          <a:xfrm>
            <a:off x="628054" y="1596391"/>
            <a:ext cx="3171825" cy="1600200"/>
          </a:xfrm>
          <a:prstGeom prst="cloudCallout">
            <a:avLst>
              <a:gd name="adj1" fmla="val 49246"/>
              <a:gd name="adj2" fmla="val 60565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Great co-facilitation  at meetings! </a:t>
            </a:r>
          </a:p>
          <a:p>
            <a:pPr lvl="0"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 is best</a:t>
            </a:r>
            <a:endParaRPr lang="en-US" sz="1800" dirty="0"/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094742A3-D4F1-34FE-FBEB-BCBD5C16DDF2}"/>
              </a:ext>
            </a:extLst>
          </p:cNvPr>
          <p:cNvSpPr/>
          <p:nvPr/>
        </p:nvSpPr>
        <p:spPr>
          <a:xfrm>
            <a:off x="752476" y="3933826"/>
            <a:ext cx="2862264" cy="2100262"/>
          </a:xfrm>
          <a:prstGeom prst="cloudCallout">
            <a:avLst>
              <a:gd name="adj1" fmla="val 74637"/>
              <a:gd name="adj2" fmla="val -32329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projects are varied, interesting and of value to the community </a:t>
            </a:r>
            <a:endParaRPr lang="en-GB" dirty="0"/>
          </a:p>
        </p:txBody>
      </p:sp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B94D37B3-1D68-C35A-F3EC-E23A738D1488}"/>
              </a:ext>
            </a:extLst>
          </p:cNvPr>
          <p:cNvSpPr/>
          <p:nvPr/>
        </p:nvSpPr>
        <p:spPr>
          <a:xfrm>
            <a:off x="4114801" y="219076"/>
            <a:ext cx="3419474" cy="2019299"/>
          </a:xfrm>
          <a:prstGeom prst="cloudCallout">
            <a:avLst>
              <a:gd name="adj1" fmla="val -3639"/>
              <a:gd name="adj2" fmla="val 106511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gives me a better understanding of the sense of community in Slough</a:t>
            </a:r>
            <a:endParaRPr lang="en-GB" dirty="0"/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F25808DC-5201-2940-739E-858DEF91C17A}"/>
              </a:ext>
            </a:extLst>
          </p:cNvPr>
          <p:cNvSpPr/>
          <p:nvPr/>
        </p:nvSpPr>
        <p:spPr>
          <a:xfrm>
            <a:off x="7534274" y="3429000"/>
            <a:ext cx="4298156" cy="2876550"/>
          </a:xfrm>
          <a:prstGeom prst="cloudCallout">
            <a:avLst>
              <a:gd name="adj1" fmla="val -64592"/>
              <a:gd name="adj2" fmla="val -14188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have formed a close working relationship within the network. Although we individually have our own special areas of interest we get involved in all services provided</a:t>
            </a:r>
            <a:endParaRPr lang="en-GB" dirty="0"/>
          </a:p>
        </p:txBody>
      </p:sp>
      <p:sp>
        <p:nvSpPr>
          <p:cNvPr id="9" name="Thought Bubble: Cloud 4">
            <a:extLst>
              <a:ext uri="{FF2B5EF4-FFF2-40B4-BE49-F238E27FC236}">
                <a16:creationId xmlns:a16="http://schemas.microsoft.com/office/drawing/2014/main" id="{094742A3-D4F1-34FE-FBEB-BCBD5C16DDF2}"/>
              </a:ext>
            </a:extLst>
          </p:cNvPr>
          <p:cNvSpPr/>
          <p:nvPr/>
        </p:nvSpPr>
        <p:spPr>
          <a:xfrm>
            <a:off x="4114801" y="4822521"/>
            <a:ext cx="2223369" cy="1363967"/>
          </a:xfrm>
          <a:prstGeom prst="cloudCallout">
            <a:avLst>
              <a:gd name="adj1" fmla="val 69003"/>
              <a:gd name="adj2" fmla="val -62635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Arbour Park is a central setting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0463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2CAE7-6005-A2BA-E4CC-4F0A1840DC3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GB" dirty="0"/>
              <a:t>Successfully co-designing services and activities examples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3" name="Diagram 2" descr="Successfully co-designing services and activities examples: GP access report, Self-neglect leaflet, Substance Misuse, Carers remodelling, Voluntary Sector commissioning, Advocacy">
            <a:extLst>
              <a:ext uri="{FF2B5EF4-FFF2-40B4-BE49-F238E27FC236}">
                <a16:creationId xmlns:a16="http://schemas.microsoft.com/office/drawing/2014/main" id="{EE8EBC2A-2033-BB1D-F4EF-0B1BC242C5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1446443"/>
              </p:ext>
            </p:extLst>
          </p:nvPr>
        </p:nvGraphicFramePr>
        <p:xfrm>
          <a:off x="1190625" y="133350"/>
          <a:ext cx="9525000" cy="6591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5838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7E978-66F7-15C7-6D0F-DB8D614653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194570" y="3581401"/>
            <a:ext cx="3827766" cy="1495425"/>
          </a:xfrm>
          <a:prstGeom prst="roundRect">
            <a:avLst/>
          </a:prstGeom>
          <a:gradFill rotWithShape="1"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 w="635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Strengthening our approach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10591" y="746488"/>
            <a:ext cx="4322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              </a:t>
            </a:r>
            <a:r>
              <a:rPr lang="en-GB" sz="2400" b="1" dirty="0"/>
              <a:t>Table discussion</a:t>
            </a: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05ADD7FD-70E0-1011-795C-F0C579626231}"/>
              </a:ext>
            </a:extLst>
          </p:cNvPr>
          <p:cNvSpPr/>
          <p:nvPr/>
        </p:nvSpPr>
        <p:spPr>
          <a:xfrm>
            <a:off x="7814767" y="1981201"/>
            <a:ext cx="3280696" cy="1600200"/>
          </a:xfrm>
          <a:prstGeom prst="cloudCallout">
            <a:avLst>
              <a:gd name="adj1" fmla="val -54257"/>
              <a:gd name="adj2" fmla="val 54009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Even better if we …..</a:t>
            </a:r>
            <a:endParaRPr lang="en-US" sz="1800" dirty="0"/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AB61242C-B6C4-7559-F805-996E79219C7F}"/>
              </a:ext>
            </a:extLst>
          </p:cNvPr>
          <p:cNvSpPr/>
          <p:nvPr/>
        </p:nvSpPr>
        <p:spPr>
          <a:xfrm>
            <a:off x="1022745" y="1981201"/>
            <a:ext cx="3171825" cy="1600200"/>
          </a:xfrm>
          <a:prstGeom prst="cloudCallout">
            <a:avLst>
              <a:gd name="adj1" fmla="val 49246"/>
              <a:gd name="adj2" fmla="val 60565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What works Well?</a:t>
            </a:r>
            <a:endParaRPr lang="en-US" sz="1800" dirty="0"/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094742A3-D4F1-34FE-FBEB-BCBD5C16DDF2}"/>
              </a:ext>
            </a:extLst>
          </p:cNvPr>
          <p:cNvSpPr/>
          <p:nvPr/>
        </p:nvSpPr>
        <p:spPr>
          <a:xfrm>
            <a:off x="587872" y="4446782"/>
            <a:ext cx="2904203" cy="2087833"/>
          </a:xfrm>
          <a:prstGeom prst="cloudCallout">
            <a:avLst>
              <a:gd name="adj1" fmla="val 74637"/>
              <a:gd name="adj2" fmla="val -32329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dirty="0"/>
              <a:t>How will we get there?</a:t>
            </a:r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F25808DC-5201-2940-739E-858DEF91C17A}"/>
              </a:ext>
            </a:extLst>
          </p:cNvPr>
          <p:cNvSpPr/>
          <p:nvPr/>
        </p:nvSpPr>
        <p:spPr>
          <a:xfrm>
            <a:off x="8207298" y="4159405"/>
            <a:ext cx="3713331" cy="2297151"/>
          </a:xfrm>
          <a:prstGeom prst="cloudCallout">
            <a:avLst>
              <a:gd name="adj1" fmla="val -64592"/>
              <a:gd name="adj2" fmla="val -14188"/>
            </a:avLst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Anything else?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5954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36BB0D-0CC0-1029-DF4C-B54C01080BE9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en-GB" b="1" dirty="0"/>
              <a:t>Lessons learned from the survey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06498" y="1582340"/>
            <a:ext cx="835226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To involve volunteers in the developing and designing of future self-evaluation surveys 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Fewer questions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Providing more support to encourage completion of the survey</a:t>
            </a:r>
          </a:p>
          <a:p>
            <a:r>
              <a:rPr lang="en-GB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Other opportunities to provide feedback other than surveys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Evidencing ‘you said,  we did’ in everything we do</a:t>
            </a:r>
          </a:p>
          <a:p>
            <a:r>
              <a:rPr lang="en-GB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Small group discussions will continue  to support self evaluation to build on what we started today </a:t>
            </a:r>
          </a:p>
        </p:txBody>
      </p:sp>
      <p:pic>
        <p:nvPicPr>
          <p:cNvPr id="3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687" y="5383443"/>
            <a:ext cx="42672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525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1184</TotalTime>
  <Words>539</Words>
  <Application>Microsoft Office PowerPoint</Application>
  <PresentationFormat>Widescreen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Co-production Network Self -Evaluation Feedback</vt:lpstr>
      <vt:lpstr>Decision Making</vt:lpstr>
      <vt:lpstr>Being involved </vt:lpstr>
      <vt:lpstr>Communication</vt:lpstr>
      <vt:lpstr>Working Well</vt:lpstr>
      <vt:lpstr>Successfully co-designing services and activities examples </vt:lpstr>
      <vt:lpstr>Strengthening our approach </vt:lpstr>
      <vt:lpstr>Lessons learned from the survey</vt:lpstr>
    </vt:vector>
  </TitlesOfParts>
  <Company>Slough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Co-production Network Self -Evaluation Feedback</dc:title>
  <dc:creator>Bestina Bukori</dc:creator>
  <cp:lastModifiedBy>Gaby Koenig</cp:lastModifiedBy>
  <cp:revision>50</cp:revision>
  <dcterms:created xsi:type="dcterms:W3CDTF">2023-09-29T19:14:51Z</dcterms:created>
  <dcterms:modified xsi:type="dcterms:W3CDTF">2023-12-11T14:23:38Z</dcterms:modified>
</cp:coreProperties>
</file>