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4" r:id="rId2"/>
    <p:sldId id="295" r:id="rId3"/>
    <p:sldId id="304" r:id="rId4"/>
    <p:sldId id="306" r:id="rId5"/>
    <p:sldId id="307" r:id="rId6"/>
    <p:sldId id="305" r:id="rId7"/>
    <p:sldId id="30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93673" autoAdjust="0"/>
  </p:normalViewPr>
  <p:slideViewPr>
    <p:cSldViewPr snapToGrid="0">
      <p:cViewPr varScale="1">
        <p:scale>
          <a:sx n="55" d="100"/>
          <a:sy n="55" d="100"/>
        </p:scale>
        <p:origin x="69" y="195"/>
      </p:cViewPr>
      <p:guideLst/>
    </p:cSldViewPr>
  </p:slideViewPr>
  <p:outlineViewPr>
    <p:cViewPr>
      <p:scale>
        <a:sx n="33" d="100"/>
        <a:sy n="33" d="100"/>
      </p:scale>
      <p:origin x="0" y="-12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D10EF-2AED-4715-8858-0C2B362457FB}" type="datetimeFigureOut">
              <a:rPr lang="en-GB" smtClean="0"/>
              <a:t>11/12/2023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E70DB-B850-463E-9C04-EC9579A839FA}" type="slidenum">
              <a:rPr lang="en-GB" smtClean="0"/>
              <a:t>‹#›</a:t>
            </a:fld>
            <a:endParaRPr lang="en-GB" dirty="0"/>
          </a:p>
        </p:txBody>
      </p:sp>
    </p:spTree>
    <p:extLst>
      <p:ext uri="{BB962C8B-B14F-4D97-AF65-F5344CB8AC3E}">
        <p14:creationId xmlns:p14="http://schemas.microsoft.com/office/powerpoint/2010/main" val="102172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000">
                <a:solidFill>
                  <a:schemeClr val="tx1"/>
                </a:solidFill>
                <a:latin typeface="Arial" pitchFamily="34" charset="0"/>
              </a:defRPr>
            </a:lvl1pPr>
            <a:lvl2pPr marL="691472" indent="-265300" eaLnBrk="0" hangingPunct="0">
              <a:spcBef>
                <a:spcPct val="30000"/>
              </a:spcBef>
              <a:defRPr sz="1000">
                <a:solidFill>
                  <a:schemeClr val="tx1"/>
                </a:solidFill>
                <a:latin typeface="Arial" pitchFamily="34" charset="0"/>
              </a:defRPr>
            </a:lvl2pPr>
            <a:lvl3pPr marL="1064021" indent="-211675" eaLnBrk="0" hangingPunct="0">
              <a:spcBef>
                <a:spcPct val="30000"/>
              </a:spcBef>
              <a:defRPr sz="1000">
                <a:solidFill>
                  <a:schemeClr val="tx1"/>
                </a:solidFill>
                <a:latin typeface="Arial" pitchFamily="34" charset="0"/>
              </a:defRPr>
            </a:lvl3pPr>
            <a:lvl4pPr marL="1490194" indent="-211675" eaLnBrk="0" hangingPunct="0">
              <a:spcBef>
                <a:spcPct val="30000"/>
              </a:spcBef>
              <a:defRPr sz="1000">
                <a:solidFill>
                  <a:schemeClr val="tx1"/>
                </a:solidFill>
                <a:latin typeface="Arial" pitchFamily="34" charset="0"/>
              </a:defRPr>
            </a:lvl4pPr>
            <a:lvl5pPr marL="1914956" indent="-211675" eaLnBrk="0" hangingPunct="0">
              <a:spcBef>
                <a:spcPct val="30000"/>
              </a:spcBef>
              <a:defRPr sz="1000">
                <a:solidFill>
                  <a:schemeClr val="tx1"/>
                </a:solidFill>
                <a:latin typeface="Arial" pitchFamily="34" charset="0"/>
              </a:defRPr>
            </a:lvl5pPr>
            <a:lvl6pPr marL="2321372" indent="-211675" eaLnBrk="0" fontAlgn="base" hangingPunct="0">
              <a:spcBef>
                <a:spcPct val="30000"/>
              </a:spcBef>
              <a:spcAft>
                <a:spcPct val="0"/>
              </a:spcAft>
              <a:defRPr sz="1000">
                <a:solidFill>
                  <a:schemeClr val="tx1"/>
                </a:solidFill>
                <a:latin typeface="Arial" pitchFamily="34" charset="0"/>
              </a:defRPr>
            </a:lvl6pPr>
            <a:lvl7pPr marL="2727789" indent="-211675" eaLnBrk="0" fontAlgn="base" hangingPunct="0">
              <a:spcBef>
                <a:spcPct val="30000"/>
              </a:spcBef>
              <a:spcAft>
                <a:spcPct val="0"/>
              </a:spcAft>
              <a:defRPr sz="1000">
                <a:solidFill>
                  <a:schemeClr val="tx1"/>
                </a:solidFill>
                <a:latin typeface="Arial" pitchFamily="34" charset="0"/>
              </a:defRPr>
            </a:lvl7pPr>
            <a:lvl8pPr marL="3134205" indent="-211675" eaLnBrk="0" fontAlgn="base" hangingPunct="0">
              <a:spcBef>
                <a:spcPct val="30000"/>
              </a:spcBef>
              <a:spcAft>
                <a:spcPct val="0"/>
              </a:spcAft>
              <a:defRPr sz="1000">
                <a:solidFill>
                  <a:schemeClr val="tx1"/>
                </a:solidFill>
                <a:latin typeface="Arial" pitchFamily="34" charset="0"/>
              </a:defRPr>
            </a:lvl8pPr>
            <a:lvl9pPr marL="3540621" indent="-211675"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81CAFCCE-062F-4FB2-B19E-F13D4B206FB2}" type="slidenum">
              <a:rPr lang="en-GB" altLang="en-US" sz="1200">
                <a:solidFill>
                  <a:prstClr val="black"/>
                </a:solidFill>
              </a:rPr>
              <a:pPr eaLnBrk="1" hangingPunct="1">
                <a:spcBef>
                  <a:spcPct val="0"/>
                </a:spcBef>
              </a:pPr>
              <a:t>1</a:t>
            </a:fld>
            <a:endParaRPr lang="en-GB" altLang="en-US" sz="1200" dirty="0">
              <a:solidFill>
                <a:prstClr val="black"/>
              </a:solidFill>
            </a:endParaRPr>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150438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000">
                <a:solidFill>
                  <a:schemeClr val="tx1"/>
                </a:solidFill>
                <a:latin typeface="Arial" pitchFamily="34" charset="0"/>
              </a:defRPr>
            </a:lvl1pPr>
            <a:lvl2pPr marL="691472" indent="-265300" eaLnBrk="0" hangingPunct="0">
              <a:spcBef>
                <a:spcPct val="30000"/>
              </a:spcBef>
              <a:defRPr sz="1000">
                <a:solidFill>
                  <a:schemeClr val="tx1"/>
                </a:solidFill>
                <a:latin typeface="Arial" pitchFamily="34" charset="0"/>
              </a:defRPr>
            </a:lvl2pPr>
            <a:lvl3pPr marL="1064021" indent="-211675" eaLnBrk="0" hangingPunct="0">
              <a:spcBef>
                <a:spcPct val="30000"/>
              </a:spcBef>
              <a:defRPr sz="1000">
                <a:solidFill>
                  <a:schemeClr val="tx1"/>
                </a:solidFill>
                <a:latin typeface="Arial" pitchFamily="34" charset="0"/>
              </a:defRPr>
            </a:lvl3pPr>
            <a:lvl4pPr marL="1490194" indent="-211675" eaLnBrk="0" hangingPunct="0">
              <a:spcBef>
                <a:spcPct val="30000"/>
              </a:spcBef>
              <a:defRPr sz="1000">
                <a:solidFill>
                  <a:schemeClr val="tx1"/>
                </a:solidFill>
                <a:latin typeface="Arial" pitchFamily="34" charset="0"/>
              </a:defRPr>
            </a:lvl4pPr>
            <a:lvl5pPr marL="1914956" indent="-211675" eaLnBrk="0" hangingPunct="0">
              <a:spcBef>
                <a:spcPct val="30000"/>
              </a:spcBef>
              <a:defRPr sz="1000">
                <a:solidFill>
                  <a:schemeClr val="tx1"/>
                </a:solidFill>
                <a:latin typeface="Arial" pitchFamily="34" charset="0"/>
              </a:defRPr>
            </a:lvl5pPr>
            <a:lvl6pPr marL="2321372" indent="-211675" eaLnBrk="0" fontAlgn="base" hangingPunct="0">
              <a:spcBef>
                <a:spcPct val="30000"/>
              </a:spcBef>
              <a:spcAft>
                <a:spcPct val="0"/>
              </a:spcAft>
              <a:defRPr sz="1000">
                <a:solidFill>
                  <a:schemeClr val="tx1"/>
                </a:solidFill>
                <a:latin typeface="Arial" pitchFamily="34" charset="0"/>
              </a:defRPr>
            </a:lvl6pPr>
            <a:lvl7pPr marL="2727789" indent="-211675" eaLnBrk="0" fontAlgn="base" hangingPunct="0">
              <a:spcBef>
                <a:spcPct val="30000"/>
              </a:spcBef>
              <a:spcAft>
                <a:spcPct val="0"/>
              </a:spcAft>
              <a:defRPr sz="1000">
                <a:solidFill>
                  <a:schemeClr val="tx1"/>
                </a:solidFill>
                <a:latin typeface="Arial" pitchFamily="34" charset="0"/>
              </a:defRPr>
            </a:lvl7pPr>
            <a:lvl8pPr marL="3134205" indent="-211675" eaLnBrk="0" fontAlgn="base" hangingPunct="0">
              <a:spcBef>
                <a:spcPct val="30000"/>
              </a:spcBef>
              <a:spcAft>
                <a:spcPct val="0"/>
              </a:spcAft>
              <a:defRPr sz="1000">
                <a:solidFill>
                  <a:schemeClr val="tx1"/>
                </a:solidFill>
                <a:latin typeface="Arial" pitchFamily="34" charset="0"/>
              </a:defRPr>
            </a:lvl8pPr>
            <a:lvl9pPr marL="3540621" indent="-211675"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81CAFCCE-062F-4FB2-B19E-F13D4B206FB2}" type="slidenum">
              <a:rPr lang="en-GB" altLang="en-US" sz="1200">
                <a:solidFill>
                  <a:prstClr val="black"/>
                </a:solidFill>
              </a:rPr>
              <a:pPr eaLnBrk="1" hangingPunct="1">
                <a:spcBef>
                  <a:spcPct val="0"/>
                </a:spcBef>
              </a:pPr>
              <a:t>2</a:t>
            </a:fld>
            <a:endParaRPr lang="en-GB" altLang="en-US" sz="1200" dirty="0">
              <a:solidFill>
                <a:prstClr val="black"/>
              </a:solidFill>
            </a:endParaRPr>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950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000">
                <a:solidFill>
                  <a:schemeClr val="tx1"/>
                </a:solidFill>
                <a:latin typeface="Arial" pitchFamily="34" charset="0"/>
              </a:defRPr>
            </a:lvl1pPr>
            <a:lvl2pPr marL="691472" indent="-265300" eaLnBrk="0" hangingPunct="0">
              <a:spcBef>
                <a:spcPct val="30000"/>
              </a:spcBef>
              <a:defRPr sz="1000">
                <a:solidFill>
                  <a:schemeClr val="tx1"/>
                </a:solidFill>
                <a:latin typeface="Arial" pitchFamily="34" charset="0"/>
              </a:defRPr>
            </a:lvl2pPr>
            <a:lvl3pPr marL="1064021" indent="-211675" eaLnBrk="0" hangingPunct="0">
              <a:spcBef>
                <a:spcPct val="30000"/>
              </a:spcBef>
              <a:defRPr sz="1000">
                <a:solidFill>
                  <a:schemeClr val="tx1"/>
                </a:solidFill>
                <a:latin typeface="Arial" pitchFamily="34" charset="0"/>
              </a:defRPr>
            </a:lvl3pPr>
            <a:lvl4pPr marL="1490194" indent="-211675" eaLnBrk="0" hangingPunct="0">
              <a:spcBef>
                <a:spcPct val="30000"/>
              </a:spcBef>
              <a:defRPr sz="1000">
                <a:solidFill>
                  <a:schemeClr val="tx1"/>
                </a:solidFill>
                <a:latin typeface="Arial" pitchFamily="34" charset="0"/>
              </a:defRPr>
            </a:lvl4pPr>
            <a:lvl5pPr marL="1914956" indent="-211675" eaLnBrk="0" hangingPunct="0">
              <a:spcBef>
                <a:spcPct val="30000"/>
              </a:spcBef>
              <a:defRPr sz="1000">
                <a:solidFill>
                  <a:schemeClr val="tx1"/>
                </a:solidFill>
                <a:latin typeface="Arial" pitchFamily="34" charset="0"/>
              </a:defRPr>
            </a:lvl5pPr>
            <a:lvl6pPr marL="2321372" indent="-211675" eaLnBrk="0" fontAlgn="base" hangingPunct="0">
              <a:spcBef>
                <a:spcPct val="30000"/>
              </a:spcBef>
              <a:spcAft>
                <a:spcPct val="0"/>
              </a:spcAft>
              <a:defRPr sz="1000">
                <a:solidFill>
                  <a:schemeClr val="tx1"/>
                </a:solidFill>
                <a:latin typeface="Arial" pitchFamily="34" charset="0"/>
              </a:defRPr>
            </a:lvl6pPr>
            <a:lvl7pPr marL="2727789" indent="-211675" eaLnBrk="0" fontAlgn="base" hangingPunct="0">
              <a:spcBef>
                <a:spcPct val="30000"/>
              </a:spcBef>
              <a:spcAft>
                <a:spcPct val="0"/>
              </a:spcAft>
              <a:defRPr sz="1000">
                <a:solidFill>
                  <a:schemeClr val="tx1"/>
                </a:solidFill>
                <a:latin typeface="Arial" pitchFamily="34" charset="0"/>
              </a:defRPr>
            </a:lvl7pPr>
            <a:lvl8pPr marL="3134205" indent="-211675" eaLnBrk="0" fontAlgn="base" hangingPunct="0">
              <a:spcBef>
                <a:spcPct val="30000"/>
              </a:spcBef>
              <a:spcAft>
                <a:spcPct val="0"/>
              </a:spcAft>
              <a:defRPr sz="1000">
                <a:solidFill>
                  <a:schemeClr val="tx1"/>
                </a:solidFill>
                <a:latin typeface="Arial" pitchFamily="34" charset="0"/>
              </a:defRPr>
            </a:lvl8pPr>
            <a:lvl9pPr marL="3540621" indent="-211675"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81CAFCCE-062F-4FB2-B19E-F13D4B206FB2}" type="slidenum">
              <a:rPr lang="en-GB" altLang="en-US" sz="1200">
                <a:solidFill>
                  <a:prstClr val="black"/>
                </a:solidFill>
              </a:rPr>
              <a:pPr eaLnBrk="1" hangingPunct="1">
                <a:spcBef>
                  <a:spcPct val="0"/>
                </a:spcBef>
              </a:pPr>
              <a:t>3</a:t>
            </a:fld>
            <a:endParaRPr lang="en-GB" altLang="en-US" sz="1200" dirty="0">
              <a:solidFill>
                <a:prstClr val="black"/>
              </a:solidFill>
            </a:endParaRPr>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52800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000">
                <a:solidFill>
                  <a:schemeClr val="tx1"/>
                </a:solidFill>
                <a:latin typeface="Arial" pitchFamily="34" charset="0"/>
              </a:defRPr>
            </a:lvl1pPr>
            <a:lvl2pPr marL="691472" indent="-265300" eaLnBrk="0" hangingPunct="0">
              <a:spcBef>
                <a:spcPct val="30000"/>
              </a:spcBef>
              <a:defRPr sz="1000">
                <a:solidFill>
                  <a:schemeClr val="tx1"/>
                </a:solidFill>
                <a:latin typeface="Arial" pitchFamily="34" charset="0"/>
              </a:defRPr>
            </a:lvl2pPr>
            <a:lvl3pPr marL="1064021" indent="-211675" eaLnBrk="0" hangingPunct="0">
              <a:spcBef>
                <a:spcPct val="30000"/>
              </a:spcBef>
              <a:defRPr sz="1000">
                <a:solidFill>
                  <a:schemeClr val="tx1"/>
                </a:solidFill>
                <a:latin typeface="Arial" pitchFamily="34" charset="0"/>
              </a:defRPr>
            </a:lvl3pPr>
            <a:lvl4pPr marL="1490194" indent="-211675" eaLnBrk="0" hangingPunct="0">
              <a:spcBef>
                <a:spcPct val="30000"/>
              </a:spcBef>
              <a:defRPr sz="1000">
                <a:solidFill>
                  <a:schemeClr val="tx1"/>
                </a:solidFill>
                <a:latin typeface="Arial" pitchFamily="34" charset="0"/>
              </a:defRPr>
            </a:lvl4pPr>
            <a:lvl5pPr marL="1914956" indent="-211675" eaLnBrk="0" hangingPunct="0">
              <a:spcBef>
                <a:spcPct val="30000"/>
              </a:spcBef>
              <a:defRPr sz="1000">
                <a:solidFill>
                  <a:schemeClr val="tx1"/>
                </a:solidFill>
                <a:latin typeface="Arial" pitchFamily="34" charset="0"/>
              </a:defRPr>
            </a:lvl5pPr>
            <a:lvl6pPr marL="2321372" indent="-211675" eaLnBrk="0" fontAlgn="base" hangingPunct="0">
              <a:spcBef>
                <a:spcPct val="30000"/>
              </a:spcBef>
              <a:spcAft>
                <a:spcPct val="0"/>
              </a:spcAft>
              <a:defRPr sz="1000">
                <a:solidFill>
                  <a:schemeClr val="tx1"/>
                </a:solidFill>
                <a:latin typeface="Arial" pitchFamily="34" charset="0"/>
              </a:defRPr>
            </a:lvl6pPr>
            <a:lvl7pPr marL="2727789" indent="-211675" eaLnBrk="0" fontAlgn="base" hangingPunct="0">
              <a:spcBef>
                <a:spcPct val="30000"/>
              </a:spcBef>
              <a:spcAft>
                <a:spcPct val="0"/>
              </a:spcAft>
              <a:defRPr sz="1000">
                <a:solidFill>
                  <a:schemeClr val="tx1"/>
                </a:solidFill>
                <a:latin typeface="Arial" pitchFamily="34" charset="0"/>
              </a:defRPr>
            </a:lvl7pPr>
            <a:lvl8pPr marL="3134205" indent="-211675" eaLnBrk="0" fontAlgn="base" hangingPunct="0">
              <a:spcBef>
                <a:spcPct val="30000"/>
              </a:spcBef>
              <a:spcAft>
                <a:spcPct val="0"/>
              </a:spcAft>
              <a:defRPr sz="1000">
                <a:solidFill>
                  <a:schemeClr val="tx1"/>
                </a:solidFill>
                <a:latin typeface="Arial" pitchFamily="34" charset="0"/>
              </a:defRPr>
            </a:lvl8pPr>
            <a:lvl9pPr marL="3540621" indent="-211675"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81CAFCCE-062F-4FB2-B19E-F13D4B206FB2}" type="slidenum">
              <a:rPr lang="en-GB" altLang="en-US" sz="1200">
                <a:solidFill>
                  <a:prstClr val="black"/>
                </a:solidFill>
              </a:rPr>
              <a:pPr eaLnBrk="1" hangingPunct="1">
                <a:spcBef>
                  <a:spcPct val="0"/>
                </a:spcBef>
              </a:pPr>
              <a:t>4</a:t>
            </a:fld>
            <a:endParaRPr lang="en-GB" altLang="en-US" sz="1200" dirty="0">
              <a:solidFill>
                <a:prstClr val="black"/>
              </a:solidFill>
            </a:endParaRPr>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64537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000">
                <a:solidFill>
                  <a:schemeClr val="tx1"/>
                </a:solidFill>
                <a:latin typeface="Arial" pitchFamily="34" charset="0"/>
              </a:defRPr>
            </a:lvl1pPr>
            <a:lvl2pPr marL="691472" indent="-265300" eaLnBrk="0" hangingPunct="0">
              <a:spcBef>
                <a:spcPct val="30000"/>
              </a:spcBef>
              <a:defRPr sz="1000">
                <a:solidFill>
                  <a:schemeClr val="tx1"/>
                </a:solidFill>
                <a:latin typeface="Arial" pitchFamily="34" charset="0"/>
              </a:defRPr>
            </a:lvl2pPr>
            <a:lvl3pPr marL="1064021" indent="-211675" eaLnBrk="0" hangingPunct="0">
              <a:spcBef>
                <a:spcPct val="30000"/>
              </a:spcBef>
              <a:defRPr sz="1000">
                <a:solidFill>
                  <a:schemeClr val="tx1"/>
                </a:solidFill>
                <a:latin typeface="Arial" pitchFamily="34" charset="0"/>
              </a:defRPr>
            </a:lvl3pPr>
            <a:lvl4pPr marL="1490194" indent="-211675" eaLnBrk="0" hangingPunct="0">
              <a:spcBef>
                <a:spcPct val="30000"/>
              </a:spcBef>
              <a:defRPr sz="1000">
                <a:solidFill>
                  <a:schemeClr val="tx1"/>
                </a:solidFill>
                <a:latin typeface="Arial" pitchFamily="34" charset="0"/>
              </a:defRPr>
            </a:lvl4pPr>
            <a:lvl5pPr marL="1914956" indent="-211675" eaLnBrk="0" hangingPunct="0">
              <a:spcBef>
                <a:spcPct val="30000"/>
              </a:spcBef>
              <a:defRPr sz="1000">
                <a:solidFill>
                  <a:schemeClr val="tx1"/>
                </a:solidFill>
                <a:latin typeface="Arial" pitchFamily="34" charset="0"/>
              </a:defRPr>
            </a:lvl5pPr>
            <a:lvl6pPr marL="2321372" indent="-211675" eaLnBrk="0" fontAlgn="base" hangingPunct="0">
              <a:spcBef>
                <a:spcPct val="30000"/>
              </a:spcBef>
              <a:spcAft>
                <a:spcPct val="0"/>
              </a:spcAft>
              <a:defRPr sz="1000">
                <a:solidFill>
                  <a:schemeClr val="tx1"/>
                </a:solidFill>
                <a:latin typeface="Arial" pitchFamily="34" charset="0"/>
              </a:defRPr>
            </a:lvl6pPr>
            <a:lvl7pPr marL="2727789" indent="-211675" eaLnBrk="0" fontAlgn="base" hangingPunct="0">
              <a:spcBef>
                <a:spcPct val="30000"/>
              </a:spcBef>
              <a:spcAft>
                <a:spcPct val="0"/>
              </a:spcAft>
              <a:defRPr sz="1000">
                <a:solidFill>
                  <a:schemeClr val="tx1"/>
                </a:solidFill>
                <a:latin typeface="Arial" pitchFamily="34" charset="0"/>
              </a:defRPr>
            </a:lvl7pPr>
            <a:lvl8pPr marL="3134205" indent="-211675" eaLnBrk="0" fontAlgn="base" hangingPunct="0">
              <a:spcBef>
                <a:spcPct val="30000"/>
              </a:spcBef>
              <a:spcAft>
                <a:spcPct val="0"/>
              </a:spcAft>
              <a:defRPr sz="1000">
                <a:solidFill>
                  <a:schemeClr val="tx1"/>
                </a:solidFill>
                <a:latin typeface="Arial" pitchFamily="34" charset="0"/>
              </a:defRPr>
            </a:lvl8pPr>
            <a:lvl9pPr marL="3540621" indent="-211675"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81CAFCCE-062F-4FB2-B19E-F13D4B206FB2}" type="slidenum">
              <a:rPr lang="en-GB" altLang="en-US" sz="1200">
                <a:solidFill>
                  <a:prstClr val="black"/>
                </a:solidFill>
              </a:rPr>
              <a:pPr eaLnBrk="1" hangingPunct="1">
                <a:spcBef>
                  <a:spcPct val="0"/>
                </a:spcBef>
              </a:pPr>
              <a:t>5</a:t>
            </a:fld>
            <a:endParaRPr lang="en-GB" altLang="en-US" sz="1200" dirty="0">
              <a:solidFill>
                <a:prstClr val="black"/>
              </a:solidFill>
            </a:endParaRPr>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52785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000">
                <a:solidFill>
                  <a:schemeClr val="tx1"/>
                </a:solidFill>
                <a:latin typeface="Arial" pitchFamily="34" charset="0"/>
              </a:defRPr>
            </a:lvl1pPr>
            <a:lvl2pPr marL="691472" indent="-265300" eaLnBrk="0" hangingPunct="0">
              <a:spcBef>
                <a:spcPct val="30000"/>
              </a:spcBef>
              <a:defRPr sz="1000">
                <a:solidFill>
                  <a:schemeClr val="tx1"/>
                </a:solidFill>
                <a:latin typeface="Arial" pitchFamily="34" charset="0"/>
              </a:defRPr>
            </a:lvl2pPr>
            <a:lvl3pPr marL="1064021" indent="-211675" eaLnBrk="0" hangingPunct="0">
              <a:spcBef>
                <a:spcPct val="30000"/>
              </a:spcBef>
              <a:defRPr sz="1000">
                <a:solidFill>
                  <a:schemeClr val="tx1"/>
                </a:solidFill>
                <a:latin typeface="Arial" pitchFamily="34" charset="0"/>
              </a:defRPr>
            </a:lvl3pPr>
            <a:lvl4pPr marL="1490194" indent="-211675" eaLnBrk="0" hangingPunct="0">
              <a:spcBef>
                <a:spcPct val="30000"/>
              </a:spcBef>
              <a:defRPr sz="1000">
                <a:solidFill>
                  <a:schemeClr val="tx1"/>
                </a:solidFill>
                <a:latin typeface="Arial" pitchFamily="34" charset="0"/>
              </a:defRPr>
            </a:lvl4pPr>
            <a:lvl5pPr marL="1914956" indent="-211675" eaLnBrk="0" hangingPunct="0">
              <a:spcBef>
                <a:spcPct val="30000"/>
              </a:spcBef>
              <a:defRPr sz="1000">
                <a:solidFill>
                  <a:schemeClr val="tx1"/>
                </a:solidFill>
                <a:latin typeface="Arial" pitchFamily="34" charset="0"/>
              </a:defRPr>
            </a:lvl5pPr>
            <a:lvl6pPr marL="2321372" indent="-211675" eaLnBrk="0" fontAlgn="base" hangingPunct="0">
              <a:spcBef>
                <a:spcPct val="30000"/>
              </a:spcBef>
              <a:spcAft>
                <a:spcPct val="0"/>
              </a:spcAft>
              <a:defRPr sz="1000">
                <a:solidFill>
                  <a:schemeClr val="tx1"/>
                </a:solidFill>
                <a:latin typeface="Arial" pitchFamily="34" charset="0"/>
              </a:defRPr>
            </a:lvl6pPr>
            <a:lvl7pPr marL="2727789" indent="-211675" eaLnBrk="0" fontAlgn="base" hangingPunct="0">
              <a:spcBef>
                <a:spcPct val="30000"/>
              </a:spcBef>
              <a:spcAft>
                <a:spcPct val="0"/>
              </a:spcAft>
              <a:defRPr sz="1000">
                <a:solidFill>
                  <a:schemeClr val="tx1"/>
                </a:solidFill>
                <a:latin typeface="Arial" pitchFamily="34" charset="0"/>
              </a:defRPr>
            </a:lvl7pPr>
            <a:lvl8pPr marL="3134205" indent="-211675" eaLnBrk="0" fontAlgn="base" hangingPunct="0">
              <a:spcBef>
                <a:spcPct val="30000"/>
              </a:spcBef>
              <a:spcAft>
                <a:spcPct val="0"/>
              </a:spcAft>
              <a:defRPr sz="1000">
                <a:solidFill>
                  <a:schemeClr val="tx1"/>
                </a:solidFill>
                <a:latin typeface="Arial" pitchFamily="34" charset="0"/>
              </a:defRPr>
            </a:lvl8pPr>
            <a:lvl9pPr marL="3540621" indent="-211675"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81CAFCCE-062F-4FB2-B19E-F13D4B206FB2}" type="slidenum">
              <a:rPr lang="en-GB" altLang="en-US" sz="1200">
                <a:solidFill>
                  <a:prstClr val="black"/>
                </a:solidFill>
              </a:rPr>
              <a:pPr eaLnBrk="1" hangingPunct="1">
                <a:spcBef>
                  <a:spcPct val="0"/>
                </a:spcBef>
              </a:pPr>
              <a:t>7</a:t>
            </a:fld>
            <a:endParaRPr lang="en-GB" altLang="en-US" sz="1200" dirty="0">
              <a:solidFill>
                <a:prstClr val="black"/>
              </a:solidFill>
            </a:endParaRPr>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p:spPr>
        <p:txBody>
          <a:bodyPr/>
          <a:lstStyle/>
          <a:p>
            <a:pPr eaLnBrk="1" hangingPunct="1"/>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162994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C102-359A-A2CE-C39A-1E4D6E103B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D77944-2A19-ABC5-B4C4-9A5AFBC905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A45B77-FCC6-7799-6621-A9E8CCE0765D}"/>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5" name="Footer Placeholder 4">
            <a:extLst>
              <a:ext uri="{FF2B5EF4-FFF2-40B4-BE49-F238E27FC236}">
                <a16:creationId xmlns:a16="http://schemas.microsoft.com/office/drawing/2014/main" id="{03827966-CC21-13E6-E741-A9AE34030AD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8A6C73-AE9F-0460-616D-F587C677C3EB}"/>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287721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A728-DAFA-FCF7-5A0F-3C9C784A0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98BE32-3205-1280-F8D5-A96ADA3156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BC03E-3506-B198-E79A-766DD2A4A321}"/>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5" name="Footer Placeholder 4">
            <a:extLst>
              <a:ext uri="{FF2B5EF4-FFF2-40B4-BE49-F238E27FC236}">
                <a16:creationId xmlns:a16="http://schemas.microsoft.com/office/drawing/2014/main" id="{7C2E6C0D-68D3-C845-0EC1-DD180DA441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AA86D3-AB54-E070-8A58-FF2072D34558}"/>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424785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259783-BACB-3460-6A56-085AB61084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1B367C-1A09-CDAA-987E-19923D225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A95318-DD2D-37CD-8745-D934DB044E2C}"/>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5" name="Footer Placeholder 4">
            <a:extLst>
              <a:ext uri="{FF2B5EF4-FFF2-40B4-BE49-F238E27FC236}">
                <a16:creationId xmlns:a16="http://schemas.microsoft.com/office/drawing/2014/main" id="{CF4D5E32-826A-1750-8215-A9EC674337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D2673D-9BC6-7280-F0E5-9955DB46E3FD}"/>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249143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0F09-BB35-6971-E615-CF9061DA5F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8F65F5-C532-D630-8F43-637D0F805B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D6A9DB-84B6-4BC6-2BA1-83B9844CFD76}"/>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5" name="Footer Placeholder 4">
            <a:extLst>
              <a:ext uri="{FF2B5EF4-FFF2-40B4-BE49-F238E27FC236}">
                <a16:creationId xmlns:a16="http://schemas.microsoft.com/office/drawing/2014/main" id="{950B7495-0379-FD14-807F-A49673466D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6F9158-D769-8131-DC1A-B24BDFFB6E82}"/>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9081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EA03E-D538-00B5-F8A4-4FC30A196D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488FC4-D789-6A22-CEA6-81D9352A90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C6C344-1A57-A6C4-6D2C-550517D80D75}"/>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5" name="Footer Placeholder 4">
            <a:extLst>
              <a:ext uri="{FF2B5EF4-FFF2-40B4-BE49-F238E27FC236}">
                <a16:creationId xmlns:a16="http://schemas.microsoft.com/office/drawing/2014/main" id="{548D5256-E28B-3DF5-3CE5-4BBDB909CA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51FD24-AF8E-04FF-D1AE-2FB451086053}"/>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424131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993E-DB09-4656-657A-BD9665FE74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61E1C5-7EA7-961D-C7F7-4D37BBF2EE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878A60-B832-9635-C73C-D1E55DCF07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D29A52-22F8-F3A5-BE62-F84F99500D49}"/>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6" name="Footer Placeholder 5">
            <a:extLst>
              <a:ext uri="{FF2B5EF4-FFF2-40B4-BE49-F238E27FC236}">
                <a16:creationId xmlns:a16="http://schemas.microsoft.com/office/drawing/2014/main" id="{DC989FEC-5358-FDD9-F1B6-95D4F4624F0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38F426C-2A4D-44AB-92F4-679BA278E873}"/>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315713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1650-25C4-88F6-5990-3B8BFA5289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9BDBBC-FC3C-C2EB-CBFC-BF26671CF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B11312-D67B-D9FF-B1AC-7695625F26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6F7A40-AF49-033D-FEC9-C539B1EA0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7F1C42-A3F8-E4CF-E6B6-139C2B717B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9F2A21-D924-ADC0-2A0B-591E4375A749}"/>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8" name="Footer Placeholder 7">
            <a:extLst>
              <a:ext uri="{FF2B5EF4-FFF2-40B4-BE49-F238E27FC236}">
                <a16:creationId xmlns:a16="http://schemas.microsoft.com/office/drawing/2014/main" id="{1A6D3800-F475-46F9-AD26-4D275B2DB01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6913FA2-4E44-F6D9-3439-C32DC176183F}"/>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75240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4308-BA12-8B5D-E44E-37A373571E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255063-8728-27D2-7B6F-DDE5A2B0922B}"/>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4" name="Footer Placeholder 3">
            <a:extLst>
              <a:ext uri="{FF2B5EF4-FFF2-40B4-BE49-F238E27FC236}">
                <a16:creationId xmlns:a16="http://schemas.microsoft.com/office/drawing/2014/main" id="{9C13856A-6063-66C2-1840-A8B0A6B316F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C932884-10D3-CE28-CCB3-D383F0A7F0C4}"/>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315104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58535-4AAF-C884-44FC-4F39FFF240DF}"/>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3" name="Footer Placeholder 2">
            <a:extLst>
              <a:ext uri="{FF2B5EF4-FFF2-40B4-BE49-F238E27FC236}">
                <a16:creationId xmlns:a16="http://schemas.microsoft.com/office/drawing/2014/main" id="{0AF93ECC-D582-F916-5B4D-58AE9028B28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FBDE46C-00F3-1F10-CF00-3641A86906D9}"/>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45302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25A0-9479-5E58-B480-A6389B76A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873FD6-4000-A551-04EF-551FF5AAB4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931B6A-B192-08BC-1975-0DC8EFB35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E1494-4120-01F7-C535-E5EA17D6D187}"/>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6" name="Footer Placeholder 5">
            <a:extLst>
              <a:ext uri="{FF2B5EF4-FFF2-40B4-BE49-F238E27FC236}">
                <a16:creationId xmlns:a16="http://schemas.microsoft.com/office/drawing/2014/main" id="{23CEDBF5-6EAC-F7DF-CD7D-DCE8E0E544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156FF32-8F15-DA98-F812-5981F17F7239}"/>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205089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4141-2389-5125-377E-FB570FEEE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051487-15D4-C900-F195-491A3803A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9363093-5E44-A356-19C0-274BA72DC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2C41E-BFAB-C82F-AB72-3AC5F6BDCE7D}"/>
              </a:ext>
            </a:extLst>
          </p:cNvPr>
          <p:cNvSpPr>
            <a:spLocks noGrp="1"/>
          </p:cNvSpPr>
          <p:nvPr>
            <p:ph type="dt" sz="half" idx="10"/>
          </p:nvPr>
        </p:nvSpPr>
        <p:spPr/>
        <p:txBody>
          <a:bodyPr/>
          <a:lstStyle/>
          <a:p>
            <a:fld id="{0D639F97-875C-4892-B46A-53A0AB9AC20C}" type="datetimeFigureOut">
              <a:rPr lang="en-GB" smtClean="0"/>
              <a:t>11/12/2023</a:t>
            </a:fld>
            <a:endParaRPr lang="en-GB" dirty="0"/>
          </a:p>
        </p:txBody>
      </p:sp>
      <p:sp>
        <p:nvSpPr>
          <p:cNvPr id="6" name="Footer Placeholder 5">
            <a:extLst>
              <a:ext uri="{FF2B5EF4-FFF2-40B4-BE49-F238E27FC236}">
                <a16:creationId xmlns:a16="http://schemas.microsoft.com/office/drawing/2014/main" id="{9B7E9699-B160-0A45-7A89-34D58CFC76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E4C14E-4AA3-6D44-BC7B-7E8CE6CA6E9B}"/>
              </a:ext>
            </a:extLst>
          </p:cNvPr>
          <p:cNvSpPr>
            <a:spLocks noGrp="1"/>
          </p:cNvSpPr>
          <p:nvPr>
            <p:ph type="sldNum" sz="quarter" idx="12"/>
          </p:nvPr>
        </p:nvSpPr>
        <p:spPr/>
        <p:txBody>
          <a:bodyPr/>
          <a:lstStyle/>
          <a:p>
            <a:fld id="{4103B968-8C53-4E12-AA71-71680D9841B6}" type="slidenum">
              <a:rPr lang="en-GB" smtClean="0"/>
              <a:t>‹#›</a:t>
            </a:fld>
            <a:endParaRPr lang="en-GB" dirty="0"/>
          </a:p>
        </p:txBody>
      </p:sp>
    </p:spTree>
    <p:extLst>
      <p:ext uri="{BB962C8B-B14F-4D97-AF65-F5344CB8AC3E}">
        <p14:creationId xmlns:p14="http://schemas.microsoft.com/office/powerpoint/2010/main" val="144107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DE484-69DA-6C21-703C-B984523A0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BFC191-4BAD-1C63-E2B6-B3DD41824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E19D46-BB90-8D24-B1DC-F3F2F4CEB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39F97-875C-4892-B46A-53A0AB9AC20C}" type="datetimeFigureOut">
              <a:rPr lang="en-GB" smtClean="0"/>
              <a:t>11/12/2023</a:t>
            </a:fld>
            <a:endParaRPr lang="en-GB" dirty="0"/>
          </a:p>
        </p:txBody>
      </p:sp>
      <p:sp>
        <p:nvSpPr>
          <p:cNvPr id="5" name="Footer Placeholder 4">
            <a:extLst>
              <a:ext uri="{FF2B5EF4-FFF2-40B4-BE49-F238E27FC236}">
                <a16:creationId xmlns:a16="http://schemas.microsoft.com/office/drawing/2014/main" id="{0AE44034-4DDB-9B51-A96E-252393F8F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C2A75EC-C31E-E4E4-6B60-AA5F4CB8A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3B968-8C53-4E12-AA71-71680D9841B6}" type="slidenum">
              <a:rPr lang="en-GB" smtClean="0"/>
              <a:t>‹#›</a:t>
            </a:fld>
            <a:endParaRPr lang="en-GB" dirty="0"/>
          </a:p>
        </p:txBody>
      </p:sp>
    </p:spTree>
    <p:extLst>
      <p:ext uri="{BB962C8B-B14F-4D97-AF65-F5344CB8AC3E}">
        <p14:creationId xmlns:p14="http://schemas.microsoft.com/office/powerpoint/2010/main" val="99886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C183D7F6-B498-43B3-948B-1728B52AA6E4}">
                <adec:decorative xmlns:adec="http://schemas.microsoft.com/office/drawing/2017/decorative" val="1"/>
              </a:ext>
            </a:extLst>
          </p:cNvPr>
          <p:cNvSpPr>
            <a:spLocks noChangeArrowheads="1"/>
          </p:cNvSpPr>
          <p:nvPr/>
        </p:nvSpPr>
        <p:spPr bwMode="auto">
          <a:xfrm>
            <a:off x="1587" y="6094402"/>
            <a:ext cx="12190413" cy="836713"/>
          </a:xfrm>
          <a:prstGeom prst="rect">
            <a:avLst/>
          </a:prstGeom>
          <a:solidFill>
            <a:srgbClr val="9E66AA"/>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sp>
        <p:nvSpPr>
          <p:cNvPr id="14340" name="Rectangle 4">
            <a:extLst>
              <a:ext uri="{C183D7F6-B498-43B3-948B-1728B52AA6E4}">
                <adec:decorative xmlns:adec="http://schemas.microsoft.com/office/drawing/2017/decorative" val="1"/>
              </a:ext>
            </a:extLst>
          </p:cNvPr>
          <p:cNvSpPr>
            <a:spLocks noChangeArrowheads="1"/>
          </p:cNvSpPr>
          <p:nvPr/>
        </p:nvSpPr>
        <p:spPr bwMode="auto">
          <a:xfrm>
            <a:off x="1587" y="0"/>
            <a:ext cx="12190413" cy="835200"/>
          </a:xfrm>
          <a:prstGeom prst="rect">
            <a:avLst/>
          </a:prstGeom>
          <a:solidFill>
            <a:srgbClr val="9E66AA"/>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pic>
        <p:nvPicPr>
          <p:cNvPr id="6" name="Picture 5" descr="Slough Borough Council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9" y="6165305"/>
            <a:ext cx="1615443" cy="582169"/>
          </a:xfrm>
          <a:prstGeom prst="rect">
            <a:avLst/>
          </a:prstGeom>
        </p:spPr>
      </p:pic>
      <p:sp>
        <p:nvSpPr>
          <p:cNvPr id="3" name="Title 2">
            <a:extLst>
              <a:ext uri="{FF2B5EF4-FFF2-40B4-BE49-F238E27FC236}">
                <a16:creationId xmlns:a16="http://schemas.microsoft.com/office/drawing/2014/main" id="{DB7E00B0-183C-DF02-89E0-1DECD2F1A7CB}"/>
              </a:ext>
            </a:extLst>
          </p:cNvPr>
          <p:cNvSpPr txBox="1">
            <a:spLocks noGrp="1"/>
          </p:cNvSpPr>
          <p:nvPr>
            <p:ph type="title" idx="4294967295"/>
          </p:nvPr>
        </p:nvSpPr>
        <p:spPr>
          <a:xfrm>
            <a:off x="5646420" y="1209050"/>
            <a:ext cx="5353050" cy="3702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240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n-lt"/>
                <a:ea typeface="+mn-ea"/>
                <a:cs typeface="+mn-cs"/>
              </a:rPr>
              <a:t>Update on:</a:t>
            </a:r>
          </a:p>
          <a:p>
            <a:pPr marL="514350" marR="0" lvl="0" indent="-514350" algn="l" defTabSz="914400" rtl="0" eaLnBrk="1" fontAlgn="base" latinLnBrk="0" hangingPunct="1">
              <a:lnSpc>
                <a:spcPct val="100000"/>
              </a:lnSpc>
              <a:spcBef>
                <a:spcPct val="0"/>
              </a:spcBef>
              <a:spcAft>
                <a:spcPts val="2400"/>
              </a:spcAft>
              <a:buClrTx/>
              <a:buSzTx/>
              <a:buFontTx/>
              <a:buAutoNum type="arabicPeriod"/>
              <a:tabLst/>
              <a:defRPr/>
            </a:pPr>
            <a:r>
              <a:rPr kumimoji="0" lang="en-GB" sz="3200" b="1" i="0" u="none" strike="noStrike" kern="1200" cap="none" spc="0" normalizeH="0" baseline="0" noProof="0" dirty="0">
                <a:ln>
                  <a:noFill/>
                </a:ln>
                <a:solidFill>
                  <a:schemeClr val="tx1"/>
                </a:solidFill>
                <a:effectLst/>
                <a:uLnTx/>
                <a:uFillTx/>
                <a:latin typeface="+mn-lt"/>
                <a:ea typeface="+mn-ea"/>
                <a:cs typeface="+mn-cs"/>
              </a:rPr>
              <a:t>Community Connectors</a:t>
            </a:r>
          </a:p>
          <a:p>
            <a:pPr marL="514350" lvl="0" indent="-514350" fontAlgn="base">
              <a:lnSpc>
                <a:spcPct val="200000"/>
              </a:lnSpc>
              <a:spcBef>
                <a:spcPts val="1800"/>
              </a:spcBef>
              <a:spcAft>
                <a:spcPts val="3600"/>
              </a:spcAft>
              <a:buFontTx/>
              <a:buAutoNum type="arabicPeriod"/>
              <a:defRPr/>
            </a:pPr>
            <a:r>
              <a:rPr kumimoji="0" lang="en-GB" sz="3200" b="1" i="0" u="none" strike="noStrike" kern="1200" cap="none" spc="0" normalizeH="0" baseline="0" noProof="0" dirty="0">
                <a:ln>
                  <a:noFill/>
                </a:ln>
                <a:solidFill>
                  <a:schemeClr val="tx1"/>
                </a:solidFill>
                <a:effectLst/>
                <a:uLnTx/>
                <a:uFillTx/>
                <a:latin typeface="+mn-lt"/>
                <a:ea typeface="+mn-ea"/>
                <a:cs typeface="+mn-cs"/>
              </a:rPr>
              <a:t>Carers support </a:t>
            </a:r>
            <a:br>
              <a:rPr kumimoji="0" lang="en-GB" sz="3200" b="1" i="0" u="none" strike="noStrike" kern="1200" cap="none" spc="0" normalizeH="0" baseline="0" noProof="0" dirty="0">
                <a:ln>
                  <a:noFill/>
                </a:ln>
                <a:solidFill>
                  <a:schemeClr val="tx1"/>
                </a:solidFill>
                <a:effectLst/>
                <a:uLnTx/>
                <a:uFillTx/>
                <a:latin typeface="+mn-lt"/>
                <a:ea typeface="+mn-ea"/>
                <a:cs typeface="+mn-cs"/>
              </a:rPr>
            </a:br>
            <a:r>
              <a:rPr lang="en-GB" altLang="en-US" sz="3000" b="1" dirty="0">
                <a:latin typeface="+mn-lt"/>
              </a:rPr>
              <a:t>9th November 2023</a:t>
            </a:r>
            <a:endParaRPr kumimoji="0" lang="en-US" altLang="en-US"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a:extLst>
              <a:ext uri="{FF2B5EF4-FFF2-40B4-BE49-F238E27FC236}">
                <a16:creationId xmlns:a16="http://schemas.microsoft.com/office/drawing/2014/main" id="{343CDAEA-2815-DB1C-68BB-19CC89D46B1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50" y="956507"/>
            <a:ext cx="4462761" cy="4462761"/>
          </a:xfrm>
          <a:prstGeom prst="rect">
            <a:avLst/>
          </a:prstGeom>
        </p:spPr>
      </p:pic>
    </p:spTree>
    <p:extLst>
      <p:ext uri="{BB962C8B-B14F-4D97-AF65-F5344CB8AC3E}">
        <p14:creationId xmlns:p14="http://schemas.microsoft.com/office/powerpoint/2010/main" val="37317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idx="4294967295"/>
          </p:nvPr>
        </p:nvSpPr>
        <p:spPr bwMode="auto">
          <a:xfrm>
            <a:off x="1587" y="0"/>
            <a:ext cx="12190413" cy="835200"/>
          </a:xfrm>
          <a:prstGeom prst="rect">
            <a:avLst/>
          </a:prstGeom>
          <a:solidFill>
            <a:srgbClr val="9E66AA"/>
          </a:solidFill>
          <a:ln w="9525">
            <a:solidFill>
              <a:srgbClr val="9E66AA"/>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Arial" pitchFamily="34" charset="0"/>
                <a:ea typeface="+mn-ea"/>
                <a:cs typeface="+mn-cs"/>
              </a:rPr>
              <a:t>Background</a:t>
            </a:r>
          </a:p>
        </p:txBody>
      </p:sp>
      <p:sp>
        <p:nvSpPr>
          <p:cNvPr id="5" name="Content Placeholder 4">
            <a:extLst>
              <a:ext uri="{FF2B5EF4-FFF2-40B4-BE49-F238E27FC236}">
                <a16:creationId xmlns:a16="http://schemas.microsoft.com/office/drawing/2014/main" id="{9C6D788F-5F7D-DB26-F368-A942C53901E7}"/>
              </a:ext>
            </a:extLst>
          </p:cNvPr>
          <p:cNvSpPr>
            <a:spLocks noGrp="1"/>
          </p:cNvSpPr>
          <p:nvPr>
            <p:ph sz="half" idx="2"/>
          </p:nvPr>
        </p:nvSpPr>
        <p:spPr>
          <a:xfrm>
            <a:off x="4314824" y="1043025"/>
            <a:ext cx="7400926" cy="4624350"/>
          </a:xfrm>
        </p:spPr>
        <p:txBody>
          <a:bodyPr>
            <a:normAutofit/>
          </a:bodyPr>
          <a:lstStyle/>
          <a:p>
            <a:pPr marL="0" indent="0">
              <a:buNone/>
            </a:pPr>
            <a:r>
              <a:rPr lang="en-GB" sz="2400" dirty="0">
                <a:latin typeface="Arial" panose="020B0604020202020204" pitchFamily="34" charset="0"/>
                <a:ea typeface="Calibri" panose="020F0502020204030204" pitchFamily="34" charset="0"/>
              </a:rPr>
              <a:t>Community Connector role i</a:t>
            </a:r>
            <a:r>
              <a:rPr lang="en-GB" sz="2400" dirty="0">
                <a:effectLst/>
                <a:latin typeface="Arial" panose="020B0604020202020204" pitchFamily="34" charset="0"/>
                <a:ea typeface="Calibri" panose="020F0502020204030204" pitchFamily="34" charset="0"/>
              </a:rPr>
              <a:t>s based on feedback from residents.</a:t>
            </a:r>
          </a:p>
          <a:p>
            <a:pPr marL="0" indent="0">
              <a:buNone/>
            </a:pPr>
            <a:r>
              <a:rPr lang="en-GB" sz="2400" dirty="0">
                <a:latin typeface="Arial" panose="020B0604020202020204" pitchFamily="34" charset="0"/>
                <a:ea typeface="Calibri" panose="020F0502020204030204" pitchFamily="34" charset="0"/>
              </a:rPr>
              <a:t>People</a:t>
            </a:r>
            <a:r>
              <a:rPr lang="en-GB" sz="2400" dirty="0">
                <a:effectLst/>
                <a:latin typeface="Arial" panose="020B0604020202020204" pitchFamily="34" charset="0"/>
                <a:ea typeface="Calibri" panose="020F0502020204030204" pitchFamily="34" charset="0"/>
              </a:rPr>
              <a:t> wanted to know where they could find help in the community in a timely way.</a:t>
            </a:r>
          </a:p>
          <a:p>
            <a:pPr marL="0" indent="0">
              <a:buNone/>
            </a:pPr>
            <a:endParaRPr lang="en-GB" sz="2400" dirty="0">
              <a:latin typeface="Arial" panose="020B0604020202020204" pitchFamily="34" charset="0"/>
            </a:endParaRPr>
          </a:p>
          <a:p>
            <a:pPr marL="0" indent="0">
              <a:buNone/>
            </a:pPr>
            <a:r>
              <a:rPr lang="en-GB" sz="2400" dirty="0">
                <a:latin typeface="Arial" panose="020B0604020202020204" pitchFamily="34" charset="0"/>
              </a:rPr>
              <a:t>We are working  with Slough Council for Voluntary Service (SCVS) to develop how the  service works.</a:t>
            </a:r>
          </a:p>
          <a:p>
            <a:pPr marL="0" indent="0">
              <a:buNone/>
            </a:pPr>
            <a:endParaRPr lang="en-GB" sz="2400" dirty="0">
              <a:latin typeface="Arial" panose="020B0604020202020204" pitchFamily="34" charset="0"/>
            </a:endParaRPr>
          </a:p>
          <a:p>
            <a:pPr marL="0" indent="0">
              <a:buNone/>
            </a:pPr>
            <a:r>
              <a:rPr lang="en-GB" sz="2400" dirty="0">
                <a:latin typeface="Arial" panose="020B0604020202020204" pitchFamily="34" charset="0"/>
              </a:rPr>
              <a:t>As a new service we are constantly reviewing to understand what is working well and what needs changing</a:t>
            </a:r>
            <a:endParaRPr lang="en-GB" sz="2400" dirty="0"/>
          </a:p>
        </p:txBody>
      </p:sp>
      <p:sp>
        <p:nvSpPr>
          <p:cNvPr id="14338" name="Rectangle 2">
            <a:extLst>
              <a:ext uri="{C183D7F6-B498-43B3-948B-1728B52AA6E4}">
                <adec:decorative xmlns:adec="http://schemas.microsoft.com/office/drawing/2017/decorative" val="1"/>
              </a:ext>
            </a:extLst>
          </p:cNvPr>
          <p:cNvSpPr>
            <a:spLocks noChangeArrowheads="1"/>
          </p:cNvSpPr>
          <p:nvPr/>
        </p:nvSpPr>
        <p:spPr bwMode="auto">
          <a:xfrm>
            <a:off x="795" y="6021289"/>
            <a:ext cx="12190413" cy="836713"/>
          </a:xfrm>
          <a:prstGeom prst="rect">
            <a:avLst/>
          </a:prstGeom>
          <a:solidFill>
            <a:srgbClr val="9E66AA"/>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9" y="6165305"/>
            <a:ext cx="1615443" cy="582169"/>
          </a:xfrm>
          <a:prstGeom prst="rect">
            <a:avLst/>
          </a:prstGeom>
        </p:spPr>
      </p:pic>
      <p:pic>
        <p:nvPicPr>
          <p:cNvPr id="8" name="Content Placeholder 7">
            <a:extLst>
              <a:ext uri="{FF2B5EF4-FFF2-40B4-BE49-F238E27FC236}">
                <a16:creationId xmlns:a16="http://schemas.microsoft.com/office/drawing/2014/main" id="{CA8E0F85-46FC-A33C-4095-868EE103953C}"/>
              </a:ext>
              <a:ext uri="{C183D7F6-B498-43B3-948B-1728B52AA6E4}">
                <adec:decorative xmlns:adec="http://schemas.microsoft.com/office/drawing/2017/decorative" val="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94335" y="609868"/>
            <a:ext cx="3129915" cy="3129915"/>
          </a:xfrm>
        </p:spPr>
      </p:pic>
      <p:pic>
        <p:nvPicPr>
          <p:cNvPr id="1026" name="Picture 2">
            <a:extLst>
              <a:ext uri="{FF2B5EF4-FFF2-40B4-BE49-F238E27FC236}">
                <a16:creationId xmlns:a16="http://schemas.microsoft.com/office/drawing/2014/main" id="{F18B10C0-F92D-69B5-D196-A6F9E6D0969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017" y="3575088"/>
            <a:ext cx="2212658" cy="221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6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C183D7F6-B498-43B3-948B-1728B52AA6E4}">
                <adec:decorative xmlns:adec="http://schemas.microsoft.com/office/drawing/2017/decorative" val="1"/>
              </a:ext>
            </a:extLst>
          </p:cNvPr>
          <p:cNvSpPr>
            <a:spLocks noChangeArrowheads="1"/>
          </p:cNvSpPr>
          <p:nvPr/>
        </p:nvSpPr>
        <p:spPr bwMode="auto">
          <a:xfrm>
            <a:off x="795" y="6021289"/>
            <a:ext cx="12190413" cy="836713"/>
          </a:xfrm>
          <a:prstGeom prst="rect">
            <a:avLst/>
          </a:prstGeom>
          <a:solidFill>
            <a:srgbClr val="9E66AA"/>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sp>
        <p:nvSpPr>
          <p:cNvPr id="14340" name="Rectangle 4"/>
          <p:cNvSpPr>
            <a:spLocks noGrp="1" noChangeArrowheads="1"/>
          </p:cNvSpPr>
          <p:nvPr>
            <p:ph type="title" idx="4294967295"/>
          </p:nvPr>
        </p:nvSpPr>
        <p:spPr bwMode="auto">
          <a:xfrm>
            <a:off x="1587" y="0"/>
            <a:ext cx="12190413" cy="835200"/>
          </a:xfrm>
          <a:prstGeom prst="rect">
            <a:avLst/>
          </a:prstGeom>
          <a:solidFill>
            <a:srgbClr val="9E66AA"/>
          </a:solidFill>
          <a:ln w="9525">
            <a:solidFill>
              <a:srgbClr val="9E66AA"/>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Arial" pitchFamily="34" charset="0"/>
                <a:ea typeface="+mn-ea"/>
                <a:cs typeface="+mn-cs"/>
              </a:rPr>
              <a:t>Changes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9" y="6165305"/>
            <a:ext cx="1615443" cy="582169"/>
          </a:xfrm>
          <a:prstGeom prst="rect">
            <a:avLst/>
          </a:prstGeom>
        </p:spPr>
      </p:pic>
      <p:pic>
        <p:nvPicPr>
          <p:cNvPr id="3" name="Picture 2">
            <a:extLst>
              <a:ext uri="{FF2B5EF4-FFF2-40B4-BE49-F238E27FC236}">
                <a16:creationId xmlns:a16="http://schemas.microsoft.com/office/drawing/2014/main" id="{25B4B067-65DE-8EDA-1388-E8C09D86AC7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48" y="3485991"/>
            <a:ext cx="2238378" cy="2238378"/>
          </a:xfrm>
          <a:prstGeom prst="rect">
            <a:avLst/>
          </a:prstGeom>
        </p:spPr>
      </p:pic>
      <p:sp>
        <p:nvSpPr>
          <p:cNvPr id="5" name="TextBox 4">
            <a:extLst>
              <a:ext uri="{FF2B5EF4-FFF2-40B4-BE49-F238E27FC236}">
                <a16:creationId xmlns:a16="http://schemas.microsoft.com/office/drawing/2014/main" id="{4F4BEF3F-5124-D0F9-C3EB-06BE8428A720}"/>
              </a:ext>
            </a:extLst>
          </p:cNvPr>
          <p:cNvSpPr txBox="1"/>
          <p:nvPr/>
        </p:nvSpPr>
        <p:spPr>
          <a:xfrm>
            <a:off x="3467099" y="1172556"/>
            <a:ext cx="8020051" cy="4154984"/>
          </a:xfrm>
          <a:prstGeom prst="rect">
            <a:avLst/>
          </a:prstGeom>
          <a:noFill/>
        </p:spPr>
        <p:txBody>
          <a:bodyPr wrap="square" rtlCol="0">
            <a:spAutoFit/>
          </a:bodyPr>
          <a:lstStyle/>
          <a:p>
            <a:r>
              <a:rPr lang="en-GB" sz="2400" dirty="0"/>
              <a:t>Calls coming into SBC’s customer care team would be part of the ‘Front Door’ approach. </a:t>
            </a:r>
          </a:p>
          <a:p>
            <a:r>
              <a:rPr lang="en-GB" sz="2400" dirty="0"/>
              <a:t>This meant that callers could be transferred to Community Connectors for informal help in the community. </a:t>
            </a:r>
          </a:p>
          <a:p>
            <a:r>
              <a:rPr lang="en-GB" sz="2400" dirty="0"/>
              <a:t>Currently the numbers are  very low</a:t>
            </a:r>
          </a:p>
          <a:p>
            <a:endParaRPr lang="en-GB" sz="2400" dirty="0"/>
          </a:p>
          <a:p>
            <a:endParaRPr lang="en-GB" sz="2400" dirty="0"/>
          </a:p>
          <a:p>
            <a:endParaRPr lang="en-GB" sz="2400" dirty="0"/>
          </a:p>
          <a:p>
            <a:r>
              <a:rPr lang="en-GB" sz="2400" dirty="0"/>
              <a:t>We want to make sure that the Connectors are supporting as many people as possible so we are increasing the ways people  contacting Community Connectors</a:t>
            </a:r>
          </a:p>
        </p:txBody>
      </p:sp>
      <p:pic>
        <p:nvPicPr>
          <p:cNvPr id="8" name="Picture 7">
            <a:extLst>
              <a:ext uri="{FF2B5EF4-FFF2-40B4-BE49-F238E27FC236}">
                <a16:creationId xmlns:a16="http://schemas.microsoft.com/office/drawing/2014/main" id="{71EEA917-2350-42A0-7273-5123C92483D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128" y="1005365"/>
            <a:ext cx="2238378" cy="2238378"/>
          </a:xfrm>
          <a:prstGeom prst="rect">
            <a:avLst/>
          </a:prstGeom>
        </p:spPr>
      </p:pic>
    </p:spTree>
    <p:extLst>
      <p:ext uri="{BB962C8B-B14F-4D97-AF65-F5344CB8AC3E}">
        <p14:creationId xmlns:p14="http://schemas.microsoft.com/office/powerpoint/2010/main" val="14539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C183D7F6-B498-43B3-948B-1728B52AA6E4}">
                <adec:decorative xmlns:adec="http://schemas.microsoft.com/office/drawing/2017/decorative" val="1"/>
              </a:ext>
            </a:extLst>
          </p:cNvPr>
          <p:cNvSpPr>
            <a:spLocks noChangeArrowheads="1"/>
          </p:cNvSpPr>
          <p:nvPr/>
        </p:nvSpPr>
        <p:spPr bwMode="auto">
          <a:xfrm>
            <a:off x="795" y="6021289"/>
            <a:ext cx="12190413" cy="836713"/>
          </a:xfrm>
          <a:prstGeom prst="rect">
            <a:avLst/>
          </a:prstGeom>
          <a:solidFill>
            <a:srgbClr val="9E66AA"/>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sp>
        <p:nvSpPr>
          <p:cNvPr id="14340" name="Rectangle 4"/>
          <p:cNvSpPr>
            <a:spLocks noGrp="1" noChangeArrowheads="1"/>
          </p:cNvSpPr>
          <p:nvPr>
            <p:ph type="title" idx="4294967295"/>
          </p:nvPr>
        </p:nvSpPr>
        <p:spPr bwMode="auto">
          <a:xfrm>
            <a:off x="1587" y="0"/>
            <a:ext cx="12190413" cy="835200"/>
          </a:xfrm>
          <a:prstGeom prst="rect">
            <a:avLst/>
          </a:prstGeom>
          <a:solidFill>
            <a:srgbClr val="9E66AA"/>
          </a:solidFill>
          <a:ln w="9525">
            <a:solidFill>
              <a:srgbClr val="9E66AA"/>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Arial" pitchFamily="34" charset="0"/>
                <a:ea typeface="+mn-ea"/>
                <a:cs typeface="+mn-cs"/>
              </a:rPr>
              <a:t>Changes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9" y="6165305"/>
            <a:ext cx="1615443" cy="582169"/>
          </a:xfrm>
          <a:prstGeom prst="rect">
            <a:avLst/>
          </a:prstGeom>
        </p:spPr>
      </p:pic>
      <p:pic>
        <p:nvPicPr>
          <p:cNvPr id="4" name="Picture 3">
            <a:extLst>
              <a:ext uri="{FF2B5EF4-FFF2-40B4-BE49-F238E27FC236}">
                <a16:creationId xmlns:a16="http://schemas.microsoft.com/office/drawing/2014/main" id="{7E074DB7-84CA-6505-FEFC-D20E3D3979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 y="746199"/>
            <a:ext cx="2575560" cy="2575560"/>
          </a:xfrm>
          <a:prstGeom prst="rect">
            <a:avLst/>
          </a:prstGeom>
        </p:spPr>
      </p:pic>
      <p:sp>
        <p:nvSpPr>
          <p:cNvPr id="7" name="Content Placeholder 2">
            <a:extLst>
              <a:ext uri="{FF2B5EF4-FFF2-40B4-BE49-F238E27FC236}">
                <a16:creationId xmlns:a16="http://schemas.microsoft.com/office/drawing/2014/main" id="{C6F7A68E-25F5-E91E-6583-358D7648349D}"/>
              </a:ext>
            </a:extLst>
          </p:cNvPr>
          <p:cNvSpPr>
            <a:spLocks noGrp="1"/>
          </p:cNvSpPr>
          <p:nvPr>
            <p:ph idx="1"/>
          </p:nvPr>
        </p:nvSpPr>
        <p:spPr>
          <a:xfrm>
            <a:off x="3571875" y="1027675"/>
            <a:ext cx="8391525" cy="2101608"/>
          </a:xfrm>
        </p:spPr>
        <p:txBody>
          <a:bodyPr>
            <a:normAutofit lnSpcReduction="10000"/>
          </a:bodyPr>
          <a:lstStyle/>
          <a:p>
            <a:pPr marL="0" indent="0">
              <a:buNone/>
            </a:pPr>
            <a:r>
              <a:rPr lang="en-GB" sz="2400" dirty="0"/>
              <a:t>Members of the social work team can now refer people directly to Community Connectors. This means that the people they are already working with can link in with community support.</a:t>
            </a:r>
          </a:p>
          <a:p>
            <a:pPr marL="0" indent="0">
              <a:buNone/>
            </a:pPr>
            <a:r>
              <a:rPr lang="en-GB" sz="2400" dirty="0"/>
              <a:t>Being connected can help someone’s overall wellbeing and improve their quality of life.  The impacts will be measured to understand how helpful the support is.</a:t>
            </a:r>
          </a:p>
        </p:txBody>
      </p:sp>
      <p:pic>
        <p:nvPicPr>
          <p:cNvPr id="10" name="Picture 9">
            <a:extLst>
              <a:ext uri="{FF2B5EF4-FFF2-40B4-BE49-F238E27FC236}">
                <a16:creationId xmlns:a16="http://schemas.microsoft.com/office/drawing/2014/main" id="{EE605E26-28E5-3498-9B2B-2ED60825C41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452" y="3321759"/>
            <a:ext cx="2293308" cy="2293308"/>
          </a:xfrm>
          <a:prstGeom prst="rect">
            <a:avLst/>
          </a:prstGeom>
        </p:spPr>
      </p:pic>
      <p:sp>
        <p:nvSpPr>
          <p:cNvPr id="11" name="TextBox 10">
            <a:extLst>
              <a:ext uri="{FF2B5EF4-FFF2-40B4-BE49-F238E27FC236}">
                <a16:creationId xmlns:a16="http://schemas.microsoft.com/office/drawing/2014/main" id="{F4C2866F-3F29-0036-B8BE-5D0F9784A343}"/>
              </a:ext>
            </a:extLst>
          </p:cNvPr>
          <p:cNvSpPr txBox="1"/>
          <p:nvPr/>
        </p:nvSpPr>
        <p:spPr>
          <a:xfrm>
            <a:off x="3523297" y="3129283"/>
            <a:ext cx="8284845" cy="2677656"/>
          </a:xfrm>
          <a:prstGeom prst="rect">
            <a:avLst/>
          </a:prstGeom>
          <a:noFill/>
        </p:spPr>
        <p:txBody>
          <a:bodyPr wrap="square" rtlCol="0">
            <a:spAutoFit/>
          </a:bodyPr>
          <a:lstStyle/>
          <a:p>
            <a:r>
              <a:rPr lang="en-GB" sz="2400" dirty="0"/>
              <a:t>The service is now being advertised through Slough’s many community groups. This will  allow more people to ask for help. This will support some people to stay healthy and well for longer. </a:t>
            </a:r>
          </a:p>
          <a:p>
            <a:endParaRPr lang="en-GB" sz="2400" dirty="0"/>
          </a:p>
          <a:p>
            <a:r>
              <a:rPr lang="en-GB" sz="2400" dirty="0"/>
              <a:t>We need to keep looking at the numbers asking for help and why. We need to make sure the Community Connectors are able to respond to those in most need of support.</a:t>
            </a:r>
          </a:p>
        </p:txBody>
      </p:sp>
    </p:spTree>
    <p:extLst>
      <p:ext uri="{BB962C8B-B14F-4D97-AF65-F5344CB8AC3E}">
        <p14:creationId xmlns:p14="http://schemas.microsoft.com/office/powerpoint/2010/main" val="152393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C183D7F6-B498-43B3-948B-1728B52AA6E4}">
                <adec:decorative xmlns:adec="http://schemas.microsoft.com/office/drawing/2017/decorative" val="1"/>
              </a:ext>
            </a:extLst>
          </p:cNvPr>
          <p:cNvSpPr>
            <a:spLocks noChangeArrowheads="1"/>
          </p:cNvSpPr>
          <p:nvPr/>
        </p:nvSpPr>
        <p:spPr bwMode="auto">
          <a:xfrm>
            <a:off x="795" y="6021289"/>
            <a:ext cx="12190413" cy="836713"/>
          </a:xfrm>
          <a:prstGeom prst="rect">
            <a:avLst/>
          </a:prstGeom>
          <a:solidFill>
            <a:srgbClr val="9E66AA"/>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sp>
        <p:nvSpPr>
          <p:cNvPr id="14340" name="Rectangle 4"/>
          <p:cNvSpPr>
            <a:spLocks noGrp="1" noChangeArrowheads="1"/>
          </p:cNvSpPr>
          <p:nvPr>
            <p:ph type="title" idx="4294967295"/>
          </p:nvPr>
        </p:nvSpPr>
        <p:spPr bwMode="auto">
          <a:xfrm>
            <a:off x="1587" y="0"/>
            <a:ext cx="12190413" cy="835200"/>
          </a:xfrm>
          <a:prstGeom prst="rect">
            <a:avLst/>
          </a:prstGeom>
          <a:solidFill>
            <a:srgbClr val="9E66AA"/>
          </a:solidFill>
          <a:ln w="9525">
            <a:solidFill>
              <a:srgbClr val="9E66AA"/>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Arial" pitchFamily="34" charset="0"/>
                <a:ea typeface="+mn-ea"/>
                <a:cs typeface="+mn-cs"/>
              </a:rPr>
              <a:t>Progress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9" y="6165305"/>
            <a:ext cx="1615443" cy="582169"/>
          </a:xfrm>
          <a:prstGeom prst="rect">
            <a:avLst/>
          </a:prstGeom>
        </p:spPr>
      </p:pic>
      <p:pic>
        <p:nvPicPr>
          <p:cNvPr id="14" name="Picture 13">
            <a:extLst>
              <a:ext uri="{FF2B5EF4-FFF2-40B4-BE49-F238E27FC236}">
                <a16:creationId xmlns:a16="http://schemas.microsoft.com/office/drawing/2014/main" id="{B857733B-25DD-A696-8C26-7C467F59366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825" y="2174100"/>
            <a:ext cx="2555678" cy="2555678"/>
          </a:xfrm>
          <a:prstGeom prst="rect">
            <a:avLst/>
          </a:prstGeom>
        </p:spPr>
      </p:pic>
      <p:sp>
        <p:nvSpPr>
          <p:cNvPr id="2" name="Content Placeholder 2">
            <a:extLst>
              <a:ext uri="{FF2B5EF4-FFF2-40B4-BE49-F238E27FC236}">
                <a16:creationId xmlns:a16="http://schemas.microsoft.com/office/drawing/2014/main" id="{5BD4DFC6-A720-4743-C813-BF44F4A6A344}"/>
              </a:ext>
            </a:extLst>
          </p:cNvPr>
          <p:cNvSpPr>
            <a:spLocks noGrp="1"/>
          </p:cNvSpPr>
          <p:nvPr>
            <p:ph idx="1"/>
          </p:nvPr>
        </p:nvSpPr>
        <p:spPr>
          <a:xfrm>
            <a:off x="2947737" y="979216"/>
            <a:ext cx="8993438" cy="4886565"/>
          </a:xfrm>
        </p:spPr>
        <p:txBody>
          <a:bodyPr>
            <a:normAutofit lnSpcReduction="10000"/>
          </a:bodyPr>
          <a:lstStyle/>
          <a:p>
            <a:pPr marL="0" indent="0">
              <a:buNone/>
            </a:pPr>
            <a:r>
              <a:rPr lang="en-GB" b="1" dirty="0">
                <a:solidFill>
                  <a:srgbClr val="7030A0"/>
                </a:solidFill>
              </a:rPr>
              <a:t>Highlights</a:t>
            </a:r>
          </a:p>
          <a:p>
            <a:r>
              <a:rPr lang="en-GB" sz="1800" dirty="0"/>
              <a:t>Connected </a:t>
            </a:r>
            <a:r>
              <a:rPr lang="en-GB" sz="2200" b="1" dirty="0">
                <a:solidFill>
                  <a:srgbClr val="7030A0"/>
                </a:solidFill>
              </a:rPr>
              <a:t>56 </a:t>
            </a:r>
            <a:r>
              <a:rPr lang="en-GB" sz="1800" dirty="0"/>
              <a:t>residents to community engagement activities and provided essential information and advice</a:t>
            </a:r>
          </a:p>
          <a:p>
            <a:r>
              <a:rPr lang="en-GB" sz="1800" dirty="0"/>
              <a:t>Successfully navigated initial challenges during project set up, ensuring efficient referral processes and remote operations</a:t>
            </a:r>
          </a:p>
          <a:p>
            <a:r>
              <a:rPr lang="en-GB" sz="1800" dirty="0"/>
              <a:t>Utilised “Medically fit list” for Slough patients, ensuring pre-discharge support and connection to relevant community activities for </a:t>
            </a:r>
            <a:r>
              <a:rPr lang="en-GB" sz="2200" b="1" dirty="0">
                <a:solidFill>
                  <a:srgbClr val="7030A0"/>
                </a:solidFill>
              </a:rPr>
              <a:t>90% </a:t>
            </a:r>
            <a:r>
              <a:rPr lang="en-GB" sz="1800" dirty="0"/>
              <a:t>of referrals</a:t>
            </a:r>
            <a:br>
              <a:rPr lang="en-GB" sz="1800" dirty="0"/>
            </a:br>
            <a:br>
              <a:rPr lang="en-GB" sz="1800" dirty="0"/>
            </a:br>
            <a:r>
              <a:rPr lang="en-GB" b="1" dirty="0">
                <a:solidFill>
                  <a:srgbClr val="7030A0"/>
                </a:solidFill>
              </a:rPr>
              <a:t>Top activities connected to</a:t>
            </a:r>
          </a:p>
          <a:p>
            <a:r>
              <a:rPr lang="en-GB" sz="1800" dirty="0"/>
              <a:t>Welfare and Housing benefits advice – SBC and Citizens Advice Bureau</a:t>
            </a:r>
          </a:p>
          <a:p>
            <a:r>
              <a:rPr lang="en-GB" sz="1800" dirty="0"/>
              <a:t>Slough Foodbank and Fuel Support, Help with Cost of living crisis</a:t>
            </a:r>
          </a:p>
          <a:p>
            <a:r>
              <a:rPr lang="en-GB" sz="1800" dirty="0"/>
              <a:t>Befriending support schemes</a:t>
            </a:r>
          </a:p>
          <a:p>
            <a:r>
              <a:rPr lang="en-GB" sz="1800" dirty="0"/>
              <a:t>Fitness and exercise sessions and social clubs</a:t>
            </a:r>
          </a:p>
          <a:p>
            <a:r>
              <a:rPr lang="en-GB" sz="1800" dirty="0"/>
              <a:t>Art and Music classes</a:t>
            </a:r>
          </a:p>
          <a:p>
            <a:r>
              <a:rPr lang="en-GB" sz="1800" dirty="0"/>
              <a:t>Counselling support</a:t>
            </a:r>
          </a:p>
        </p:txBody>
      </p:sp>
    </p:spTree>
    <p:extLst>
      <p:ext uri="{BB962C8B-B14F-4D97-AF65-F5344CB8AC3E}">
        <p14:creationId xmlns:p14="http://schemas.microsoft.com/office/powerpoint/2010/main" val="172630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53E156-FED9-B10A-8785-AC9845D9FDF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4375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4">
            <a:extLst>
              <a:ext uri="{FF2B5EF4-FFF2-40B4-BE49-F238E27FC236}">
                <a16:creationId xmlns:a16="http://schemas.microsoft.com/office/drawing/2014/main" id="{2E544153-4524-365B-350C-BC4AD35DAEC9}"/>
              </a:ext>
            </a:extLst>
          </p:cNvPr>
          <p:cNvSpPr>
            <a:spLocks noGrp="1" noChangeArrowheads="1"/>
          </p:cNvSpPr>
          <p:nvPr>
            <p:ph type="title" idx="4294967295"/>
          </p:nvPr>
        </p:nvSpPr>
        <p:spPr bwMode="auto">
          <a:xfrm>
            <a:off x="1587" y="0"/>
            <a:ext cx="12190413" cy="835200"/>
          </a:xfrm>
          <a:prstGeom prst="rect">
            <a:avLst/>
          </a:prstGeom>
          <a:solidFill>
            <a:srgbClr val="9E66AA"/>
          </a:solidFill>
          <a:ln w="9525">
            <a:solidFill>
              <a:srgbClr val="9E66AA"/>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Arial" pitchFamily="34" charset="0"/>
                <a:ea typeface="+mn-ea"/>
                <a:cs typeface="+mn-cs"/>
              </a:rPr>
              <a:t>Any Questions?</a:t>
            </a:r>
          </a:p>
        </p:txBody>
      </p:sp>
      <p:sp>
        <p:nvSpPr>
          <p:cNvPr id="13" name="Rectangle 2">
            <a:extLst>
              <a:ext uri="{FF2B5EF4-FFF2-40B4-BE49-F238E27FC236}">
                <a16:creationId xmlns:a16="http://schemas.microsoft.com/office/drawing/2014/main" id="{777B79AA-EE0B-DE27-0B20-C859E31F7032}"/>
              </a:ext>
              <a:ext uri="{C183D7F6-B498-43B3-948B-1728B52AA6E4}">
                <adec:decorative xmlns:adec="http://schemas.microsoft.com/office/drawing/2017/decorative" val="1"/>
              </a:ext>
            </a:extLst>
          </p:cNvPr>
          <p:cNvSpPr>
            <a:spLocks noChangeArrowheads="1"/>
          </p:cNvSpPr>
          <p:nvPr/>
        </p:nvSpPr>
        <p:spPr bwMode="auto">
          <a:xfrm>
            <a:off x="795" y="6021289"/>
            <a:ext cx="12190413" cy="836713"/>
          </a:xfrm>
          <a:prstGeom prst="rect">
            <a:avLst/>
          </a:prstGeom>
          <a:solidFill>
            <a:srgbClr val="9E66AA"/>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pic>
        <p:nvPicPr>
          <p:cNvPr id="15" name="Picture 14">
            <a:extLst>
              <a:ext uri="{FF2B5EF4-FFF2-40B4-BE49-F238E27FC236}">
                <a16:creationId xmlns:a16="http://schemas.microsoft.com/office/drawing/2014/main" id="{95C73BB8-F04B-BE5D-ABAE-645004B8235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9" y="6165305"/>
            <a:ext cx="1615443" cy="582169"/>
          </a:xfrm>
          <a:prstGeom prst="rect">
            <a:avLst/>
          </a:prstGeom>
        </p:spPr>
      </p:pic>
    </p:spTree>
    <p:extLst>
      <p:ext uri="{BB962C8B-B14F-4D97-AF65-F5344CB8AC3E}">
        <p14:creationId xmlns:p14="http://schemas.microsoft.com/office/powerpoint/2010/main" val="311144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C183D7F6-B498-43B3-948B-1728B52AA6E4}">
                <adec:decorative xmlns:adec="http://schemas.microsoft.com/office/drawing/2017/decorative" val="1"/>
              </a:ext>
            </a:extLst>
          </p:cNvPr>
          <p:cNvSpPr>
            <a:spLocks noChangeArrowheads="1"/>
          </p:cNvSpPr>
          <p:nvPr/>
        </p:nvSpPr>
        <p:spPr bwMode="auto">
          <a:xfrm>
            <a:off x="795" y="6021289"/>
            <a:ext cx="12190413" cy="836713"/>
          </a:xfrm>
          <a:prstGeom prst="rect">
            <a:avLst/>
          </a:prstGeom>
          <a:solidFill>
            <a:srgbClr val="9E66AA"/>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sp>
        <p:nvSpPr>
          <p:cNvPr id="14340" name="Rectangle 4"/>
          <p:cNvSpPr>
            <a:spLocks noGrp="1" noChangeArrowheads="1"/>
          </p:cNvSpPr>
          <p:nvPr>
            <p:ph type="title" idx="4294967295"/>
          </p:nvPr>
        </p:nvSpPr>
        <p:spPr bwMode="auto">
          <a:xfrm>
            <a:off x="1587" y="0"/>
            <a:ext cx="12190413" cy="835200"/>
          </a:xfrm>
          <a:prstGeom prst="rect">
            <a:avLst/>
          </a:prstGeom>
          <a:solidFill>
            <a:srgbClr val="9E66AA"/>
          </a:solidFill>
          <a:ln w="9525">
            <a:solidFill>
              <a:srgbClr val="9E66AA"/>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itchFamily="34" charset="0"/>
                <a:ea typeface="+mn-ea"/>
                <a:cs typeface="+mn-cs"/>
              </a:rPr>
              <a:t>Carers support update</a:t>
            </a:r>
            <a:endParaRPr kumimoji="0" lang="en-GB" altLang="en-US" sz="2000" b="1" i="0" u="none" strike="noStrike" kern="1200" cap="none" spc="0" normalizeH="0" baseline="0" noProof="0" dirty="0">
              <a:ln>
                <a:noFill/>
              </a:ln>
              <a:solidFill>
                <a:schemeClr val="bg1"/>
              </a:solidFill>
              <a:effectLst/>
              <a:uLnTx/>
              <a:uFillTx/>
              <a:latin typeface="Arial" pitchFamily="34" charset="0"/>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9" y="6165305"/>
            <a:ext cx="1615443" cy="582169"/>
          </a:xfrm>
          <a:prstGeom prst="rect">
            <a:avLst/>
          </a:prstGeom>
        </p:spPr>
      </p:pic>
      <p:pic>
        <p:nvPicPr>
          <p:cNvPr id="5" name="Picture 4">
            <a:extLst>
              <a:ext uri="{FF2B5EF4-FFF2-40B4-BE49-F238E27FC236}">
                <a16:creationId xmlns:a16="http://schemas.microsoft.com/office/drawing/2014/main" id="{62A33F45-1BBE-5694-BF27-809D8B1FD8D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78" y="835200"/>
            <a:ext cx="1783080" cy="1783080"/>
          </a:xfrm>
          <a:prstGeom prst="rect">
            <a:avLst/>
          </a:prstGeom>
        </p:spPr>
      </p:pic>
      <p:sp>
        <p:nvSpPr>
          <p:cNvPr id="7" name="TextBox 6">
            <a:extLst>
              <a:ext uri="{FF2B5EF4-FFF2-40B4-BE49-F238E27FC236}">
                <a16:creationId xmlns:a16="http://schemas.microsoft.com/office/drawing/2014/main" id="{0168D71C-5130-2DB6-E8F3-F6B4426C05B0}"/>
              </a:ext>
            </a:extLst>
          </p:cNvPr>
          <p:cNvSpPr txBox="1"/>
          <p:nvPr/>
        </p:nvSpPr>
        <p:spPr>
          <a:xfrm>
            <a:off x="3176073" y="1054424"/>
            <a:ext cx="8575040" cy="5262979"/>
          </a:xfrm>
          <a:prstGeom prst="rect">
            <a:avLst/>
          </a:prstGeom>
          <a:noFill/>
        </p:spPr>
        <p:txBody>
          <a:bodyPr wrap="square" rtlCol="0">
            <a:spAutoFit/>
          </a:bodyPr>
          <a:lstStyle/>
          <a:p>
            <a:r>
              <a:rPr lang="en-GB" sz="2400" dirty="0"/>
              <a:t>We advertised for the new Carers Support worker and have had over 100 applications!</a:t>
            </a:r>
          </a:p>
          <a:p>
            <a:r>
              <a:rPr lang="en-GB" sz="2400" dirty="0"/>
              <a:t>Not everyone had the right experience of working with, or being a Carer.</a:t>
            </a:r>
          </a:p>
          <a:p>
            <a:endParaRPr lang="en-GB" sz="2400" dirty="0"/>
          </a:p>
          <a:p>
            <a:r>
              <a:rPr lang="en-GB" sz="2400" dirty="0"/>
              <a:t>We found 4 excellent candidates to interview. We did this with a </a:t>
            </a:r>
            <a:r>
              <a:rPr lang="en-GB" sz="1800" dirty="0">
                <a:solidFill>
                  <a:srgbClr val="1F497D"/>
                </a:solidFill>
                <a:effectLst/>
                <a:latin typeface="Calibri" panose="020F0502020204030204" pitchFamily="34" charset="0"/>
                <a:ea typeface="Calibri" panose="020F0502020204030204" pitchFamily="34" charset="0"/>
              </a:rPr>
              <a:t> </a:t>
            </a:r>
            <a:r>
              <a:rPr lang="en-GB" sz="2400" dirty="0">
                <a:effectLst/>
                <a:latin typeface="Calibri" panose="020F0502020204030204" pitchFamily="34" charset="0"/>
                <a:ea typeface="Calibri" panose="020F0502020204030204" pitchFamily="34" charset="0"/>
              </a:rPr>
              <a:t>CPN member and the </a:t>
            </a:r>
            <a:r>
              <a:rPr lang="en-GB" sz="2400" dirty="0" err="1">
                <a:effectLst/>
                <a:latin typeface="Calibri" panose="020F0502020204030204" pitchFamily="34" charset="0"/>
                <a:ea typeface="Calibri" panose="020F0502020204030204" pitchFamily="34" charset="0"/>
              </a:rPr>
              <a:t>SpecialVoices</a:t>
            </a:r>
            <a:r>
              <a:rPr lang="en-GB" sz="2400" dirty="0">
                <a:effectLst/>
                <a:latin typeface="Calibri" panose="020F0502020204030204" pitchFamily="34" charset="0"/>
                <a:ea typeface="Calibri" panose="020F0502020204030204" pitchFamily="34" charset="0"/>
              </a:rPr>
              <a:t> Carers Lead </a:t>
            </a:r>
            <a:r>
              <a:rPr lang="en-GB" sz="2400" dirty="0"/>
              <a:t>, using a scoring sheet that matched skills and experience with the job requirements</a:t>
            </a:r>
          </a:p>
          <a:p>
            <a:endParaRPr lang="en-GB" sz="2400" dirty="0"/>
          </a:p>
          <a:p>
            <a:r>
              <a:rPr lang="en-GB" sz="2400" dirty="0"/>
              <a:t>We are interviewing candidates on Wednesday 15</a:t>
            </a:r>
            <a:r>
              <a:rPr lang="en-GB" sz="2400" baseline="30000" dirty="0"/>
              <a:t>th</a:t>
            </a:r>
            <a:r>
              <a:rPr lang="en-GB" sz="2400" dirty="0"/>
              <a:t> November. They will have the opportunity to talk to members of the CPN before their interviews.</a:t>
            </a:r>
          </a:p>
          <a:p>
            <a:endParaRPr lang="en-GB" sz="2400" dirty="0"/>
          </a:p>
          <a:p>
            <a:endParaRPr lang="en-GB" sz="2400" dirty="0"/>
          </a:p>
        </p:txBody>
      </p:sp>
      <p:pic>
        <p:nvPicPr>
          <p:cNvPr id="9" name="Picture 8">
            <a:extLst>
              <a:ext uri="{FF2B5EF4-FFF2-40B4-BE49-F238E27FC236}">
                <a16:creationId xmlns:a16="http://schemas.microsoft.com/office/drawing/2014/main" id="{D0EE094F-8ED9-F45B-05AA-77C27A617A53}"/>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5461" y="2837614"/>
            <a:ext cx="1091451" cy="1091451"/>
          </a:xfrm>
          <a:prstGeom prst="rect">
            <a:avLst/>
          </a:prstGeom>
        </p:spPr>
      </p:pic>
      <p:pic>
        <p:nvPicPr>
          <p:cNvPr id="11" name="Picture 10">
            <a:extLst>
              <a:ext uri="{FF2B5EF4-FFF2-40B4-BE49-F238E27FC236}">
                <a16:creationId xmlns:a16="http://schemas.microsoft.com/office/drawing/2014/main" id="{70D31866-DC6C-E1F7-CCB1-E36DF7C2978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858" y="3929065"/>
            <a:ext cx="2230120" cy="2230120"/>
          </a:xfrm>
          <a:prstGeom prst="rect">
            <a:avLst/>
          </a:prstGeom>
        </p:spPr>
      </p:pic>
    </p:spTree>
    <p:extLst>
      <p:ext uri="{BB962C8B-B14F-4D97-AF65-F5344CB8AC3E}">
        <p14:creationId xmlns:p14="http://schemas.microsoft.com/office/powerpoint/2010/main" val="1739620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6223</TotalTime>
  <Words>473</Words>
  <Application>Microsoft Office PowerPoint</Application>
  <PresentationFormat>Widescreen</PresentationFormat>
  <Paragraphs>49</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Update on: Community Connectors Carers support  9th November 2023</vt:lpstr>
      <vt:lpstr>Background</vt:lpstr>
      <vt:lpstr>Changes</vt:lpstr>
      <vt:lpstr>Changes</vt:lpstr>
      <vt:lpstr>Progress</vt:lpstr>
      <vt:lpstr>Any Questions?</vt:lpstr>
      <vt:lpstr>Carers support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Community Connectors and Carers update 09 November 2023</dc:title>
  <dc:creator>Balsom Diana</dc:creator>
  <cp:lastModifiedBy>Gaby Koenig</cp:lastModifiedBy>
  <cp:revision>9</cp:revision>
  <dcterms:created xsi:type="dcterms:W3CDTF">2022-12-13T11:13:47Z</dcterms:created>
  <dcterms:modified xsi:type="dcterms:W3CDTF">2023-12-11T14:41:31Z</dcterms:modified>
</cp:coreProperties>
</file>