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4" r:id="rId2"/>
    <p:sldId id="306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8" autoAdjust="0"/>
    <p:restoredTop sz="86442" autoAdjust="0"/>
  </p:normalViewPr>
  <p:slideViewPr>
    <p:cSldViewPr snapToGrid="0">
      <p:cViewPr varScale="1">
        <p:scale>
          <a:sx n="42" d="100"/>
          <a:sy n="42" d="100"/>
        </p:scale>
        <p:origin x="57" y="3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D10EF-2AED-4715-8858-0C2B362457FB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E70DB-B850-463E-9C04-EC9579A839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172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691472" indent="-265300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064021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490194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1914956" indent="-211675" eaLnBrk="0" hangingPunct="0">
              <a:spcBef>
                <a:spcPct val="30000"/>
              </a:spcBef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321372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727789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134205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540621" indent="-211675" eaLnBrk="0" fontAlgn="base" hangingPunct="0">
              <a:spcBef>
                <a:spcPct val="3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CAFCCE-062F-4FB2-B19E-F13D4B206FB2}" type="slidenum">
              <a:rPr lang="en-GB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sz="1200" dirty="0">
              <a:solidFill>
                <a:prstClr val="black"/>
              </a:solidFill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19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4C102-359A-A2CE-C39A-1E4D6E103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77944-2A19-ABC5-B4C4-9A5AFBC90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45B77-FCC6-7799-6621-A9E8CCE07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827966-CC21-13E6-E741-A9AE34030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A6C73-AE9F-0460-616D-F587C677C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21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3A728-DAFA-FCF7-5A0F-3C9C784A0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98BE32-3205-1280-F8D5-A96ADA3156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BC03E-3506-B198-E79A-766DD2A4A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E6C0D-68D3-C845-0EC1-DD180DA44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A86D3-AB54-E070-8A58-FF2072D3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85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259783-BACB-3460-6A56-085AB61084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1B367C-1A09-CDAA-987E-19923D225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95318-DD2D-37CD-8745-D934DB044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D5E32-826A-1750-8215-A9EC6743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2673D-9BC6-7280-F0E5-9955DB46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143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80F09-BB35-6971-E615-CF9061DA5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F65F5-C532-D630-8F43-637D0F805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6A9DB-84B6-4BC6-2BA1-83B9844CF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B7495-0379-FD14-807F-A4967346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F9158-D769-8131-DC1A-B24BDFFB6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1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EA03E-D538-00B5-F8A4-4FC30A196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88FC4-D789-6A22-CEA6-81D9352A9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6C344-1A57-A6C4-6D2C-550517D80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8D5256-E28B-3DF5-3CE5-4BBDB909C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1FD24-AF8E-04FF-D1AE-2FB451086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31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6993E-DB09-4656-657A-BD9665FE7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1E1C5-7EA7-961D-C7F7-4D37BBF2EE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878A60-B832-9635-C73C-D1E55DCF0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29A52-22F8-F3A5-BE62-F84F9950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89FEC-5358-FDD9-F1B6-95D4F4624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F426C-2A4D-44AB-92F4-679BA278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13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21650-25C4-88F6-5990-3B8BFA528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BDBBC-FC3C-C2EB-CBFC-BF26671CF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11312-D67B-D9FF-B1AC-7695625F2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6F7A40-AF49-033D-FEC9-C539B1EA0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7F1C42-A3F8-E4CF-E6B6-139C2B717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9F2A21-D924-ADC0-2A0B-591E4375A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6D3800-F475-46F9-AD26-4D275B2DB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913FA2-4E44-F6D9-3439-C32DC1761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40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74308-BA12-8B5D-E44E-37A373571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255063-8728-27D2-7B6F-DDE5A2B0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13856A-6063-66C2-1840-A8B0A6B31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932884-10D3-CE28-CCB3-D383F0A7F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04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58535-4AAF-C884-44FC-4F39FFF24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F93ECC-D582-F916-5B4D-58AE9028B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BDE46C-00F3-1F10-CF00-3641A8690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02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25A0-9479-5E58-B480-A6389B76A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73FD6-4000-A551-04EF-551FF5AAB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931B6A-B192-08BC-1975-0DC8EFB35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E1494-4120-01F7-C535-E5EA17D6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EDBF5-6EAC-F7DF-CD7D-DCE8E0E54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6FF32-8F15-DA98-F812-5981F17F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89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F4141-2389-5125-377E-FB570FEE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051487-15D4-C900-F195-491A3803A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63093-5E44-A356-19C0-274BA72DC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2C41E-BFAB-C82F-AB72-3AC5F6BDC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E9699-B160-0A45-7A89-34D58CFC7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E4C14E-4AA3-6D44-BC7B-7E8CE6CA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107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7DE484-69DA-6C21-703C-B984523A0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FC191-4BAD-1C63-E2B6-B3DD41824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19D46-BB90-8D24-B1DC-F3F2F4CEBF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39F97-875C-4892-B46A-53A0AB9AC20C}" type="datetimeFigureOut">
              <a:rPr lang="en-GB" smtClean="0"/>
              <a:t>12/12/2023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44034-4DDB-9B51-A96E-252393F8F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A75EC-C31E-E4E4-6B60-AA5F4CB8A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3B968-8C53-4E12-AA71-71680D9841B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86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B7E00B0-183C-DF02-89E0-1DECD2F1A7C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1820110"/>
            <a:ext cx="12192000" cy="190821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Oak House - Residential and Nursing Care Home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Contract Extension and Variation</a:t>
            </a:r>
            <a:endParaRPr kumimoji="0" lang="en-GB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November 2023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AE32BB-3E0F-CB05-13A0-11DB5C73993A}"/>
              </a:ext>
            </a:extLst>
          </p:cNvPr>
          <p:cNvSpPr txBox="1"/>
          <p:nvPr/>
        </p:nvSpPr>
        <p:spPr>
          <a:xfrm>
            <a:off x="0" y="4005338"/>
            <a:ext cx="12192000" cy="1738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3600" b="1" dirty="0"/>
              <a:t>Co-Production Network Update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300" b="1" dirty="0"/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200" b="1" dirty="0"/>
              <a:t>Vanessa Pugh, Interim Older People &amp; Carers Commissioner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3600" dirty="0"/>
          </a:p>
        </p:txBody>
      </p:sp>
      <p:sp>
        <p:nvSpPr>
          <p:cNvPr id="14338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" y="6021289"/>
            <a:ext cx="12190413" cy="836713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sp>
        <p:nvSpPr>
          <p:cNvPr id="14340" name="Rectangl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" y="0"/>
            <a:ext cx="12190413" cy="835200"/>
          </a:xfrm>
          <a:prstGeom prst="rect">
            <a:avLst/>
          </a:prstGeom>
          <a:solidFill>
            <a:srgbClr val="9E66AA"/>
          </a:solidFill>
          <a:ln w="9525">
            <a:solidFill>
              <a:srgbClr val="9E66AA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 dirty="0">
              <a:solidFill>
                <a:srgbClr val="FFFFFF"/>
              </a:solidFill>
            </a:endParaRPr>
          </a:p>
        </p:txBody>
      </p:sp>
      <p:pic>
        <p:nvPicPr>
          <p:cNvPr id="6" name="Picture 5" descr="Slough Borough Council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489" y="6165305"/>
            <a:ext cx="1615443" cy="582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53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E976E-136F-3F16-4108-01268E21CCE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35061" y="347630"/>
            <a:ext cx="2193779" cy="8362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Background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6E5940-8BA0-8B43-BFEA-250F780D383C}"/>
              </a:ext>
            </a:extLst>
          </p:cNvPr>
          <p:cNvSpPr/>
          <p:nvPr/>
        </p:nvSpPr>
        <p:spPr>
          <a:xfrm rot="10800000" flipV="1">
            <a:off x="455392" y="1183830"/>
            <a:ext cx="11201547" cy="5336690"/>
          </a:xfrm>
          <a:prstGeom prst="roundRect">
            <a:avLst>
              <a:gd name="adj" fmla="val 602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GB" sz="2400" b="1" dirty="0"/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Oak House is a purpose built 120 bed residential &amp; nursing care home commissioned in 2007 with 60 year lease.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Slough Borough Council block purchase 90 beds and the contract was due to run out in June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The original Contract was for 15 years and had permission from Cabinet in 2007 to extend by 2 periods of 5 years.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Executive Director for People (Adults) 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used their</a:t>
            </a: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delegated powers to extend in line with the 2007 business case under a significant officer decision.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The Co-Production Network has previously been introduced to this care home as part of its portfolio of interests.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There is very little extra 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esidential/nursing capacity in the borough but pressing demands already for residential &amp; nursing capacity.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9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86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CD3346-E8C8-6891-117F-C64A848047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59305" y="318602"/>
            <a:ext cx="2193779" cy="829409"/>
          </a:xfrm>
          <a:prstGeom prst="roundRect">
            <a:avLst/>
          </a:prstGeom>
          <a:solidFill>
            <a:srgbClr val="92D050"/>
          </a:solidFill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CPN Volunteer Involvement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6E5940-8BA0-8B43-BFEA-250F780D3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382776" y="1148011"/>
            <a:ext cx="11201547" cy="5336690"/>
          </a:xfrm>
          <a:prstGeom prst="roundRect">
            <a:avLst>
              <a:gd name="adj" fmla="val 602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9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62475B-12B1-4881-F5C5-3C338CAD34D8}"/>
              </a:ext>
            </a:extLst>
          </p:cNvPr>
          <p:cNvSpPr txBox="1"/>
          <p:nvPr/>
        </p:nvSpPr>
        <p:spPr>
          <a:xfrm>
            <a:off x="607677" y="1724468"/>
            <a:ext cx="1078769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CPN </a:t>
            </a:r>
            <a:r>
              <a:rPr lang="en-GB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Volunteer Involvement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Marcia our CPN Volunteer kindly offered up her time to join a recent qualitative review of Oak House 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from a service user, family and staff perspective. Not a formal quality assurance visit of the service.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Undertook 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Quality Conversations with both the CPN and our local Healthwatch. Excellent co-production.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 really useful exercise where we got real</a:t>
            </a: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sense of the home residents, staff, family and environment.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Undertook a family survey too.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Oak House were really engaged and spent time supporting us get the most out of the visit.</a:t>
            </a:r>
          </a:p>
        </p:txBody>
      </p:sp>
    </p:spTree>
    <p:extLst>
      <p:ext uri="{BB962C8B-B14F-4D97-AF65-F5344CB8AC3E}">
        <p14:creationId xmlns:p14="http://schemas.microsoft.com/office/powerpoint/2010/main" val="1528399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A017D9B0-77C3-0B5C-7E3C-13D402299E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983549" y="354421"/>
            <a:ext cx="2193779" cy="836199"/>
          </a:xfrm>
          <a:prstGeom prst="roundRect">
            <a:avLst/>
          </a:prstGeom>
          <a:solidFill>
            <a:srgbClr val="FFC000"/>
          </a:solidFill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Progress Update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6E5940-8BA0-8B43-BFEA-250F780D38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382775" y="1166888"/>
            <a:ext cx="11201547" cy="5336690"/>
          </a:xfrm>
          <a:prstGeom prst="roundRect">
            <a:avLst>
              <a:gd name="adj" fmla="val 602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9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C1E001-B3B0-0C35-8B06-463CD23C2179}"/>
              </a:ext>
            </a:extLst>
          </p:cNvPr>
          <p:cNvSpPr txBox="1"/>
          <p:nvPr/>
        </p:nvSpPr>
        <p:spPr>
          <a:xfrm>
            <a:off x="607678" y="1862968"/>
            <a:ext cx="1097664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400" b="1" dirty="0"/>
              <a:t>Progress 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In terms of the contract for Oak House a business case set out the options and a recommendation to use the current provisions in the contract to extend for 5 years from July 2024, to continue the lease and to complete a contract variation.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 Executive Director People (Adults) signed off a significant officer decision to go with the 5 year extension, the continuation of the lease and contract variation.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This will provide continuity of care and reflects the positivity of a recent Quality Assurance Visit and the less formal Quality Conversations held by Healthwatch and the CPN.</a:t>
            </a:r>
          </a:p>
        </p:txBody>
      </p:sp>
    </p:spTree>
    <p:extLst>
      <p:ext uri="{BB962C8B-B14F-4D97-AF65-F5344CB8AC3E}">
        <p14:creationId xmlns:p14="http://schemas.microsoft.com/office/powerpoint/2010/main" val="250896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B7751C-8903-0AE1-30E3-3B054E08286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854182" y="354422"/>
            <a:ext cx="2541195" cy="836198"/>
          </a:xfrm>
          <a:prstGeom prst="roundRect">
            <a:avLst/>
          </a:prstGeom>
          <a:solidFill>
            <a:srgbClr val="00B0F0"/>
          </a:solidFill>
          <a:ln w="12700" cap="flat" cmpd="sng" algn="ctr">
            <a:solidFill>
              <a:schemeClr val="dk1"/>
            </a:solidFill>
            <a:prstDash val="solid"/>
            <a:miter lim="800000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Way Forward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6E5940-8BA0-8B43-BFEA-250F780D383C}"/>
              </a:ext>
            </a:extLst>
          </p:cNvPr>
          <p:cNvSpPr/>
          <p:nvPr/>
        </p:nvSpPr>
        <p:spPr>
          <a:xfrm rot="10800000" flipV="1">
            <a:off x="382775" y="1166888"/>
            <a:ext cx="11201547" cy="5336690"/>
          </a:xfrm>
          <a:prstGeom prst="roundRect">
            <a:avLst>
              <a:gd name="adj" fmla="val 602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GB" sz="2400" b="1" dirty="0"/>
              <a:t>Way Forward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I’ve asked each of the Quality Conversation cohorts that attended the 18</a:t>
            </a:r>
            <a:r>
              <a:rPr lang="en-GB" sz="2400" baseline="30000" dirty="0"/>
              <a:t>th</a:t>
            </a:r>
            <a:r>
              <a:rPr lang="en-GB" sz="2400" dirty="0"/>
              <a:t> and 19</a:t>
            </a:r>
            <a:r>
              <a:rPr lang="en-GB" sz="2400" baseline="30000" dirty="0"/>
              <a:t>th</a:t>
            </a:r>
            <a:r>
              <a:rPr lang="en-GB" sz="2400" dirty="0"/>
              <a:t> September 2023 visits to compile a few paragraphs from their visits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To use the collected notes to develop a number of “word clouds” to represent the key reflections from the Quality Conversation visits.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SBC finalising the contract extension, continuation of the lease and variation ahead of the initial Service Contract ending.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As part of the close working between Healthwatch through the Quality Conversations the work is set to continue around their Enter &amp; View.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 toolkit is being developed of the Quality Conversation model so as a legacy document supports other SBC colleagues to undertake less formal engagement to gather rich intelligence that underpins our Commissioning Strategies.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The Quality Conversations model reflects Sloughs robust approach to consultation, engagement and co-production.</a:t>
            </a:r>
          </a:p>
          <a:p>
            <a:r>
              <a:rPr lang="en-GB" sz="900" dirty="0"/>
              <a:t>.</a:t>
            </a:r>
            <a:endParaRPr lang="en-GB" sz="9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017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6775</TotalTime>
  <Words>520</Words>
  <Application>Microsoft Office PowerPoint</Application>
  <PresentationFormat>Widescreen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Oak House - Residential and Nursing Care Home Contract Extension and Variation November 2023</vt:lpstr>
      <vt:lpstr>Background</vt:lpstr>
      <vt:lpstr>CPN Volunteer Involvement</vt:lpstr>
      <vt:lpstr>Progress Update</vt:lpstr>
      <vt:lpstr>Way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Oak House Update - CPN November meeting notes Appendix A</dc:title>
  <dc:creator>Balsom Diana</dc:creator>
  <cp:lastModifiedBy>Gaby Koenig</cp:lastModifiedBy>
  <cp:revision>54</cp:revision>
  <dcterms:created xsi:type="dcterms:W3CDTF">2022-12-13T11:13:47Z</dcterms:created>
  <dcterms:modified xsi:type="dcterms:W3CDTF">2023-12-12T12:11:07Z</dcterms:modified>
</cp:coreProperties>
</file>