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56" r:id="rId3"/>
    <p:sldId id="305" r:id="rId4"/>
    <p:sldId id="30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8" autoAdjust="0"/>
    <p:restoredTop sz="86442" autoAdjust="0"/>
  </p:normalViewPr>
  <p:slideViewPr>
    <p:cSldViewPr snapToGrid="0">
      <p:cViewPr varScale="1">
        <p:scale>
          <a:sx n="42" d="100"/>
          <a:sy n="42" d="100"/>
        </p:scale>
        <p:origin x="57" y="3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844B5-CBDD-4A08-897C-923459D5F2AB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147816F5-1412-49A6-85A5-1F47EFB5CEA7}">
      <dgm:prSet phldrT="[Text]"/>
      <dgm:spPr/>
      <dgm:t>
        <a:bodyPr/>
        <a:lstStyle/>
        <a:p>
          <a:r>
            <a:rPr lang="en-GB" dirty="0"/>
            <a:t>Job description needs to go through SBC Job Evaluation Process </a:t>
          </a:r>
        </a:p>
      </dgm:t>
    </dgm:pt>
    <dgm:pt modelId="{4DC51872-9269-467B-8F0D-44F8F4EB31D4}" type="parTrans" cxnId="{20E4E9D6-3921-4513-9F86-E969C23F15D9}">
      <dgm:prSet/>
      <dgm:spPr/>
      <dgm:t>
        <a:bodyPr/>
        <a:lstStyle/>
        <a:p>
          <a:endParaRPr lang="en-GB"/>
        </a:p>
      </dgm:t>
    </dgm:pt>
    <dgm:pt modelId="{A7F02D13-39F8-48AC-9B88-4ACBE6781D6B}" type="sibTrans" cxnId="{20E4E9D6-3921-4513-9F86-E969C23F15D9}">
      <dgm:prSet/>
      <dgm:spPr/>
      <dgm:t>
        <a:bodyPr/>
        <a:lstStyle/>
        <a:p>
          <a:endParaRPr lang="en-GB"/>
        </a:p>
      </dgm:t>
    </dgm:pt>
    <dgm:pt modelId="{3DC9C519-CC51-4763-9393-2A1FC716D0EB}">
      <dgm:prSet phldrT="[Text]"/>
      <dgm:spPr/>
      <dgm:t>
        <a:bodyPr/>
        <a:lstStyle/>
        <a:p>
          <a:r>
            <a:rPr lang="en-GB" dirty="0"/>
            <a:t>Once approved the job will go out to recruitment</a:t>
          </a:r>
        </a:p>
      </dgm:t>
    </dgm:pt>
    <dgm:pt modelId="{B0326F67-41C0-485E-9E32-6F93F42E6B7B}" type="parTrans" cxnId="{3C8EC497-75D2-4814-A4E3-0E49485E847D}">
      <dgm:prSet/>
      <dgm:spPr/>
      <dgm:t>
        <a:bodyPr/>
        <a:lstStyle/>
        <a:p>
          <a:endParaRPr lang="en-GB"/>
        </a:p>
      </dgm:t>
    </dgm:pt>
    <dgm:pt modelId="{88AAD88B-C9CE-42E7-A7C6-0DB279012823}" type="sibTrans" cxnId="{3C8EC497-75D2-4814-A4E3-0E49485E847D}">
      <dgm:prSet/>
      <dgm:spPr/>
      <dgm:t>
        <a:bodyPr/>
        <a:lstStyle/>
        <a:p>
          <a:endParaRPr lang="en-GB"/>
        </a:p>
      </dgm:t>
    </dgm:pt>
    <dgm:pt modelId="{CF886EC6-A8B9-406A-84C8-6DE18B9C4D2E}">
      <dgm:prSet phldrT="[Text]"/>
      <dgm:spPr/>
      <dgm:t>
        <a:bodyPr/>
        <a:lstStyle/>
        <a:p>
          <a:r>
            <a:rPr lang="en-GB" dirty="0"/>
            <a:t>The recruitment process can take 6 to 12 weeks</a:t>
          </a:r>
        </a:p>
      </dgm:t>
    </dgm:pt>
    <dgm:pt modelId="{18AA57D1-11EF-43FB-B401-61432F81ECB1}" type="parTrans" cxnId="{E5828446-0505-4012-BD10-120BB2B9539C}">
      <dgm:prSet/>
      <dgm:spPr/>
      <dgm:t>
        <a:bodyPr/>
        <a:lstStyle/>
        <a:p>
          <a:endParaRPr lang="en-GB"/>
        </a:p>
      </dgm:t>
    </dgm:pt>
    <dgm:pt modelId="{CD9B07E5-1075-4C75-9CA2-08C21EF34CD0}" type="sibTrans" cxnId="{E5828446-0505-4012-BD10-120BB2B9539C}">
      <dgm:prSet/>
      <dgm:spPr/>
      <dgm:t>
        <a:bodyPr/>
        <a:lstStyle/>
        <a:p>
          <a:endParaRPr lang="en-GB"/>
        </a:p>
      </dgm:t>
    </dgm:pt>
    <dgm:pt modelId="{51A83238-D814-40B6-93D0-C645B8A3FA0A}">
      <dgm:prSet phldrT="[Text]"/>
      <dgm:spPr/>
      <dgm:t>
        <a:bodyPr/>
        <a:lstStyle/>
        <a:p>
          <a:r>
            <a:rPr lang="en-GB" dirty="0"/>
            <a:t>We aim to have a permanent role in place between end of September and  November</a:t>
          </a:r>
        </a:p>
      </dgm:t>
    </dgm:pt>
    <dgm:pt modelId="{54ED2E38-8405-466F-8CB9-7B71120BB5CE}" type="parTrans" cxnId="{E2FE4B5A-AC51-4FE3-BEAF-B08A092F0F3E}">
      <dgm:prSet/>
      <dgm:spPr/>
      <dgm:t>
        <a:bodyPr/>
        <a:lstStyle/>
        <a:p>
          <a:endParaRPr lang="en-GB"/>
        </a:p>
      </dgm:t>
    </dgm:pt>
    <dgm:pt modelId="{F0D8A390-AE79-4747-902A-71CC8FA5CE5A}" type="sibTrans" cxnId="{E2FE4B5A-AC51-4FE3-BEAF-B08A092F0F3E}">
      <dgm:prSet/>
      <dgm:spPr/>
      <dgm:t>
        <a:bodyPr/>
        <a:lstStyle/>
        <a:p>
          <a:endParaRPr lang="en-GB"/>
        </a:p>
      </dgm:t>
    </dgm:pt>
    <dgm:pt modelId="{51BA73A2-6CEB-4F03-ADBF-2DB3F02E4527}" type="pres">
      <dgm:prSet presAssocID="{536844B5-CBDD-4A08-897C-923459D5F2AB}" presName="arrowDiagram" presStyleCnt="0">
        <dgm:presLayoutVars>
          <dgm:chMax val="5"/>
          <dgm:dir/>
          <dgm:resizeHandles val="exact"/>
        </dgm:presLayoutVars>
      </dgm:prSet>
      <dgm:spPr/>
    </dgm:pt>
    <dgm:pt modelId="{B02EC03C-50F9-4866-8519-78839977B5A2}" type="pres">
      <dgm:prSet presAssocID="{536844B5-CBDD-4A08-897C-923459D5F2AB}" presName="arrow" presStyleLbl="bgShp" presStyleIdx="0" presStyleCnt="1"/>
      <dgm:spPr/>
    </dgm:pt>
    <dgm:pt modelId="{D60F981B-6BB1-4DC1-B64C-217233914C73}" type="pres">
      <dgm:prSet presAssocID="{536844B5-CBDD-4A08-897C-923459D5F2AB}" presName="arrowDiagram4" presStyleCnt="0"/>
      <dgm:spPr/>
    </dgm:pt>
    <dgm:pt modelId="{CDD403A6-0E0A-4452-A15C-2903EAF570F4}" type="pres">
      <dgm:prSet presAssocID="{147816F5-1412-49A6-85A5-1F47EFB5CEA7}" presName="bullet4a" presStyleLbl="node1" presStyleIdx="0" presStyleCnt="4"/>
      <dgm:spPr/>
    </dgm:pt>
    <dgm:pt modelId="{B3500010-DFD9-439D-B3B7-0AAC0898200B}" type="pres">
      <dgm:prSet presAssocID="{147816F5-1412-49A6-85A5-1F47EFB5CEA7}" presName="textBox4a" presStyleLbl="revTx" presStyleIdx="0" presStyleCnt="4">
        <dgm:presLayoutVars>
          <dgm:bulletEnabled val="1"/>
        </dgm:presLayoutVars>
      </dgm:prSet>
      <dgm:spPr/>
    </dgm:pt>
    <dgm:pt modelId="{63904D4A-66E6-4CC1-A6D2-F3BEC8BADDA7}" type="pres">
      <dgm:prSet presAssocID="{3DC9C519-CC51-4763-9393-2A1FC716D0EB}" presName="bullet4b" presStyleLbl="node1" presStyleIdx="1" presStyleCnt="4"/>
      <dgm:spPr/>
    </dgm:pt>
    <dgm:pt modelId="{51FEDEC5-944A-496D-B399-89D55D5680EC}" type="pres">
      <dgm:prSet presAssocID="{3DC9C519-CC51-4763-9393-2A1FC716D0EB}" presName="textBox4b" presStyleLbl="revTx" presStyleIdx="1" presStyleCnt="4">
        <dgm:presLayoutVars>
          <dgm:bulletEnabled val="1"/>
        </dgm:presLayoutVars>
      </dgm:prSet>
      <dgm:spPr/>
    </dgm:pt>
    <dgm:pt modelId="{B773BFA6-73AE-46A1-ACA3-26642CE9266D}" type="pres">
      <dgm:prSet presAssocID="{CF886EC6-A8B9-406A-84C8-6DE18B9C4D2E}" presName="bullet4c" presStyleLbl="node1" presStyleIdx="2" presStyleCnt="4"/>
      <dgm:spPr/>
    </dgm:pt>
    <dgm:pt modelId="{6E4572FE-A738-4EB4-8358-2BBF7BD14627}" type="pres">
      <dgm:prSet presAssocID="{CF886EC6-A8B9-406A-84C8-6DE18B9C4D2E}" presName="textBox4c" presStyleLbl="revTx" presStyleIdx="2" presStyleCnt="4">
        <dgm:presLayoutVars>
          <dgm:bulletEnabled val="1"/>
        </dgm:presLayoutVars>
      </dgm:prSet>
      <dgm:spPr/>
    </dgm:pt>
    <dgm:pt modelId="{A60E1B24-B5CC-4CFD-91D9-C617FBE375BC}" type="pres">
      <dgm:prSet presAssocID="{51A83238-D814-40B6-93D0-C645B8A3FA0A}" presName="bullet4d" presStyleLbl="node1" presStyleIdx="3" presStyleCnt="4"/>
      <dgm:spPr/>
    </dgm:pt>
    <dgm:pt modelId="{4457020A-2E29-47BF-A97E-7A09C3C64759}" type="pres">
      <dgm:prSet presAssocID="{51A83238-D814-40B6-93D0-C645B8A3FA0A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B04AB726-2686-4CD6-A116-AC448327E3FD}" type="presOf" srcId="{51A83238-D814-40B6-93D0-C645B8A3FA0A}" destId="{4457020A-2E29-47BF-A97E-7A09C3C64759}" srcOrd="0" destOrd="0" presId="urn:microsoft.com/office/officeart/2005/8/layout/arrow2"/>
    <dgm:cxn modelId="{B57A6729-2D9C-4AD2-9905-56DFFF70488F}" type="presOf" srcId="{3DC9C519-CC51-4763-9393-2A1FC716D0EB}" destId="{51FEDEC5-944A-496D-B399-89D55D5680EC}" srcOrd="0" destOrd="0" presId="urn:microsoft.com/office/officeart/2005/8/layout/arrow2"/>
    <dgm:cxn modelId="{E5828446-0505-4012-BD10-120BB2B9539C}" srcId="{536844B5-CBDD-4A08-897C-923459D5F2AB}" destId="{CF886EC6-A8B9-406A-84C8-6DE18B9C4D2E}" srcOrd="2" destOrd="0" parTransId="{18AA57D1-11EF-43FB-B401-61432F81ECB1}" sibTransId="{CD9B07E5-1075-4C75-9CA2-08C21EF34CD0}"/>
    <dgm:cxn modelId="{317DE24B-4E72-43AD-96C4-BB3A942ACDC2}" type="presOf" srcId="{147816F5-1412-49A6-85A5-1F47EFB5CEA7}" destId="{B3500010-DFD9-439D-B3B7-0AAC0898200B}" srcOrd="0" destOrd="0" presId="urn:microsoft.com/office/officeart/2005/8/layout/arrow2"/>
    <dgm:cxn modelId="{E2FE4B5A-AC51-4FE3-BEAF-B08A092F0F3E}" srcId="{536844B5-CBDD-4A08-897C-923459D5F2AB}" destId="{51A83238-D814-40B6-93D0-C645B8A3FA0A}" srcOrd="3" destOrd="0" parTransId="{54ED2E38-8405-466F-8CB9-7B71120BB5CE}" sibTransId="{F0D8A390-AE79-4747-902A-71CC8FA5CE5A}"/>
    <dgm:cxn modelId="{2D8C6A87-1C57-4339-9D0C-DB436955B1A7}" type="presOf" srcId="{CF886EC6-A8B9-406A-84C8-6DE18B9C4D2E}" destId="{6E4572FE-A738-4EB4-8358-2BBF7BD14627}" srcOrd="0" destOrd="0" presId="urn:microsoft.com/office/officeart/2005/8/layout/arrow2"/>
    <dgm:cxn modelId="{3C8EC497-75D2-4814-A4E3-0E49485E847D}" srcId="{536844B5-CBDD-4A08-897C-923459D5F2AB}" destId="{3DC9C519-CC51-4763-9393-2A1FC716D0EB}" srcOrd="1" destOrd="0" parTransId="{B0326F67-41C0-485E-9E32-6F93F42E6B7B}" sibTransId="{88AAD88B-C9CE-42E7-A7C6-0DB279012823}"/>
    <dgm:cxn modelId="{6179C39A-873E-4D48-A530-D33462A54C28}" type="presOf" srcId="{536844B5-CBDD-4A08-897C-923459D5F2AB}" destId="{51BA73A2-6CEB-4F03-ADBF-2DB3F02E4527}" srcOrd="0" destOrd="0" presId="urn:microsoft.com/office/officeart/2005/8/layout/arrow2"/>
    <dgm:cxn modelId="{20E4E9D6-3921-4513-9F86-E969C23F15D9}" srcId="{536844B5-CBDD-4A08-897C-923459D5F2AB}" destId="{147816F5-1412-49A6-85A5-1F47EFB5CEA7}" srcOrd="0" destOrd="0" parTransId="{4DC51872-9269-467B-8F0D-44F8F4EB31D4}" sibTransId="{A7F02D13-39F8-48AC-9B88-4ACBE6781D6B}"/>
    <dgm:cxn modelId="{32014DBE-72E9-405A-B334-423054ED654D}" type="presParOf" srcId="{51BA73A2-6CEB-4F03-ADBF-2DB3F02E4527}" destId="{B02EC03C-50F9-4866-8519-78839977B5A2}" srcOrd="0" destOrd="0" presId="urn:microsoft.com/office/officeart/2005/8/layout/arrow2"/>
    <dgm:cxn modelId="{C8494ADF-EE05-4352-81C1-871DB645891A}" type="presParOf" srcId="{51BA73A2-6CEB-4F03-ADBF-2DB3F02E4527}" destId="{D60F981B-6BB1-4DC1-B64C-217233914C73}" srcOrd="1" destOrd="0" presId="urn:microsoft.com/office/officeart/2005/8/layout/arrow2"/>
    <dgm:cxn modelId="{73A4EA4B-0BAE-4C38-9777-38E7F0BDB88C}" type="presParOf" srcId="{D60F981B-6BB1-4DC1-B64C-217233914C73}" destId="{CDD403A6-0E0A-4452-A15C-2903EAF570F4}" srcOrd="0" destOrd="0" presId="urn:microsoft.com/office/officeart/2005/8/layout/arrow2"/>
    <dgm:cxn modelId="{65C6F6CD-F61A-4833-9FBF-47B76CC14B76}" type="presParOf" srcId="{D60F981B-6BB1-4DC1-B64C-217233914C73}" destId="{B3500010-DFD9-439D-B3B7-0AAC0898200B}" srcOrd="1" destOrd="0" presId="urn:microsoft.com/office/officeart/2005/8/layout/arrow2"/>
    <dgm:cxn modelId="{68582F62-6642-410C-9B50-51B5A523FF0F}" type="presParOf" srcId="{D60F981B-6BB1-4DC1-B64C-217233914C73}" destId="{63904D4A-66E6-4CC1-A6D2-F3BEC8BADDA7}" srcOrd="2" destOrd="0" presId="urn:microsoft.com/office/officeart/2005/8/layout/arrow2"/>
    <dgm:cxn modelId="{83301A30-F574-4041-8E0C-34428A4C9A51}" type="presParOf" srcId="{D60F981B-6BB1-4DC1-B64C-217233914C73}" destId="{51FEDEC5-944A-496D-B399-89D55D5680EC}" srcOrd="3" destOrd="0" presId="urn:microsoft.com/office/officeart/2005/8/layout/arrow2"/>
    <dgm:cxn modelId="{1D122520-5B74-4250-BF6D-E869287ABA88}" type="presParOf" srcId="{D60F981B-6BB1-4DC1-B64C-217233914C73}" destId="{B773BFA6-73AE-46A1-ACA3-26642CE9266D}" srcOrd="4" destOrd="0" presId="urn:microsoft.com/office/officeart/2005/8/layout/arrow2"/>
    <dgm:cxn modelId="{299804B3-7EE9-4D3E-977B-30EF6F3F3749}" type="presParOf" srcId="{D60F981B-6BB1-4DC1-B64C-217233914C73}" destId="{6E4572FE-A738-4EB4-8358-2BBF7BD14627}" srcOrd="5" destOrd="0" presId="urn:microsoft.com/office/officeart/2005/8/layout/arrow2"/>
    <dgm:cxn modelId="{51DB6D3D-2103-4FDD-8B15-FA830C315C61}" type="presParOf" srcId="{D60F981B-6BB1-4DC1-B64C-217233914C73}" destId="{A60E1B24-B5CC-4CFD-91D9-C617FBE375BC}" srcOrd="6" destOrd="0" presId="urn:microsoft.com/office/officeart/2005/8/layout/arrow2"/>
    <dgm:cxn modelId="{BA5E97FF-C32E-4083-937A-0EB1A9BDC309}" type="presParOf" srcId="{D60F981B-6BB1-4DC1-B64C-217233914C73}" destId="{4457020A-2E29-47BF-A97E-7A09C3C64759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58C974-8F96-4701-AE35-1F9A7C6CD8A5}" type="doc">
      <dgm:prSet loTypeId="urn:microsoft.com/office/officeart/2005/8/layout/bProcess3" loCatId="process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89983579-AB8C-4E08-8792-C727B4FFE451}">
      <dgm:prSet phldrT="[Text]" custT="1"/>
      <dgm:spPr/>
      <dgm:t>
        <a:bodyPr/>
        <a:lstStyle/>
        <a:p>
          <a:r>
            <a:rPr lang="en-GB" sz="1400">
              <a:solidFill>
                <a:schemeClr val="tx1"/>
              </a:solidFill>
            </a:rPr>
            <a:t>Current Carers Service phone number ported to SBC phone; carers  inbox developed - sloughcarers@slough.gov.uk</a:t>
          </a:r>
        </a:p>
      </dgm:t>
    </dgm:pt>
    <dgm:pt modelId="{A2CD365C-1814-4424-94A4-D21D543781ED}" type="parTrans" cxnId="{8C9AE6E1-5682-4FFB-B05F-B6905F03C49D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222745AC-336E-4EC1-A5CB-CDDCC189F93F}" type="sibTrans" cxnId="{8C9AE6E1-5682-4FFB-B05F-B6905F03C49D}">
      <dgm:prSet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E17BCB63-7234-41EA-A7E3-B0F1A8BC78DF}">
      <dgm:prSet phldrT="[Text]" custT="1"/>
      <dgm:spPr/>
      <dgm:t>
        <a:bodyPr/>
        <a:lstStyle/>
        <a:p>
          <a:r>
            <a:rPr lang="en-GB" sz="1400">
              <a:solidFill>
                <a:schemeClr val="tx1"/>
              </a:solidFill>
            </a:rPr>
            <a:t>New Carers Service contact details to be shared with current carers on SCVS register -  alongside a consent form  which allows carers to share their details with SBC to continue sending newsletters</a:t>
          </a:r>
          <a:endParaRPr lang="en-GB" sz="1400" dirty="0">
            <a:solidFill>
              <a:schemeClr val="tx1"/>
            </a:solidFill>
          </a:endParaRPr>
        </a:p>
      </dgm:t>
    </dgm:pt>
    <dgm:pt modelId="{EB0D3945-E025-4D77-BD2B-32ECE2031452}" type="parTrans" cxnId="{D76A7D63-E5BA-40CA-BA8D-003357F49F3D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17D536F4-0AAC-441B-8624-64FB1EA06F34}" type="sibTrans" cxnId="{D76A7D63-E5BA-40CA-BA8D-003357F49F3D}">
      <dgm:prSet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BDEEAE20-1C5F-46B7-A90B-7E3B511EEF4F}">
      <dgm:prSet phldrT="[Text]" custT="1"/>
      <dgm:spPr/>
      <dgm:t>
        <a:bodyPr/>
        <a:lstStyle/>
        <a:p>
          <a:r>
            <a:rPr lang="en-GB" sz="1400">
              <a:solidFill>
                <a:schemeClr val="tx1"/>
              </a:solidFill>
            </a:rPr>
            <a:t>Coproduction lead to monitor calls/messages and email requests, responding to  registration requests and referring  care act assessments to ASC</a:t>
          </a:r>
        </a:p>
      </dgm:t>
    </dgm:pt>
    <dgm:pt modelId="{BF5BD395-0AA6-4F45-84FD-0687D789C1CB}" type="parTrans" cxnId="{366B8F05-41E3-477E-823F-B10AE42B04E7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E6B0A2DE-FC0E-4A00-B72A-8DB74DC2AAE9}" type="sibTrans" cxnId="{366B8F05-41E3-477E-823F-B10AE42B04E7}">
      <dgm:prSet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D8395840-F468-44A3-9F0E-E8CB072142DC}">
      <dgm:prSet phldrT="[Text]" custT="1"/>
      <dgm:spPr/>
      <dgm:t>
        <a:bodyPr/>
        <a:lstStyle/>
        <a:p>
          <a:r>
            <a:rPr lang="en-GB" sz="1400">
              <a:solidFill>
                <a:schemeClr val="tx1"/>
              </a:solidFill>
            </a:rPr>
            <a:t>All other queries/ contacts shared with Snr Community Connector to undertake call backs- using agreed Front Door ‘triage’ approach</a:t>
          </a:r>
        </a:p>
      </dgm:t>
    </dgm:pt>
    <dgm:pt modelId="{F54E38A9-BD69-46F1-94DB-D31397055EB9}" type="parTrans" cxnId="{510AC840-E046-43FD-B7B2-25CE00EFD776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7862C13F-E0DC-40F1-917B-F50CCC30EEAD}" type="sibTrans" cxnId="{510AC840-E046-43FD-B7B2-25CE00EFD776}">
      <dgm:prSet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CFA2BEC1-EA8F-4877-B92F-F69D03D10233}">
      <dgm:prSet phldrT="[Text]"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  <a:p>
          <a:endParaRPr lang="en-GB" sz="1400">
            <a:solidFill>
              <a:schemeClr val="tx1"/>
            </a:solidFill>
          </a:endParaRPr>
        </a:p>
        <a:p>
          <a:r>
            <a:rPr lang="en-GB" sz="1400">
              <a:solidFill>
                <a:schemeClr val="tx1"/>
              </a:solidFill>
            </a:rPr>
            <a:t>Carers registering are placed on register for:</a:t>
          </a:r>
        </a:p>
        <a:p>
          <a:r>
            <a:rPr lang="en-GB" sz="1400">
              <a:solidFill>
                <a:schemeClr val="tx1"/>
              </a:solidFill>
            </a:rPr>
            <a:t>Carers info pack</a:t>
          </a:r>
        </a:p>
        <a:p>
          <a:r>
            <a:rPr lang="en-GB" sz="1400">
              <a:solidFill>
                <a:schemeClr val="tx1"/>
              </a:solidFill>
            </a:rPr>
            <a:t>Carers discount card</a:t>
          </a:r>
        </a:p>
        <a:p>
          <a:r>
            <a:rPr lang="en-GB" sz="1400">
              <a:solidFill>
                <a:schemeClr val="tx1"/>
              </a:solidFill>
            </a:rPr>
            <a:t>Newsletter and other info</a:t>
          </a:r>
        </a:p>
        <a:p>
          <a:r>
            <a:rPr lang="en-GB" sz="1400">
              <a:solidFill>
                <a:schemeClr val="tx1"/>
              </a:solidFill>
            </a:rPr>
            <a:t>Spreadsheet updated with existing carers once consent rec’d</a:t>
          </a:r>
        </a:p>
        <a:p>
          <a:endParaRPr lang="en-GB" sz="1400">
            <a:solidFill>
              <a:schemeClr val="tx1"/>
            </a:solidFill>
          </a:endParaRPr>
        </a:p>
        <a:p>
          <a:endParaRPr lang="en-GB" sz="1400" dirty="0">
            <a:solidFill>
              <a:schemeClr val="tx1"/>
            </a:solidFill>
          </a:endParaRPr>
        </a:p>
      </dgm:t>
    </dgm:pt>
    <dgm:pt modelId="{8AC2762D-56E5-4C7F-9978-18D260F80BE2}" type="parTrans" cxnId="{8E192302-E844-419B-85E2-00A85BBE9F5E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B73D0161-165E-46C7-9F88-4DC5FFA01D2D}" type="sibTrans" cxnId="{8E192302-E844-419B-85E2-00A85BBE9F5E}">
      <dgm:prSet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4973E3C1-E8FE-4DBF-9738-A88285656F9C}">
      <dgm:prSet phldrT="[Text]" custT="1"/>
      <dgm:spPr/>
      <dgm:t>
        <a:bodyPr/>
        <a:lstStyle/>
        <a:p>
          <a:r>
            <a:rPr lang="en-GB" sz="1400">
              <a:solidFill>
                <a:schemeClr val="tx1"/>
              </a:solidFill>
            </a:rPr>
            <a:t>Snr Community Connector will  refer back to internal any subsequent requests for registration  identified after their  Strength-Based  call-back</a:t>
          </a:r>
        </a:p>
      </dgm:t>
    </dgm:pt>
    <dgm:pt modelId="{B3C6CB09-0470-4391-AF3F-C936C4B3364D}" type="sibTrans" cxnId="{8D15014F-8063-4CDF-BEB0-E7CC7D2548AC}">
      <dgm:prSet custT="1"/>
      <dgm:spPr/>
      <dgm:t>
        <a:bodyPr/>
        <a:lstStyle/>
        <a:p>
          <a:endParaRPr lang="en-GB" sz="1400">
            <a:solidFill>
              <a:schemeClr val="tx1"/>
            </a:solidFill>
          </a:endParaRPr>
        </a:p>
      </dgm:t>
    </dgm:pt>
    <dgm:pt modelId="{BEA64164-F05E-4F17-954D-AA3F63A46B4F}" type="parTrans" cxnId="{8D15014F-8063-4CDF-BEB0-E7CC7D2548AC}">
      <dgm:prSet/>
      <dgm:spPr/>
      <dgm:t>
        <a:bodyPr/>
        <a:lstStyle/>
        <a:p>
          <a:pPr algn="ctr"/>
          <a:endParaRPr lang="en-GB" sz="1400">
            <a:solidFill>
              <a:schemeClr val="tx1"/>
            </a:solidFill>
          </a:endParaRPr>
        </a:p>
      </dgm:t>
    </dgm:pt>
    <dgm:pt modelId="{135B810B-729F-417B-8F7F-2722B96E640E}" type="pres">
      <dgm:prSet presAssocID="{0D58C974-8F96-4701-AE35-1F9A7C6CD8A5}" presName="Name0" presStyleCnt="0">
        <dgm:presLayoutVars>
          <dgm:dir/>
          <dgm:resizeHandles val="exact"/>
        </dgm:presLayoutVars>
      </dgm:prSet>
      <dgm:spPr/>
    </dgm:pt>
    <dgm:pt modelId="{5E045546-046D-4BBC-AFB2-2CCA356D39AF}" type="pres">
      <dgm:prSet presAssocID="{89983579-AB8C-4E08-8792-C727B4FFE451}" presName="node" presStyleLbl="node1" presStyleIdx="0" presStyleCnt="6">
        <dgm:presLayoutVars>
          <dgm:bulletEnabled val="1"/>
        </dgm:presLayoutVars>
      </dgm:prSet>
      <dgm:spPr/>
    </dgm:pt>
    <dgm:pt modelId="{61C920AD-C548-4E5B-B865-C2E44B1CCC6E}" type="pres">
      <dgm:prSet presAssocID="{222745AC-336E-4EC1-A5CB-CDDCC189F93F}" presName="sibTrans" presStyleLbl="sibTrans1D1" presStyleIdx="0" presStyleCnt="5"/>
      <dgm:spPr/>
    </dgm:pt>
    <dgm:pt modelId="{C1216C26-3725-4C0B-92C4-477B31298514}" type="pres">
      <dgm:prSet presAssocID="{222745AC-336E-4EC1-A5CB-CDDCC189F93F}" presName="connectorText" presStyleLbl="sibTrans1D1" presStyleIdx="0" presStyleCnt="5"/>
      <dgm:spPr/>
    </dgm:pt>
    <dgm:pt modelId="{2F02942C-01BB-41D5-8E85-73ABAD798784}" type="pres">
      <dgm:prSet presAssocID="{E17BCB63-7234-41EA-A7E3-B0F1A8BC78DF}" presName="node" presStyleLbl="node1" presStyleIdx="1" presStyleCnt="6">
        <dgm:presLayoutVars>
          <dgm:bulletEnabled val="1"/>
        </dgm:presLayoutVars>
      </dgm:prSet>
      <dgm:spPr/>
    </dgm:pt>
    <dgm:pt modelId="{C4A5C43C-1F0C-4BF2-B74B-D1B9646423D1}" type="pres">
      <dgm:prSet presAssocID="{17D536F4-0AAC-441B-8624-64FB1EA06F34}" presName="sibTrans" presStyleLbl="sibTrans1D1" presStyleIdx="1" presStyleCnt="5"/>
      <dgm:spPr/>
    </dgm:pt>
    <dgm:pt modelId="{171498AF-DF23-4847-9472-B0E5AADF86CC}" type="pres">
      <dgm:prSet presAssocID="{17D536F4-0AAC-441B-8624-64FB1EA06F34}" presName="connectorText" presStyleLbl="sibTrans1D1" presStyleIdx="1" presStyleCnt="5"/>
      <dgm:spPr/>
    </dgm:pt>
    <dgm:pt modelId="{7EB0C810-2201-4AC4-B8E4-1E0BF30847C7}" type="pres">
      <dgm:prSet presAssocID="{BDEEAE20-1C5F-46B7-A90B-7E3B511EEF4F}" presName="node" presStyleLbl="node1" presStyleIdx="2" presStyleCnt="6">
        <dgm:presLayoutVars>
          <dgm:bulletEnabled val="1"/>
        </dgm:presLayoutVars>
      </dgm:prSet>
      <dgm:spPr/>
    </dgm:pt>
    <dgm:pt modelId="{6BF8AC6D-4E9C-407F-BD11-B5D24463BAFC}" type="pres">
      <dgm:prSet presAssocID="{E6B0A2DE-FC0E-4A00-B72A-8DB74DC2AAE9}" presName="sibTrans" presStyleLbl="sibTrans1D1" presStyleIdx="2" presStyleCnt="5"/>
      <dgm:spPr/>
    </dgm:pt>
    <dgm:pt modelId="{E28E9D56-2F66-45FF-9DA2-E34ED280DFE4}" type="pres">
      <dgm:prSet presAssocID="{E6B0A2DE-FC0E-4A00-B72A-8DB74DC2AAE9}" presName="connectorText" presStyleLbl="sibTrans1D1" presStyleIdx="2" presStyleCnt="5"/>
      <dgm:spPr/>
    </dgm:pt>
    <dgm:pt modelId="{0FB31F8E-CD97-42E6-B685-51D849646888}" type="pres">
      <dgm:prSet presAssocID="{D8395840-F468-44A3-9F0E-E8CB072142DC}" presName="node" presStyleLbl="node1" presStyleIdx="3" presStyleCnt="6">
        <dgm:presLayoutVars>
          <dgm:bulletEnabled val="1"/>
        </dgm:presLayoutVars>
      </dgm:prSet>
      <dgm:spPr/>
    </dgm:pt>
    <dgm:pt modelId="{FCBDF559-0529-4DAA-8432-1F70E03FF3E0}" type="pres">
      <dgm:prSet presAssocID="{7862C13F-E0DC-40F1-917B-F50CCC30EEAD}" presName="sibTrans" presStyleLbl="sibTrans1D1" presStyleIdx="3" presStyleCnt="5"/>
      <dgm:spPr/>
    </dgm:pt>
    <dgm:pt modelId="{6DEBF4DF-8319-4178-BCBE-9317245D4A6E}" type="pres">
      <dgm:prSet presAssocID="{7862C13F-E0DC-40F1-917B-F50CCC30EEAD}" presName="connectorText" presStyleLbl="sibTrans1D1" presStyleIdx="3" presStyleCnt="5"/>
      <dgm:spPr/>
    </dgm:pt>
    <dgm:pt modelId="{DF4FC5A8-F750-434F-BCD2-84635428B796}" type="pres">
      <dgm:prSet presAssocID="{4973E3C1-E8FE-4DBF-9738-A88285656F9C}" presName="node" presStyleLbl="node1" presStyleIdx="4" presStyleCnt="6">
        <dgm:presLayoutVars>
          <dgm:bulletEnabled val="1"/>
        </dgm:presLayoutVars>
      </dgm:prSet>
      <dgm:spPr/>
    </dgm:pt>
    <dgm:pt modelId="{43C257E4-B28F-4853-A3C8-73568EC67B60}" type="pres">
      <dgm:prSet presAssocID="{B3C6CB09-0470-4391-AF3F-C936C4B3364D}" presName="sibTrans" presStyleLbl="sibTrans1D1" presStyleIdx="4" presStyleCnt="5"/>
      <dgm:spPr/>
    </dgm:pt>
    <dgm:pt modelId="{584CAF3D-93A5-4F99-A1BE-9F116A19161F}" type="pres">
      <dgm:prSet presAssocID="{B3C6CB09-0470-4391-AF3F-C936C4B3364D}" presName="connectorText" presStyleLbl="sibTrans1D1" presStyleIdx="4" presStyleCnt="5"/>
      <dgm:spPr/>
    </dgm:pt>
    <dgm:pt modelId="{249311A4-9F3D-4302-A298-A46E7ADAFE53}" type="pres">
      <dgm:prSet presAssocID="{CFA2BEC1-EA8F-4877-B92F-F69D03D10233}" presName="node" presStyleLbl="node1" presStyleIdx="5" presStyleCnt="6">
        <dgm:presLayoutVars>
          <dgm:bulletEnabled val="1"/>
        </dgm:presLayoutVars>
      </dgm:prSet>
      <dgm:spPr/>
    </dgm:pt>
  </dgm:ptLst>
  <dgm:cxnLst>
    <dgm:cxn modelId="{B6BE0E00-1A07-49C3-82AE-2BE08E077B1C}" type="presOf" srcId="{BDEEAE20-1C5F-46B7-A90B-7E3B511EEF4F}" destId="{7EB0C810-2201-4AC4-B8E4-1E0BF30847C7}" srcOrd="0" destOrd="0" presId="urn:microsoft.com/office/officeart/2005/8/layout/bProcess3"/>
    <dgm:cxn modelId="{8E192302-E844-419B-85E2-00A85BBE9F5E}" srcId="{0D58C974-8F96-4701-AE35-1F9A7C6CD8A5}" destId="{CFA2BEC1-EA8F-4877-B92F-F69D03D10233}" srcOrd="5" destOrd="0" parTransId="{8AC2762D-56E5-4C7F-9978-18D260F80BE2}" sibTransId="{B73D0161-165E-46C7-9F88-4DC5FFA01D2D}"/>
    <dgm:cxn modelId="{366B8F05-41E3-477E-823F-B10AE42B04E7}" srcId="{0D58C974-8F96-4701-AE35-1F9A7C6CD8A5}" destId="{BDEEAE20-1C5F-46B7-A90B-7E3B511EEF4F}" srcOrd="2" destOrd="0" parTransId="{BF5BD395-0AA6-4F45-84FD-0687D789C1CB}" sibTransId="{E6B0A2DE-FC0E-4A00-B72A-8DB74DC2AAE9}"/>
    <dgm:cxn modelId="{4A3AB40A-C212-4D76-B075-9BE35302CEE5}" type="presOf" srcId="{4973E3C1-E8FE-4DBF-9738-A88285656F9C}" destId="{DF4FC5A8-F750-434F-BCD2-84635428B796}" srcOrd="0" destOrd="0" presId="urn:microsoft.com/office/officeart/2005/8/layout/bProcess3"/>
    <dgm:cxn modelId="{F6EE1D11-E64F-49B2-8854-49C75CC9AF31}" type="presOf" srcId="{E6B0A2DE-FC0E-4A00-B72A-8DB74DC2AAE9}" destId="{6BF8AC6D-4E9C-407F-BD11-B5D24463BAFC}" srcOrd="0" destOrd="0" presId="urn:microsoft.com/office/officeart/2005/8/layout/bProcess3"/>
    <dgm:cxn modelId="{CFA5AC25-257D-42B9-835C-0CC2B49EA75B}" type="presOf" srcId="{D8395840-F468-44A3-9F0E-E8CB072142DC}" destId="{0FB31F8E-CD97-42E6-B685-51D849646888}" srcOrd="0" destOrd="0" presId="urn:microsoft.com/office/officeart/2005/8/layout/bProcess3"/>
    <dgm:cxn modelId="{20187828-CEEE-4F08-A57B-D7765A24E920}" type="presOf" srcId="{222745AC-336E-4EC1-A5CB-CDDCC189F93F}" destId="{C1216C26-3725-4C0B-92C4-477B31298514}" srcOrd="1" destOrd="0" presId="urn:microsoft.com/office/officeart/2005/8/layout/bProcess3"/>
    <dgm:cxn modelId="{510AC840-E046-43FD-B7B2-25CE00EFD776}" srcId="{0D58C974-8F96-4701-AE35-1F9A7C6CD8A5}" destId="{D8395840-F468-44A3-9F0E-E8CB072142DC}" srcOrd="3" destOrd="0" parTransId="{F54E38A9-BD69-46F1-94DB-D31397055EB9}" sibTransId="{7862C13F-E0DC-40F1-917B-F50CCC30EEAD}"/>
    <dgm:cxn modelId="{D76A7D63-E5BA-40CA-BA8D-003357F49F3D}" srcId="{0D58C974-8F96-4701-AE35-1F9A7C6CD8A5}" destId="{E17BCB63-7234-41EA-A7E3-B0F1A8BC78DF}" srcOrd="1" destOrd="0" parTransId="{EB0D3945-E025-4D77-BD2B-32ECE2031452}" sibTransId="{17D536F4-0AAC-441B-8624-64FB1EA06F34}"/>
    <dgm:cxn modelId="{4190846C-1EAC-4114-A99A-8AC1F4E5AECD}" type="presOf" srcId="{E17BCB63-7234-41EA-A7E3-B0F1A8BC78DF}" destId="{2F02942C-01BB-41D5-8E85-73ABAD798784}" srcOrd="0" destOrd="0" presId="urn:microsoft.com/office/officeart/2005/8/layout/bProcess3"/>
    <dgm:cxn modelId="{942CDF4D-C12A-4AD9-BFBD-1E1FE014316D}" type="presOf" srcId="{89983579-AB8C-4E08-8792-C727B4FFE451}" destId="{5E045546-046D-4BBC-AFB2-2CCA356D39AF}" srcOrd="0" destOrd="0" presId="urn:microsoft.com/office/officeart/2005/8/layout/bProcess3"/>
    <dgm:cxn modelId="{8D15014F-8063-4CDF-BEB0-E7CC7D2548AC}" srcId="{0D58C974-8F96-4701-AE35-1F9A7C6CD8A5}" destId="{4973E3C1-E8FE-4DBF-9738-A88285656F9C}" srcOrd="4" destOrd="0" parTransId="{BEA64164-F05E-4F17-954D-AA3F63A46B4F}" sibTransId="{B3C6CB09-0470-4391-AF3F-C936C4B3364D}"/>
    <dgm:cxn modelId="{AFCBA66F-6806-403D-92BD-A8884B079D2E}" type="presOf" srcId="{CFA2BEC1-EA8F-4877-B92F-F69D03D10233}" destId="{249311A4-9F3D-4302-A298-A46E7ADAFE53}" srcOrd="0" destOrd="0" presId="urn:microsoft.com/office/officeart/2005/8/layout/bProcess3"/>
    <dgm:cxn modelId="{5E30EC5A-F171-452F-BF3A-EFDF770BBB2F}" type="presOf" srcId="{7862C13F-E0DC-40F1-917B-F50CCC30EEAD}" destId="{6DEBF4DF-8319-4178-BCBE-9317245D4A6E}" srcOrd="1" destOrd="0" presId="urn:microsoft.com/office/officeart/2005/8/layout/bProcess3"/>
    <dgm:cxn modelId="{9E045584-02A4-429A-A708-5EA6FD77A79F}" type="presOf" srcId="{17D536F4-0AAC-441B-8624-64FB1EA06F34}" destId="{171498AF-DF23-4847-9472-B0E5AADF86CC}" srcOrd="1" destOrd="0" presId="urn:microsoft.com/office/officeart/2005/8/layout/bProcess3"/>
    <dgm:cxn modelId="{6FA136B8-D0F6-45EE-B1C9-114F6B08A6E2}" type="presOf" srcId="{222745AC-336E-4EC1-A5CB-CDDCC189F93F}" destId="{61C920AD-C548-4E5B-B865-C2E44B1CCC6E}" srcOrd="0" destOrd="0" presId="urn:microsoft.com/office/officeart/2005/8/layout/bProcess3"/>
    <dgm:cxn modelId="{D33888BB-976D-44D6-96A7-AF2901DF8E20}" type="presOf" srcId="{E6B0A2DE-FC0E-4A00-B72A-8DB74DC2AAE9}" destId="{E28E9D56-2F66-45FF-9DA2-E34ED280DFE4}" srcOrd="1" destOrd="0" presId="urn:microsoft.com/office/officeart/2005/8/layout/bProcess3"/>
    <dgm:cxn modelId="{BEE982C6-CE64-4A42-9EEC-9295CF56CE56}" type="presOf" srcId="{17D536F4-0AAC-441B-8624-64FB1EA06F34}" destId="{C4A5C43C-1F0C-4BF2-B74B-D1B9646423D1}" srcOrd="0" destOrd="0" presId="urn:microsoft.com/office/officeart/2005/8/layout/bProcess3"/>
    <dgm:cxn modelId="{05EF66D0-4E29-423F-BC5C-EBD0EA8D6C79}" type="presOf" srcId="{7862C13F-E0DC-40F1-917B-F50CCC30EEAD}" destId="{FCBDF559-0529-4DAA-8432-1F70E03FF3E0}" srcOrd="0" destOrd="0" presId="urn:microsoft.com/office/officeart/2005/8/layout/bProcess3"/>
    <dgm:cxn modelId="{3CC718D1-13F3-4CBE-A1A5-5BFFA584473B}" type="presOf" srcId="{B3C6CB09-0470-4391-AF3F-C936C4B3364D}" destId="{584CAF3D-93A5-4F99-A1BE-9F116A19161F}" srcOrd="1" destOrd="0" presId="urn:microsoft.com/office/officeart/2005/8/layout/bProcess3"/>
    <dgm:cxn modelId="{78F2C2D5-6860-4EA2-BA19-5F569DE29DCE}" type="presOf" srcId="{0D58C974-8F96-4701-AE35-1F9A7C6CD8A5}" destId="{135B810B-729F-417B-8F7F-2722B96E640E}" srcOrd="0" destOrd="0" presId="urn:microsoft.com/office/officeart/2005/8/layout/bProcess3"/>
    <dgm:cxn modelId="{8C9AE6E1-5682-4FFB-B05F-B6905F03C49D}" srcId="{0D58C974-8F96-4701-AE35-1F9A7C6CD8A5}" destId="{89983579-AB8C-4E08-8792-C727B4FFE451}" srcOrd="0" destOrd="0" parTransId="{A2CD365C-1814-4424-94A4-D21D543781ED}" sibTransId="{222745AC-336E-4EC1-A5CB-CDDCC189F93F}"/>
    <dgm:cxn modelId="{BEB373EE-872C-4E50-9EFD-957E0A246ED9}" type="presOf" srcId="{B3C6CB09-0470-4391-AF3F-C936C4B3364D}" destId="{43C257E4-B28F-4853-A3C8-73568EC67B60}" srcOrd="0" destOrd="0" presId="urn:microsoft.com/office/officeart/2005/8/layout/bProcess3"/>
    <dgm:cxn modelId="{6113DF1F-2208-40A1-83AA-BF3C12D307C7}" type="presParOf" srcId="{135B810B-729F-417B-8F7F-2722B96E640E}" destId="{5E045546-046D-4BBC-AFB2-2CCA356D39AF}" srcOrd="0" destOrd="0" presId="urn:microsoft.com/office/officeart/2005/8/layout/bProcess3"/>
    <dgm:cxn modelId="{6DDEA716-50B4-4271-9CB3-7BBEFA01E4D5}" type="presParOf" srcId="{135B810B-729F-417B-8F7F-2722B96E640E}" destId="{61C920AD-C548-4E5B-B865-C2E44B1CCC6E}" srcOrd="1" destOrd="0" presId="urn:microsoft.com/office/officeart/2005/8/layout/bProcess3"/>
    <dgm:cxn modelId="{6EB1589C-1C53-4A1E-B774-195DC2121937}" type="presParOf" srcId="{61C920AD-C548-4E5B-B865-C2E44B1CCC6E}" destId="{C1216C26-3725-4C0B-92C4-477B31298514}" srcOrd="0" destOrd="0" presId="urn:microsoft.com/office/officeart/2005/8/layout/bProcess3"/>
    <dgm:cxn modelId="{A66C2264-2A48-445E-85E0-D2BFD12F10F1}" type="presParOf" srcId="{135B810B-729F-417B-8F7F-2722B96E640E}" destId="{2F02942C-01BB-41D5-8E85-73ABAD798784}" srcOrd="2" destOrd="0" presId="urn:microsoft.com/office/officeart/2005/8/layout/bProcess3"/>
    <dgm:cxn modelId="{D13F3066-B790-4D35-9CF6-59B316E49C30}" type="presParOf" srcId="{135B810B-729F-417B-8F7F-2722B96E640E}" destId="{C4A5C43C-1F0C-4BF2-B74B-D1B9646423D1}" srcOrd="3" destOrd="0" presId="urn:microsoft.com/office/officeart/2005/8/layout/bProcess3"/>
    <dgm:cxn modelId="{C56ABD28-E45D-487D-B52F-03A4917EDA90}" type="presParOf" srcId="{C4A5C43C-1F0C-4BF2-B74B-D1B9646423D1}" destId="{171498AF-DF23-4847-9472-B0E5AADF86CC}" srcOrd="0" destOrd="0" presId="urn:microsoft.com/office/officeart/2005/8/layout/bProcess3"/>
    <dgm:cxn modelId="{FF311345-E10C-474E-A493-EB2C20C8BEB7}" type="presParOf" srcId="{135B810B-729F-417B-8F7F-2722B96E640E}" destId="{7EB0C810-2201-4AC4-B8E4-1E0BF30847C7}" srcOrd="4" destOrd="0" presId="urn:microsoft.com/office/officeart/2005/8/layout/bProcess3"/>
    <dgm:cxn modelId="{D046074F-B319-41B9-B323-4D547C0A9CEE}" type="presParOf" srcId="{135B810B-729F-417B-8F7F-2722B96E640E}" destId="{6BF8AC6D-4E9C-407F-BD11-B5D24463BAFC}" srcOrd="5" destOrd="0" presId="urn:microsoft.com/office/officeart/2005/8/layout/bProcess3"/>
    <dgm:cxn modelId="{8F33781B-BDFD-44F9-9828-17903EA1EAA2}" type="presParOf" srcId="{6BF8AC6D-4E9C-407F-BD11-B5D24463BAFC}" destId="{E28E9D56-2F66-45FF-9DA2-E34ED280DFE4}" srcOrd="0" destOrd="0" presId="urn:microsoft.com/office/officeart/2005/8/layout/bProcess3"/>
    <dgm:cxn modelId="{C53D67D6-B337-4D25-9FF2-30A996F675BF}" type="presParOf" srcId="{135B810B-729F-417B-8F7F-2722B96E640E}" destId="{0FB31F8E-CD97-42E6-B685-51D849646888}" srcOrd="6" destOrd="0" presId="urn:microsoft.com/office/officeart/2005/8/layout/bProcess3"/>
    <dgm:cxn modelId="{3879615F-81EB-43B4-A891-81CE735B608C}" type="presParOf" srcId="{135B810B-729F-417B-8F7F-2722B96E640E}" destId="{FCBDF559-0529-4DAA-8432-1F70E03FF3E0}" srcOrd="7" destOrd="0" presId="urn:microsoft.com/office/officeart/2005/8/layout/bProcess3"/>
    <dgm:cxn modelId="{292838C8-92E9-4679-845F-7D25688999A6}" type="presParOf" srcId="{FCBDF559-0529-4DAA-8432-1F70E03FF3E0}" destId="{6DEBF4DF-8319-4178-BCBE-9317245D4A6E}" srcOrd="0" destOrd="0" presId="urn:microsoft.com/office/officeart/2005/8/layout/bProcess3"/>
    <dgm:cxn modelId="{07B6AAA7-FC00-4D8A-8A10-0CCCD980D3E2}" type="presParOf" srcId="{135B810B-729F-417B-8F7F-2722B96E640E}" destId="{DF4FC5A8-F750-434F-BCD2-84635428B796}" srcOrd="8" destOrd="0" presId="urn:microsoft.com/office/officeart/2005/8/layout/bProcess3"/>
    <dgm:cxn modelId="{934BF4A5-B507-4113-B20D-2BAC9107362B}" type="presParOf" srcId="{135B810B-729F-417B-8F7F-2722B96E640E}" destId="{43C257E4-B28F-4853-A3C8-73568EC67B60}" srcOrd="9" destOrd="0" presId="urn:microsoft.com/office/officeart/2005/8/layout/bProcess3"/>
    <dgm:cxn modelId="{96F318DA-1913-48C4-9495-FAA007F1D1B1}" type="presParOf" srcId="{43C257E4-B28F-4853-A3C8-73568EC67B60}" destId="{584CAF3D-93A5-4F99-A1BE-9F116A19161F}" srcOrd="0" destOrd="0" presId="urn:microsoft.com/office/officeart/2005/8/layout/bProcess3"/>
    <dgm:cxn modelId="{C7841564-10C8-4B19-B546-33CF36A98D04}" type="presParOf" srcId="{135B810B-729F-417B-8F7F-2722B96E640E}" destId="{249311A4-9F3D-4302-A298-A46E7ADAFE5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8FE3C-801E-4243-9A09-1F571771165F}" type="doc">
      <dgm:prSet loTypeId="urn:microsoft.com/office/officeart/2005/8/layout/vList2" loCatId="list" qsTypeId="urn:microsoft.com/office/officeart/2005/8/quickstyle/simple2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0DFAA40E-C3C0-4145-A097-F77850FC327D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Ensure carers welcome pack has the correct contact info </a:t>
          </a:r>
        </a:p>
      </dgm:t>
    </dgm:pt>
    <dgm:pt modelId="{E1B1815B-04DB-4EBF-814C-96B0F2CAA533}" type="parTrans" cxnId="{F0690A4C-8765-4E88-9CA5-ED1DB46508F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5ED2881-D87B-457C-86F8-62AE26D57E9A}" type="sibTrans" cxnId="{F0690A4C-8765-4E88-9CA5-ED1DB46508F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5404D84-C80F-49C1-A2CD-FF11941C8F05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Remedial update to the SBC carers webpage for when the SCVS webpage ends – 1</a:t>
          </a:r>
          <a:r>
            <a:rPr lang="en-GB" baseline="30000" dirty="0">
              <a:solidFill>
                <a:schemeClr val="tx1"/>
              </a:solidFill>
            </a:rPr>
            <a:t>st</a:t>
          </a:r>
          <a:r>
            <a:rPr lang="en-GB" dirty="0">
              <a:solidFill>
                <a:schemeClr val="tx1"/>
              </a:solidFill>
            </a:rPr>
            <a:t> August</a:t>
          </a:r>
        </a:p>
      </dgm:t>
    </dgm:pt>
    <dgm:pt modelId="{E9AEC379-AB32-412F-BB53-DA43A4D4FE3E}" type="parTrans" cxnId="{88300BCE-D9B5-485C-BF95-6E48B8722DC4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F32BBD3-EF40-4035-90D7-6FCED630F957}" type="sibTrans" cxnId="{88300BCE-D9B5-485C-BF95-6E48B8722DC4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1F2BD80-58FF-48F3-8E01-1A5B982DCB6F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Co-design future SBC carers webpage (via Carers Steering Group)</a:t>
          </a:r>
        </a:p>
      </dgm:t>
    </dgm:pt>
    <dgm:pt modelId="{44B29E5E-ED04-4A6F-8AF4-76AC5025CBAD}" type="parTrans" cxnId="{9840CCC3-382E-423F-B0E3-2F455BC6F3B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AC1D96F-E017-4AF7-BC2C-0F2DD13986BC}" type="sibTrans" cxnId="{9840CCC3-382E-423F-B0E3-2F455BC6F3B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6A44934-8D37-431A-AE3B-2D8A17D8689B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Develop the first Carers quarterly newsletter for circulation by September 23 </a:t>
          </a:r>
        </a:p>
      </dgm:t>
    </dgm:pt>
    <dgm:pt modelId="{915D649A-E369-4CEF-8C31-C79C026E7D31}" type="parTrans" cxnId="{E16F642A-BB00-4090-B004-454D4690175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2B3CBF4-927C-4AA4-B0BF-6343A89706F4}" type="sibTrans" cxnId="{E16F642A-BB00-4090-B004-454D4690175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C73DB33-8195-4085-87A4-94C23EF695B0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Develop draft timetable of carers forums for consideration with CPN/Carers Groups/Registered Carers   </a:t>
          </a:r>
        </a:p>
      </dgm:t>
    </dgm:pt>
    <dgm:pt modelId="{866E0BE6-35B7-4921-9F7E-79CECA9EEB4D}" type="parTrans" cxnId="{00501E2C-FB8A-4746-B6ED-58AE5801ABE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7F58759-F338-466B-8A97-B8F3DEF0DDE2}" type="sibTrans" cxnId="{00501E2C-FB8A-4746-B6ED-58AE5801ABE7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A06BC78-C66C-44B7-BC5C-9AA6D4CF3E19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Develop Carers Steering Group (Aug/Sept)</a:t>
          </a:r>
        </a:p>
      </dgm:t>
    </dgm:pt>
    <dgm:pt modelId="{09591C60-11F8-4A33-A7C4-F566393585E1}" type="parTrans" cxnId="{14F22727-F676-486D-8638-B3E2BEE291CE}">
      <dgm:prSet/>
      <dgm:spPr/>
      <dgm:t>
        <a:bodyPr/>
        <a:lstStyle/>
        <a:p>
          <a:endParaRPr lang="en-GB"/>
        </a:p>
      </dgm:t>
    </dgm:pt>
    <dgm:pt modelId="{398040C9-A21A-4859-B240-B6C5626D819F}" type="sibTrans" cxnId="{14F22727-F676-486D-8638-B3E2BEE291CE}">
      <dgm:prSet/>
      <dgm:spPr/>
      <dgm:t>
        <a:bodyPr/>
        <a:lstStyle/>
        <a:p>
          <a:endParaRPr lang="en-GB"/>
        </a:p>
      </dgm:t>
    </dgm:pt>
    <dgm:pt modelId="{4FE7131F-F770-4193-B194-8589DB816DFA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Planning for Carers Rights Day 23</a:t>
          </a:r>
          <a:r>
            <a:rPr lang="en-GB" baseline="30000" dirty="0">
              <a:solidFill>
                <a:schemeClr val="tx1"/>
              </a:solidFill>
            </a:rPr>
            <a:t>rd</a:t>
          </a:r>
          <a:r>
            <a:rPr lang="en-GB" dirty="0">
              <a:solidFill>
                <a:schemeClr val="tx1"/>
              </a:solidFill>
            </a:rPr>
            <a:t> November </a:t>
          </a:r>
        </a:p>
      </dgm:t>
    </dgm:pt>
    <dgm:pt modelId="{38D4906D-D09E-40C7-912C-FD35D7EFE957}" type="parTrans" cxnId="{D7849498-A6C5-46B8-869B-0301CE390630}">
      <dgm:prSet/>
      <dgm:spPr/>
      <dgm:t>
        <a:bodyPr/>
        <a:lstStyle/>
        <a:p>
          <a:endParaRPr lang="en-GB"/>
        </a:p>
      </dgm:t>
    </dgm:pt>
    <dgm:pt modelId="{7CCCEE5E-24E8-47DC-85D2-A22B2FE95E0F}" type="sibTrans" cxnId="{D7849498-A6C5-46B8-869B-0301CE390630}">
      <dgm:prSet/>
      <dgm:spPr/>
      <dgm:t>
        <a:bodyPr/>
        <a:lstStyle/>
        <a:p>
          <a:endParaRPr lang="en-GB"/>
        </a:p>
      </dgm:t>
    </dgm:pt>
    <dgm:pt modelId="{C68179B6-0A27-4A4E-924E-96D93ED86574}" type="pres">
      <dgm:prSet presAssocID="{86B8FE3C-801E-4243-9A09-1F571771165F}" presName="linear" presStyleCnt="0">
        <dgm:presLayoutVars>
          <dgm:animLvl val="lvl"/>
          <dgm:resizeHandles val="exact"/>
        </dgm:presLayoutVars>
      </dgm:prSet>
      <dgm:spPr/>
    </dgm:pt>
    <dgm:pt modelId="{4C4C76EA-2981-41A1-9AF7-68AB4032C3A5}" type="pres">
      <dgm:prSet presAssocID="{0DFAA40E-C3C0-4145-A097-F77850FC327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2AB5F58-C864-4CA4-ADCA-444A1242CEEC}" type="pres">
      <dgm:prSet presAssocID="{95ED2881-D87B-457C-86F8-62AE26D57E9A}" presName="spacer" presStyleCnt="0"/>
      <dgm:spPr/>
    </dgm:pt>
    <dgm:pt modelId="{D7C2BC4E-37C1-4AAD-8BFD-522D07459F61}" type="pres">
      <dgm:prSet presAssocID="{85404D84-C80F-49C1-A2CD-FF11941C8F0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17ABDBAA-4CB7-4D3E-8433-8D5A924A6F4C}" type="pres">
      <dgm:prSet presAssocID="{CF32BBD3-EF40-4035-90D7-6FCED630F957}" presName="spacer" presStyleCnt="0"/>
      <dgm:spPr/>
    </dgm:pt>
    <dgm:pt modelId="{B3DA6FAC-76AA-4E1C-B36C-4B9EC68E029B}" type="pres">
      <dgm:prSet presAssocID="{8A06BC78-C66C-44B7-BC5C-9AA6D4CF3E1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8E9F8B18-0904-40D0-9B45-D038BC94555B}" type="pres">
      <dgm:prSet presAssocID="{398040C9-A21A-4859-B240-B6C5626D819F}" presName="spacer" presStyleCnt="0"/>
      <dgm:spPr/>
    </dgm:pt>
    <dgm:pt modelId="{A03C4F5F-91D8-4AAB-9C70-8EA5E3647983}" type="pres">
      <dgm:prSet presAssocID="{B1F2BD80-58FF-48F3-8E01-1A5B982DCB6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1C74F34-06EE-4127-9FA9-C7B49F363778}" type="pres">
      <dgm:prSet presAssocID="{0AC1D96F-E017-4AF7-BC2C-0F2DD13986BC}" presName="spacer" presStyleCnt="0"/>
      <dgm:spPr/>
    </dgm:pt>
    <dgm:pt modelId="{6F202137-A0B5-42BB-9B1E-D9D9A7BA109A}" type="pres">
      <dgm:prSet presAssocID="{46A44934-8D37-431A-AE3B-2D8A17D8689B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E8AE2AA-23E6-48D4-99B6-50ECA75950C9}" type="pres">
      <dgm:prSet presAssocID="{E2B3CBF4-927C-4AA4-B0BF-6343A89706F4}" presName="spacer" presStyleCnt="0"/>
      <dgm:spPr/>
    </dgm:pt>
    <dgm:pt modelId="{6F7FA29C-1098-4C66-9D81-709AAC9C219D}" type="pres">
      <dgm:prSet presAssocID="{8C73DB33-8195-4085-87A4-94C23EF695B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1B16231-47A5-40EC-8825-7B8CFB526CF2}" type="pres">
      <dgm:prSet presAssocID="{B7F58759-F338-466B-8A97-B8F3DEF0DDE2}" presName="spacer" presStyleCnt="0"/>
      <dgm:spPr/>
    </dgm:pt>
    <dgm:pt modelId="{2817D44C-57A8-4855-8F2D-5BD691C4E1FA}" type="pres">
      <dgm:prSet presAssocID="{4FE7131F-F770-4193-B194-8589DB816DF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4DFBB05-A370-4C68-B281-474FA9E0FA10}" type="presOf" srcId="{B1F2BD80-58FF-48F3-8E01-1A5B982DCB6F}" destId="{A03C4F5F-91D8-4AAB-9C70-8EA5E3647983}" srcOrd="0" destOrd="0" presId="urn:microsoft.com/office/officeart/2005/8/layout/vList2"/>
    <dgm:cxn modelId="{91D52B1F-4B4B-4DD7-9A58-B773B3CB572D}" type="presOf" srcId="{86B8FE3C-801E-4243-9A09-1F571771165F}" destId="{C68179B6-0A27-4A4E-924E-96D93ED86574}" srcOrd="0" destOrd="0" presId="urn:microsoft.com/office/officeart/2005/8/layout/vList2"/>
    <dgm:cxn modelId="{14F22727-F676-486D-8638-B3E2BEE291CE}" srcId="{86B8FE3C-801E-4243-9A09-1F571771165F}" destId="{8A06BC78-C66C-44B7-BC5C-9AA6D4CF3E19}" srcOrd="2" destOrd="0" parTransId="{09591C60-11F8-4A33-A7C4-F566393585E1}" sibTransId="{398040C9-A21A-4859-B240-B6C5626D819F}"/>
    <dgm:cxn modelId="{E16F642A-BB00-4090-B004-454D46901759}" srcId="{86B8FE3C-801E-4243-9A09-1F571771165F}" destId="{46A44934-8D37-431A-AE3B-2D8A17D8689B}" srcOrd="4" destOrd="0" parTransId="{915D649A-E369-4CEF-8C31-C79C026E7D31}" sibTransId="{E2B3CBF4-927C-4AA4-B0BF-6343A89706F4}"/>
    <dgm:cxn modelId="{00501E2C-FB8A-4746-B6ED-58AE5801ABE7}" srcId="{86B8FE3C-801E-4243-9A09-1F571771165F}" destId="{8C73DB33-8195-4085-87A4-94C23EF695B0}" srcOrd="5" destOrd="0" parTransId="{866E0BE6-35B7-4921-9F7E-79CECA9EEB4D}" sibTransId="{B7F58759-F338-466B-8A97-B8F3DEF0DDE2}"/>
    <dgm:cxn modelId="{31120868-C147-45B9-B843-D4B0E38D8CA6}" type="presOf" srcId="{8C73DB33-8195-4085-87A4-94C23EF695B0}" destId="{6F7FA29C-1098-4C66-9D81-709AAC9C219D}" srcOrd="0" destOrd="0" presId="urn:microsoft.com/office/officeart/2005/8/layout/vList2"/>
    <dgm:cxn modelId="{4F4EA14A-FC26-4D5C-8963-B08E0A451FED}" type="presOf" srcId="{85404D84-C80F-49C1-A2CD-FF11941C8F05}" destId="{D7C2BC4E-37C1-4AAD-8BFD-522D07459F61}" srcOrd="0" destOrd="0" presId="urn:microsoft.com/office/officeart/2005/8/layout/vList2"/>
    <dgm:cxn modelId="{F0690A4C-8765-4E88-9CA5-ED1DB46508FD}" srcId="{86B8FE3C-801E-4243-9A09-1F571771165F}" destId="{0DFAA40E-C3C0-4145-A097-F77850FC327D}" srcOrd="0" destOrd="0" parTransId="{E1B1815B-04DB-4EBF-814C-96B0F2CAA533}" sibTransId="{95ED2881-D87B-457C-86F8-62AE26D57E9A}"/>
    <dgm:cxn modelId="{F818C179-C674-4F03-836E-B346427CEC73}" type="presOf" srcId="{8A06BC78-C66C-44B7-BC5C-9AA6D4CF3E19}" destId="{B3DA6FAC-76AA-4E1C-B36C-4B9EC68E029B}" srcOrd="0" destOrd="0" presId="urn:microsoft.com/office/officeart/2005/8/layout/vList2"/>
    <dgm:cxn modelId="{3160DE88-E8C7-46BA-835B-56DB7F4E3B3F}" type="presOf" srcId="{0DFAA40E-C3C0-4145-A097-F77850FC327D}" destId="{4C4C76EA-2981-41A1-9AF7-68AB4032C3A5}" srcOrd="0" destOrd="0" presId="urn:microsoft.com/office/officeart/2005/8/layout/vList2"/>
    <dgm:cxn modelId="{D7849498-A6C5-46B8-869B-0301CE390630}" srcId="{86B8FE3C-801E-4243-9A09-1F571771165F}" destId="{4FE7131F-F770-4193-B194-8589DB816DFA}" srcOrd="6" destOrd="0" parTransId="{38D4906D-D09E-40C7-912C-FD35D7EFE957}" sibTransId="{7CCCEE5E-24E8-47DC-85D2-A22B2FE95E0F}"/>
    <dgm:cxn modelId="{9840CCC3-382E-423F-B0E3-2F455BC6F3B3}" srcId="{86B8FE3C-801E-4243-9A09-1F571771165F}" destId="{B1F2BD80-58FF-48F3-8E01-1A5B982DCB6F}" srcOrd="3" destOrd="0" parTransId="{44B29E5E-ED04-4A6F-8AF4-76AC5025CBAD}" sibTransId="{0AC1D96F-E017-4AF7-BC2C-0F2DD13986BC}"/>
    <dgm:cxn modelId="{88300BCE-D9B5-485C-BF95-6E48B8722DC4}" srcId="{86B8FE3C-801E-4243-9A09-1F571771165F}" destId="{85404D84-C80F-49C1-A2CD-FF11941C8F05}" srcOrd="1" destOrd="0" parTransId="{E9AEC379-AB32-412F-BB53-DA43A4D4FE3E}" sibTransId="{CF32BBD3-EF40-4035-90D7-6FCED630F957}"/>
    <dgm:cxn modelId="{665936E6-ED41-414B-B2BE-2B5CC01F3611}" type="presOf" srcId="{46A44934-8D37-431A-AE3B-2D8A17D8689B}" destId="{6F202137-A0B5-42BB-9B1E-D9D9A7BA109A}" srcOrd="0" destOrd="0" presId="urn:microsoft.com/office/officeart/2005/8/layout/vList2"/>
    <dgm:cxn modelId="{17B349F8-351E-49FD-97A3-EDB9283D0313}" type="presOf" srcId="{4FE7131F-F770-4193-B194-8589DB816DFA}" destId="{2817D44C-57A8-4855-8F2D-5BD691C4E1FA}" srcOrd="0" destOrd="0" presId="urn:microsoft.com/office/officeart/2005/8/layout/vList2"/>
    <dgm:cxn modelId="{6B477354-CAEB-41A1-B05C-C287D35A2574}" type="presParOf" srcId="{C68179B6-0A27-4A4E-924E-96D93ED86574}" destId="{4C4C76EA-2981-41A1-9AF7-68AB4032C3A5}" srcOrd="0" destOrd="0" presId="urn:microsoft.com/office/officeart/2005/8/layout/vList2"/>
    <dgm:cxn modelId="{6F55F7EA-C4C2-475F-9754-CAB92B871332}" type="presParOf" srcId="{C68179B6-0A27-4A4E-924E-96D93ED86574}" destId="{62AB5F58-C864-4CA4-ADCA-444A1242CEEC}" srcOrd="1" destOrd="0" presId="urn:microsoft.com/office/officeart/2005/8/layout/vList2"/>
    <dgm:cxn modelId="{5EB5C41A-F366-4935-909C-DEEC1B412698}" type="presParOf" srcId="{C68179B6-0A27-4A4E-924E-96D93ED86574}" destId="{D7C2BC4E-37C1-4AAD-8BFD-522D07459F61}" srcOrd="2" destOrd="0" presId="urn:microsoft.com/office/officeart/2005/8/layout/vList2"/>
    <dgm:cxn modelId="{AB973A01-F81C-4355-8FB4-B34806B1C7BC}" type="presParOf" srcId="{C68179B6-0A27-4A4E-924E-96D93ED86574}" destId="{17ABDBAA-4CB7-4D3E-8433-8D5A924A6F4C}" srcOrd="3" destOrd="0" presId="urn:microsoft.com/office/officeart/2005/8/layout/vList2"/>
    <dgm:cxn modelId="{8D5C7E47-4A12-43F3-8133-E05970B7D3B0}" type="presParOf" srcId="{C68179B6-0A27-4A4E-924E-96D93ED86574}" destId="{B3DA6FAC-76AA-4E1C-B36C-4B9EC68E029B}" srcOrd="4" destOrd="0" presId="urn:microsoft.com/office/officeart/2005/8/layout/vList2"/>
    <dgm:cxn modelId="{52F40DE9-E418-4BBD-9E72-3C74338D6C8E}" type="presParOf" srcId="{C68179B6-0A27-4A4E-924E-96D93ED86574}" destId="{8E9F8B18-0904-40D0-9B45-D038BC94555B}" srcOrd="5" destOrd="0" presId="urn:microsoft.com/office/officeart/2005/8/layout/vList2"/>
    <dgm:cxn modelId="{50721A25-0074-437C-8EB6-45AD15220B4D}" type="presParOf" srcId="{C68179B6-0A27-4A4E-924E-96D93ED86574}" destId="{A03C4F5F-91D8-4AAB-9C70-8EA5E3647983}" srcOrd="6" destOrd="0" presId="urn:microsoft.com/office/officeart/2005/8/layout/vList2"/>
    <dgm:cxn modelId="{EAB2696A-5848-4027-8BC0-F18AC605BFC2}" type="presParOf" srcId="{C68179B6-0A27-4A4E-924E-96D93ED86574}" destId="{11C74F34-06EE-4127-9FA9-C7B49F363778}" srcOrd="7" destOrd="0" presId="urn:microsoft.com/office/officeart/2005/8/layout/vList2"/>
    <dgm:cxn modelId="{A8C132CF-9716-42D0-BD7E-B7A21952ECEE}" type="presParOf" srcId="{C68179B6-0A27-4A4E-924E-96D93ED86574}" destId="{6F202137-A0B5-42BB-9B1E-D9D9A7BA109A}" srcOrd="8" destOrd="0" presId="urn:microsoft.com/office/officeart/2005/8/layout/vList2"/>
    <dgm:cxn modelId="{BAC21F3C-C9F7-4360-AEEC-6478A8F04611}" type="presParOf" srcId="{C68179B6-0A27-4A4E-924E-96D93ED86574}" destId="{7E8AE2AA-23E6-48D4-99B6-50ECA75950C9}" srcOrd="9" destOrd="0" presId="urn:microsoft.com/office/officeart/2005/8/layout/vList2"/>
    <dgm:cxn modelId="{594BE84D-44A5-48D0-9D95-B10265432BE1}" type="presParOf" srcId="{C68179B6-0A27-4A4E-924E-96D93ED86574}" destId="{6F7FA29C-1098-4C66-9D81-709AAC9C219D}" srcOrd="10" destOrd="0" presId="urn:microsoft.com/office/officeart/2005/8/layout/vList2"/>
    <dgm:cxn modelId="{38C52FA3-1D02-4B52-BF4D-FA158BA4AD35}" type="presParOf" srcId="{C68179B6-0A27-4A4E-924E-96D93ED86574}" destId="{41B16231-47A5-40EC-8825-7B8CFB526CF2}" srcOrd="11" destOrd="0" presId="urn:microsoft.com/office/officeart/2005/8/layout/vList2"/>
    <dgm:cxn modelId="{5E89C3FB-E38D-4227-B555-B58BB69E8A23}" type="presParOf" srcId="{C68179B6-0A27-4A4E-924E-96D93ED86574}" destId="{2817D44C-57A8-4855-8F2D-5BD691C4E1FA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EC03C-50F9-4866-8519-78839977B5A2}">
      <dsp:nvSpPr>
        <dsp:cNvPr id="0" name=""/>
        <dsp:cNvSpPr/>
      </dsp:nvSpPr>
      <dsp:spPr>
        <a:xfrm>
          <a:off x="0" y="416255"/>
          <a:ext cx="9083676" cy="567729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D403A6-0E0A-4452-A15C-2903EAF570F4}">
      <dsp:nvSpPr>
        <dsp:cNvPr id="0" name=""/>
        <dsp:cNvSpPr/>
      </dsp:nvSpPr>
      <dsp:spPr>
        <a:xfrm>
          <a:off x="894742" y="4637894"/>
          <a:ext cx="208924" cy="208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3500010-DFD9-439D-B3B7-0AAC0898200B}">
      <dsp:nvSpPr>
        <dsp:cNvPr id="0" name=""/>
        <dsp:cNvSpPr/>
      </dsp:nvSpPr>
      <dsp:spPr>
        <a:xfrm>
          <a:off x="999204" y="4742356"/>
          <a:ext cx="1553308" cy="1351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705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Job description needs to go through SBC Job Evaluation Process </a:t>
          </a:r>
        </a:p>
      </dsp:txBody>
      <dsp:txXfrm>
        <a:off x="999204" y="4742356"/>
        <a:ext cx="1553308" cy="1351196"/>
      </dsp:txXfrm>
    </dsp:sp>
    <dsp:sp modelId="{63904D4A-66E6-4CC1-A6D2-F3BEC8BADDA7}">
      <dsp:nvSpPr>
        <dsp:cNvPr id="0" name=""/>
        <dsp:cNvSpPr/>
      </dsp:nvSpPr>
      <dsp:spPr>
        <a:xfrm>
          <a:off x="2370839" y="3317354"/>
          <a:ext cx="363347" cy="3633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1FEDEC5-944A-496D-B399-89D55D5680EC}">
      <dsp:nvSpPr>
        <dsp:cNvPr id="0" name=""/>
        <dsp:cNvSpPr/>
      </dsp:nvSpPr>
      <dsp:spPr>
        <a:xfrm>
          <a:off x="2552512" y="3499028"/>
          <a:ext cx="1907571" cy="2594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53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Once approved the job will go out to recruitment</a:t>
          </a:r>
        </a:p>
      </dsp:txBody>
      <dsp:txXfrm>
        <a:off x="2552512" y="3499028"/>
        <a:ext cx="1907571" cy="2594524"/>
      </dsp:txXfrm>
    </dsp:sp>
    <dsp:sp modelId="{B773BFA6-73AE-46A1-ACA3-26642CE9266D}">
      <dsp:nvSpPr>
        <dsp:cNvPr id="0" name=""/>
        <dsp:cNvSpPr/>
      </dsp:nvSpPr>
      <dsp:spPr>
        <a:xfrm>
          <a:off x="4255702" y="2344265"/>
          <a:ext cx="481434" cy="4814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4572FE-A738-4EB4-8358-2BBF7BD14627}">
      <dsp:nvSpPr>
        <dsp:cNvPr id="0" name=""/>
        <dsp:cNvSpPr/>
      </dsp:nvSpPr>
      <dsp:spPr>
        <a:xfrm>
          <a:off x="4496419" y="2584983"/>
          <a:ext cx="1907571" cy="35085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10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recruitment process can take 6 to 12 weeks</a:t>
          </a:r>
        </a:p>
      </dsp:txBody>
      <dsp:txXfrm>
        <a:off x="4496419" y="2584983"/>
        <a:ext cx="1907571" cy="3508569"/>
      </dsp:txXfrm>
    </dsp:sp>
    <dsp:sp modelId="{A60E1B24-B5CC-4CFD-91D9-C617FBE375BC}">
      <dsp:nvSpPr>
        <dsp:cNvPr id="0" name=""/>
        <dsp:cNvSpPr/>
      </dsp:nvSpPr>
      <dsp:spPr>
        <a:xfrm>
          <a:off x="6308612" y="1700460"/>
          <a:ext cx="644940" cy="644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457020A-2E29-47BF-A97E-7A09C3C64759}">
      <dsp:nvSpPr>
        <dsp:cNvPr id="0" name=""/>
        <dsp:cNvSpPr/>
      </dsp:nvSpPr>
      <dsp:spPr>
        <a:xfrm>
          <a:off x="6631083" y="2022930"/>
          <a:ext cx="1907571" cy="4070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74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We aim to have a permanent role in place between end of September and  November</a:t>
          </a:r>
        </a:p>
      </dsp:txBody>
      <dsp:txXfrm>
        <a:off x="6631083" y="2022930"/>
        <a:ext cx="1907571" cy="40706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920AD-C548-4E5B-B865-C2E44B1CCC6E}">
      <dsp:nvSpPr>
        <dsp:cNvPr id="0" name=""/>
        <dsp:cNvSpPr/>
      </dsp:nvSpPr>
      <dsp:spPr>
        <a:xfrm>
          <a:off x="3440097" y="1439665"/>
          <a:ext cx="7576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7607" y="45720"/>
              </a:lnTo>
            </a:path>
          </a:pathLst>
        </a:custGeom>
        <a:noFill/>
        <a:ln w="6350" cap="flat" cmpd="sng" algn="ctr">
          <a:solidFill>
            <a:schemeClr val="accent6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</dsp:txBody>
      <dsp:txXfrm>
        <a:off x="3799196" y="1481440"/>
        <a:ext cx="39410" cy="7889"/>
      </dsp:txXfrm>
    </dsp:sp>
    <dsp:sp modelId="{5E045546-046D-4BBC-AFB2-2CCA356D39AF}">
      <dsp:nvSpPr>
        <dsp:cNvPr id="0" name=""/>
        <dsp:cNvSpPr/>
      </dsp:nvSpPr>
      <dsp:spPr>
        <a:xfrm>
          <a:off x="14908" y="457288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Current Carers Service phone number ported to SBC phone; carers  inbox developed - sloughcarers@slough.gov.uk</a:t>
          </a:r>
        </a:p>
      </dsp:txBody>
      <dsp:txXfrm>
        <a:off x="14908" y="457288"/>
        <a:ext cx="3426989" cy="2056193"/>
      </dsp:txXfrm>
    </dsp:sp>
    <dsp:sp modelId="{C4A5C43C-1F0C-4BF2-B74B-D1B9646423D1}">
      <dsp:nvSpPr>
        <dsp:cNvPr id="0" name=""/>
        <dsp:cNvSpPr/>
      </dsp:nvSpPr>
      <dsp:spPr>
        <a:xfrm>
          <a:off x="7655294" y="1439665"/>
          <a:ext cx="7576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7607" y="45720"/>
              </a:lnTo>
            </a:path>
          </a:pathLst>
        </a:custGeom>
        <a:noFill/>
        <a:ln w="6350" cap="flat" cmpd="sng" algn="ctr">
          <a:solidFill>
            <a:schemeClr val="accent6">
              <a:shade val="90000"/>
              <a:hueOff val="94967"/>
              <a:satOff val="-3793"/>
              <a:lumOff val="879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</dsp:txBody>
      <dsp:txXfrm>
        <a:off x="8014393" y="1481440"/>
        <a:ext cx="39410" cy="7889"/>
      </dsp:txXfrm>
    </dsp:sp>
    <dsp:sp modelId="{2F02942C-01BB-41D5-8E85-73ABAD798784}">
      <dsp:nvSpPr>
        <dsp:cNvPr id="0" name=""/>
        <dsp:cNvSpPr/>
      </dsp:nvSpPr>
      <dsp:spPr>
        <a:xfrm>
          <a:off x="4230105" y="457288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8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8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8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New Carers Service contact details to be shared with current carers on SCVS register -  alongside a consent form  which allows carers to share their details with SBC to continue sending newsletters</a:t>
          </a:r>
          <a:endParaRPr lang="en-GB" sz="1400" kern="1200" dirty="0">
            <a:solidFill>
              <a:schemeClr val="tx1"/>
            </a:solidFill>
          </a:endParaRPr>
        </a:p>
      </dsp:txBody>
      <dsp:txXfrm>
        <a:off x="4230105" y="457288"/>
        <a:ext cx="3426989" cy="2056193"/>
      </dsp:txXfrm>
    </dsp:sp>
    <dsp:sp modelId="{6BF8AC6D-4E9C-407F-BD11-B5D24463BAFC}">
      <dsp:nvSpPr>
        <dsp:cNvPr id="0" name=""/>
        <dsp:cNvSpPr/>
      </dsp:nvSpPr>
      <dsp:spPr>
        <a:xfrm>
          <a:off x="1728402" y="2511682"/>
          <a:ext cx="8430394" cy="757607"/>
        </a:xfrm>
        <a:custGeom>
          <a:avLst/>
          <a:gdLst/>
          <a:ahLst/>
          <a:cxnLst/>
          <a:rect l="0" t="0" r="0" b="0"/>
          <a:pathLst>
            <a:path>
              <a:moveTo>
                <a:pt x="8430394" y="0"/>
              </a:moveTo>
              <a:lnTo>
                <a:pt x="8430394" y="395903"/>
              </a:lnTo>
              <a:lnTo>
                <a:pt x="0" y="395903"/>
              </a:lnTo>
              <a:lnTo>
                <a:pt x="0" y="757607"/>
              </a:lnTo>
            </a:path>
          </a:pathLst>
        </a:custGeom>
        <a:noFill/>
        <a:ln w="6350" cap="flat" cmpd="sng" algn="ctr">
          <a:solidFill>
            <a:schemeClr val="accent6">
              <a:shade val="90000"/>
              <a:hueOff val="189935"/>
              <a:satOff val="-7587"/>
              <a:lumOff val="1759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</dsp:txBody>
      <dsp:txXfrm>
        <a:off x="5731920" y="2886541"/>
        <a:ext cx="423358" cy="7889"/>
      </dsp:txXfrm>
    </dsp:sp>
    <dsp:sp modelId="{7EB0C810-2201-4AC4-B8E4-1E0BF30847C7}">
      <dsp:nvSpPr>
        <dsp:cNvPr id="0" name=""/>
        <dsp:cNvSpPr/>
      </dsp:nvSpPr>
      <dsp:spPr>
        <a:xfrm>
          <a:off x="8445302" y="457288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6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16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6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Coproduction lead to monitor calls/messages and email requests, responding to  registration requests and referring  care act assessments to ASC</a:t>
          </a:r>
        </a:p>
      </dsp:txBody>
      <dsp:txXfrm>
        <a:off x="8445302" y="457288"/>
        <a:ext cx="3426989" cy="2056193"/>
      </dsp:txXfrm>
    </dsp:sp>
    <dsp:sp modelId="{FCBDF559-0529-4DAA-8432-1F70E03FF3E0}">
      <dsp:nvSpPr>
        <dsp:cNvPr id="0" name=""/>
        <dsp:cNvSpPr/>
      </dsp:nvSpPr>
      <dsp:spPr>
        <a:xfrm>
          <a:off x="3440097" y="4284067"/>
          <a:ext cx="7576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7607" y="45720"/>
              </a:lnTo>
            </a:path>
          </a:pathLst>
        </a:custGeom>
        <a:noFill/>
        <a:ln w="6350" cap="flat" cmpd="sng" algn="ctr">
          <a:solidFill>
            <a:schemeClr val="accent6">
              <a:shade val="90000"/>
              <a:hueOff val="284902"/>
              <a:satOff val="-11380"/>
              <a:lumOff val="2639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</dsp:txBody>
      <dsp:txXfrm>
        <a:off x="3799196" y="4325842"/>
        <a:ext cx="39410" cy="7889"/>
      </dsp:txXfrm>
    </dsp:sp>
    <dsp:sp modelId="{0FB31F8E-CD97-42E6-B685-51D849646888}">
      <dsp:nvSpPr>
        <dsp:cNvPr id="0" name=""/>
        <dsp:cNvSpPr/>
      </dsp:nvSpPr>
      <dsp:spPr>
        <a:xfrm>
          <a:off x="14908" y="3301690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4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24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4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All other queries/ contacts shared with Snr Community Connector to undertake call backs- using agreed Front Door ‘triage’ approach</a:t>
          </a:r>
        </a:p>
      </dsp:txBody>
      <dsp:txXfrm>
        <a:off x="14908" y="3301690"/>
        <a:ext cx="3426989" cy="2056193"/>
      </dsp:txXfrm>
    </dsp:sp>
    <dsp:sp modelId="{43C257E4-B28F-4853-A3C8-73568EC67B60}">
      <dsp:nvSpPr>
        <dsp:cNvPr id="0" name=""/>
        <dsp:cNvSpPr/>
      </dsp:nvSpPr>
      <dsp:spPr>
        <a:xfrm>
          <a:off x="7655294" y="4284067"/>
          <a:ext cx="7576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7607" y="45720"/>
              </a:lnTo>
            </a:path>
          </a:pathLst>
        </a:custGeom>
        <a:noFill/>
        <a:ln w="6350" cap="flat" cmpd="sng" algn="ctr">
          <a:solidFill>
            <a:schemeClr val="accent6">
              <a:shade val="90000"/>
              <a:hueOff val="379870"/>
              <a:satOff val="-15173"/>
              <a:lumOff val="3519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</dsp:txBody>
      <dsp:txXfrm>
        <a:off x="8014393" y="4325842"/>
        <a:ext cx="39410" cy="7889"/>
      </dsp:txXfrm>
    </dsp:sp>
    <dsp:sp modelId="{DF4FC5A8-F750-434F-BCD2-84635428B796}">
      <dsp:nvSpPr>
        <dsp:cNvPr id="0" name=""/>
        <dsp:cNvSpPr/>
      </dsp:nvSpPr>
      <dsp:spPr>
        <a:xfrm>
          <a:off x="4230105" y="3301690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32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32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32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Snr Community Connector will  refer back to internal any subsequent requests for registration  identified after their  Strength-Based  call-back</a:t>
          </a:r>
        </a:p>
      </dsp:txBody>
      <dsp:txXfrm>
        <a:off x="4230105" y="3301690"/>
        <a:ext cx="3426989" cy="2056193"/>
      </dsp:txXfrm>
    </dsp:sp>
    <dsp:sp modelId="{249311A4-9F3D-4302-A298-A46E7ADAFE53}">
      <dsp:nvSpPr>
        <dsp:cNvPr id="0" name=""/>
        <dsp:cNvSpPr/>
      </dsp:nvSpPr>
      <dsp:spPr>
        <a:xfrm>
          <a:off x="8445302" y="3301690"/>
          <a:ext cx="3426989" cy="205619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Carers registering are placed on register for: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Carers info pack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Carers discount card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Newsletter and other info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chemeClr val="tx1"/>
              </a:solidFill>
            </a:rPr>
            <a:t>Spreadsheet updated with existing carers once consent rec’d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>
            <a:solidFill>
              <a:schemeClr val="tx1"/>
            </a:solidFill>
          </a:endParaRPr>
        </a:p>
      </dsp:txBody>
      <dsp:txXfrm>
        <a:off x="8445302" y="3301690"/>
        <a:ext cx="3426989" cy="20561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C76EA-2981-41A1-9AF7-68AB4032C3A5}">
      <dsp:nvSpPr>
        <dsp:cNvPr id="0" name=""/>
        <dsp:cNvSpPr/>
      </dsp:nvSpPr>
      <dsp:spPr>
        <a:xfrm>
          <a:off x="0" y="51128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Ensure carers welcome pack has the correct contact info </a:t>
          </a:r>
        </a:p>
      </dsp:txBody>
      <dsp:txXfrm>
        <a:off x="34906" y="86034"/>
        <a:ext cx="8058188" cy="645240"/>
      </dsp:txXfrm>
    </dsp:sp>
    <dsp:sp modelId="{D7C2BC4E-37C1-4AAD-8BFD-522D07459F61}">
      <dsp:nvSpPr>
        <dsp:cNvPr id="0" name=""/>
        <dsp:cNvSpPr/>
      </dsp:nvSpPr>
      <dsp:spPr>
        <a:xfrm>
          <a:off x="0" y="818021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6667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Remedial update to the SBC carers webpage for when the SCVS webpage ends – 1</a:t>
          </a:r>
          <a:r>
            <a:rPr lang="en-GB" sz="1800" kern="1200" baseline="30000" dirty="0">
              <a:solidFill>
                <a:schemeClr val="tx1"/>
              </a:solidFill>
            </a:rPr>
            <a:t>st</a:t>
          </a:r>
          <a:r>
            <a:rPr lang="en-GB" sz="1800" kern="1200" dirty="0">
              <a:solidFill>
                <a:schemeClr val="tx1"/>
              </a:solidFill>
            </a:rPr>
            <a:t> August</a:t>
          </a:r>
        </a:p>
      </dsp:txBody>
      <dsp:txXfrm>
        <a:off x="34906" y="852927"/>
        <a:ext cx="8058188" cy="645240"/>
      </dsp:txXfrm>
    </dsp:sp>
    <dsp:sp modelId="{B3DA6FAC-76AA-4E1C-B36C-4B9EC68E029B}">
      <dsp:nvSpPr>
        <dsp:cNvPr id="0" name=""/>
        <dsp:cNvSpPr/>
      </dsp:nvSpPr>
      <dsp:spPr>
        <a:xfrm>
          <a:off x="0" y="1584914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Develop Carers Steering Group (Aug/Sept)</a:t>
          </a:r>
        </a:p>
      </dsp:txBody>
      <dsp:txXfrm>
        <a:off x="34906" y="1619820"/>
        <a:ext cx="8058188" cy="645240"/>
      </dsp:txXfrm>
    </dsp:sp>
    <dsp:sp modelId="{A03C4F5F-91D8-4AAB-9C70-8EA5E3647983}">
      <dsp:nvSpPr>
        <dsp:cNvPr id="0" name=""/>
        <dsp:cNvSpPr/>
      </dsp:nvSpPr>
      <dsp:spPr>
        <a:xfrm>
          <a:off x="0" y="2351807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Co-design future SBC carers webpage (via Carers Steering Group)</a:t>
          </a:r>
        </a:p>
      </dsp:txBody>
      <dsp:txXfrm>
        <a:off x="34906" y="2386713"/>
        <a:ext cx="8058188" cy="645240"/>
      </dsp:txXfrm>
    </dsp:sp>
    <dsp:sp modelId="{6F202137-A0B5-42BB-9B1E-D9D9A7BA109A}">
      <dsp:nvSpPr>
        <dsp:cNvPr id="0" name=""/>
        <dsp:cNvSpPr/>
      </dsp:nvSpPr>
      <dsp:spPr>
        <a:xfrm>
          <a:off x="0" y="3118699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Develop the first Carers quarterly newsletter for circulation by September 23 </a:t>
          </a:r>
        </a:p>
      </dsp:txBody>
      <dsp:txXfrm>
        <a:off x="34906" y="3153605"/>
        <a:ext cx="8058188" cy="645240"/>
      </dsp:txXfrm>
    </dsp:sp>
    <dsp:sp modelId="{6F7FA29C-1098-4C66-9D81-709AAC9C219D}">
      <dsp:nvSpPr>
        <dsp:cNvPr id="0" name=""/>
        <dsp:cNvSpPr/>
      </dsp:nvSpPr>
      <dsp:spPr>
        <a:xfrm>
          <a:off x="0" y="3885592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33333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Develop draft timetable of carers forums for consideration with CPN/Carers Groups/Registered Carers   </a:t>
          </a:r>
        </a:p>
      </dsp:txBody>
      <dsp:txXfrm>
        <a:off x="34906" y="3920498"/>
        <a:ext cx="8058188" cy="645240"/>
      </dsp:txXfrm>
    </dsp:sp>
    <dsp:sp modelId="{2817D44C-57A8-4855-8F2D-5BD691C4E1FA}">
      <dsp:nvSpPr>
        <dsp:cNvPr id="0" name=""/>
        <dsp:cNvSpPr/>
      </dsp:nvSpPr>
      <dsp:spPr>
        <a:xfrm>
          <a:off x="0" y="4652485"/>
          <a:ext cx="8128000" cy="71505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Planning for Carers Rights Day 23</a:t>
          </a:r>
          <a:r>
            <a:rPr lang="en-GB" sz="1800" kern="1200" baseline="30000" dirty="0">
              <a:solidFill>
                <a:schemeClr val="tx1"/>
              </a:solidFill>
            </a:rPr>
            <a:t>rd</a:t>
          </a:r>
          <a:r>
            <a:rPr lang="en-GB" sz="1800" kern="1200" dirty="0">
              <a:solidFill>
                <a:schemeClr val="tx1"/>
              </a:solidFill>
            </a:rPr>
            <a:t> November </a:t>
          </a:r>
        </a:p>
      </dsp:txBody>
      <dsp:txXfrm>
        <a:off x="34906" y="4687391"/>
        <a:ext cx="8058188" cy="645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ACD3-8CFB-9DD0-EAD2-8CE907B43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C5BE6-C26C-FCE5-03CA-F714A1856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4B13F-78CB-18C0-F45A-23DF5F45B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96C54-0432-C536-0B33-7A00EAF4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83474-165F-A465-D4FF-EA60F8D5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31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432D-5703-5258-6CD1-1FBDB596B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F602CE-13E5-A121-800B-9BAC50E48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9B381-85BC-2FDB-0617-AF2899B5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CECA-85F3-E688-D39F-F5D98B105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56CA7-3985-55F3-CC18-39B668B0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38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6AE0DB-0562-7981-0DED-9D8779E89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CB7F2-9A0A-F194-9D8D-F21288B92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4026A-AA2D-4B1A-4EFA-658AC2771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C1FCA-0694-EC92-7626-886DED4B2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FD978-8431-78A1-D15E-3FD29855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0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2580-751D-BCF3-C7B7-2F3F699EB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AE15D-FC1F-0611-461F-B32CB89E6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80818-ECE0-59C1-37B4-E862D208D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A7B9C-780B-C371-9E23-F47579640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8F55F-BA51-D2EB-0EA4-036C54E3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4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BBFF4-225A-42CF-E260-A626D8EDB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44CF6-6F30-DAB0-51D5-ACFE7697C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3D607-5150-C00E-A2F7-9B9F9A254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ADF9A-34BD-2D8A-A186-D06597707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C577C-1774-9B69-D2DB-B10C2D0E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16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75DC-26DF-9624-28A8-05BCEB36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846DB-FBE6-962A-CB80-7818D068C0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65AFB-3FA0-957C-6F57-B21A7066F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4D384-36E3-FCDC-6335-268BC5081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77F89-F723-BF47-62A2-89B73386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6DE52-AAD1-4D8E-F543-AFBCB614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72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EC393-A54C-47AF-9DA4-BCB20679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516F6-6AA3-9337-4B2C-096C057B9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3C50-2B65-25C7-6216-24F205588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96D76-94A4-9E3A-D8C5-7BAAAFCB0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F11B-FA84-F10B-7D4E-39A296751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78D34A-9869-4044-26CD-D38DD2D8F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2AD12-258A-4DAD-3383-09A3F331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3D4D68-35B0-0860-0842-12083229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62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3AF90-8471-474E-8517-E7780D3E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0C0E29-83BD-EA62-3E55-044839BB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17942-20C7-0BAD-0D88-F8680468E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2C550-E166-4C80-1EAF-D6D23BD9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2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CD399D-58D1-7DD7-1E92-4A59213D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94E05D-035C-4D33-E4C1-12187412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8CC7D-5064-EBD5-3A93-2F1D0B79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46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8F9DD-5B01-500A-5C93-9BA86C587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5431-CE83-91D2-02ED-E48B81E38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59A19-B2ED-82A4-8EEE-EBA674046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0F3EC-5873-3025-926E-59F4AA61A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911D9-2889-7DBA-6CE0-F2BE7405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27B00E-8269-96CD-115C-18B57A322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5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32750-CE2B-338B-D011-19B52FAF7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34920-AF31-F3EF-8CCB-822C5BF9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E956D6-C8B8-0867-CA7A-29631D501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7081C-DFE3-06A4-DB4F-E3D38A73A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CC56B-9D87-6E7A-E6A4-67E38B86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19222-6C0B-6A15-97BE-41D195FA5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64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93D578-6517-086E-DE04-56D99793E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91812-9C68-55BD-E4E6-7C1773A53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2E60E-98A6-DCF0-59E1-9384D43C3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B065-45A0-4B4D-A75F-B57F75C3178A}" type="datetimeFigureOut">
              <a:rPr lang="en-GB" smtClean="0"/>
              <a:t>14/12/2023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7757A-E6AD-4D8C-5F98-8CA321071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3D8D6-0747-4136-60A1-448357BC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D53B-B1B4-4B77-A2AB-AC7006971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40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9DE4C-F8AC-31C6-DBE1-5D12B1CA05B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53925" y="1321056"/>
            <a:ext cx="10684151" cy="199197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Co-production Network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Carers Update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07 / 08 / 23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588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0A03A9-D216-37F1-B709-2F73AED5F04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85775" y="419100"/>
            <a:ext cx="7381875" cy="4001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 for recruitment</a:t>
            </a:r>
          </a:p>
        </p:txBody>
      </p:sp>
      <p:graphicFrame>
        <p:nvGraphicFramePr>
          <p:cNvPr id="5" name="Diagram 4" descr="Process for recruitment diagram">
            <a:extLst>
              <a:ext uri="{FF2B5EF4-FFF2-40B4-BE49-F238E27FC236}">
                <a16:creationId xmlns:a16="http://schemas.microsoft.com/office/drawing/2014/main" id="{5CBC0F78-ADD5-440E-47C4-E90E382091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312180"/>
              </p:ext>
            </p:extLst>
          </p:nvPr>
        </p:nvGraphicFramePr>
        <p:xfrm>
          <a:off x="1622424" y="243415"/>
          <a:ext cx="9083676" cy="650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501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E7924-524C-6489-85F2-C8D23038A11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" y="190500"/>
            <a:ext cx="10420350" cy="4001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 response to ensure continuity of service - registration and assessment</a:t>
            </a:r>
          </a:p>
        </p:txBody>
      </p:sp>
      <p:graphicFrame>
        <p:nvGraphicFramePr>
          <p:cNvPr id="3" name="Diagram 2" descr="Current process for carers service">
            <a:extLst>
              <a:ext uri="{FF2B5EF4-FFF2-40B4-BE49-F238E27FC236}">
                <a16:creationId xmlns:a16="http://schemas.microsoft.com/office/drawing/2014/main" id="{9002E732-359C-45F8-FB86-F5A24A8067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5016744"/>
              </p:ext>
            </p:extLst>
          </p:nvPr>
        </p:nvGraphicFramePr>
        <p:xfrm>
          <a:off x="152400" y="801384"/>
          <a:ext cx="11887200" cy="581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5800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B0911-9442-0C03-41D9-4211BA4238B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0525" y="285750"/>
            <a:ext cx="5505450" cy="40011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Further actions short to medium term</a:t>
            </a:r>
          </a:p>
        </p:txBody>
      </p:sp>
      <p:graphicFrame>
        <p:nvGraphicFramePr>
          <p:cNvPr id="3" name="Diagram 2" descr="Further actions short to medium term">
            <a:extLst>
              <a:ext uri="{FF2B5EF4-FFF2-40B4-BE49-F238E27FC236}">
                <a16:creationId xmlns:a16="http://schemas.microsoft.com/office/drawing/2014/main" id="{121F57FC-089B-73C3-98A3-FC7E2FA177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747009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313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18CD5F-C8E0-097F-8053-54D1601B6A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184805"/>
            <a:ext cx="10515600" cy="150588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are we missing?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7734A5-90EB-57AF-1267-8B84ACCBC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10" b="29710"/>
          <a:stretch/>
        </p:blipFill>
        <p:spPr>
          <a:xfrm>
            <a:off x="838200" y="2470831"/>
            <a:ext cx="10512547" cy="319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17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298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Co-production Network Carers Update  07 / 08 / 23</vt:lpstr>
      <vt:lpstr>Process for recruitment</vt:lpstr>
      <vt:lpstr>Current response to ensure continuity of service - registration and assessment</vt:lpstr>
      <vt:lpstr> Further actions short to medium term</vt:lpstr>
      <vt:lpstr>What are we missing?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CPN Carers update 07 August 2023</dc:title>
  <dc:creator>Diana Balsom</dc:creator>
  <cp:lastModifiedBy>Gaby Koenig</cp:lastModifiedBy>
  <cp:revision>4</cp:revision>
  <dcterms:created xsi:type="dcterms:W3CDTF">2023-07-11T11:17:51Z</dcterms:created>
  <dcterms:modified xsi:type="dcterms:W3CDTF">2023-12-14T11:23:18Z</dcterms:modified>
</cp:coreProperties>
</file>