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4" r:id="rId2"/>
    <p:sldId id="295" r:id="rId3"/>
    <p:sldId id="310" r:id="rId4"/>
    <p:sldId id="311" r:id="rId5"/>
    <p:sldId id="314" r:id="rId6"/>
    <p:sldId id="312" r:id="rId7"/>
    <p:sldId id="315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8" autoAdjust="0"/>
    <p:restoredTop sz="86442" autoAdjust="0"/>
  </p:normalViewPr>
  <p:slideViewPr>
    <p:cSldViewPr snapToGrid="0">
      <p:cViewPr varScale="1">
        <p:scale>
          <a:sx n="40" d="100"/>
          <a:sy n="40" d="100"/>
        </p:scale>
        <p:origin x="69" y="41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Balsom\AppData\Local\Microsoft\Windows\INetCache\Content.Outlook\Q3VE31F6\KPI'S%20Annual%20Workbook%2023-24-%20Oct-Dec%202023%20(00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ianaBalsom\AppData\Local\Microsoft\Windows\INetCache\Content.Outlook\Q3VE31F6\KPI'S%20Annual%20Workbook%2023-24-%20Oct-Dec%202023%20(00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Community Directory of 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Q1
Jul-Sept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Number of users for OneSlough website</c:v>
                </c:pt>
                <c:pt idx="1">
                  <c:v>Number of hits for Community Directory website</c:v>
                </c:pt>
              </c:strCache>
            </c:strRef>
          </c:cat>
          <c:val>
            <c:numRef>
              <c:f>Sheet1!$B$11:$B$12</c:f>
              <c:numCache>
                <c:formatCode>General</c:formatCode>
                <c:ptCount val="2"/>
                <c:pt idx="0">
                  <c:v>732</c:v>
                </c:pt>
                <c:pt idx="1">
                  <c:v>6545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8-4B6D-8B03-06C27989132B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Q2
Oct-Dec
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Number of users for OneSlough website</c:v>
                </c:pt>
                <c:pt idx="1">
                  <c:v>Number of hits for Community Directory website</c:v>
                </c:pt>
              </c:strCache>
            </c:strRef>
          </c:cat>
          <c:val>
            <c:numRef>
              <c:f>Sheet1!$C$11:$C$12</c:f>
              <c:numCache>
                <c:formatCode>General</c:formatCode>
                <c:ptCount val="2"/>
                <c:pt idx="0">
                  <c:v>826</c:v>
                </c:pt>
                <c:pt idx="1">
                  <c:v>5744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8-4B6D-8B03-06C27989132B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Total to date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Number of users for OneSlough website</c:v>
                </c:pt>
                <c:pt idx="1">
                  <c:v>Number of hits for Community Directory website</c:v>
                </c:pt>
              </c:strCache>
            </c:strRef>
          </c:cat>
          <c:val>
            <c:numRef>
              <c:f>Sheet1!$D$11:$D$12</c:f>
              <c:numCache>
                <c:formatCode>General</c:formatCode>
                <c:ptCount val="2"/>
                <c:pt idx="0">
                  <c:v>1558</c:v>
                </c:pt>
                <c:pt idx="1">
                  <c:v>12289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8-4B6D-8B03-06C2798913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2418568"/>
        <c:axId val="1132417848"/>
      </c:barChart>
      <c:catAx>
        <c:axId val="1132418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417848"/>
        <c:crosses val="autoZero"/>
        <c:auto val="1"/>
        <c:lblAlgn val="ctr"/>
        <c:lblOffset val="100"/>
        <c:noMultiLvlLbl val="0"/>
      </c:catAx>
      <c:valAx>
        <c:axId val="113241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41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Sheet1!$A$1:$A$8</cx:f>
        <cx:lvl ptCount="8">
          <cx:pt idx="0">a) Health/physical community activities</cx:pt>
          <cx:pt idx="1">b) MH and wellbeing support services e.g. Counselling, befreinding support</cx:pt>
          <cx:pt idx="2">c) Arts and recreational activities </cx:pt>
          <cx:pt idx="3">d) Slough Carers Support Service</cx:pt>
          <cx:pt idx="4">e) Housing and Benefits Advice or Cost of Living Information </cx:pt>
          <cx:pt idx="5">f) Disability support services</cx:pt>
          <cx:pt idx="6">g) Food or fuel support e.g. food banks</cx:pt>
          <cx:pt idx="7">h) Other services</cx:pt>
        </cx:lvl>
      </cx:strDim>
      <cx:numDim type="val">
        <cx:f>Sheet1!$B$1:$B$8</cx:f>
        <cx:lvl ptCount="8" formatCode="General">
          <cx:pt idx="0">264</cx:pt>
          <cx:pt idx="1">74</cx:pt>
          <cx:pt idx="2">36</cx:pt>
          <cx:pt idx="3">16</cx:pt>
          <cx:pt idx="4">33</cx:pt>
          <cx:pt idx="5">18</cx:pt>
          <cx:pt idx="6">32</cx:pt>
          <cx:pt idx="7">31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 b="1"/>
          </a:pPr>
          <a:endParaRPr lang="en-US" sz="1600" b="1" i="0" u="none" strike="noStrike" baseline="0" dirty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funnel" uniqueId="{474E17B1-6229-4329-84F7-23C1F4C24D00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1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GB" sz="1600" b="1"/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GB" sz="2000" b="1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9FEA6-21ED-4C20-8681-B14ADEE796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8940AB-FFC1-448D-A864-C909558A6932}">
      <dgm:prSet/>
      <dgm:spPr/>
      <dgm:t>
        <a:bodyPr/>
        <a:lstStyle/>
        <a:p>
          <a:r>
            <a:rPr lang="en-GB" b="1" dirty="0"/>
            <a:t>Update on</a:t>
          </a:r>
          <a:endParaRPr lang="en-US" dirty="0"/>
        </a:p>
      </dgm:t>
    </dgm:pt>
    <dgm:pt modelId="{474A08D2-9E86-404A-BAB7-3D41F3A62DDD}" type="parTrans" cxnId="{5F7CF2A8-A5FF-4883-96A5-B3A2F74E17BD}">
      <dgm:prSet/>
      <dgm:spPr/>
      <dgm:t>
        <a:bodyPr/>
        <a:lstStyle/>
        <a:p>
          <a:endParaRPr lang="en-US"/>
        </a:p>
      </dgm:t>
    </dgm:pt>
    <dgm:pt modelId="{330BFEBA-70BC-4CA8-B6EF-6D30D14DC3F1}" type="sibTrans" cxnId="{5F7CF2A8-A5FF-4883-96A5-B3A2F74E17BD}">
      <dgm:prSet/>
      <dgm:spPr/>
      <dgm:t>
        <a:bodyPr/>
        <a:lstStyle/>
        <a:p>
          <a:endParaRPr lang="en-US"/>
        </a:p>
      </dgm:t>
    </dgm:pt>
    <dgm:pt modelId="{32CD512C-E97D-4A23-8CFE-DACC7DC70E7A}">
      <dgm:prSet/>
      <dgm:spPr/>
      <dgm:t>
        <a:bodyPr/>
        <a:lstStyle/>
        <a:p>
          <a:r>
            <a:rPr lang="en-GB" b="1"/>
            <a:t>Community Connectors</a:t>
          </a:r>
          <a:endParaRPr lang="en-US"/>
        </a:p>
      </dgm:t>
    </dgm:pt>
    <dgm:pt modelId="{1E000BB1-EE19-4E2D-8CE3-E1B2D421F6E3}" type="parTrans" cxnId="{C6EE601B-F739-4544-A6FE-62B6C19FF496}">
      <dgm:prSet/>
      <dgm:spPr/>
      <dgm:t>
        <a:bodyPr/>
        <a:lstStyle/>
        <a:p>
          <a:endParaRPr lang="en-US"/>
        </a:p>
      </dgm:t>
    </dgm:pt>
    <dgm:pt modelId="{1A17D4A6-C431-44A3-8C73-522E0B7D1E8E}" type="sibTrans" cxnId="{C6EE601B-F739-4544-A6FE-62B6C19FF496}">
      <dgm:prSet/>
      <dgm:spPr/>
      <dgm:t>
        <a:bodyPr/>
        <a:lstStyle/>
        <a:p>
          <a:endParaRPr lang="en-US"/>
        </a:p>
      </dgm:t>
    </dgm:pt>
    <dgm:pt modelId="{D22AA3DE-1AEA-4071-B3C3-CA4A98170849}">
      <dgm:prSet/>
      <dgm:spPr/>
      <dgm:t>
        <a:bodyPr/>
        <a:lstStyle/>
        <a:p>
          <a:r>
            <a:rPr lang="en-GB" b="1"/>
            <a:t>7</a:t>
          </a:r>
          <a:r>
            <a:rPr lang="en-GB" b="1" baseline="30000"/>
            <a:t>th</a:t>
          </a:r>
          <a:r>
            <a:rPr lang="en-GB" b="1"/>
            <a:t> February 2024                                                                                               </a:t>
          </a:r>
          <a:endParaRPr lang="en-US"/>
        </a:p>
      </dgm:t>
    </dgm:pt>
    <dgm:pt modelId="{B7117C30-4AFA-4B8B-B6B1-169FE698BF84}" type="parTrans" cxnId="{818B569E-5786-49AA-BCDA-28AA45D459ED}">
      <dgm:prSet/>
      <dgm:spPr/>
      <dgm:t>
        <a:bodyPr/>
        <a:lstStyle/>
        <a:p>
          <a:endParaRPr lang="en-US"/>
        </a:p>
      </dgm:t>
    </dgm:pt>
    <dgm:pt modelId="{8206BD55-63E3-458D-8884-08E57F44D3A2}" type="sibTrans" cxnId="{818B569E-5786-49AA-BCDA-28AA45D459ED}">
      <dgm:prSet/>
      <dgm:spPr/>
      <dgm:t>
        <a:bodyPr/>
        <a:lstStyle/>
        <a:p>
          <a:endParaRPr lang="en-US"/>
        </a:p>
      </dgm:t>
    </dgm:pt>
    <dgm:pt modelId="{75C8F92C-9A6F-410C-BC33-9C314376FF5E}" type="pres">
      <dgm:prSet presAssocID="{74D9FEA6-21ED-4C20-8681-B14ADEE79654}" presName="linear" presStyleCnt="0">
        <dgm:presLayoutVars>
          <dgm:animLvl val="lvl"/>
          <dgm:resizeHandles val="exact"/>
        </dgm:presLayoutVars>
      </dgm:prSet>
      <dgm:spPr/>
    </dgm:pt>
    <dgm:pt modelId="{63F9CDE6-EA46-499A-9F59-AC9BBD25231D}" type="pres">
      <dgm:prSet presAssocID="{A48940AB-FFC1-448D-A864-C909558A69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FC537A-F9D4-4757-A702-3184B0D4FE9D}" type="pres">
      <dgm:prSet presAssocID="{330BFEBA-70BC-4CA8-B6EF-6D30D14DC3F1}" presName="spacer" presStyleCnt="0"/>
      <dgm:spPr/>
    </dgm:pt>
    <dgm:pt modelId="{960B5062-D6ED-4BAD-8491-1B6F49CF9A97}" type="pres">
      <dgm:prSet presAssocID="{32CD512C-E97D-4A23-8CFE-DACC7DC70E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F6F915-F5F8-47C6-A413-E3EC83F3F187}" type="pres">
      <dgm:prSet presAssocID="{1A17D4A6-C431-44A3-8C73-522E0B7D1E8E}" presName="spacer" presStyleCnt="0"/>
      <dgm:spPr/>
    </dgm:pt>
    <dgm:pt modelId="{39F87E53-3BFC-419C-952D-640A75A007E6}" type="pres">
      <dgm:prSet presAssocID="{D22AA3DE-1AEA-4071-B3C3-CA4A981708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EE601B-F739-4544-A6FE-62B6C19FF496}" srcId="{74D9FEA6-21ED-4C20-8681-B14ADEE79654}" destId="{32CD512C-E97D-4A23-8CFE-DACC7DC70E7A}" srcOrd="1" destOrd="0" parTransId="{1E000BB1-EE19-4E2D-8CE3-E1B2D421F6E3}" sibTransId="{1A17D4A6-C431-44A3-8C73-522E0B7D1E8E}"/>
    <dgm:cxn modelId="{67DC4C20-BE41-4B68-90C4-5FF5D6FBD497}" type="presOf" srcId="{A48940AB-FFC1-448D-A864-C909558A6932}" destId="{63F9CDE6-EA46-499A-9F59-AC9BBD25231D}" srcOrd="0" destOrd="0" presId="urn:microsoft.com/office/officeart/2005/8/layout/vList2"/>
    <dgm:cxn modelId="{0821A629-68C0-4BCD-AF33-5DA6C1D1D8D2}" type="presOf" srcId="{74D9FEA6-21ED-4C20-8681-B14ADEE79654}" destId="{75C8F92C-9A6F-410C-BC33-9C314376FF5E}" srcOrd="0" destOrd="0" presId="urn:microsoft.com/office/officeart/2005/8/layout/vList2"/>
    <dgm:cxn modelId="{818B569E-5786-49AA-BCDA-28AA45D459ED}" srcId="{74D9FEA6-21ED-4C20-8681-B14ADEE79654}" destId="{D22AA3DE-1AEA-4071-B3C3-CA4A98170849}" srcOrd="2" destOrd="0" parTransId="{B7117C30-4AFA-4B8B-B6B1-169FE698BF84}" sibTransId="{8206BD55-63E3-458D-8884-08E57F44D3A2}"/>
    <dgm:cxn modelId="{5F7CF2A8-A5FF-4883-96A5-B3A2F74E17BD}" srcId="{74D9FEA6-21ED-4C20-8681-B14ADEE79654}" destId="{A48940AB-FFC1-448D-A864-C909558A6932}" srcOrd="0" destOrd="0" parTransId="{474A08D2-9E86-404A-BAB7-3D41F3A62DDD}" sibTransId="{330BFEBA-70BC-4CA8-B6EF-6D30D14DC3F1}"/>
    <dgm:cxn modelId="{6E871CBA-04B7-420E-8533-59A959EE66C1}" type="presOf" srcId="{32CD512C-E97D-4A23-8CFE-DACC7DC70E7A}" destId="{960B5062-D6ED-4BAD-8491-1B6F49CF9A97}" srcOrd="0" destOrd="0" presId="urn:microsoft.com/office/officeart/2005/8/layout/vList2"/>
    <dgm:cxn modelId="{0897F3C7-22DD-4A41-A9B2-ED84FAA9EC0A}" type="presOf" srcId="{D22AA3DE-1AEA-4071-B3C3-CA4A98170849}" destId="{39F87E53-3BFC-419C-952D-640A75A007E6}" srcOrd="0" destOrd="0" presId="urn:microsoft.com/office/officeart/2005/8/layout/vList2"/>
    <dgm:cxn modelId="{0A336F60-BD37-44DE-8BBD-FBA0E6FB6FEC}" type="presParOf" srcId="{75C8F92C-9A6F-410C-BC33-9C314376FF5E}" destId="{63F9CDE6-EA46-499A-9F59-AC9BBD25231D}" srcOrd="0" destOrd="0" presId="urn:microsoft.com/office/officeart/2005/8/layout/vList2"/>
    <dgm:cxn modelId="{A96BA42E-7D37-40DA-AD72-80B992570955}" type="presParOf" srcId="{75C8F92C-9A6F-410C-BC33-9C314376FF5E}" destId="{DAFC537A-F9D4-4757-A702-3184B0D4FE9D}" srcOrd="1" destOrd="0" presId="urn:microsoft.com/office/officeart/2005/8/layout/vList2"/>
    <dgm:cxn modelId="{3A42CCEE-1344-428B-A395-CE6DAEC3C0A4}" type="presParOf" srcId="{75C8F92C-9A6F-410C-BC33-9C314376FF5E}" destId="{960B5062-D6ED-4BAD-8491-1B6F49CF9A97}" srcOrd="2" destOrd="0" presId="urn:microsoft.com/office/officeart/2005/8/layout/vList2"/>
    <dgm:cxn modelId="{A2814F67-6979-467A-AE7B-75967ADDC3A9}" type="presParOf" srcId="{75C8F92C-9A6F-410C-BC33-9C314376FF5E}" destId="{14F6F915-F5F8-47C6-A413-E3EC83F3F187}" srcOrd="3" destOrd="0" presId="urn:microsoft.com/office/officeart/2005/8/layout/vList2"/>
    <dgm:cxn modelId="{23F46268-7B50-41BB-A5C4-C3B74351E128}" type="presParOf" srcId="{75C8F92C-9A6F-410C-BC33-9C314376FF5E}" destId="{39F87E53-3BFC-419C-952D-640A75A007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9CDE6-EA46-499A-9F59-AC9BBD25231D}">
      <dsp:nvSpPr>
        <dsp:cNvPr id="0" name=""/>
        <dsp:cNvSpPr/>
      </dsp:nvSpPr>
      <dsp:spPr>
        <a:xfrm>
          <a:off x="0" y="246192"/>
          <a:ext cx="535305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/>
            <a:t>Update on</a:t>
          </a:r>
          <a:endParaRPr lang="en-US" sz="4000" kern="1200" dirty="0"/>
        </a:p>
      </dsp:txBody>
      <dsp:txXfrm>
        <a:off x="46834" y="293026"/>
        <a:ext cx="5259382" cy="865732"/>
      </dsp:txXfrm>
    </dsp:sp>
    <dsp:sp modelId="{960B5062-D6ED-4BAD-8491-1B6F49CF9A97}">
      <dsp:nvSpPr>
        <dsp:cNvPr id="0" name=""/>
        <dsp:cNvSpPr/>
      </dsp:nvSpPr>
      <dsp:spPr>
        <a:xfrm>
          <a:off x="0" y="1320792"/>
          <a:ext cx="535305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/>
            <a:t>Community Connectors</a:t>
          </a:r>
          <a:endParaRPr lang="en-US" sz="4000" kern="1200"/>
        </a:p>
      </dsp:txBody>
      <dsp:txXfrm>
        <a:off x="46834" y="1367626"/>
        <a:ext cx="5259382" cy="865732"/>
      </dsp:txXfrm>
    </dsp:sp>
    <dsp:sp modelId="{39F87E53-3BFC-419C-952D-640A75A007E6}">
      <dsp:nvSpPr>
        <dsp:cNvPr id="0" name=""/>
        <dsp:cNvSpPr/>
      </dsp:nvSpPr>
      <dsp:spPr>
        <a:xfrm>
          <a:off x="0" y="2395393"/>
          <a:ext cx="535305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/>
            <a:t>7</a:t>
          </a:r>
          <a:r>
            <a:rPr lang="en-GB" sz="4000" b="1" kern="1200" baseline="30000"/>
            <a:t>th</a:t>
          </a:r>
          <a:r>
            <a:rPr lang="en-GB" sz="4000" b="1" kern="1200"/>
            <a:t> February 2024                                                                                               </a:t>
          </a:r>
          <a:endParaRPr lang="en-US" sz="4000" kern="1200"/>
        </a:p>
      </dsp:txBody>
      <dsp:txXfrm>
        <a:off x="46834" y="2442227"/>
        <a:ext cx="5259382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D10EF-2AED-4715-8858-0C2B362457FB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E70DB-B850-463E-9C04-EC9579A839F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72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8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latin typeface="Arial" pitchFamily="34" charset="0"/>
                <a:cs typeface="Arial" pitchFamily="34" charset="0"/>
              </a:rPr>
              <a:t>56 in first </a:t>
            </a:r>
            <a:r>
              <a:rPr lang="en-GB" altLang="en-US" dirty="0" err="1">
                <a:latin typeface="Arial" pitchFamily="34" charset="0"/>
                <a:cs typeface="Arial" pitchFamily="34" charset="0"/>
              </a:rPr>
              <a:t>qtr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1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8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5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691472" indent="-2653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64021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490194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14956" indent="-21167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321372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727789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134205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540621" indent="-2116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CAFCCE-062F-4FB2-B19E-F13D4B206FB2}" type="slidenum">
              <a:rPr lang="en-GB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3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C102-359A-A2CE-C39A-1E4D6E103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77944-2A19-ABC5-B4C4-9A5AFBC90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5B77-FCC6-7799-6621-A9E8CCE0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27966-CC21-13E6-E741-A9AE3403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A6C73-AE9F-0460-616D-F587C677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21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A728-DAFA-FCF7-5A0F-3C9C784A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8BE32-3205-1280-F8D5-A96ADA315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BC03E-3506-B198-E79A-766DD2A4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6C0D-68D3-C845-0EC1-DD180DA4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86D3-AB54-E070-8A58-FF2072D3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8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59783-BACB-3460-6A56-085AB610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B367C-1A09-CDAA-987E-19923D225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5318-DD2D-37CD-8745-D934DB0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D5E32-826A-1750-8215-A9EC6743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673D-9BC6-7280-F0E5-9955DB46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4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0F09-BB35-6971-E615-CF9061DA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F65F5-C532-D630-8F43-637D0F80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6A9DB-84B6-4BC6-2BA1-83B9844C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B7495-0379-FD14-807F-A4967346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9158-D769-8131-DC1A-B24BDFFB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1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A03E-D538-00B5-F8A4-4FC30A19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88FC4-D789-6A22-CEA6-81D9352A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C344-1A57-A6C4-6D2C-550517D8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D5256-E28B-3DF5-3CE5-4BBDB909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1FD24-AF8E-04FF-D1AE-2FB45108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31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993E-DB09-4656-657A-BD9665FE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1E1C5-7EA7-961D-C7F7-4D37BBF2E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78A60-B832-9635-C73C-D1E55DCF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29A52-22F8-F3A5-BE62-F84F9950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89FEC-5358-FDD9-F1B6-95D4F462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F426C-2A4D-44AB-92F4-679BA278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13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1650-25C4-88F6-5990-3B8BFA52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BDBBC-FC3C-C2EB-CBFC-BF26671CF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1312-D67B-D9FF-B1AC-7695625F2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F7A40-AF49-033D-FEC9-C539B1EA0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F1C42-A3F8-E4CF-E6B6-139C2B717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F2A21-D924-ADC0-2A0B-591E4375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D3800-F475-46F9-AD26-4D275B2D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13FA2-4E44-F6D9-3439-C32DC176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40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4308-BA12-8B5D-E44E-37A37357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55063-8728-27D2-7B6F-DDE5A2B0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3856A-6063-66C2-1840-A8B0A6B3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32884-10D3-CE28-CCB3-D383F0A7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04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58535-4AAF-C884-44FC-4F39FFF2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93ECC-D582-F916-5B4D-58AE9028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DE46C-00F3-1F10-CF00-3641A869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02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25A0-9479-5E58-B480-A6389B76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3FD6-4000-A551-04EF-551FF5AA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31B6A-B192-08BC-1975-0DC8EFB35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E1494-4120-01F7-C535-E5EA17D6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EDBF5-6EAC-F7DF-CD7D-DCE8E0E5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6FF32-8F15-DA98-F812-5981F17F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9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4141-2389-5125-377E-FB570FEE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51487-15D4-C900-F195-491A3803A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63093-5E44-A356-19C0-274BA72DC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2C41E-BFAB-C82F-AB72-3AC5F6BD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E9699-B160-0A45-7A89-34D58CFC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4C14E-4AA3-6D44-BC7B-7E8CE6CA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DE484-69DA-6C21-703C-B984523A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FC191-4BAD-1C63-E2B6-B3DD41824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19D46-BB90-8D24-B1DC-F3F2F4CEB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9F97-875C-4892-B46A-53A0AB9AC20C}" type="datetimeFigureOut">
              <a:rPr lang="en-GB" smtClean="0"/>
              <a:t>25/04/2024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4034-4DDB-9B51-A96E-252393F8F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A75EC-C31E-E4E4-6B60-AA5F4CB8A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B968-8C53-4E12-AA71-71680D9841B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6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14/relationships/chartEx" Target="../charts/chartEx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" y="0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CDAEA-2815-DB1C-68BB-19CC89D4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956507"/>
            <a:ext cx="4462761" cy="4462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665428-8D2D-E8FC-B68D-13CF0BD5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Update on Community Connectors 7 February 2024</a:t>
            </a:r>
          </a:p>
        </p:txBody>
      </p:sp>
      <p:graphicFrame>
        <p:nvGraphicFramePr>
          <p:cNvPr id="14342" name="TextBox 2">
            <a:extLst>
              <a:ext uri="{FF2B5EF4-FFF2-40B4-BE49-F238E27FC236}">
                <a16:creationId xmlns:a16="http://schemas.microsoft.com/office/drawing/2014/main" id="{929F56A3-B0FC-AA92-291A-E6BB55F4D4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659686"/>
              </p:ext>
            </p:extLst>
          </p:nvPr>
        </p:nvGraphicFramePr>
        <p:xfrm>
          <a:off x="5486400" y="1197620"/>
          <a:ext cx="5353050" cy="360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Slough Borough Council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Arc 14346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184542" y="61143"/>
            <a:ext cx="736399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Background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8B10C0-F92D-69B5-D196-A6F9E6D09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8E0F85-46FC-A33C-4095-868EE103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438651" y="3139716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6D788F-5F7D-DB26-F368-A942C5390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1667" y="1447849"/>
            <a:ext cx="736399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/>
              <a:t>Community Connector role i</a:t>
            </a:r>
            <a:r>
              <a:rPr lang="en-US" sz="2400" dirty="0">
                <a:effectLst/>
              </a:rPr>
              <a:t>s based on feedback from residents.</a:t>
            </a:r>
          </a:p>
          <a:p>
            <a:pPr marL="0"/>
            <a:r>
              <a:rPr lang="en-US" sz="2400" dirty="0"/>
              <a:t>People</a:t>
            </a:r>
            <a:r>
              <a:rPr lang="en-US" sz="2400" dirty="0">
                <a:effectLst/>
              </a:rPr>
              <a:t> wanted to know where they could find help in the community in a timely way.</a:t>
            </a:r>
          </a:p>
          <a:p>
            <a:pPr marL="0"/>
            <a:endParaRPr lang="en-US" sz="2400" dirty="0"/>
          </a:p>
          <a:p>
            <a:pPr marL="0"/>
            <a:r>
              <a:rPr lang="en-US" sz="2400" dirty="0"/>
              <a:t>We are working  with Slough Council for Voluntary Service (SCVS) to develop how the  service works.</a:t>
            </a:r>
          </a:p>
          <a:p>
            <a:pPr marL="0"/>
            <a:endParaRPr lang="en-US" sz="2400" dirty="0"/>
          </a:p>
          <a:p>
            <a:pPr marL="0"/>
            <a:r>
              <a:rPr lang="en-US" sz="2400" dirty="0"/>
              <a:t>As a new service we are constantly reviewing to understand what is working well and what needs changing</a:t>
            </a:r>
          </a:p>
        </p:txBody>
      </p:sp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6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87" y="0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Progress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57733B-25DD-A696-8C26-7C467F593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174100"/>
            <a:ext cx="2555678" cy="2555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DDDB1-BB1F-D9DE-AE66-9D30801BBE5E}"/>
              </a:ext>
            </a:extLst>
          </p:cNvPr>
          <p:cNvSpPr txBox="1"/>
          <p:nvPr/>
        </p:nvSpPr>
        <p:spPr>
          <a:xfrm>
            <a:off x="4054805" y="1239253"/>
            <a:ext cx="8049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Community Connectors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993366"/>
                </a:solidFill>
              </a:rPr>
              <a:t>408 </a:t>
            </a:r>
            <a:r>
              <a:rPr lang="en-GB" sz="2400" b="1" dirty="0"/>
              <a:t>Total of new Referrals for Oct-Dec 2023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993366"/>
                </a:solidFill>
              </a:rPr>
              <a:t>347 </a:t>
            </a:r>
            <a:r>
              <a:rPr lang="en-GB" sz="2400" b="1" dirty="0"/>
              <a:t>WPH Discharge referrals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993366"/>
                </a:solidFill>
              </a:rPr>
              <a:t>23 </a:t>
            </a:r>
            <a:r>
              <a:rPr lang="en-GB" sz="2400" b="1" dirty="0"/>
              <a:t>ASC referrals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993366"/>
                </a:solidFill>
              </a:rPr>
              <a:t>19 </a:t>
            </a:r>
            <a:r>
              <a:rPr lang="en-GB" sz="2400" b="1" dirty="0"/>
              <a:t>Other agency referrals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993366"/>
                </a:solidFill>
              </a:rPr>
              <a:t>15 </a:t>
            </a:r>
            <a:r>
              <a:rPr lang="en-GB" sz="2400" b="1" dirty="0"/>
              <a:t>Out of area referrals – although still signposted information during </a:t>
            </a:r>
            <a:r>
              <a:rPr lang="en-GB" sz="2400" b="1" dirty="0" err="1"/>
              <a:t>MaDE</a:t>
            </a:r>
            <a:r>
              <a:rPr lang="en-GB" sz="2400" b="1" dirty="0"/>
              <a:t> Week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993366"/>
                </a:solidFill>
              </a:rPr>
              <a:t>13 </a:t>
            </a:r>
            <a:r>
              <a:rPr lang="en-GB" sz="2400" b="1" dirty="0"/>
              <a:t>Self referrals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1" dirty="0">
                <a:solidFill>
                  <a:srgbClr val="993366"/>
                </a:solidFill>
              </a:rPr>
              <a:t>6 </a:t>
            </a:r>
            <a:r>
              <a:rPr lang="en-GB" sz="2400" b="1" dirty="0"/>
              <a:t>SBC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85153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87" y="0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Progress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57733B-25DD-A696-8C26-7C467F593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174100"/>
            <a:ext cx="2555678" cy="2555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FABEF-F829-77CA-7D23-7E1D485B8F78}"/>
              </a:ext>
            </a:extLst>
          </p:cNvPr>
          <p:cNvSpPr txBox="1"/>
          <p:nvPr/>
        </p:nvSpPr>
        <p:spPr>
          <a:xfrm>
            <a:off x="3286125" y="1585913"/>
            <a:ext cx="8201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Top Activities Connected to:</a:t>
            </a:r>
          </a:p>
          <a:p>
            <a:endParaRPr lang="en-GB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/>
              <a:t>43% of referrals from SBC went to health/physical community  activities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/>
              <a:t>59% of referrals from Wexham Park Hospital went to health/physical community  activities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dirty="0"/>
              <a:t>29% of self referrals went to health/physical community  activities</a:t>
            </a:r>
          </a:p>
        </p:txBody>
      </p:sp>
    </p:spTree>
    <p:extLst>
      <p:ext uri="{BB962C8B-B14F-4D97-AF65-F5344CB8AC3E}">
        <p14:creationId xmlns:p14="http://schemas.microsoft.com/office/powerpoint/2010/main" val="41951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87" y="0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number of referrals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DB33C0CE-93A1-6F9A-65C9-F1827B7242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07611332"/>
                  </p:ext>
                </p:extLst>
              </p:nvPr>
            </p:nvGraphicFramePr>
            <p:xfrm>
              <a:off x="631658" y="859511"/>
              <a:ext cx="11287125" cy="50512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DB33C0CE-93A1-6F9A-65C9-F1827B7242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658" y="859511"/>
                <a:ext cx="11287125" cy="5051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534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87" y="0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Directory of Services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C117B6-8502-3EA2-73C8-9DD59BD83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82258"/>
              </p:ext>
            </p:extLst>
          </p:nvPr>
        </p:nvGraphicFramePr>
        <p:xfrm>
          <a:off x="780610" y="125257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95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0" name="Rectangle 1434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1248" y="256032"/>
            <a:ext cx="10506456" cy="10149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="1"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Directory of Services</a:t>
            </a:r>
          </a:p>
        </p:txBody>
      </p:sp>
      <p:sp>
        <p:nvSpPr>
          <p:cNvPr id="14351" name="Rectangle 1434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8411-61D3-9666-6B1D-D7BDE34F5330}"/>
              </a:ext>
            </a:extLst>
          </p:cNvPr>
          <p:cNvSpPr>
            <a:spLocks/>
          </p:cNvSpPr>
          <p:nvPr/>
        </p:nvSpPr>
        <p:spPr>
          <a:xfrm>
            <a:off x="1864323" y="1926266"/>
            <a:ext cx="2658218" cy="3382625"/>
          </a:xfrm>
          <a:prstGeom prst="rect">
            <a:avLst/>
          </a:prstGeom>
        </p:spPr>
        <p:txBody>
          <a:bodyPr/>
          <a:lstStyle/>
          <a:p>
            <a:pPr defTabSz="704088">
              <a:spcAft>
                <a:spcPts val="600"/>
              </a:spcAft>
            </a:pP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Top 5 Visited pages</a:t>
            </a:r>
            <a:r>
              <a:rPr lang="en-GB" sz="138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defTabSz="704088">
              <a:spcAft>
                <a:spcPts val="600"/>
              </a:spcAft>
            </a:pP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1.Homepage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2.Submit an activity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3.Listings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4.Charities &amp; Voluntary groups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5.Warm Spaces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54E2A-8B10-859E-736E-BFDBD4D7E150}"/>
              </a:ext>
            </a:extLst>
          </p:cNvPr>
          <p:cNvSpPr txBox="1">
            <a:spLocks/>
          </p:cNvSpPr>
          <p:nvPr/>
        </p:nvSpPr>
        <p:spPr>
          <a:xfrm>
            <a:off x="4043363" y="1252575"/>
            <a:ext cx="38861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E00FB4-B9C8-85EE-3995-3EDB5710D7ED}"/>
              </a:ext>
            </a:extLst>
          </p:cNvPr>
          <p:cNvSpPr txBox="1">
            <a:spLocks/>
          </p:cNvSpPr>
          <p:nvPr/>
        </p:nvSpPr>
        <p:spPr>
          <a:xfrm>
            <a:off x="4622502" y="1926266"/>
            <a:ext cx="2798902" cy="338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022" indent="-176022" defTabSz="704088">
              <a:spcBef>
                <a:spcPts val="770"/>
              </a:spcBef>
            </a:pP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Top 5 Visited Services</a:t>
            </a:r>
          </a:p>
          <a:p>
            <a:pPr marL="0" indent="0" defTabSz="704088">
              <a:spcBef>
                <a:spcPts val="770"/>
              </a:spcBef>
              <a:buNone/>
            </a:pP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1.Information &amp; Advice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2.Slough family services 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3.Volunteering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4.Advice on staying healthy</a:t>
            </a:r>
            <a:b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5.Carers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E2A14A-0F86-AFEE-22E4-F5DEA38EC8FA}"/>
              </a:ext>
            </a:extLst>
          </p:cNvPr>
          <p:cNvSpPr txBox="1">
            <a:spLocks/>
          </p:cNvSpPr>
          <p:nvPr/>
        </p:nvSpPr>
        <p:spPr>
          <a:xfrm>
            <a:off x="7628729" y="1926266"/>
            <a:ext cx="2798902" cy="338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022" indent="-176022" defTabSz="704088">
              <a:spcBef>
                <a:spcPts val="770"/>
              </a:spcBef>
            </a:pPr>
            <a: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Top 5 Visited Activities </a:t>
            </a:r>
          </a:p>
          <a:p>
            <a:pPr marL="0" indent="0" defTabSz="704088">
              <a:spcBef>
                <a:spcPts val="770"/>
              </a:spcBef>
              <a:buNone/>
            </a:pPr>
            <a:r>
              <a:rPr lang="en-GB" sz="21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1.Charities &amp; Voluntary groups</a:t>
            </a:r>
            <a:b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2.Warm spaces</a:t>
            </a:r>
            <a:b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3.Sports, Leisure, parks and open spaces</a:t>
            </a:r>
            <a:b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4.Social Groups</a:t>
            </a:r>
            <a:b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156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5.Wellbeing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CC6D10C-023F-BCB3-C6DA-6B77E3965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F1BBB-763A-D936-3302-815A551FB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3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53E156-FED9-B10A-8785-AC9845D9F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2E544153-4524-365B-350C-BC4AD35DAE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87" y="0"/>
            <a:ext cx="12190413" cy="835200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Any Questions?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77B79AA-EE0B-DE27-0B20-C859E31F7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6021289"/>
            <a:ext cx="12190413" cy="836713"/>
          </a:xfrm>
          <a:prstGeom prst="rect">
            <a:avLst/>
          </a:prstGeom>
          <a:solidFill>
            <a:srgbClr val="9E66AA"/>
          </a:solidFill>
          <a:ln w="9525">
            <a:solidFill>
              <a:srgbClr val="9E66A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C73BB8-F04B-BE5D-ABAE-645004B82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9" y="6165305"/>
            <a:ext cx="1615443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6566</TotalTime>
  <Words>293</Words>
  <Application>Microsoft Office PowerPoint</Application>
  <PresentationFormat>Widescreen</PresentationFormat>
  <Paragraphs>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Update on Community Connectors 7 February 2024</vt:lpstr>
      <vt:lpstr>                                      Background</vt:lpstr>
      <vt:lpstr>Progress</vt:lpstr>
      <vt:lpstr>Progress</vt:lpstr>
      <vt:lpstr>Total number of referrals</vt:lpstr>
      <vt:lpstr>Community Directory of Services</vt:lpstr>
      <vt:lpstr>Community Directory of Services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Connectors update to CPN Feb 2024</dc:title>
  <dc:creator>Balsom Diana</dc:creator>
  <cp:lastModifiedBy>Gaby Koenig</cp:lastModifiedBy>
  <cp:revision>11</cp:revision>
  <dcterms:created xsi:type="dcterms:W3CDTF">2022-12-13T11:13:47Z</dcterms:created>
  <dcterms:modified xsi:type="dcterms:W3CDTF">2024-04-25T16:44:57Z</dcterms:modified>
</cp:coreProperties>
</file>