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1442" r:id="rId4"/>
    <p:sldId id="262" r:id="rId5"/>
    <p:sldId id="263" r:id="rId6"/>
    <p:sldId id="261" r:id="rId7"/>
    <p:sldId id="256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8" autoAdjust="0"/>
    <p:restoredTop sz="86442" autoAdjust="0"/>
  </p:normalViewPr>
  <p:slideViewPr>
    <p:cSldViewPr snapToGrid="0">
      <p:cViewPr varScale="1">
        <p:scale>
          <a:sx n="42" d="100"/>
          <a:sy n="42" d="100"/>
        </p:scale>
        <p:origin x="57" y="3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DC1BB-14D4-4149-9F76-D93E4CF9247A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35AC1EE9-8899-4071-BE12-F1251EFC9CD1}">
      <dgm:prSet phldrT="[Text]"/>
      <dgm:spPr/>
      <dgm:t>
        <a:bodyPr/>
        <a:lstStyle/>
        <a:p>
          <a:r>
            <a:rPr lang="en-GB" dirty="0">
              <a:solidFill>
                <a:schemeClr val="tx2"/>
              </a:solidFill>
            </a:rPr>
            <a:t>Admission Avoidance</a:t>
          </a:r>
        </a:p>
      </dgm:t>
    </dgm:pt>
    <dgm:pt modelId="{BB47CC5C-7F91-44C2-8EA1-42337137E420}" type="parTrans" cxnId="{3C1564F3-00EE-4003-BCDE-010ED08EA21B}">
      <dgm:prSet/>
      <dgm:spPr/>
      <dgm:t>
        <a:bodyPr/>
        <a:lstStyle/>
        <a:p>
          <a:endParaRPr lang="en-GB"/>
        </a:p>
      </dgm:t>
    </dgm:pt>
    <dgm:pt modelId="{7585841A-8932-42E5-B2D6-F5A6094C80B7}" type="sibTrans" cxnId="{3C1564F3-00EE-4003-BCDE-010ED08EA21B}">
      <dgm:prSet/>
      <dgm:spPr/>
      <dgm:t>
        <a:bodyPr/>
        <a:lstStyle/>
        <a:p>
          <a:endParaRPr lang="en-GB"/>
        </a:p>
      </dgm:t>
    </dgm:pt>
    <dgm:pt modelId="{ACD6563F-33B1-4307-96C9-FC2AD2158122}">
      <dgm:prSet phldrT="[Text]"/>
      <dgm:spPr/>
      <dgm:t>
        <a:bodyPr/>
        <a:lstStyle/>
        <a:p>
          <a:r>
            <a:rPr lang="en-GB">
              <a:solidFill>
                <a:schemeClr val="tx2"/>
              </a:solidFill>
            </a:rPr>
            <a:t>Discharge and Flow</a:t>
          </a:r>
        </a:p>
      </dgm:t>
    </dgm:pt>
    <dgm:pt modelId="{25607310-7EA7-467A-9C13-5465B5BD671B}" type="parTrans" cxnId="{C6392C6B-AC4D-4CA9-BC76-49202FCFE42B}">
      <dgm:prSet/>
      <dgm:spPr/>
      <dgm:t>
        <a:bodyPr/>
        <a:lstStyle/>
        <a:p>
          <a:endParaRPr lang="en-GB"/>
        </a:p>
      </dgm:t>
    </dgm:pt>
    <dgm:pt modelId="{D2C680A5-9148-4155-B4C9-0CCBCA8E773B}" type="sibTrans" cxnId="{C6392C6B-AC4D-4CA9-BC76-49202FCFE42B}">
      <dgm:prSet/>
      <dgm:spPr/>
      <dgm:t>
        <a:bodyPr/>
        <a:lstStyle/>
        <a:p>
          <a:endParaRPr lang="en-GB"/>
        </a:p>
      </dgm:t>
    </dgm:pt>
    <dgm:pt modelId="{2A979A8A-2FD8-4880-A657-6E51FBE7931D}">
      <dgm:prSet phldrT="[Text]"/>
      <dgm:spPr/>
      <dgm:t>
        <a:bodyPr/>
        <a:lstStyle/>
        <a:p>
          <a:r>
            <a:rPr lang="en-GB" dirty="0">
              <a:solidFill>
                <a:schemeClr val="tx2"/>
              </a:solidFill>
            </a:rPr>
            <a:t>Maintaining Independence at Home </a:t>
          </a:r>
        </a:p>
      </dgm:t>
    </dgm:pt>
    <dgm:pt modelId="{90B759DA-9F3B-40A8-83E9-9622E3608697}" type="parTrans" cxnId="{CC2ABDCF-6ECC-4DFC-B34E-B350C4E6F4DB}">
      <dgm:prSet/>
      <dgm:spPr/>
      <dgm:t>
        <a:bodyPr/>
        <a:lstStyle/>
        <a:p>
          <a:endParaRPr lang="en-GB"/>
        </a:p>
      </dgm:t>
    </dgm:pt>
    <dgm:pt modelId="{E6EBAE7F-4D3A-4B84-91BF-A4617609D893}" type="sibTrans" cxnId="{CC2ABDCF-6ECC-4DFC-B34E-B350C4E6F4DB}">
      <dgm:prSet/>
      <dgm:spPr/>
      <dgm:t>
        <a:bodyPr/>
        <a:lstStyle/>
        <a:p>
          <a:endParaRPr lang="en-GB"/>
        </a:p>
      </dgm:t>
    </dgm:pt>
    <dgm:pt modelId="{2F7A7BB1-8D61-4367-9651-3784149DF79F}" type="pres">
      <dgm:prSet presAssocID="{2C1DC1BB-14D4-4149-9F76-D93E4CF9247A}" presName="compositeShape" presStyleCnt="0">
        <dgm:presLayoutVars>
          <dgm:chMax val="7"/>
          <dgm:dir/>
          <dgm:resizeHandles val="exact"/>
        </dgm:presLayoutVars>
      </dgm:prSet>
      <dgm:spPr/>
    </dgm:pt>
    <dgm:pt modelId="{5B344C94-3932-4245-B4FB-AC95C1126E25}" type="pres">
      <dgm:prSet presAssocID="{35AC1EE9-8899-4071-BE12-F1251EFC9CD1}" presName="circ1" presStyleLbl="vennNode1" presStyleIdx="0" presStyleCnt="3"/>
      <dgm:spPr/>
    </dgm:pt>
    <dgm:pt modelId="{A21CA8F3-A752-425A-AA9F-8A3184290D11}" type="pres">
      <dgm:prSet presAssocID="{35AC1EE9-8899-4071-BE12-F1251EFC9CD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10EAA5-06AE-459F-B1FA-C0BDCD291F71}" type="pres">
      <dgm:prSet presAssocID="{ACD6563F-33B1-4307-96C9-FC2AD2158122}" presName="circ2" presStyleLbl="vennNode1" presStyleIdx="1" presStyleCnt="3"/>
      <dgm:spPr/>
    </dgm:pt>
    <dgm:pt modelId="{E4473814-78B5-427A-8514-EC369A43C72C}" type="pres">
      <dgm:prSet presAssocID="{ACD6563F-33B1-4307-96C9-FC2AD21581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5C33EE8-1CFE-4A87-A000-84D279B44993}" type="pres">
      <dgm:prSet presAssocID="{2A979A8A-2FD8-4880-A657-6E51FBE7931D}" presName="circ3" presStyleLbl="vennNode1" presStyleIdx="2" presStyleCnt="3"/>
      <dgm:spPr/>
    </dgm:pt>
    <dgm:pt modelId="{BE8A242E-A35A-4C68-913A-22DB7CC9E87F}" type="pres">
      <dgm:prSet presAssocID="{2A979A8A-2FD8-4880-A657-6E51FBE7931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92CF30B-7B85-4050-8B66-36F72308C0CF}" type="presOf" srcId="{ACD6563F-33B1-4307-96C9-FC2AD2158122}" destId="{E4473814-78B5-427A-8514-EC369A43C72C}" srcOrd="1" destOrd="0" presId="urn:microsoft.com/office/officeart/2005/8/layout/venn1"/>
    <dgm:cxn modelId="{094FB513-8D86-467F-AC74-C06D092026E9}" type="presOf" srcId="{2C1DC1BB-14D4-4149-9F76-D93E4CF9247A}" destId="{2F7A7BB1-8D61-4367-9651-3784149DF79F}" srcOrd="0" destOrd="0" presId="urn:microsoft.com/office/officeart/2005/8/layout/venn1"/>
    <dgm:cxn modelId="{60678626-9926-4B85-8534-BBF2A0A152E7}" type="presOf" srcId="{2A979A8A-2FD8-4880-A657-6E51FBE7931D}" destId="{BE8A242E-A35A-4C68-913A-22DB7CC9E87F}" srcOrd="1" destOrd="0" presId="urn:microsoft.com/office/officeart/2005/8/layout/venn1"/>
    <dgm:cxn modelId="{EE84D66A-D038-460A-B24B-E933BE715412}" type="presOf" srcId="{35AC1EE9-8899-4071-BE12-F1251EFC9CD1}" destId="{A21CA8F3-A752-425A-AA9F-8A3184290D11}" srcOrd="1" destOrd="0" presId="urn:microsoft.com/office/officeart/2005/8/layout/venn1"/>
    <dgm:cxn modelId="{C6392C6B-AC4D-4CA9-BC76-49202FCFE42B}" srcId="{2C1DC1BB-14D4-4149-9F76-D93E4CF9247A}" destId="{ACD6563F-33B1-4307-96C9-FC2AD2158122}" srcOrd="1" destOrd="0" parTransId="{25607310-7EA7-467A-9C13-5465B5BD671B}" sibTransId="{D2C680A5-9148-4155-B4C9-0CCBCA8E773B}"/>
    <dgm:cxn modelId="{2A93727B-5DAB-47CC-9B74-C80AF0A1C17E}" type="presOf" srcId="{2A979A8A-2FD8-4880-A657-6E51FBE7931D}" destId="{C5C33EE8-1CFE-4A87-A000-84D279B44993}" srcOrd="0" destOrd="0" presId="urn:microsoft.com/office/officeart/2005/8/layout/venn1"/>
    <dgm:cxn modelId="{E4F26990-1F5C-4DF0-8A28-D11CFAFF62EB}" type="presOf" srcId="{35AC1EE9-8899-4071-BE12-F1251EFC9CD1}" destId="{5B344C94-3932-4245-B4FB-AC95C1126E25}" srcOrd="0" destOrd="0" presId="urn:microsoft.com/office/officeart/2005/8/layout/venn1"/>
    <dgm:cxn modelId="{FE7EBDCA-73D3-45C7-AD92-5DD17793860E}" type="presOf" srcId="{ACD6563F-33B1-4307-96C9-FC2AD2158122}" destId="{3D10EAA5-06AE-459F-B1FA-C0BDCD291F71}" srcOrd="0" destOrd="0" presId="urn:microsoft.com/office/officeart/2005/8/layout/venn1"/>
    <dgm:cxn modelId="{CC2ABDCF-6ECC-4DFC-B34E-B350C4E6F4DB}" srcId="{2C1DC1BB-14D4-4149-9F76-D93E4CF9247A}" destId="{2A979A8A-2FD8-4880-A657-6E51FBE7931D}" srcOrd="2" destOrd="0" parTransId="{90B759DA-9F3B-40A8-83E9-9622E3608697}" sibTransId="{E6EBAE7F-4D3A-4B84-91BF-A4617609D893}"/>
    <dgm:cxn modelId="{3C1564F3-00EE-4003-BCDE-010ED08EA21B}" srcId="{2C1DC1BB-14D4-4149-9F76-D93E4CF9247A}" destId="{35AC1EE9-8899-4071-BE12-F1251EFC9CD1}" srcOrd="0" destOrd="0" parTransId="{BB47CC5C-7F91-44C2-8EA1-42337137E420}" sibTransId="{7585841A-8932-42E5-B2D6-F5A6094C80B7}"/>
    <dgm:cxn modelId="{3E42298C-83FC-43A3-8954-470480A50A4C}" type="presParOf" srcId="{2F7A7BB1-8D61-4367-9651-3784149DF79F}" destId="{5B344C94-3932-4245-B4FB-AC95C1126E25}" srcOrd="0" destOrd="0" presId="urn:microsoft.com/office/officeart/2005/8/layout/venn1"/>
    <dgm:cxn modelId="{25C188A8-515C-47EA-982A-62B443A7AD1C}" type="presParOf" srcId="{2F7A7BB1-8D61-4367-9651-3784149DF79F}" destId="{A21CA8F3-A752-425A-AA9F-8A3184290D11}" srcOrd="1" destOrd="0" presId="urn:microsoft.com/office/officeart/2005/8/layout/venn1"/>
    <dgm:cxn modelId="{E704CF9B-56A7-44B4-A870-57005A61F2DC}" type="presParOf" srcId="{2F7A7BB1-8D61-4367-9651-3784149DF79F}" destId="{3D10EAA5-06AE-459F-B1FA-C0BDCD291F71}" srcOrd="2" destOrd="0" presId="urn:microsoft.com/office/officeart/2005/8/layout/venn1"/>
    <dgm:cxn modelId="{D7B69A7D-96C1-422C-91B4-3720C18A99AB}" type="presParOf" srcId="{2F7A7BB1-8D61-4367-9651-3784149DF79F}" destId="{E4473814-78B5-427A-8514-EC369A43C72C}" srcOrd="3" destOrd="0" presId="urn:microsoft.com/office/officeart/2005/8/layout/venn1"/>
    <dgm:cxn modelId="{EDBC00C1-8A6B-496F-B170-B5827F320EC4}" type="presParOf" srcId="{2F7A7BB1-8D61-4367-9651-3784149DF79F}" destId="{C5C33EE8-1CFE-4A87-A000-84D279B44993}" srcOrd="4" destOrd="0" presId="urn:microsoft.com/office/officeart/2005/8/layout/venn1"/>
    <dgm:cxn modelId="{A092F47C-6C87-49A6-ABA0-A505D901975B}" type="presParOf" srcId="{2F7A7BB1-8D61-4367-9651-3784149DF79F}" destId="{BE8A242E-A35A-4C68-913A-22DB7CC9E87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44C94-3932-4245-B4FB-AC95C1126E25}">
      <dsp:nvSpPr>
        <dsp:cNvPr id="0" name=""/>
        <dsp:cNvSpPr/>
      </dsp:nvSpPr>
      <dsp:spPr>
        <a:xfrm>
          <a:off x="2061569" y="64044"/>
          <a:ext cx="3074155" cy="307415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2"/>
              </a:solidFill>
            </a:rPr>
            <a:t>Admission Avoidance</a:t>
          </a:r>
        </a:p>
      </dsp:txBody>
      <dsp:txXfrm>
        <a:off x="2471456" y="602022"/>
        <a:ext cx="2254380" cy="1383369"/>
      </dsp:txXfrm>
    </dsp:sp>
    <dsp:sp modelId="{3D10EAA5-06AE-459F-B1FA-C0BDCD291F71}">
      <dsp:nvSpPr>
        <dsp:cNvPr id="0" name=""/>
        <dsp:cNvSpPr/>
      </dsp:nvSpPr>
      <dsp:spPr>
        <a:xfrm>
          <a:off x="3170827" y="1985391"/>
          <a:ext cx="3074155" cy="3074155"/>
        </a:xfrm>
        <a:prstGeom prst="ellipse">
          <a:avLst/>
        </a:prstGeom>
        <a:solidFill>
          <a:schemeClr val="accent3">
            <a:alpha val="50000"/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tx2"/>
              </a:solidFill>
            </a:rPr>
            <a:t>Discharge and Flow</a:t>
          </a:r>
        </a:p>
      </dsp:txBody>
      <dsp:txXfrm>
        <a:off x="4111006" y="2779548"/>
        <a:ext cx="1844493" cy="1690785"/>
      </dsp:txXfrm>
    </dsp:sp>
    <dsp:sp modelId="{C5C33EE8-1CFE-4A87-A000-84D279B44993}">
      <dsp:nvSpPr>
        <dsp:cNvPr id="0" name=""/>
        <dsp:cNvSpPr/>
      </dsp:nvSpPr>
      <dsp:spPr>
        <a:xfrm>
          <a:off x="952311" y="1985391"/>
          <a:ext cx="3074155" cy="3074155"/>
        </a:xfrm>
        <a:prstGeom prst="ellipse">
          <a:avLst/>
        </a:prstGeom>
        <a:solidFill>
          <a:schemeClr val="accent3">
            <a:alpha val="50000"/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2"/>
              </a:solidFill>
            </a:rPr>
            <a:t>Maintaining Independence at Home </a:t>
          </a:r>
        </a:p>
      </dsp:txBody>
      <dsp:txXfrm>
        <a:off x="1241794" y="2779548"/>
        <a:ext cx="1844493" cy="1690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CB88B-2FBE-4CF6-BBE3-8195B6F8B19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F32B6-18E5-48B0-9E9C-1AA2406ED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607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4628A-4073-42F8-A35F-776CEE92F3D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7280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CE1A-493C-CE2B-B6D9-1E5647E1A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2F9D6-4583-EA75-50DC-93E418E2B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7E072-B13D-872E-6747-335B5FCF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72DC-907C-789D-B0AB-FEC1043C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4A48D-7A73-B736-134B-6B0D9163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068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1DD09-19AD-A30B-C0E3-A56E7215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77F7A-1C4A-0F15-648A-6452432E2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5EEE4-5CE5-98F4-4C9B-F64CD88FF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4C9A4-51E9-95AE-013A-EDC74E3A5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0CBB9-5BBF-4512-A056-79DFD01D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27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505A97-56F0-5BAE-1B7F-7AE19E720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175FB-E7D0-E461-F801-05C5F2E05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33A4-00B7-70A1-5002-AFFCD0711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57EF9-6C1E-9CBD-417F-7ED0A486F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9F6EB-7050-39BA-52A4-59F3F779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31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93840-C089-EBB9-7A8D-E44238813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C8957-6798-FA0B-7CC4-B722EF21A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26622-A574-1001-88D6-40CDB6964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4B1FF-0C0B-377E-0EA5-ADD1041B2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90E31-7E3B-552B-644D-EAC6EB94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35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D46F7-48B3-8110-1C1C-50AF97D2B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DD48-BA17-1EB0-86B1-63CEA5DFB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8F6E4-D09C-8BAA-080A-D073F2F4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EC980-9CE6-15C6-45FE-D373D791C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FF0CC-B3DE-F64B-0631-7E917662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60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9DEE-72E4-286E-7A71-E50A1B848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95AE5-6BF4-94C4-B8AE-FDCE2440C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3E476-E056-1D58-ECA3-143201B74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BDE0C-78C0-59DC-642C-AB00DED1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62CAC-854A-CCBF-191E-44B486868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AB372-1F42-DA4B-FDE0-51582140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75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01FE6-BD6F-66CB-F13F-666E8E42A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D296F-2786-9F96-36BD-67D93F9A0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797C1-763B-9046-3334-0D230BCA8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91232-1182-D501-85A9-ECD6EABBB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1B2611-31EB-2882-574A-D467B3011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3D221-6BE1-AA0F-CCB4-BB7C5C0F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6FF50-3279-3E89-26A0-1713C59CD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86A5C6-A904-E0B1-4D19-28B04F6E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01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4EC2C-8DDD-DE74-7731-1EFC5948A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056928-3F28-C85B-D5BF-93789E5B1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C035E4-B7F8-D019-AA36-36195935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D8C2B-CDE4-AA2A-DF73-713129591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60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18D84F-90A5-5233-A41C-1BE1F0B5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90A70F-BB2B-F292-48B1-9DB29E4B5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480A3-FC6F-251E-A839-957ACB744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57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A402-FAB4-49FB-3032-81EB985DB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BE45D-9F1A-721C-126F-28B6281A8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B4C25-7497-7467-4F81-E059C1F1C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B82263-ABEA-154D-9D4C-9D93D34F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B50EC-D91F-7018-1558-F75A0DBB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5A6ED-E200-3343-9A48-68E796DF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19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2AB8-F47F-5492-0C1C-B1FF47A93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3D556E-CE46-E5FE-7F7E-31A8112364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A9BB1-0B69-ACE4-50AD-7CFF147FC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0BF92-9E96-5E8F-D795-0AD3D8D1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CA16A-1520-8582-5EFE-3EE8A89B1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B96AC-A393-0367-941F-E3A69EF3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0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2D4C13-AF64-0D1B-1A04-DDF88EEE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D238E-96DD-6CC5-C3A4-4FB90FDDB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C61D7-157C-868A-078A-34AA6304C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32DB-6B86-44C3-888C-CB7A45B68CFD}" type="datetimeFigureOut">
              <a:rPr lang="en-GB" smtClean="0"/>
              <a:t>25/04/2024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0492D-E56B-AB87-3B43-2BA017905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C0F5A-CDE1-E57A-1EC0-6A96E5DC6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11DB-0B87-42D1-9E7E-C1F966A9C5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693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4CABC9-FA76-9988-95B1-6F8CD204D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39619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Slough Frailty and Complex Needs Workshop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F14CED8-E265-AC46-A405-8BACF4C1E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18181"/>
            <a:ext cx="9144000" cy="1939619"/>
          </a:xfrm>
        </p:spPr>
        <p:txBody>
          <a:bodyPr/>
          <a:lstStyle/>
          <a:p>
            <a:endParaRPr lang="en-GB" dirty="0"/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December 2023 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Arbour Park, Slough </a:t>
            </a:r>
          </a:p>
        </p:txBody>
      </p:sp>
    </p:spTree>
    <p:extLst>
      <p:ext uri="{BB962C8B-B14F-4D97-AF65-F5344CB8AC3E}">
        <p14:creationId xmlns:p14="http://schemas.microsoft.com/office/powerpoint/2010/main" val="4106122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B6456-3CC6-5527-1CD1-9B2191E2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764"/>
          </a:xfrm>
        </p:spPr>
        <p:txBody>
          <a:bodyPr/>
          <a:lstStyle/>
          <a:p>
            <a:r>
              <a:rPr lang="en-GB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18F1D-F260-B888-55A4-A022C4535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9511"/>
            <a:ext cx="10515600" cy="48674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The workshop brought partners together to review and reframe our focus on how we manage people with frailty and complex needs.  </a:t>
            </a:r>
          </a:p>
          <a:p>
            <a:pPr marL="0" lv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is in the wider context of: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Frimley Health and Care and SBC ambitions (integration/ 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living well)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objectives of the Better Care Fund (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discharge and flow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 keeping independent at home/right care, right place, right time)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we have in place currently (high level service ‘map’)</a:t>
            </a:r>
          </a:p>
          <a:p>
            <a:pPr marL="0" indent="0">
              <a:buNone/>
            </a:pP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dirty="0">
                <a:latin typeface="Calibri" panose="020F0502020204030204" pitchFamily="34" charset="0"/>
              </a:rPr>
              <a:t>Three discussion groups in rotation looking at our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arrangement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capacity in services; what’s working well? What could be better?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Maintaining independence / supporting people to live at home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Avoiding admissions to hospital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Hospital discharge, including maintaining focus on return to people’s usual place of residence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82BBB40B-A424-8D57-A0F1-2732391C83E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56999" y="274228"/>
            <a:ext cx="7772400" cy="80130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Mapping what we have and where are there gaps?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C3253-99D5-4803-86DF-6791B6A7E134}" type="slidenum">
              <a:rPr lang="en-GB" sz="1400"/>
              <a:t>3</a:t>
            </a:fld>
            <a:endParaRPr lang="en-GB" sz="1400" dirty="0"/>
          </a:p>
        </p:txBody>
      </p:sp>
      <p:pic>
        <p:nvPicPr>
          <p:cNvPr id="5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8059" b="853"/>
          <a:stretch>
            <a:fillRect/>
          </a:stretch>
        </p:blipFill>
        <p:spPr>
          <a:xfrm>
            <a:off x="2049981" y="6225582"/>
            <a:ext cx="8167986" cy="91418"/>
          </a:xfrm>
          <a:prstGeom prst="rect">
            <a:avLst/>
          </a:prstGeom>
        </p:spPr>
      </p:pic>
      <p:sp>
        <p:nvSpPr>
          <p:cNvPr id="6" name="TextBox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43103" y="6396967"/>
            <a:ext cx="8000195" cy="1987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92"/>
              </a:lnSpc>
            </a:pPr>
            <a:r>
              <a:rPr lang="en-US" sz="1100" dirty="0">
                <a:solidFill>
                  <a:srgbClr val="000000"/>
                </a:solidFill>
                <a:latin typeface="Roboto"/>
              </a:rPr>
              <a:t>Bracknell       North East Hampshire and Farnham       Royal Borough of Windsor and Maidenhead        Slough        Surrey Heath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77660FE-E400-4E14-BA14-794138CDF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391235" y="93119"/>
            <a:ext cx="1104124" cy="605747"/>
          </a:xfrm>
          <a:prstGeom prst="rect">
            <a:avLst/>
          </a:prstGeom>
        </p:spPr>
      </p:pic>
      <p:graphicFrame>
        <p:nvGraphicFramePr>
          <p:cNvPr id="12" name="Diagram 11" descr="Admission Avoidance, Maintaining Independence at Home, Discharge and Flow">
            <a:extLst>
              <a:ext uri="{FF2B5EF4-FFF2-40B4-BE49-F238E27FC236}">
                <a16:creationId xmlns:a16="http://schemas.microsoft.com/office/drawing/2014/main" id="{FD5C558D-3C51-960E-C0AA-458868281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4418445"/>
              </p:ext>
            </p:extLst>
          </p:nvPr>
        </p:nvGraphicFramePr>
        <p:xfrm>
          <a:off x="2423592" y="698866"/>
          <a:ext cx="7197294" cy="5123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Text Box 2">
            <a:extLst>
              <a:ext uri="{FF2B5EF4-FFF2-40B4-BE49-F238E27FC236}">
                <a16:creationId xmlns:a16="http://schemas.microsoft.com/office/drawing/2014/main" id="{4DB06261-C836-5D10-93B6-4857F090FC93}"/>
              </a:ext>
            </a:extLst>
          </p:cNvPr>
          <p:cNvSpPr txBox="1"/>
          <p:nvPr/>
        </p:nvSpPr>
        <p:spPr>
          <a:xfrm>
            <a:off x="3757613" y="1694381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Urgent Community Response</a:t>
            </a: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0EA06C5A-8B77-D8BA-1E64-7BF5907C214C}"/>
              </a:ext>
            </a:extLst>
          </p:cNvPr>
          <p:cNvSpPr txBox="1"/>
          <p:nvPr/>
        </p:nvSpPr>
        <p:spPr>
          <a:xfrm>
            <a:off x="6808237" y="2265622"/>
            <a:ext cx="1133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Virtual Ward</a:t>
            </a: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6FE9FB80-70E9-7227-086A-0979F32255DE}"/>
              </a:ext>
            </a:extLst>
          </p:cNvPr>
          <p:cNvSpPr txBox="1"/>
          <p:nvPr/>
        </p:nvSpPr>
        <p:spPr>
          <a:xfrm>
            <a:off x="5346864" y="899196"/>
            <a:ext cx="1771650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Anticipatory Care Planning</a:t>
            </a: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D966AB28-3A37-CC0E-1BF2-2C0E79868442}"/>
              </a:ext>
            </a:extLst>
          </p:cNvPr>
          <p:cNvSpPr txBox="1"/>
          <p:nvPr/>
        </p:nvSpPr>
        <p:spPr>
          <a:xfrm>
            <a:off x="4082350" y="2237924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MDT cluster</a:t>
            </a: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5F00B319-0609-4925-9E08-03A41E6F8BED}"/>
              </a:ext>
            </a:extLst>
          </p:cNvPr>
          <p:cNvSpPr txBox="1"/>
          <p:nvPr/>
        </p:nvSpPr>
        <p:spPr>
          <a:xfrm>
            <a:off x="5261664" y="2445477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Access Point</a:t>
            </a:r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1F6650E0-01CE-D2A0-F9FB-5033CFCB9816}"/>
              </a:ext>
            </a:extLst>
          </p:cNvPr>
          <p:cNvSpPr txBox="1"/>
          <p:nvPr/>
        </p:nvSpPr>
        <p:spPr>
          <a:xfrm>
            <a:off x="2690015" y="3367201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Prescribing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4F533004-FF6E-ABAB-3186-EF62C374AC21}"/>
              </a:ext>
            </a:extLst>
          </p:cNvPr>
          <p:cNvSpPr txBox="1"/>
          <p:nvPr/>
        </p:nvSpPr>
        <p:spPr>
          <a:xfrm>
            <a:off x="4099685" y="1035542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Responder Service</a:t>
            </a: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8201F53E-96E1-21F9-1E8E-1555C71F7B58}"/>
              </a:ext>
            </a:extLst>
          </p:cNvPr>
          <p:cNvSpPr txBox="1"/>
          <p:nvPr/>
        </p:nvSpPr>
        <p:spPr>
          <a:xfrm>
            <a:off x="6620729" y="3008130"/>
            <a:ext cx="1790700" cy="26417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Reablement &amp; Independence</a:t>
            </a: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C0797369-4B69-D7EC-EC6F-F3843FF0D69B}"/>
              </a:ext>
            </a:extLst>
          </p:cNvPr>
          <p:cNvSpPr txBox="1"/>
          <p:nvPr/>
        </p:nvSpPr>
        <p:spPr>
          <a:xfrm>
            <a:off x="6776139" y="3624442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D2A/Home First</a:t>
            </a: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727505B0-AB8D-1159-1242-2693FEFF10B8}"/>
              </a:ext>
            </a:extLst>
          </p:cNvPr>
          <p:cNvSpPr txBox="1"/>
          <p:nvPr/>
        </p:nvSpPr>
        <p:spPr>
          <a:xfrm>
            <a:off x="6362286" y="4884608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Interim/Community beds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790C47DB-75BF-0981-ED5B-A5B6012C6FDB}"/>
              </a:ext>
            </a:extLst>
          </p:cNvPr>
          <p:cNvSpPr txBox="1"/>
          <p:nvPr/>
        </p:nvSpPr>
        <p:spPr>
          <a:xfrm>
            <a:off x="6294738" y="2711345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Hospital SW Team</a:t>
            </a:r>
          </a:p>
        </p:txBody>
      </p:sp>
      <p:sp>
        <p:nvSpPr>
          <p:cNvPr id="24" name="Text Box 2">
            <a:extLst>
              <a:ext uri="{FF2B5EF4-FFF2-40B4-BE49-F238E27FC236}">
                <a16:creationId xmlns:a16="http://schemas.microsoft.com/office/drawing/2014/main" id="{1C31A6D7-02C8-C997-78A8-232C941C45B9}"/>
              </a:ext>
            </a:extLst>
          </p:cNvPr>
          <p:cNvSpPr txBox="1"/>
          <p:nvPr/>
        </p:nvSpPr>
        <p:spPr>
          <a:xfrm>
            <a:off x="5158340" y="3742550"/>
            <a:ext cx="1790700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Equipment 	</a:t>
            </a:r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406B3675-10A5-DDAA-0E79-3F68402DC658}"/>
              </a:ext>
            </a:extLst>
          </p:cNvPr>
          <p:cNvSpPr txBox="1"/>
          <p:nvPr/>
        </p:nvSpPr>
        <p:spPr>
          <a:xfrm>
            <a:off x="4369685" y="2813306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Remote Monitoring</a:t>
            </a: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462730E3-898C-AC15-ABA5-436334E4577D}"/>
              </a:ext>
            </a:extLst>
          </p:cNvPr>
          <p:cNvSpPr txBox="1"/>
          <p:nvPr/>
        </p:nvSpPr>
        <p:spPr>
          <a:xfrm>
            <a:off x="8012115" y="5091721"/>
            <a:ext cx="10382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SHREWD 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(system data monitoring)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3417571A-ABD8-F781-FA65-2D0E7AE2BF7D}"/>
              </a:ext>
            </a:extLst>
          </p:cNvPr>
          <p:cNvSpPr txBox="1"/>
          <p:nvPr/>
        </p:nvSpPr>
        <p:spPr>
          <a:xfrm>
            <a:off x="8209049" y="3570201"/>
            <a:ext cx="1778431" cy="29271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 in Emergency Dept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BAA5C0A3-BE8F-6964-0D21-2A425570D4D8}"/>
              </a:ext>
            </a:extLst>
          </p:cNvPr>
          <p:cNvSpPr txBox="1"/>
          <p:nvPr/>
        </p:nvSpPr>
        <p:spPr>
          <a:xfrm>
            <a:off x="2873763" y="5009552"/>
            <a:ext cx="18002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Disabled Facilities Grant</a:t>
            </a:r>
          </a:p>
        </p:txBody>
      </p:sp>
      <p:sp>
        <p:nvSpPr>
          <p:cNvPr id="29" name="Text Box 2">
            <a:extLst>
              <a:ext uri="{FF2B5EF4-FFF2-40B4-BE49-F238E27FC236}">
                <a16:creationId xmlns:a16="http://schemas.microsoft.com/office/drawing/2014/main" id="{88B288F0-ADA9-245B-E7FC-B9CEC0BFB98A}"/>
              </a:ext>
            </a:extLst>
          </p:cNvPr>
          <p:cNvSpPr txBox="1"/>
          <p:nvPr/>
        </p:nvSpPr>
        <p:spPr>
          <a:xfrm>
            <a:off x="1966995" y="4225437"/>
            <a:ext cx="14573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Adult Social Care – asset-based approaches</a:t>
            </a: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8B4065E2-AE4D-0EA5-B2F8-B425DEC85486}"/>
              </a:ext>
            </a:extLst>
          </p:cNvPr>
          <p:cNvSpPr txBox="1"/>
          <p:nvPr/>
        </p:nvSpPr>
        <p:spPr>
          <a:xfrm>
            <a:off x="4687454" y="5045642"/>
            <a:ext cx="159193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/Vol Sector</a:t>
            </a: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24E5EB7D-DABE-ACC3-02A6-A68CBA4A7773}"/>
              </a:ext>
            </a:extLst>
          </p:cNvPr>
          <p:cNvSpPr txBox="1"/>
          <p:nvPr/>
        </p:nvSpPr>
        <p:spPr>
          <a:xfrm>
            <a:off x="2571115" y="3755607"/>
            <a:ext cx="12668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Carers Support</a:t>
            </a:r>
          </a:p>
        </p:txBody>
      </p:sp>
      <p:sp>
        <p:nvSpPr>
          <p:cNvPr id="32" name="Text Box 2">
            <a:extLst>
              <a:ext uri="{FF2B5EF4-FFF2-40B4-BE49-F238E27FC236}">
                <a16:creationId xmlns:a16="http://schemas.microsoft.com/office/drawing/2014/main" id="{3C7004B4-768B-A2BA-E421-59F2D04615A5}"/>
              </a:ext>
            </a:extLst>
          </p:cNvPr>
          <p:cNvSpPr txBox="1"/>
          <p:nvPr/>
        </p:nvSpPr>
        <p:spPr>
          <a:xfrm>
            <a:off x="2448427" y="2657595"/>
            <a:ext cx="18764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Integrated Wellness Service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4FEE458E-51DF-5D3B-2AFA-9EB9C42C385E}"/>
              </a:ext>
            </a:extLst>
          </p:cNvPr>
          <p:cNvSpPr txBox="1"/>
          <p:nvPr/>
        </p:nvSpPr>
        <p:spPr>
          <a:xfrm>
            <a:off x="6808236" y="987024"/>
            <a:ext cx="1885950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Health Management</a:t>
            </a:r>
          </a:p>
        </p:txBody>
      </p:sp>
      <p:sp>
        <p:nvSpPr>
          <p:cNvPr id="34" name="Text Box 2">
            <a:extLst>
              <a:ext uri="{FF2B5EF4-FFF2-40B4-BE49-F238E27FC236}">
                <a16:creationId xmlns:a16="http://schemas.microsoft.com/office/drawing/2014/main" id="{F54DD6F5-EB28-1957-0863-36FD526E161B}"/>
              </a:ext>
            </a:extLst>
          </p:cNvPr>
          <p:cNvSpPr txBox="1"/>
          <p:nvPr/>
        </p:nvSpPr>
        <p:spPr>
          <a:xfrm>
            <a:off x="6890033" y="1518629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Checks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FB0F14F0-1805-D8C5-20B2-7605987FE196}"/>
              </a:ext>
            </a:extLst>
          </p:cNvPr>
          <p:cNvSpPr txBox="1"/>
          <p:nvPr/>
        </p:nvSpPr>
        <p:spPr>
          <a:xfrm>
            <a:off x="3035951" y="5506378"/>
            <a:ext cx="1730155" cy="19003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Stroke Support Services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DFBF9BC2-0F51-A468-D79D-45F61F01644B}"/>
              </a:ext>
            </a:extLst>
          </p:cNvPr>
          <p:cNvSpPr txBox="1"/>
          <p:nvPr/>
        </p:nvSpPr>
        <p:spPr>
          <a:xfrm>
            <a:off x="4598127" y="5754939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Supported Living</a:t>
            </a:r>
          </a:p>
        </p:txBody>
      </p:sp>
      <p:sp>
        <p:nvSpPr>
          <p:cNvPr id="37" name="Text Box 2">
            <a:extLst>
              <a:ext uri="{FF2B5EF4-FFF2-40B4-BE49-F238E27FC236}">
                <a16:creationId xmlns:a16="http://schemas.microsoft.com/office/drawing/2014/main" id="{D0D6FDF5-758A-7328-43F6-0658BA8BFB2A}"/>
              </a:ext>
            </a:extLst>
          </p:cNvPr>
          <p:cNvSpPr txBox="1"/>
          <p:nvPr/>
        </p:nvSpPr>
        <p:spPr>
          <a:xfrm>
            <a:off x="2690016" y="1419538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Integrated Care Teams</a:t>
            </a: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3FFAA7DE-C6A2-A7CC-189B-D21EB6DB8380}"/>
              </a:ext>
            </a:extLst>
          </p:cNvPr>
          <p:cNvSpPr txBox="1"/>
          <p:nvPr/>
        </p:nvSpPr>
        <p:spPr>
          <a:xfrm>
            <a:off x="7884587" y="2640152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Intensive Community Rehabilitation</a:t>
            </a:r>
          </a:p>
        </p:txBody>
      </p:sp>
      <p:sp>
        <p:nvSpPr>
          <p:cNvPr id="40" name="Text Box 2">
            <a:extLst>
              <a:ext uri="{FF2B5EF4-FFF2-40B4-BE49-F238E27FC236}">
                <a16:creationId xmlns:a16="http://schemas.microsoft.com/office/drawing/2014/main" id="{EF855A27-2066-8E0E-AA05-C8C843862037}"/>
              </a:ext>
            </a:extLst>
          </p:cNvPr>
          <p:cNvSpPr txBox="1"/>
          <p:nvPr/>
        </p:nvSpPr>
        <p:spPr>
          <a:xfrm>
            <a:off x="3802574" y="3140923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Assistive Technology</a:t>
            </a:r>
          </a:p>
        </p:txBody>
      </p:sp>
      <p:sp>
        <p:nvSpPr>
          <p:cNvPr id="41" name="Text Box 2">
            <a:extLst>
              <a:ext uri="{FF2B5EF4-FFF2-40B4-BE49-F238E27FC236}">
                <a16:creationId xmlns:a16="http://schemas.microsoft.com/office/drawing/2014/main" id="{389CBE68-5D99-CB3E-455B-741F5CF2FF41}"/>
              </a:ext>
            </a:extLst>
          </p:cNvPr>
          <p:cNvSpPr txBox="1"/>
          <p:nvPr/>
        </p:nvSpPr>
        <p:spPr>
          <a:xfrm>
            <a:off x="7043622" y="1891092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 of Life Care</a:t>
            </a:r>
          </a:p>
        </p:txBody>
      </p:sp>
      <p:sp>
        <p:nvSpPr>
          <p:cNvPr id="43" name="Text Box 2">
            <a:extLst>
              <a:ext uri="{FF2B5EF4-FFF2-40B4-BE49-F238E27FC236}">
                <a16:creationId xmlns:a16="http://schemas.microsoft.com/office/drawing/2014/main" id="{B7137572-A484-D920-0091-331D62A435F7}"/>
              </a:ext>
            </a:extLst>
          </p:cNvPr>
          <p:cNvSpPr txBox="1"/>
          <p:nvPr/>
        </p:nvSpPr>
        <p:spPr>
          <a:xfrm>
            <a:off x="8319452" y="2157065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 Home support </a:t>
            </a:r>
          </a:p>
        </p:txBody>
      </p:sp>
      <p:sp>
        <p:nvSpPr>
          <p:cNvPr id="44" name="Text Box 2">
            <a:extLst>
              <a:ext uri="{FF2B5EF4-FFF2-40B4-BE49-F238E27FC236}">
                <a16:creationId xmlns:a16="http://schemas.microsoft.com/office/drawing/2014/main" id="{838614EC-D022-2701-BD10-54709DEDE46A}"/>
              </a:ext>
            </a:extLst>
          </p:cNvPr>
          <p:cNvSpPr txBox="1"/>
          <p:nvPr/>
        </p:nvSpPr>
        <p:spPr>
          <a:xfrm>
            <a:off x="5293762" y="3064436"/>
            <a:ext cx="151447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 Rehabilitation Centre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18626D75-D993-4851-8290-2C26296904CC}"/>
              </a:ext>
            </a:extLst>
          </p:cNvPr>
          <p:cNvSpPr txBox="1"/>
          <p:nvPr/>
        </p:nvSpPr>
        <p:spPr>
          <a:xfrm>
            <a:off x="1769126" y="3162398"/>
            <a:ext cx="12668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Memory clinic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B00A1FFF-0E40-94AF-5A92-B5A6EEF6708A}"/>
              </a:ext>
            </a:extLst>
          </p:cNvPr>
          <p:cNvSpPr txBox="1"/>
          <p:nvPr/>
        </p:nvSpPr>
        <p:spPr>
          <a:xfrm>
            <a:off x="1753589" y="5660326"/>
            <a:ext cx="12668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Falls Prevention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91433165-B287-B4FA-1E14-CC72347D5B9C}"/>
              </a:ext>
            </a:extLst>
          </p:cNvPr>
          <p:cNvSpPr txBox="1"/>
          <p:nvPr/>
        </p:nvSpPr>
        <p:spPr>
          <a:xfrm>
            <a:off x="1060072" y="5155523"/>
            <a:ext cx="1800225" cy="247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Dementia Care Services</a:t>
            </a:r>
          </a:p>
        </p:txBody>
      </p:sp>
    </p:spTree>
    <p:extLst>
      <p:ext uri="{BB962C8B-B14F-4D97-AF65-F5344CB8AC3E}">
        <p14:creationId xmlns:p14="http://schemas.microsoft.com/office/powerpoint/2010/main" val="250575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75468C4-6C13-3138-204C-A121183C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98" y="153332"/>
            <a:ext cx="10515600" cy="823912"/>
          </a:xfrm>
        </p:spPr>
        <p:txBody>
          <a:bodyPr/>
          <a:lstStyle/>
          <a:p>
            <a:r>
              <a:rPr lang="en-GB" b="1" dirty="0"/>
              <a:t>Maintaining independence at home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A15CA2-3293-3055-95CA-347D2667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1" y="977244"/>
            <a:ext cx="5157787" cy="488720"/>
          </a:xfrm>
        </p:spPr>
        <p:txBody>
          <a:bodyPr/>
          <a:lstStyle/>
          <a:p>
            <a:r>
              <a:rPr lang="en-GB" dirty="0"/>
              <a:t>Working Well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1B69D92-B6CE-B28D-302A-42796A3F6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742889"/>
            <a:ext cx="5157787" cy="4302311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a typeface="Calibri" panose="020F0502020204030204" pitchFamily="34" charset="0"/>
                <a:cs typeface="Arial" panose="020B0604020202020204" pitchFamily="34" charset="0"/>
              </a:rPr>
              <a:t>A s</a:t>
            </a: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trong domiciliary care market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a typeface="Calibri" panose="020F0502020204030204" pitchFamily="34" charset="0"/>
                <a:cs typeface="Arial" panose="020B0604020202020204" pitchFamily="34" charset="0"/>
              </a:rPr>
              <a:t>Established ‘</a:t>
            </a: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Home First’ D2Ax approach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Good therapy support/ input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Strong voluntary sector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Digital healthcare – but more potential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Assistive Technology – programme launched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ea typeface="Calibri" panose="020F0502020204030204" pitchFamily="34" charset="0"/>
              </a:rPr>
              <a:t>Dementia care advisor – but resource limited / stretched</a:t>
            </a:r>
            <a:endParaRPr lang="en-GB" sz="18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9E4F1E0-A1EB-90FE-6003-849596867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603" y="977244"/>
            <a:ext cx="5183188" cy="488720"/>
          </a:xfrm>
        </p:spPr>
        <p:txBody>
          <a:bodyPr/>
          <a:lstStyle/>
          <a:p>
            <a:r>
              <a:rPr lang="en-GB" dirty="0"/>
              <a:t>Could work better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DD6A8F6-F764-17B9-1E79-A2DDA039A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3" y="1465964"/>
            <a:ext cx="5183188" cy="5256569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Falls prevention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Barriers to access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Befriending/ social isolation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Dementia care support (day opportunities) including younger people with dementia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Marketing services, knowing what is available to community and professionals, use of Community Directory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High DNA rates in some services (BHFT)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Early intervention / prevention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GP access and proactive care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Support to high intensity users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Community Connectors/ Community Development/Social Prescribing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Carers Support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cs typeface="Arial" panose="020B0604020202020204" pitchFamily="34" charset="0"/>
              </a:rPr>
              <a:t>Reablement capacity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kern="100" dirty="0"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7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75468C4-6C13-3138-204C-A121183C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r>
              <a:rPr lang="en-GB" b="1" dirty="0"/>
              <a:t>Admission Avoidance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A15CA2-3293-3055-95CA-347D2667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221604"/>
            <a:ext cx="5157787" cy="488720"/>
          </a:xfrm>
        </p:spPr>
        <p:txBody>
          <a:bodyPr/>
          <a:lstStyle/>
          <a:p>
            <a:r>
              <a:rPr lang="en-GB" dirty="0"/>
              <a:t>Working Well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1B69D92-B6CE-B28D-302A-42796A3F6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742889"/>
            <a:ext cx="5157787" cy="4208181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Urgent Care Response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GPs – SDEC and </a:t>
            </a:r>
            <a:r>
              <a:rPr lang="en-GB" sz="1800" dirty="0" err="1"/>
              <a:t>OoH</a:t>
            </a:r>
            <a:r>
              <a:rPr lang="en-GB" sz="1800" dirty="0"/>
              <a:t> service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Remote monitoring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Assessment and Rehabilitation Centre (ARC) – could this be enhanced/developed further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9E4F1E0-A1EB-90FE-6003-849596867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603" y="1221604"/>
            <a:ext cx="5183188" cy="488720"/>
          </a:xfrm>
        </p:spPr>
        <p:txBody>
          <a:bodyPr/>
          <a:lstStyle/>
          <a:p>
            <a:r>
              <a:rPr lang="en-GB" dirty="0"/>
              <a:t>Could work better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DD6A8F6-F764-17B9-1E79-A2DDA039A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3" y="1710293"/>
            <a:ext cx="5183188" cy="470179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Improved data to build picture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Reducing Planned Care waiting lists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Capacity in social prescribing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/>
              <a:t>Loneliness and isolation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Connection between SDEC, ARC and UCR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Self-care – more potential to manage own health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joining up resources and communication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Access to Primary Care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Expectations and mindsets around medical support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75468C4-6C13-3138-204C-A121183C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r>
              <a:rPr lang="en-GB" b="1"/>
              <a:t>Discharge &amp; Flow</a:t>
            </a:r>
            <a:endParaRPr lang="en-GB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A15CA2-3293-3055-95CA-347D2667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189038"/>
            <a:ext cx="5157787" cy="522587"/>
          </a:xfrm>
        </p:spPr>
        <p:txBody>
          <a:bodyPr/>
          <a:lstStyle/>
          <a:p>
            <a:r>
              <a:rPr lang="en-GB" dirty="0"/>
              <a:t>Working Well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1B69D92-B6CE-B28D-302A-42796A3F6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122280"/>
            <a:ext cx="5157787" cy="3684588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Frimley – managing delays, past 100 days at home, need to get patient views on how it is working.</a:t>
            </a:r>
          </a:p>
          <a:p>
            <a:r>
              <a:rPr lang="en-GB" dirty="0"/>
              <a:t>Discharges pathways work (0-3) </a:t>
            </a:r>
          </a:p>
          <a:p>
            <a:r>
              <a:rPr lang="en-GB" dirty="0"/>
              <a:t>D&amp;F group work on MH and housing discharges</a:t>
            </a:r>
          </a:p>
          <a:p>
            <a:r>
              <a:rPr lang="en-GB" dirty="0"/>
              <a:t>Improving data – discharge dashboard</a:t>
            </a:r>
          </a:p>
          <a:p>
            <a:r>
              <a:rPr lang="en-GB" dirty="0"/>
              <a:t>Use of interim beds to support people who need a little more time before going home.</a:t>
            </a:r>
          </a:p>
          <a:p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9E4F1E0-A1EB-90FE-6003-849596867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133071"/>
            <a:ext cx="5183188" cy="522587"/>
          </a:xfrm>
        </p:spPr>
        <p:txBody>
          <a:bodyPr/>
          <a:lstStyle/>
          <a:p>
            <a:r>
              <a:rPr lang="en-GB" dirty="0"/>
              <a:t>Could work better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DD6A8F6-F764-17B9-1E79-A2DDA039A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3" y="1802082"/>
            <a:ext cx="5183188" cy="4690792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Finance constraints</a:t>
            </a:r>
          </a:p>
          <a:p>
            <a:r>
              <a:rPr lang="en-GB" dirty="0"/>
              <a:t>Available workforce capacity </a:t>
            </a:r>
          </a:p>
          <a:p>
            <a:r>
              <a:rPr lang="en-GB" dirty="0"/>
              <a:t>Patient engagement re; how it was for them</a:t>
            </a:r>
          </a:p>
          <a:p>
            <a:r>
              <a:rPr lang="en-GB" dirty="0"/>
              <a:t>Uptake on all of the pathways</a:t>
            </a:r>
          </a:p>
          <a:p>
            <a:r>
              <a:rPr lang="en-GB" dirty="0"/>
              <a:t>Housing issues for BHFT </a:t>
            </a:r>
          </a:p>
          <a:p>
            <a:r>
              <a:rPr lang="en-GB" dirty="0"/>
              <a:t>Palliative Care in A&amp;E could be better</a:t>
            </a:r>
          </a:p>
          <a:p>
            <a:r>
              <a:rPr lang="en-GB" dirty="0"/>
              <a:t>Bariatric Care is limited in community hosp. due to ward configurations.</a:t>
            </a:r>
          </a:p>
          <a:p>
            <a:r>
              <a:rPr lang="en-GB" dirty="0"/>
              <a:t>Placements and support for MH and Challenging behaviours need developing</a:t>
            </a:r>
          </a:p>
          <a:p>
            <a:r>
              <a:rPr lang="en-GB" dirty="0"/>
              <a:t>Discharge planning, including w/end cover</a:t>
            </a:r>
          </a:p>
          <a:p>
            <a:r>
              <a:rPr lang="en-GB" dirty="0"/>
              <a:t>Meds/Pharmacy delays prevent timely discharges</a:t>
            </a:r>
          </a:p>
          <a:p>
            <a:r>
              <a:rPr lang="en-GB" dirty="0"/>
              <a:t>Time taken to get decisions on continuing Healthcare support builds on a delay.</a:t>
            </a:r>
          </a:p>
          <a:p>
            <a:r>
              <a:rPr lang="en-GB" dirty="0"/>
              <a:t>Patient information needed on who to contact post discharge re; Follow up</a:t>
            </a:r>
          </a:p>
        </p:txBody>
      </p:sp>
    </p:spTree>
    <p:extLst>
      <p:ext uri="{BB962C8B-B14F-4D97-AF65-F5344CB8AC3E}">
        <p14:creationId xmlns:p14="http://schemas.microsoft.com/office/powerpoint/2010/main" val="3479048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273906-EAE4-BED4-0CCB-8D6776A4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</a:t>
            </a:r>
            <a:r>
              <a:rPr lang="en-GB" sz="24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(‘points’ given in brackets)</a:t>
            </a:r>
            <a:endParaRPr lang="en-GB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B7BD58-007E-DB4D-2BE9-423BC1385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073"/>
            <a:ext cx="10515600" cy="470889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Building the connections between services so teams know what each other offer, what's available, improved communication (40).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for patients, carers and families on what’s available and how to access (31).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Dementia services and support in the community including for carers (48).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Support for social connections, loneliness, isolation, health and wellbeing – needs a more consistent, personalised model across services (20).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Better use of remote monitoring and technology to support people to take more responsibility for their own health(37).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45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E8EF-B402-7603-53B8-F3AAE2815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057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(</a:t>
            </a:r>
            <a:r>
              <a:rPr lang="en-GB" sz="24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continued)</a:t>
            </a:r>
            <a:endParaRPr lang="en-GB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B6AA7-AE4E-BCB7-E962-B7DFBA9BA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370818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Reablement capacity +  growing the market (26).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Good access to Primary Care – clinicians and patients (7).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Waiting well in planned care backlogs (3).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Optimising community matron roles on the step down from acute to community (14).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Optimising medicines support across the pathways – 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polypharmacy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(11).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Lots of small improvements could be made in discharge and flow (14).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Better engagement with our communities to understand the challenges from their perspectives (13).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38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2DB8-4623-A579-CC9E-ECF69DC7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558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priorities/ areas of focus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2B6E88-A8E1-0BFF-D40F-94DE8C035F45}"/>
              </a:ext>
            </a:extLst>
          </p:cNvPr>
          <p:cNvSpPr/>
          <p:nvPr/>
        </p:nvSpPr>
        <p:spPr>
          <a:xfrm>
            <a:off x="885692" y="1875670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Connections </a:t>
            </a:r>
          </a:p>
          <a:p>
            <a:pPr algn="ctr"/>
            <a:r>
              <a:rPr lang="en-GB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/ </a:t>
            </a: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Available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B0C70D-DB9C-3AC9-9697-E2259F591B87}"/>
              </a:ext>
            </a:extLst>
          </p:cNvPr>
          <p:cNvSpPr/>
          <p:nvPr/>
        </p:nvSpPr>
        <p:spPr>
          <a:xfrm>
            <a:off x="4535284" y="1875670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 Monitoring / Assist Technology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1DC754-2DE7-64F8-C128-8EFFC07C6087}"/>
              </a:ext>
            </a:extLst>
          </p:cNvPr>
          <p:cNvSpPr/>
          <p:nvPr/>
        </p:nvSpPr>
        <p:spPr>
          <a:xfrm>
            <a:off x="8184876" y="1875670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Services Support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AC0C19-7CD0-537A-42B6-06577AE64B70}"/>
              </a:ext>
            </a:extLst>
          </p:cNvPr>
          <p:cNvSpPr/>
          <p:nvPr/>
        </p:nvSpPr>
        <p:spPr>
          <a:xfrm>
            <a:off x="885692" y="3442656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Reablement Capacity/ Development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C775C5E-BB6B-A9BA-E6C0-E177ACF48AB9}"/>
              </a:ext>
            </a:extLst>
          </p:cNvPr>
          <p:cNvSpPr/>
          <p:nvPr/>
        </p:nvSpPr>
        <p:spPr>
          <a:xfrm>
            <a:off x="4612139" y="3442656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and How to Access services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E51DA6-D8B5-B318-0EE8-0E7B3B45D7A8}"/>
              </a:ext>
            </a:extLst>
          </p:cNvPr>
          <p:cNvSpPr/>
          <p:nvPr/>
        </p:nvSpPr>
        <p:spPr>
          <a:xfrm>
            <a:off x="8184876" y="3442656"/>
            <a:ext cx="2967721" cy="12603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Connections / Reducing Isolation / improving Health &amp; Wellbeing </a:t>
            </a:r>
          </a:p>
        </p:txBody>
      </p:sp>
    </p:spTree>
    <p:extLst>
      <p:ext uri="{BB962C8B-B14F-4D97-AF65-F5344CB8AC3E}">
        <p14:creationId xmlns:p14="http://schemas.microsoft.com/office/powerpoint/2010/main" val="1113668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14133</TotalTime>
  <Words>885</Words>
  <Application>Microsoft Office PowerPoint</Application>
  <PresentationFormat>Widescreen</PresentationFormat>
  <Paragraphs>147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Symbol</vt:lpstr>
      <vt:lpstr>Office Theme</vt:lpstr>
      <vt:lpstr>Slough Frailty and Complex Needs Workshop </vt:lpstr>
      <vt:lpstr>Overview </vt:lpstr>
      <vt:lpstr>Mapping what we have and where are there gaps?</vt:lpstr>
      <vt:lpstr>Maintaining independence at home</vt:lpstr>
      <vt:lpstr>Admission Avoidance </vt:lpstr>
      <vt:lpstr>Discharge &amp; Flow</vt:lpstr>
      <vt:lpstr>Opportunities (‘points’ given in brackets)</vt:lpstr>
      <vt:lpstr>Opportunities (continued)</vt:lpstr>
      <vt:lpstr>Top priorities/ areas of focus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Slough Frailty and Complex Needs presentation March 2024</dc:title>
  <dc:creator>ELDER, Beverley (NHS FRIMLEY ICB - D4U1Y)</dc:creator>
  <cp:lastModifiedBy>Gaby Koenig</cp:lastModifiedBy>
  <cp:revision>25</cp:revision>
  <dcterms:created xsi:type="dcterms:W3CDTF">2023-12-14T15:30:33Z</dcterms:created>
  <dcterms:modified xsi:type="dcterms:W3CDTF">2024-04-25T21:03:59Z</dcterms:modified>
</cp:coreProperties>
</file>