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64" r:id="rId2"/>
    <p:sldId id="265" r:id="rId3"/>
    <p:sldId id="266" r:id="rId4"/>
    <p:sldId id="258" r:id="rId5"/>
    <p:sldId id="259" r:id="rId6"/>
    <p:sldId id="263" r:id="rId7"/>
    <p:sldId id="267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1" autoAdjust="0"/>
    <p:restoredTop sz="91633" autoAdjust="0"/>
  </p:normalViewPr>
  <p:slideViewPr>
    <p:cSldViewPr snapToGrid="0">
      <p:cViewPr>
        <p:scale>
          <a:sx n="29" d="100"/>
          <a:sy n="29" d="100"/>
        </p:scale>
        <p:origin x="1941" y="729"/>
      </p:cViewPr>
      <p:guideLst/>
    </p:cSldViewPr>
  </p:slideViewPr>
  <p:outlineViewPr>
    <p:cViewPr>
      <p:scale>
        <a:sx n="33" d="100"/>
        <a:sy n="33" d="100"/>
      </p:scale>
      <p:origin x="0" y="-28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0BC46-793F-4B22-901F-767DBBDBF9DD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CAA27-A9E3-4D76-A9A3-71D36E1482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87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03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36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69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85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32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55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6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937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28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99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57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FCA17-3385-4EAB-A9E6-5268F47D9987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4DE85-E455-4493-9187-3D419AAB7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38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401A733-A82A-77EF-0B55-F0024B104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sz="5600" dirty="0"/>
              <a:t>Have your say on your wellness service in Slough</a:t>
            </a:r>
            <a:endParaRPr lang="en-GB" sz="5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2FCAE5-4287-54BF-4431-FC9E88178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 dirty="0"/>
              <a:t>Kavya</a:t>
            </a:r>
            <a:endParaRPr lang="en-GB" dirty="0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9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9B5C8-1C27-60B5-1497-001DD7928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3000" dirty="0"/>
              <a:t>What do we know about the health of people in Slough</a:t>
            </a:r>
            <a:endParaRPr lang="en-GB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4DFAF-FC19-A94A-FE7F-55F0145DA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" y="2628709"/>
            <a:ext cx="6531864" cy="3991737"/>
          </a:xfrm>
        </p:spPr>
        <p:txBody>
          <a:bodyPr anchor="t">
            <a:normAutofit/>
          </a:bodyPr>
          <a:lstStyle/>
          <a:p>
            <a:r>
              <a:rPr lang="en-US" sz="1200" i="0" dirty="0">
                <a:effectLst/>
                <a:latin typeface="Söhne"/>
              </a:rPr>
              <a:t>We know that Slough has a rich culture and people from different backgrounds and groups. There is a sense of community togetherness</a:t>
            </a:r>
          </a:p>
          <a:p>
            <a:r>
              <a:rPr lang="en-US" sz="1200" dirty="0">
                <a:latin typeface="Söhne"/>
              </a:rPr>
              <a:t>However, there are a number of health issues that we face in Slough. Some of them include</a:t>
            </a:r>
          </a:p>
          <a:p>
            <a:pPr lvl="1"/>
            <a:r>
              <a:rPr lang="en-US" sz="1200" i="0" dirty="0">
                <a:effectLst/>
                <a:latin typeface="Söhne"/>
              </a:rPr>
              <a:t>Smoking:. Smoking can lead to serious health problems, but quitting can greatly improve your health.</a:t>
            </a:r>
          </a:p>
          <a:p>
            <a:pPr lvl="1"/>
            <a:r>
              <a:rPr lang="en-US" sz="1200" i="0" dirty="0">
                <a:effectLst/>
                <a:latin typeface="Söhne"/>
              </a:rPr>
              <a:t>Being Overweight. Managing weight can help prevent diseases and help you feel better.</a:t>
            </a:r>
          </a:p>
          <a:p>
            <a:pPr lvl="1"/>
            <a:r>
              <a:rPr lang="en-US" sz="1200" i="0" dirty="0">
                <a:effectLst/>
                <a:latin typeface="Söhne"/>
              </a:rPr>
              <a:t>Physical Activity. Moving more can help improve health a lot!</a:t>
            </a:r>
          </a:p>
          <a:p>
            <a:pPr lvl="1"/>
            <a:r>
              <a:rPr lang="en-US" sz="1200" i="0" dirty="0">
                <a:effectLst/>
                <a:latin typeface="Söhne"/>
              </a:rPr>
              <a:t>High Blood Pressure (Hypertension). Keeping blood pressure at a healthy level is crucial because high blood pressure can lead to more serious problems like heart disease.</a:t>
            </a:r>
          </a:p>
          <a:p>
            <a:pPr lvl="1"/>
            <a:r>
              <a:rPr lang="en-US" sz="1200" i="0" dirty="0">
                <a:effectLst/>
                <a:latin typeface="Söhne"/>
              </a:rPr>
              <a:t>Diabetes: </a:t>
            </a:r>
            <a:r>
              <a:rPr lang="en-US" sz="1200" dirty="0">
                <a:latin typeface="Söhne"/>
              </a:rPr>
              <a:t>D</a:t>
            </a:r>
            <a:r>
              <a:rPr lang="en-US" sz="1200" i="0" dirty="0">
                <a:effectLst/>
                <a:latin typeface="Söhne"/>
              </a:rPr>
              <a:t>iabetes, is very common among Slough residents. This condition can have serious health impacts if not managed well.</a:t>
            </a:r>
          </a:p>
          <a:p>
            <a:pPr lvl="1"/>
            <a:r>
              <a:rPr lang="en-US" sz="1200" i="0" dirty="0">
                <a:effectLst/>
                <a:latin typeface="Söhne"/>
              </a:rPr>
              <a:t>Heart Disease: Slough residents are dealing with heart related diseases</a:t>
            </a:r>
          </a:p>
          <a:p>
            <a:pPr lvl="1"/>
            <a:r>
              <a:rPr lang="en-US" sz="1200" i="0" dirty="0">
                <a:effectLst/>
                <a:latin typeface="Söhne"/>
              </a:rPr>
              <a:t>People in Slough live a bit shorter lives compared to other areas in the South East. On average, men live to be about 78 years old, and women about 82 years old.</a:t>
            </a:r>
          </a:p>
          <a:p>
            <a:pPr marL="0" indent="0">
              <a:buNone/>
            </a:pPr>
            <a:br>
              <a:rPr lang="en-US" sz="1200" dirty="0"/>
            </a:br>
            <a:endParaRPr lang="en-GB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102F4A-3AA0-E961-3B3C-D4BE979F2E95}"/>
              </a:ext>
            </a:extLst>
          </p:cNvPr>
          <p:cNvSpPr txBox="1"/>
          <p:nvPr/>
        </p:nvSpPr>
        <p:spPr>
          <a:xfrm>
            <a:off x="7052310" y="1863090"/>
            <a:ext cx="5139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Population by gender</a:t>
            </a:r>
          </a:p>
        </p:txBody>
      </p:sp>
      <p:pic>
        <p:nvPicPr>
          <p:cNvPr id="5" name="Picture 4" descr="Females are 51% of the population">
            <a:extLst>
              <a:ext uri="{FF2B5EF4-FFF2-40B4-BE49-F238E27FC236}">
                <a16:creationId xmlns:a16="http://schemas.microsoft.com/office/drawing/2014/main" id="{FDDEB8E4-76EA-A304-12EC-163A7D5D3C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9272"/>
          <a:stretch/>
        </p:blipFill>
        <p:spPr>
          <a:xfrm>
            <a:off x="6908292" y="661674"/>
            <a:ext cx="5458968" cy="478754"/>
          </a:xfrm>
          <a:prstGeom prst="rect">
            <a:avLst/>
          </a:prstGeom>
        </p:spPr>
      </p:pic>
      <p:pic>
        <p:nvPicPr>
          <p:cNvPr id="6" name="Picture 5" descr="Males are 50% of the population">
            <a:extLst>
              <a:ext uri="{FF2B5EF4-FFF2-40B4-BE49-F238E27FC236}">
                <a16:creationId xmlns:a16="http://schemas.microsoft.com/office/drawing/2014/main" id="{03A955E5-17ED-6AD3-1ADB-9EBE2C9F6B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553" b="76671"/>
          <a:stretch/>
        </p:blipFill>
        <p:spPr>
          <a:xfrm>
            <a:off x="6908292" y="1142251"/>
            <a:ext cx="5458968" cy="57014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A085B1-C004-395B-AD25-E5C05F11BBDD}"/>
              </a:ext>
            </a:extLst>
          </p:cNvPr>
          <p:cNvSpPr txBox="1"/>
          <p:nvPr/>
        </p:nvSpPr>
        <p:spPr>
          <a:xfrm>
            <a:off x="6733032" y="5617560"/>
            <a:ext cx="5458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Population by Age</a:t>
            </a:r>
          </a:p>
        </p:txBody>
      </p:sp>
      <p:pic>
        <p:nvPicPr>
          <p:cNvPr id="7" name="Picture 6" descr="Age 0-14 are 24% of the population">
            <a:extLst>
              <a:ext uri="{FF2B5EF4-FFF2-40B4-BE49-F238E27FC236}">
                <a16:creationId xmlns:a16="http://schemas.microsoft.com/office/drawing/2014/main" id="{9C0ACA02-C3A1-C7AB-8A75-FC04533AEA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427" b="36798"/>
          <a:stretch/>
        </p:blipFill>
        <p:spPr>
          <a:xfrm>
            <a:off x="6733032" y="3377756"/>
            <a:ext cx="5458968" cy="570141"/>
          </a:xfrm>
          <a:prstGeom prst="rect">
            <a:avLst/>
          </a:prstGeom>
        </p:spPr>
      </p:pic>
      <p:pic>
        <p:nvPicPr>
          <p:cNvPr id="8" name="Picture 7" descr="Age 15-64 are 67% of the population">
            <a:extLst>
              <a:ext uri="{FF2B5EF4-FFF2-40B4-BE49-F238E27FC236}">
                <a16:creationId xmlns:a16="http://schemas.microsoft.com/office/drawing/2014/main" id="{B86C0FB5-FEF8-3280-87C7-B33C3724BE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209" b="22424"/>
          <a:stretch/>
        </p:blipFill>
        <p:spPr>
          <a:xfrm>
            <a:off x="6733032" y="3951544"/>
            <a:ext cx="5458968" cy="685800"/>
          </a:xfrm>
          <a:prstGeom prst="rect">
            <a:avLst/>
          </a:prstGeom>
        </p:spPr>
      </p:pic>
      <p:pic>
        <p:nvPicPr>
          <p:cNvPr id="4" name="Picture 3" descr="Age 65+  are 10% of population">
            <a:extLst>
              <a:ext uri="{FF2B5EF4-FFF2-40B4-BE49-F238E27FC236}">
                <a16:creationId xmlns:a16="http://schemas.microsoft.com/office/drawing/2014/main" id="{84860F0D-5182-B53F-9DB4-A16BC8BF55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637" b="9538"/>
          <a:stretch/>
        </p:blipFill>
        <p:spPr>
          <a:xfrm>
            <a:off x="6733032" y="4637344"/>
            <a:ext cx="5458968" cy="61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19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69E865-C0F1-D8E5-352C-AD167C767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3000" dirty="0"/>
              <a:t>We have a service that we developed to help Slough residents improve their health</a:t>
            </a:r>
            <a:endParaRPr lang="en-GB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DB501-5448-4910-ADF8-27F5E826A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1900"/>
              <a:t>This service came into Slough in 2020 and will end in 2025</a:t>
            </a:r>
          </a:p>
          <a:p>
            <a:r>
              <a:rPr lang="en-US" sz="1900"/>
              <a:t>They help with stop- smoking, weight management, falls prevention and NHS Health checks</a:t>
            </a:r>
          </a:p>
          <a:p>
            <a:r>
              <a:rPr lang="en-US" sz="1900"/>
              <a:t>We need to have a new service in place from 1</a:t>
            </a:r>
            <a:r>
              <a:rPr lang="en-US" sz="1900" baseline="30000"/>
              <a:t>st</a:t>
            </a:r>
            <a:r>
              <a:rPr lang="en-US" sz="1900"/>
              <a:t> April 2025</a:t>
            </a:r>
          </a:p>
          <a:p>
            <a:r>
              <a:rPr lang="en-US" sz="1900"/>
              <a:t>We now have a chance to suggest what we want to see in this new service</a:t>
            </a:r>
          </a:p>
          <a:p>
            <a:r>
              <a:rPr lang="en-US" sz="1900"/>
              <a:t>We need your help to tell us what is most important to you</a:t>
            </a:r>
            <a:endParaRPr lang="en-GB" sz="19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2B5E34-3410-7B33-90DC-EC4279F9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428767"/>
            <a:ext cx="5458968" cy="400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25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DC2265A-1BCD-258A-D0DF-72AE8C46C5A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1313" y="307975"/>
            <a:ext cx="8931275" cy="4524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What We're Planning with the Health Consultation</a:t>
            </a:r>
            <a:endParaRPr kumimoji="0" lang="en-GB" sz="2000" b="1" i="0" u="sng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ree-form: Shape 6">
            <a:extLst>
              <a:ext uri="{FF2B5EF4-FFF2-40B4-BE49-F238E27FC236}">
                <a16:creationId xmlns:a16="http://schemas.microsoft.com/office/drawing/2014/main" id="{BF4B2511-7DBD-041D-6144-37095503869C}"/>
              </a:ext>
            </a:extLst>
          </p:cNvPr>
          <p:cNvSpPr/>
          <p:nvPr/>
        </p:nvSpPr>
        <p:spPr>
          <a:xfrm>
            <a:off x="341087" y="950273"/>
            <a:ext cx="11799487" cy="1048196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0" i="0" kern="1200" dirty="0">
                <a:solidFill>
                  <a:schemeClr val="tx1"/>
                </a:solidFill>
              </a:rPr>
              <a:t>We want to create a wellness service that's easy for everyone in Slough to use and that meets your needs today and in the future.</a:t>
            </a:r>
            <a:endParaRPr lang="en-US" sz="1600" kern="1200" dirty="0">
              <a:solidFill>
                <a:schemeClr val="tx1"/>
              </a:solidFill>
            </a:endParaRPr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7FC477B2-3E9C-F365-2F40-0347E98B9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9134" y="2972970"/>
            <a:ext cx="371208" cy="91440"/>
          </a:xfrm>
          <a:custGeom>
            <a:avLst/>
            <a:gdLst>
              <a:gd name="connsiteX0" fmla="*/ 0 w 371208"/>
              <a:gd name="connsiteY0" fmla="*/ 45720 h 91440"/>
              <a:gd name="connsiteX1" fmla="*/ 371208 w 37120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1208" h="91440">
                <a:moveTo>
                  <a:pt x="0" y="45720"/>
                </a:moveTo>
                <a:lnTo>
                  <a:pt x="371208" y="45720"/>
                </a:lnTo>
              </a:path>
            </a:pathLst>
          </a:custGeom>
          <a:noFill/>
          <a:ln w="19050">
            <a:solidFill>
              <a:schemeClr val="accent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8259" tIns="43709" rIns="188259" bIns="43709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00" kern="1200">
              <a:solidFill>
                <a:schemeClr val="tx1"/>
              </a:solidFill>
            </a:endParaRP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3BB6BE17-85C1-7D2A-51DB-CAC98718A263}"/>
              </a:ext>
            </a:extLst>
          </p:cNvPr>
          <p:cNvSpPr/>
          <p:nvPr/>
        </p:nvSpPr>
        <p:spPr>
          <a:xfrm>
            <a:off x="341087" y="2485653"/>
            <a:ext cx="2125834" cy="1352921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i="0" kern="1200" dirty="0">
                <a:solidFill>
                  <a:schemeClr val="tx1"/>
                </a:solidFill>
              </a:rPr>
              <a:t>What We're Doing:</a:t>
            </a:r>
            <a:endParaRPr lang="en-US" sz="1600" kern="1200" dirty="0">
              <a:solidFill>
                <a:schemeClr val="tx1"/>
              </a:solidFill>
            </a:endParaRPr>
          </a:p>
        </p:txBody>
      </p:sp>
      <p:sp>
        <p:nvSpPr>
          <p:cNvPr id="12" name="Free-form: Shape 11">
            <a:extLst>
              <a:ext uri="{FF2B5EF4-FFF2-40B4-BE49-F238E27FC236}">
                <a16:creationId xmlns:a16="http://schemas.microsoft.com/office/drawing/2014/main" id="{ADB7E491-831D-5B85-318C-E7653682ABC8}"/>
              </a:ext>
            </a:extLst>
          </p:cNvPr>
          <p:cNvSpPr/>
          <p:nvPr/>
        </p:nvSpPr>
        <p:spPr>
          <a:xfrm>
            <a:off x="2837271" y="2485653"/>
            <a:ext cx="2125834" cy="1352921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0" i="0" kern="1200" dirty="0">
                <a:solidFill>
                  <a:schemeClr val="tx1"/>
                </a:solidFill>
              </a:rPr>
              <a:t>We're working with our doctors in Slough and GPs to set up a complete health and wellness service 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14" name="Free-form: Shape 13">
            <a:extLst>
              <a:ext uri="{FF2B5EF4-FFF2-40B4-BE49-F238E27FC236}">
                <a16:creationId xmlns:a16="http://schemas.microsoft.com/office/drawing/2014/main" id="{57B3A774-9492-69CF-F77A-9FBCEB54F947}"/>
              </a:ext>
            </a:extLst>
          </p:cNvPr>
          <p:cNvSpPr/>
          <p:nvPr/>
        </p:nvSpPr>
        <p:spPr>
          <a:xfrm>
            <a:off x="5254148" y="2485653"/>
            <a:ext cx="2125834" cy="1352921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i="0" kern="1200" dirty="0">
                <a:solidFill>
                  <a:schemeClr val="tx1"/>
                </a:solidFill>
              </a:rPr>
              <a:t>We're reaching out to people who use the services and those who don’t. This way, we can understand what you need and what might be missing.</a:t>
            </a:r>
            <a:endParaRPr lang="en-US" sz="1400" b="1" kern="1200" dirty="0">
              <a:solidFill>
                <a:schemeClr val="tx1"/>
              </a:solidFill>
            </a:endParaRPr>
          </a:p>
        </p:txBody>
      </p:sp>
      <p:sp>
        <p:nvSpPr>
          <p:cNvPr id="16" name="Free-form: Shape 15">
            <a:extLst>
              <a:ext uri="{FF2B5EF4-FFF2-40B4-BE49-F238E27FC236}">
                <a16:creationId xmlns:a16="http://schemas.microsoft.com/office/drawing/2014/main" id="{98DD4A9E-8A7C-5ED5-6493-05304082DFD1}"/>
              </a:ext>
            </a:extLst>
          </p:cNvPr>
          <p:cNvSpPr/>
          <p:nvPr/>
        </p:nvSpPr>
        <p:spPr>
          <a:xfrm>
            <a:off x="298862" y="4610740"/>
            <a:ext cx="1746993" cy="1735120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i="0" kern="1200" dirty="0">
                <a:solidFill>
                  <a:schemeClr val="tx1"/>
                </a:solidFill>
              </a:rPr>
              <a:t>What We Hope to Achieve:</a:t>
            </a:r>
            <a:endParaRPr lang="en-US" sz="1600" kern="1200" dirty="0">
              <a:solidFill>
                <a:schemeClr val="tx1"/>
              </a:solidFill>
            </a:endParaRPr>
          </a:p>
        </p:txBody>
      </p:sp>
      <p:sp>
        <p:nvSpPr>
          <p:cNvPr id="18" name="Free-form: Shape 17">
            <a:extLst>
              <a:ext uri="{FF2B5EF4-FFF2-40B4-BE49-F238E27FC236}">
                <a16:creationId xmlns:a16="http://schemas.microsoft.com/office/drawing/2014/main" id="{BACA4A9E-BB7D-EBF4-6B0E-A5BB6A2C0AFF}"/>
              </a:ext>
            </a:extLst>
          </p:cNvPr>
          <p:cNvSpPr/>
          <p:nvPr/>
        </p:nvSpPr>
        <p:spPr>
          <a:xfrm>
            <a:off x="2328988" y="4608530"/>
            <a:ext cx="1746993" cy="1735120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0" i="0" kern="1200" dirty="0">
                <a:solidFill>
                  <a:schemeClr val="tx1"/>
                </a:solidFill>
              </a:rPr>
              <a:t>We want to know what you need and prefer when it comes to health and lifestyle support.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20" name="Free-form: Shape 19">
            <a:extLst>
              <a:ext uri="{FF2B5EF4-FFF2-40B4-BE49-F238E27FC236}">
                <a16:creationId xmlns:a16="http://schemas.microsoft.com/office/drawing/2014/main" id="{86B26A38-7BC7-F1AB-3C2E-D41DA8E64F1B}"/>
              </a:ext>
            </a:extLst>
          </p:cNvPr>
          <p:cNvSpPr/>
          <p:nvPr/>
        </p:nvSpPr>
        <p:spPr>
          <a:xfrm>
            <a:off x="4357129" y="4608530"/>
            <a:ext cx="1746993" cy="1735120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0" i="0" kern="1200" dirty="0">
                <a:solidFill>
                  <a:schemeClr val="tx1"/>
                </a:solidFill>
              </a:rPr>
              <a:t>By listening to your feedback, we aim to make our health services better suited to everyone's needs.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22" name="Free-form: Shape 21">
            <a:extLst>
              <a:ext uri="{FF2B5EF4-FFF2-40B4-BE49-F238E27FC236}">
                <a16:creationId xmlns:a16="http://schemas.microsoft.com/office/drawing/2014/main" id="{BE93341A-D9B9-E5D2-3917-FDBB40150BFC}"/>
              </a:ext>
            </a:extLst>
          </p:cNvPr>
          <p:cNvSpPr/>
          <p:nvPr/>
        </p:nvSpPr>
        <p:spPr>
          <a:xfrm>
            <a:off x="6385274" y="4608530"/>
            <a:ext cx="1746993" cy="1735120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0" i="0" kern="1200" dirty="0">
                <a:solidFill>
                  <a:schemeClr val="tx1"/>
                </a:solidFill>
              </a:rPr>
              <a:t>The more suggestions we get, the better we can make the service. We believe a service built on your ideas will serve you better.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25" name="Free-form: Shape 24">
            <a:extLst>
              <a:ext uri="{FF2B5EF4-FFF2-40B4-BE49-F238E27FC236}">
                <a16:creationId xmlns:a16="http://schemas.microsoft.com/office/drawing/2014/main" id="{1BCCA5D3-BE34-1A81-E455-ECB623DCF682}"/>
              </a:ext>
            </a:extLst>
          </p:cNvPr>
          <p:cNvSpPr/>
          <p:nvPr/>
        </p:nvSpPr>
        <p:spPr>
          <a:xfrm>
            <a:off x="8424922" y="4620320"/>
            <a:ext cx="1746993" cy="1735120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0" i="0" kern="1200" dirty="0">
                <a:solidFill>
                  <a:schemeClr val="tx1"/>
                </a:solidFill>
              </a:rPr>
              <a:t>We hope that people involved in the network will help share information about the new services, making sure everyone knows how to access and benefit from them.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24" name="Free-form: Shape 23">
            <a:extLst>
              <a:ext uri="{FF2B5EF4-FFF2-40B4-BE49-F238E27FC236}">
                <a16:creationId xmlns:a16="http://schemas.microsoft.com/office/drawing/2014/main" id="{EEA2DD71-9303-771B-E5AC-5B9F6B2AECDC}"/>
              </a:ext>
            </a:extLst>
          </p:cNvPr>
          <p:cNvSpPr/>
          <p:nvPr/>
        </p:nvSpPr>
        <p:spPr>
          <a:xfrm>
            <a:off x="10393007" y="4629845"/>
            <a:ext cx="1746993" cy="1735120"/>
          </a:xfrm>
          <a:custGeom>
            <a:avLst/>
            <a:gdLst>
              <a:gd name="connsiteX0" fmla="*/ 0 w 1746993"/>
              <a:gd name="connsiteY0" fmla="*/ 0 h 1048196"/>
              <a:gd name="connsiteX1" fmla="*/ 1746993 w 1746993"/>
              <a:gd name="connsiteY1" fmla="*/ 0 h 1048196"/>
              <a:gd name="connsiteX2" fmla="*/ 1746993 w 1746993"/>
              <a:gd name="connsiteY2" fmla="*/ 1048196 h 1048196"/>
              <a:gd name="connsiteX3" fmla="*/ 0 w 1746993"/>
              <a:gd name="connsiteY3" fmla="*/ 1048196 h 1048196"/>
              <a:gd name="connsiteX4" fmla="*/ 0 w 1746993"/>
              <a:gd name="connsiteY4" fmla="*/ 0 h 104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993" h="1048196">
                <a:moveTo>
                  <a:pt x="0" y="0"/>
                </a:moveTo>
                <a:lnTo>
                  <a:pt x="1746993" y="0"/>
                </a:lnTo>
                <a:lnTo>
                  <a:pt x="1746993" y="1048196"/>
                </a:lnTo>
                <a:lnTo>
                  <a:pt x="0" y="10481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604" tIns="89857" rIns="85604" bIns="89857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0" i="0" kern="1200" dirty="0">
                <a:solidFill>
                  <a:schemeClr val="tx1"/>
                </a:solidFill>
              </a:rPr>
              <a:t>Your involvement will help us keep our services relevant and effective over time.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26" name="Free-form: Shape 25">
            <a:extLst>
              <a:ext uri="{FF2B5EF4-FFF2-40B4-BE49-F238E27FC236}">
                <a16:creationId xmlns:a16="http://schemas.microsoft.com/office/drawing/2014/main" id="{C18A71F8-4857-AA76-72BA-F668E57BD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45854" y="5172074"/>
            <a:ext cx="328773" cy="111917"/>
          </a:xfrm>
          <a:custGeom>
            <a:avLst/>
            <a:gdLst>
              <a:gd name="connsiteX0" fmla="*/ 0 w 371208"/>
              <a:gd name="connsiteY0" fmla="*/ 45720 h 91440"/>
              <a:gd name="connsiteX1" fmla="*/ 371208 w 37120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1208" h="91440">
                <a:moveTo>
                  <a:pt x="0" y="45720"/>
                </a:moveTo>
                <a:lnTo>
                  <a:pt x="371208" y="45720"/>
                </a:lnTo>
              </a:path>
            </a:pathLst>
          </a:custGeom>
          <a:noFill/>
          <a:ln w="19050">
            <a:solidFill>
              <a:schemeClr val="accent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8259" tIns="43709" rIns="188259" bIns="43709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00" kern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16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98CB2-1312-9624-05F7-1BAB105A7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Action plan</a:t>
            </a:r>
          </a:p>
        </p:txBody>
      </p:sp>
      <p:grpSp>
        <p:nvGrpSpPr>
          <p:cNvPr id="13" name="Group 12" descr="Action plan - project planning, consultation/survey development dissemination, focus group discussions, data analysis reporting, final report recommendations">
            <a:extLst>
              <a:ext uri="{FF2B5EF4-FFF2-40B4-BE49-F238E27FC236}">
                <a16:creationId xmlns:a16="http://schemas.microsoft.com/office/drawing/2014/main" id="{334393CF-C9D1-84C3-2030-753C24E787A5}"/>
              </a:ext>
            </a:extLst>
          </p:cNvPr>
          <p:cNvGrpSpPr/>
          <p:nvPr/>
        </p:nvGrpSpPr>
        <p:grpSpPr>
          <a:xfrm>
            <a:off x="184303" y="885798"/>
            <a:ext cx="11758314" cy="918273"/>
            <a:chOff x="313612" y="3404345"/>
            <a:chExt cx="11758314" cy="918273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9FE2F1C-E706-6DA9-7B61-2353A5B05CB1}"/>
                </a:ext>
              </a:extLst>
            </p:cNvPr>
            <p:cNvSpPr/>
            <p:nvPr/>
          </p:nvSpPr>
          <p:spPr>
            <a:xfrm>
              <a:off x="313612" y="3404345"/>
              <a:ext cx="1948873" cy="89361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Project Planning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A2C50904-8D5A-B8B3-892F-116A103A68DB}"/>
                </a:ext>
              </a:extLst>
            </p:cNvPr>
            <p:cNvSpPr/>
            <p:nvPr/>
          </p:nvSpPr>
          <p:spPr>
            <a:xfrm>
              <a:off x="2749703" y="3429000"/>
              <a:ext cx="2079030" cy="89361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Consultation/Survey Development Dissemination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7B8F71E-B56F-C1AE-F2AD-3DA9E3882BCD}"/>
                </a:ext>
              </a:extLst>
            </p:cNvPr>
            <p:cNvSpPr/>
            <p:nvPr/>
          </p:nvSpPr>
          <p:spPr>
            <a:xfrm>
              <a:off x="5250873" y="3429000"/>
              <a:ext cx="1948873" cy="89361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Focus Group Discussions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F05D2D7-BEB8-E5E9-3E7A-A1B3B78AD03F}"/>
                </a:ext>
              </a:extLst>
            </p:cNvPr>
            <p:cNvSpPr/>
            <p:nvPr/>
          </p:nvSpPr>
          <p:spPr>
            <a:xfrm>
              <a:off x="7621886" y="3429000"/>
              <a:ext cx="1948873" cy="89361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Data Analysis and Reporting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BA44882-BF62-B817-BFBA-B3C892D846FE}"/>
                </a:ext>
              </a:extLst>
            </p:cNvPr>
            <p:cNvSpPr/>
            <p:nvPr/>
          </p:nvSpPr>
          <p:spPr>
            <a:xfrm>
              <a:off x="9992896" y="3424555"/>
              <a:ext cx="2079030" cy="89361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Final Report / Recommendations</a:t>
              </a:r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DE299C3E-DE3F-EDF7-8BC8-8D491BEEE043}"/>
                </a:ext>
              </a:extLst>
            </p:cNvPr>
            <p:cNvSpPr/>
            <p:nvPr/>
          </p:nvSpPr>
          <p:spPr>
            <a:xfrm>
              <a:off x="2327563" y="3766289"/>
              <a:ext cx="422138" cy="16973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EC8370D8-9C16-8C17-E1D6-3768F4E7D96E}"/>
                </a:ext>
              </a:extLst>
            </p:cNvPr>
            <p:cNvSpPr/>
            <p:nvPr/>
          </p:nvSpPr>
          <p:spPr>
            <a:xfrm>
              <a:off x="4828733" y="3786499"/>
              <a:ext cx="422138" cy="16973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06ACC511-FD30-0421-99AD-9AB4AF1BD6A9}"/>
                </a:ext>
              </a:extLst>
            </p:cNvPr>
            <p:cNvSpPr/>
            <p:nvPr/>
          </p:nvSpPr>
          <p:spPr>
            <a:xfrm>
              <a:off x="7199746" y="3766289"/>
              <a:ext cx="422138" cy="16973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6" name="Arrow: Right 15">
              <a:extLst>
                <a:ext uri="{FF2B5EF4-FFF2-40B4-BE49-F238E27FC236}">
                  <a16:creationId xmlns:a16="http://schemas.microsoft.com/office/drawing/2014/main" id="{3D5E7DFD-E2D8-AEE4-B40A-53159094D8DA}"/>
                </a:ext>
              </a:extLst>
            </p:cNvPr>
            <p:cNvSpPr/>
            <p:nvPr/>
          </p:nvSpPr>
          <p:spPr>
            <a:xfrm>
              <a:off x="9578108" y="3786499"/>
              <a:ext cx="422138" cy="16973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6DD503D-60C9-FBD9-5064-9C08082969DC}"/>
              </a:ext>
            </a:extLst>
          </p:cNvPr>
          <p:cNvSpPr txBox="1"/>
          <p:nvPr/>
        </p:nvSpPr>
        <p:spPr>
          <a:xfrm>
            <a:off x="100361" y="184536"/>
            <a:ext cx="1197156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Action AAA</a:t>
            </a:r>
          </a:p>
          <a:p>
            <a:r>
              <a:rPr lang="en-GB" sz="2000" b="1" u="sng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Action plan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b="1" u="sng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you help us</a:t>
            </a:r>
          </a:p>
          <a:p>
            <a:endParaRPr lang="en-GB" sz="1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Sharing the Survey: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 need you all to complete the survey and share it with others. This would help us get ideas from many different people.</a:t>
            </a: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Talking in Groups: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 plan to have group discussions to understand people’s needs better. These talks will add important details to what we learn from the surveys.</a:t>
            </a:r>
          </a:p>
          <a:p>
            <a:endParaRPr lang="en-GB" sz="18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 return we will help with </a:t>
            </a:r>
          </a:p>
          <a:p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pecial training sessions to help CPN members and volunteers learn the skills they need for their roles. 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Learning about how to understand and influence people's habits and decisions using behaviour change theories.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800" b="1" u="sng" dirty="0">
                <a:latin typeface="Calibri" panose="020F0502020204030204" pitchFamily="34" charset="0"/>
                <a:cs typeface="Calibri" panose="020F0502020204030204" pitchFamily="34" charset="0"/>
              </a:rPr>
              <a:t>We will also make sure that we share the findings of this important work with you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20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4DEF2-F56E-7305-AF3E-011335937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 fontScale="90000"/>
          </a:bodyPr>
          <a:lstStyle/>
          <a:p>
            <a:r>
              <a:rPr lang="en-US" sz="5000" b="1" u="sng" dirty="0"/>
              <a:t>I</a:t>
            </a:r>
            <a:r>
              <a:rPr lang="en-GB" sz="5000" b="1" u="sng" dirty="0"/>
              <a:t>n summary, the three things we need from you</a:t>
            </a:r>
          </a:p>
        </p:txBody>
      </p:sp>
      <p:pic>
        <p:nvPicPr>
          <p:cNvPr id="6" name="Picture 5" descr="Empty speech bubbles">
            <a:extLst>
              <a:ext uri="{FF2B5EF4-FFF2-40B4-BE49-F238E27FC236}">
                <a16:creationId xmlns:a16="http://schemas.microsoft.com/office/drawing/2014/main" id="{6A9F1314-140C-5208-5B03-16DB48C6CB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82" r="23087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CD271-7A81-575C-2D28-A1DC7811A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elp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us complete the survey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Help us share the survey with your friends, family and anyone living and working in Slough that you know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Share your thoughts with us in our group discussion. This will only last for 1 hour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170629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F9899-63C4-8E54-E02C-A7235E9DC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to survey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C375E-7E4E-3CAE-D9D0-B7999EF17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539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7EFEC-6564-893E-FC9E-260F65D335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17674" y="2505670"/>
            <a:ext cx="3869970" cy="92333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22225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62709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250</TotalTime>
  <Words>702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Söhne</vt:lpstr>
      <vt:lpstr>Wingdings</vt:lpstr>
      <vt:lpstr>Office 2013 - 2022 Theme</vt:lpstr>
      <vt:lpstr>Have your say on your wellness service in Slough</vt:lpstr>
      <vt:lpstr>What do we know about the health of people in Slough</vt:lpstr>
      <vt:lpstr>We have a service that we developed to help Slough residents improve their health</vt:lpstr>
      <vt:lpstr>What We're Planning with the Health Consultation</vt:lpstr>
      <vt:lpstr>Action plan</vt:lpstr>
      <vt:lpstr>In summary, the three things we need from you</vt:lpstr>
      <vt:lpstr>Link to survey</vt:lpstr>
      <vt:lpstr>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CPN meeting notes May 2024 Public Health lifestyle health support service presentation</dc:title>
  <dc:creator>Kavya Mohire</dc:creator>
  <cp:lastModifiedBy>Gaby Koenig</cp:lastModifiedBy>
  <cp:revision>21</cp:revision>
  <dcterms:created xsi:type="dcterms:W3CDTF">2024-05-10T11:09:39Z</dcterms:created>
  <dcterms:modified xsi:type="dcterms:W3CDTF">2024-06-26T10:56:38Z</dcterms:modified>
</cp:coreProperties>
</file>