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7.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2.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3" r:id="rId4"/>
  </p:sldMasterIdLst>
  <p:notesMasterIdLst>
    <p:notesMasterId r:id="rId25"/>
  </p:notesMasterIdLst>
  <p:handoutMasterIdLst>
    <p:handoutMasterId r:id="rId26"/>
  </p:handoutMasterIdLst>
  <p:sldIdLst>
    <p:sldId id="4356" r:id="rId5"/>
    <p:sldId id="4408" r:id="rId6"/>
    <p:sldId id="4389" r:id="rId7"/>
    <p:sldId id="4414" r:id="rId8"/>
    <p:sldId id="4471" r:id="rId9"/>
    <p:sldId id="4382" r:id="rId10"/>
    <p:sldId id="4410" r:id="rId11"/>
    <p:sldId id="4446" r:id="rId12"/>
    <p:sldId id="4412" r:id="rId13"/>
    <p:sldId id="4458" r:id="rId14"/>
    <p:sldId id="4469" r:id="rId15"/>
    <p:sldId id="4415" r:id="rId16"/>
    <p:sldId id="4403" r:id="rId17"/>
    <p:sldId id="4411" r:id="rId18"/>
    <p:sldId id="4451" r:id="rId19"/>
    <p:sldId id="4453" r:id="rId20"/>
    <p:sldId id="4413" r:id="rId21"/>
    <p:sldId id="4441" r:id="rId22"/>
    <p:sldId id="4416" r:id="rId23"/>
    <p:sldId id="4393"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lough Demographics - Equality Groups Census 2021" id="{82A7672A-1482-43C4-8A5E-E03A454581DC}">
          <p14:sldIdLst>
            <p14:sldId id="4356"/>
            <p14:sldId id="4408"/>
            <p14:sldId id="4389"/>
            <p14:sldId id="4414"/>
            <p14:sldId id="4471"/>
            <p14:sldId id="4382"/>
            <p14:sldId id="4410"/>
            <p14:sldId id="4446"/>
            <p14:sldId id="4412"/>
            <p14:sldId id="4458"/>
            <p14:sldId id="4469"/>
            <p14:sldId id="4415"/>
            <p14:sldId id="4403"/>
            <p14:sldId id="4411"/>
            <p14:sldId id="4451"/>
            <p14:sldId id="4453"/>
            <p14:sldId id="4413"/>
            <p14:sldId id="4441"/>
            <p14:sldId id="4416"/>
            <p14:sldId id="4393"/>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19105CE-52D6-C556-85F9-3FB7D6A99F84}" name="Harris Kathryn" initials="HK" userId="S::Kathryn.Harris@slough.gov.uk::1d25d405-cbba-456a-bfa9-7e7418d9a185"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Overend Thomas" initials="OT" lastIdx="7" clrIdx="0">
    <p:extLst>
      <p:ext uri="{19B8F6BF-5375-455C-9EA6-DF929625EA0E}">
        <p15:presenceInfo xmlns:p15="http://schemas.microsoft.com/office/powerpoint/2012/main" userId="S::ThomasOverend@slough.gov.uk::9309b2d7-1df0-454a-b0e4-e528976bb9b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9E66AA"/>
    <a:srgbClr val="85DFFF"/>
    <a:srgbClr val="333333"/>
    <a:srgbClr val="E18305"/>
    <a:srgbClr val="FAFAFA"/>
    <a:srgbClr val="AD4F92"/>
    <a:srgbClr val="00778C"/>
    <a:srgbClr val="E5D2DF"/>
    <a:srgbClr val="0070C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034" autoAdjust="0"/>
    <p:restoredTop sz="73878" autoAdjust="0"/>
  </p:normalViewPr>
  <p:slideViewPr>
    <p:cSldViewPr snapToGrid="0">
      <p:cViewPr>
        <p:scale>
          <a:sx n="43" d="100"/>
          <a:sy n="43" d="100"/>
        </p:scale>
        <p:origin x="240" y="165"/>
      </p:cViewPr>
      <p:guideLst>
        <p:guide orient="horz" pos="2160"/>
        <p:guide pos="3840"/>
      </p:guideLst>
    </p:cSldViewPr>
  </p:slideViewPr>
  <p:outlineViewPr>
    <p:cViewPr>
      <p:scale>
        <a:sx n="33" d="100"/>
        <a:sy n="33" d="100"/>
      </p:scale>
      <p:origin x="0" y="-2058"/>
    </p:cViewPr>
  </p:outlineViewPr>
  <p:notesTextViewPr>
    <p:cViewPr>
      <p:scale>
        <a:sx n="1" d="1"/>
        <a:sy n="1" d="1"/>
      </p:scale>
      <p:origin x="0" y="0"/>
    </p:cViewPr>
  </p:notesTextViewPr>
  <p:sorterViewPr>
    <p:cViewPr>
      <p:scale>
        <a:sx n="100" d="100"/>
        <a:sy n="100" d="100"/>
      </p:scale>
      <p:origin x="0" y="-2157"/>
    </p:cViewPr>
  </p:sorterViewPr>
  <p:notesViewPr>
    <p:cSldViewPr snapToGrid="0">
      <p:cViewPr varScale="1">
        <p:scale>
          <a:sx n="76" d="100"/>
          <a:sy n="76" d="100"/>
        </p:scale>
        <p:origin x="2824" y="4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commentAuthors" Target="commentAuthors.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sloughbc-my.sharepoint.com/personal/kathryn_harris_slough_gov_uk/Documents/Data/Census%202021/Ethnic%20Groups%20etc/Ethnic%20Groups%20etc%20Data.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https://sloughbc-my.sharepoint.com/personal/kathryn_harris_slough_gov_uk/Documents/Data/Census%202021/Ethnic%20Groups/Ethnic%20Groups%20Data%20Tidier.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https://sloughbc-my.sharepoint.com/personal/kathryn_harris_slough_gov_uk/Documents/Data/Census%202021/Health%20Disability%20Unpaid%20Care/Health%20Data.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https://sloughbc-my.sharepoint.com/personal/kathryn_harris_slough_gov_uk/Documents/Data/Census%202021/Health%20Disability%20Unpaid%20Care/Health%20Data.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https://sloughbc-my.sharepoint.com/personal/kathryn_harris_slough_gov_uk/Documents/Data/Census%202021/Demography%20and%20Migration/Census%202021%20Demography%20Migration%20Tidier.xlsx" TargetMode="External"/><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959071522309717E-2"/>
          <c:y val="7.7942692681983658E-3"/>
          <c:w val="0.84561775218302038"/>
          <c:h val="0.94832459073935893"/>
        </c:manualLayout>
      </c:layout>
      <c:barChart>
        <c:barDir val="bar"/>
        <c:grouping val="clustered"/>
        <c:varyColors val="0"/>
        <c:ser>
          <c:idx val="1"/>
          <c:order val="0"/>
          <c:tx>
            <c:strRef>
              <c:f>Age!$O$1</c:f>
              <c:strCache>
                <c:ptCount val="1"/>
                <c:pt idx="0">
                  <c:v>England</c:v>
                </c:pt>
              </c:strCache>
            </c:strRef>
          </c:tx>
          <c:spPr>
            <a:solidFill>
              <a:schemeClr val="tx1">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60000"/>
                        <a:lumOff val="4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Age!$M$2:$M$21</c:f>
              <c:strCache>
                <c:ptCount val="20"/>
                <c:pt idx="0">
                  <c:v>96+</c:v>
                </c:pt>
                <c:pt idx="1">
                  <c:v>91-95</c:v>
                </c:pt>
                <c:pt idx="2">
                  <c:v>86-90</c:v>
                </c:pt>
                <c:pt idx="3">
                  <c:v>81-85</c:v>
                </c:pt>
                <c:pt idx="4">
                  <c:v>76-80</c:v>
                </c:pt>
                <c:pt idx="5">
                  <c:v>71-75</c:v>
                </c:pt>
                <c:pt idx="6">
                  <c:v>66-70</c:v>
                </c:pt>
                <c:pt idx="7">
                  <c:v>61-65</c:v>
                </c:pt>
                <c:pt idx="8">
                  <c:v>56-60</c:v>
                </c:pt>
                <c:pt idx="9">
                  <c:v>51-55</c:v>
                </c:pt>
                <c:pt idx="10">
                  <c:v>46-50</c:v>
                </c:pt>
                <c:pt idx="11">
                  <c:v>41-45</c:v>
                </c:pt>
                <c:pt idx="12">
                  <c:v>36-40</c:v>
                </c:pt>
                <c:pt idx="13">
                  <c:v>31-35</c:v>
                </c:pt>
                <c:pt idx="14">
                  <c:v>26-30</c:v>
                </c:pt>
                <c:pt idx="15">
                  <c:v>21-25</c:v>
                </c:pt>
                <c:pt idx="16">
                  <c:v>16-20</c:v>
                </c:pt>
                <c:pt idx="17">
                  <c:v>11-15</c:v>
                </c:pt>
                <c:pt idx="18">
                  <c:v>6-10</c:v>
                </c:pt>
                <c:pt idx="19">
                  <c:v>0-5</c:v>
                </c:pt>
              </c:strCache>
            </c:strRef>
          </c:cat>
          <c:val>
            <c:numRef>
              <c:f>Age!$O$2:$O$21</c:f>
              <c:numCache>
                <c:formatCode>0.0%</c:formatCode>
                <c:ptCount val="20"/>
                <c:pt idx="0">
                  <c:v>1.3814999767746701E-3</c:v>
                </c:pt>
                <c:pt idx="1">
                  <c:v>5.4234154660304061E-3</c:v>
                </c:pt>
                <c:pt idx="2">
                  <c:v>1.3582905788998444E-2</c:v>
                </c:pt>
                <c:pt idx="3">
                  <c:v>2.3724621370475735E-2</c:v>
                </c:pt>
                <c:pt idx="4">
                  <c:v>3.3702927637802679E-2</c:v>
                </c:pt>
                <c:pt idx="5">
                  <c:v>4.7943471388092997E-2</c:v>
                </c:pt>
                <c:pt idx="6">
                  <c:v>4.8170414016996413E-2</c:v>
                </c:pt>
                <c:pt idx="7">
                  <c:v>5.5419124444716354E-2</c:v>
                </c:pt>
                <c:pt idx="8">
                  <c:v>6.59168319347153E-2</c:v>
                </c:pt>
                <c:pt idx="9">
                  <c:v>6.9155207657108031E-2</c:v>
                </c:pt>
                <c:pt idx="10">
                  <c:v>6.558900427912541E-2</c:v>
                </c:pt>
                <c:pt idx="11">
                  <c:v>6.1904992539570866E-2</c:v>
                </c:pt>
                <c:pt idx="12">
                  <c:v>6.700543076189279E-2</c:v>
                </c:pt>
                <c:pt idx="13">
                  <c:v>6.9589301818260091E-2</c:v>
                </c:pt>
                <c:pt idx="14">
                  <c:v>6.7291551956195891E-2</c:v>
                </c:pt>
                <c:pt idx="15">
                  <c:v>6.1551655966020774E-2</c:v>
                </c:pt>
                <c:pt idx="16">
                  <c:v>5.7073415834236856E-2</c:v>
                </c:pt>
                <c:pt idx="17">
                  <c:v>5.9531229288387222E-2</c:v>
                </c:pt>
                <c:pt idx="18">
                  <c:v>5.9913792248857713E-2</c:v>
                </c:pt>
                <c:pt idx="19">
                  <c:v>6.6129152519041945E-2</c:v>
                </c:pt>
              </c:numCache>
            </c:numRef>
          </c:val>
          <c:extLst>
            <c:ext xmlns:c16="http://schemas.microsoft.com/office/drawing/2014/chart" uri="{C3380CC4-5D6E-409C-BE32-E72D297353CC}">
              <c16:uniqueId val="{00000000-0EF9-4402-B4F7-86979BFD6606}"/>
            </c:ext>
          </c:extLst>
        </c:ser>
        <c:ser>
          <c:idx val="0"/>
          <c:order val="1"/>
          <c:tx>
            <c:strRef>
              <c:f>Age!$N$1</c:f>
              <c:strCache>
                <c:ptCount val="1"/>
                <c:pt idx="0">
                  <c:v>Slough</c:v>
                </c:pt>
              </c:strCache>
            </c:strRef>
          </c:tx>
          <c:spPr>
            <a:solidFill>
              <a:schemeClr val="tx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Age!$M$2:$M$21</c:f>
              <c:strCache>
                <c:ptCount val="20"/>
                <c:pt idx="0">
                  <c:v>96+</c:v>
                </c:pt>
                <c:pt idx="1">
                  <c:v>91-95</c:v>
                </c:pt>
                <c:pt idx="2">
                  <c:v>86-90</c:v>
                </c:pt>
                <c:pt idx="3">
                  <c:v>81-85</c:v>
                </c:pt>
                <c:pt idx="4">
                  <c:v>76-80</c:v>
                </c:pt>
                <c:pt idx="5">
                  <c:v>71-75</c:v>
                </c:pt>
                <c:pt idx="6">
                  <c:v>66-70</c:v>
                </c:pt>
                <c:pt idx="7">
                  <c:v>61-65</c:v>
                </c:pt>
                <c:pt idx="8">
                  <c:v>56-60</c:v>
                </c:pt>
                <c:pt idx="9">
                  <c:v>51-55</c:v>
                </c:pt>
                <c:pt idx="10">
                  <c:v>46-50</c:v>
                </c:pt>
                <c:pt idx="11">
                  <c:v>41-45</c:v>
                </c:pt>
                <c:pt idx="12">
                  <c:v>36-40</c:v>
                </c:pt>
                <c:pt idx="13">
                  <c:v>31-35</c:v>
                </c:pt>
                <c:pt idx="14">
                  <c:v>26-30</c:v>
                </c:pt>
                <c:pt idx="15">
                  <c:v>21-25</c:v>
                </c:pt>
                <c:pt idx="16">
                  <c:v>16-20</c:v>
                </c:pt>
                <c:pt idx="17">
                  <c:v>11-15</c:v>
                </c:pt>
                <c:pt idx="18">
                  <c:v>6-10</c:v>
                </c:pt>
                <c:pt idx="19">
                  <c:v>0-5</c:v>
                </c:pt>
              </c:strCache>
            </c:strRef>
          </c:cat>
          <c:val>
            <c:numRef>
              <c:f>Age!$N$2:$N$21</c:f>
              <c:numCache>
                <c:formatCode>0.0%</c:formatCode>
                <c:ptCount val="20"/>
                <c:pt idx="0">
                  <c:v>5.3627760252365926E-4</c:v>
                </c:pt>
                <c:pt idx="1">
                  <c:v>2.5047318611987382E-3</c:v>
                </c:pt>
                <c:pt idx="2">
                  <c:v>7.1230283911671924E-3</c:v>
                </c:pt>
                <c:pt idx="3">
                  <c:v>1.1495268138801262E-2</c:v>
                </c:pt>
                <c:pt idx="4">
                  <c:v>1.5274447949526813E-2</c:v>
                </c:pt>
                <c:pt idx="5">
                  <c:v>2.2082018927444796E-2</c:v>
                </c:pt>
                <c:pt idx="6">
                  <c:v>3.0574132492113566E-2</c:v>
                </c:pt>
                <c:pt idx="7">
                  <c:v>3.9552050473186121E-2</c:v>
                </c:pt>
                <c:pt idx="8">
                  <c:v>4.8593059936908517E-2</c:v>
                </c:pt>
                <c:pt idx="9">
                  <c:v>5.8731861198738168E-2</c:v>
                </c:pt>
                <c:pt idx="10">
                  <c:v>6.7974763406940059E-2</c:v>
                </c:pt>
                <c:pt idx="11">
                  <c:v>8.2000000000000003E-2</c:v>
                </c:pt>
                <c:pt idx="12">
                  <c:v>9.3085173501577287E-2</c:v>
                </c:pt>
                <c:pt idx="13">
                  <c:v>8.3697160883280761E-2</c:v>
                </c:pt>
                <c:pt idx="14">
                  <c:v>7.04416403785489E-2</c:v>
                </c:pt>
                <c:pt idx="15">
                  <c:v>5.8246056782334382E-2</c:v>
                </c:pt>
                <c:pt idx="16">
                  <c:v>5.843533123028391E-2</c:v>
                </c:pt>
                <c:pt idx="17">
                  <c:v>7.8567823343848583E-2</c:v>
                </c:pt>
                <c:pt idx="18">
                  <c:v>8.0536277602523659E-2</c:v>
                </c:pt>
                <c:pt idx="19">
                  <c:v>9.0536277602523654E-2</c:v>
                </c:pt>
              </c:numCache>
            </c:numRef>
          </c:val>
          <c:extLst>
            <c:ext xmlns:c16="http://schemas.microsoft.com/office/drawing/2014/chart" uri="{C3380CC4-5D6E-409C-BE32-E72D297353CC}">
              <c16:uniqueId val="{00000001-0EF9-4402-B4F7-86979BFD6606}"/>
            </c:ext>
          </c:extLst>
        </c:ser>
        <c:dLbls>
          <c:dLblPos val="outEnd"/>
          <c:showLegendKey val="0"/>
          <c:showVal val="1"/>
          <c:showCatName val="0"/>
          <c:showSerName val="0"/>
          <c:showPercent val="0"/>
          <c:showBubbleSize val="0"/>
        </c:dLbls>
        <c:gapWidth val="182"/>
        <c:axId val="549634760"/>
        <c:axId val="549636728"/>
      </c:barChart>
      <c:catAx>
        <c:axId val="549634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rgbClr val="000000"/>
                </a:solidFill>
                <a:latin typeface="+mn-lt"/>
                <a:ea typeface="+mn-ea"/>
                <a:cs typeface="+mn-cs"/>
              </a:defRPr>
            </a:pPr>
            <a:endParaRPr lang="en-US"/>
          </a:p>
        </c:txPr>
        <c:crossAx val="549636728"/>
        <c:crosses val="autoZero"/>
        <c:auto val="1"/>
        <c:lblAlgn val="ctr"/>
        <c:lblOffset val="100"/>
        <c:noMultiLvlLbl val="0"/>
      </c:catAx>
      <c:valAx>
        <c:axId val="549636728"/>
        <c:scaling>
          <c:orientation val="minMax"/>
        </c:scaling>
        <c:delete val="0"/>
        <c:axPos val="b"/>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rgbClr val="000000"/>
                </a:solidFill>
                <a:latin typeface="+mn-lt"/>
                <a:ea typeface="+mn-ea"/>
                <a:cs typeface="+mn-cs"/>
              </a:defRPr>
            </a:pPr>
            <a:endParaRPr lang="en-US"/>
          </a:p>
        </c:txPr>
        <c:crossAx val="549634760"/>
        <c:crosses val="autoZero"/>
        <c:crossBetween val="between"/>
      </c:valAx>
      <c:spPr>
        <a:noFill/>
        <a:ln>
          <a:noFill/>
        </a:ln>
        <a:effectLst/>
      </c:spPr>
    </c:plotArea>
    <c:legend>
      <c:legendPos val="b"/>
      <c:legendEntry>
        <c:idx val="0"/>
        <c:txPr>
          <a:bodyPr rot="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legendEntry>
      <c:legendEntry>
        <c:idx val="1"/>
        <c:txPr>
          <a:bodyPr rot="0" spcFirstLastPara="1" vertOverflow="ellipsis" vert="horz" wrap="square" anchor="ctr" anchorCtr="1"/>
          <a:lstStyle/>
          <a:p>
            <a:pPr>
              <a:defRPr sz="900" b="0" i="0" u="none" strike="noStrike" kern="1200" baseline="0">
                <a:solidFill>
                  <a:schemeClr val="tx1">
                    <a:lumMod val="60000"/>
                    <a:lumOff val="40000"/>
                  </a:schemeClr>
                </a:solidFill>
                <a:latin typeface="+mn-lt"/>
                <a:ea typeface="+mn-ea"/>
                <a:cs typeface="+mn-cs"/>
              </a:defRPr>
            </a:pPr>
            <a:endParaRPr lang="en-US"/>
          </a:p>
        </c:txPr>
      </c:legendEntry>
      <c:layout>
        <c:manualLayout>
          <c:xMode val="edge"/>
          <c:yMode val="edge"/>
          <c:x val="0.38325868633908738"/>
          <c:y val="0.93212014068770377"/>
          <c:w val="0.30359480680900464"/>
          <c:h val="3.9275923681026788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rgbClr val="000000"/>
                </a:solidFill>
                <a:latin typeface="+mn-lt"/>
                <a:ea typeface="+mn-ea"/>
                <a:cs typeface="+mn-cs"/>
              </a:defRPr>
            </a:pPr>
            <a:r>
              <a:rPr lang="en-GB">
                <a:solidFill>
                  <a:srgbClr val="000000"/>
                </a:solidFill>
              </a:rPr>
              <a:t>Broad Ethnic</a:t>
            </a:r>
            <a:r>
              <a:rPr lang="en-GB" baseline="0">
                <a:solidFill>
                  <a:srgbClr val="000000"/>
                </a:solidFill>
              </a:rPr>
              <a:t> Groups</a:t>
            </a:r>
            <a:endParaRPr lang="en-GB">
              <a:solidFill>
                <a:srgbClr val="000000"/>
              </a:solidFill>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rgbClr val="000000"/>
              </a:solidFill>
              <a:latin typeface="+mn-lt"/>
              <a:ea typeface="+mn-ea"/>
              <a:cs typeface="+mn-cs"/>
            </a:defRPr>
          </a:pPr>
          <a:endParaRPr lang="en-US"/>
        </a:p>
      </c:txPr>
    </c:title>
    <c:autoTitleDeleted val="0"/>
    <c:plotArea>
      <c:layout/>
      <c:barChart>
        <c:barDir val="bar"/>
        <c:grouping val="clustered"/>
        <c:varyColors val="0"/>
        <c:ser>
          <c:idx val="1"/>
          <c:order val="0"/>
          <c:tx>
            <c:strRef>
              <c:f>Ethnicity!$C$11</c:f>
              <c:strCache>
                <c:ptCount val="1"/>
                <c:pt idx="0">
                  <c:v>England</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accent3"/>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Ethnicity!$A$12:$A$17</c:f>
              <c:strCache>
                <c:ptCount val="6"/>
                <c:pt idx="0">
                  <c:v>Arab ethnic groups</c:v>
                </c:pt>
                <c:pt idx="1">
                  <c:v>Mixed ethnic groups</c:v>
                </c:pt>
                <c:pt idx="2">
                  <c:v>Other ethnic groups</c:v>
                </c:pt>
                <c:pt idx="3">
                  <c:v>Black ethnic groups</c:v>
                </c:pt>
                <c:pt idx="4">
                  <c:v>White ethnic groups</c:v>
                </c:pt>
                <c:pt idx="5">
                  <c:v>Asian ethnic groups</c:v>
                </c:pt>
              </c:strCache>
            </c:strRef>
          </c:cat>
          <c:val>
            <c:numRef>
              <c:f>Ethnicity!$C$12:$C$17</c:f>
              <c:numCache>
                <c:formatCode>0%</c:formatCode>
                <c:ptCount val="6"/>
                <c:pt idx="0">
                  <c:v>5.6683081593416245E-3</c:v>
                </c:pt>
                <c:pt idx="1">
                  <c:v>2.9551718561117171E-2</c:v>
                </c:pt>
                <c:pt idx="2">
                  <c:v>1.6090444816049723E-2</c:v>
                </c:pt>
                <c:pt idx="3">
                  <c:v>4.2161833532164815E-2</c:v>
                </c:pt>
                <c:pt idx="4">
                  <c:v>0.810468438617719</c:v>
                </c:pt>
                <c:pt idx="5">
                  <c:v>9.6059256313607663E-2</c:v>
                </c:pt>
              </c:numCache>
            </c:numRef>
          </c:val>
          <c:extLst>
            <c:ext xmlns:c16="http://schemas.microsoft.com/office/drawing/2014/chart" uri="{C3380CC4-5D6E-409C-BE32-E72D297353CC}">
              <c16:uniqueId val="{00000000-BC22-4EB0-A22A-81023CC957FE}"/>
            </c:ext>
          </c:extLst>
        </c:ser>
        <c:ser>
          <c:idx val="0"/>
          <c:order val="1"/>
          <c:tx>
            <c:strRef>
              <c:f>Ethnicity!$B$11</c:f>
              <c:strCache>
                <c:ptCount val="1"/>
                <c:pt idx="0">
                  <c:v>Slough</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accent2"/>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Ethnicity!$A$12:$A$17</c:f>
              <c:strCache>
                <c:ptCount val="6"/>
                <c:pt idx="0">
                  <c:v>Arab ethnic groups</c:v>
                </c:pt>
                <c:pt idx="1">
                  <c:v>Mixed ethnic groups</c:v>
                </c:pt>
                <c:pt idx="2">
                  <c:v>Other ethnic groups</c:v>
                </c:pt>
                <c:pt idx="3">
                  <c:v>Black ethnic groups</c:v>
                </c:pt>
                <c:pt idx="4">
                  <c:v>White ethnic groups</c:v>
                </c:pt>
                <c:pt idx="5">
                  <c:v>Asian ethnic groups</c:v>
                </c:pt>
              </c:strCache>
            </c:strRef>
          </c:cat>
          <c:val>
            <c:numRef>
              <c:f>Ethnicity!$B$12:$B$17</c:f>
              <c:numCache>
                <c:formatCode>0.0%</c:formatCode>
                <c:ptCount val="6"/>
                <c:pt idx="0">
                  <c:v>1.1520504731861199E-2</c:v>
                </c:pt>
                <c:pt idx="1">
                  <c:v>3.981703470031546E-2</c:v>
                </c:pt>
                <c:pt idx="2">
                  <c:v>4.507255520504732E-2</c:v>
                </c:pt>
                <c:pt idx="3">
                  <c:v>7.5659305993690848E-2</c:v>
                </c:pt>
                <c:pt idx="4">
                  <c:v>0.36046687697160884</c:v>
                </c:pt>
                <c:pt idx="5">
                  <c:v>0.46746372239747636</c:v>
                </c:pt>
              </c:numCache>
            </c:numRef>
          </c:val>
          <c:extLst>
            <c:ext xmlns:c16="http://schemas.microsoft.com/office/drawing/2014/chart" uri="{C3380CC4-5D6E-409C-BE32-E72D297353CC}">
              <c16:uniqueId val="{00000001-BC22-4EB0-A22A-81023CC957FE}"/>
            </c:ext>
          </c:extLst>
        </c:ser>
        <c:dLbls>
          <c:dLblPos val="outEnd"/>
          <c:showLegendKey val="0"/>
          <c:showVal val="1"/>
          <c:showCatName val="0"/>
          <c:showSerName val="0"/>
          <c:showPercent val="0"/>
          <c:showBubbleSize val="0"/>
        </c:dLbls>
        <c:gapWidth val="182"/>
        <c:axId val="794722904"/>
        <c:axId val="794724544"/>
      </c:barChart>
      <c:catAx>
        <c:axId val="79472290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rgbClr val="000000"/>
                </a:solidFill>
                <a:latin typeface="+mn-lt"/>
                <a:ea typeface="+mn-ea"/>
                <a:cs typeface="+mn-cs"/>
              </a:defRPr>
            </a:pPr>
            <a:endParaRPr lang="en-US"/>
          </a:p>
        </c:txPr>
        <c:crossAx val="794724544"/>
        <c:crosses val="autoZero"/>
        <c:auto val="1"/>
        <c:lblAlgn val="ctr"/>
        <c:lblOffset val="100"/>
        <c:noMultiLvlLbl val="0"/>
      </c:catAx>
      <c:valAx>
        <c:axId val="79472454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rgbClr val="000000"/>
                </a:solidFill>
                <a:latin typeface="+mn-lt"/>
                <a:ea typeface="+mn-ea"/>
                <a:cs typeface="+mn-cs"/>
              </a:defRPr>
            </a:pPr>
            <a:endParaRPr lang="en-US"/>
          </a:p>
        </c:txPr>
        <c:crossAx val="794722904"/>
        <c:crosses val="autoZero"/>
        <c:crossBetween val="between"/>
      </c:valAx>
      <c:spPr>
        <a:noFill/>
        <a:ln>
          <a:noFill/>
        </a:ln>
        <a:effectLst/>
      </c:spPr>
    </c:plotArea>
    <c:legend>
      <c:legendPos val="b"/>
      <c:legendEntry>
        <c:idx val="0"/>
        <c:txPr>
          <a:bodyPr rot="0" spcFirstLastPara="1" vertOverflow="ellipsis" vert="horz" wrap="square" anchor="ctr" anchorCtr="1"/>
          <a:lstStyle/>
          <a:p>
            <a:pPr>
              <a:defRPr sz="900" b="0" i="0" u="none" strike="noStrike" kern="1200" baseline="0">
                <a:solidFill>
                  <a:schemeClr val="accent2"/>
                </a:solidFill>
                <a:latin typeface="+mn-lt"/>
                <a:ea typeface="+mn-ea"/>
                <a:cs typeface="+mn-cs"/>
              </a:defRPr>
            </a:pPr>
            <a:endParaRPr lang="en-US"/>
          </a:p>
        </c:txPr>
      </c:legendEntry>
      <c:legendEntry>
        <c:idx val="1"/>
        <c:txPr>
          <a:bodyPr rot="0" spcFirstLastPara="1" vertOverflow="ellipsis" vert="horz" wrap="square" anchor="ctr" anchorCtr="1"/>
          <a:lstStyle/>
          <a:p>
            <a:pPr>
              <a:defRPr sz="900" b="0" i="0" u="none" strike="noStrike" kern="1200" baseline="0">
                <a:solidFill>
                  <a:schemeClr val="accent3"/>
                </a:solidFill>
                <a:latin typeface="+mn-lt"/>
                <a:ea typeface="+mn-ea"/>
                <a:cs typeface="+mn-cs"/>
              </a:defRPr>
            </a:pPr>
            <a:endParaRPr lang="en-US"/>
          </a:p>
        </c:txPr>
      </c:legendEntry>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rgbClr val="000000"/>
                </a:solidFill>
                <a:latin typeface="+mn-lt"/>
                <a:ea typeface="+mn-ea"/>
                <a:cs typeface="+mn-cs"/>
              </a:defRPr>
            </a:pPr>
            <a:r>
              <a:rPr lang="en-US" dirty="0"/>
              <a:t>Ten Largest</a:t>
            </a:r>
            <a:r>
              <a:rPr lang="en-US" baseline="0" dirty="0"/>
              <a:t> (Detailed) </a:t>
            </a:r>
            <a:r>
              <a:rPr lang="en-US" dirty="0"/>
              <a:t>Ethnic</a:t>
            </a:r>
            <a:r>
              <a:rPr lang="en-US" baseline="0" dirty="0"/>
              <a:t> Groups in Slough</a:t>
            </a:r>
            <a:endParaRPr lang="en-US" dirty="0"/>
          </a:p>
        </c:rich>
      </c:tx>
      <c:layout>
        <c:manualLayout>
          <c:xMode val="edge"/>
          <c:yMode val="edge"/>
          <c:x val="0.20298671668758386"/>
          <c:y val="3.226402350882325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rgbClr val="000000"/>
              </a:solidFill>
              <a:latin typeface="+mn-lt"/>
              <a:ea typeface="+mn-ea"/>
              <a:cs typeface="+mn-cs"/>
            </a:defRPr>
          </a:pPr>
          <a:endParaRPr lang="en-US"/>
        </a:p>
      </c:txPr>
    </c:title>
    <c:autoTitleDeleted val="0"/>
    <c:plotArea>
      <c:layout/>
      <c:barChart>
        <c:barDir val="bar"/>
        <c:grouping val="clustered"/>
        <c:varyColors val="0"/>
        <c:ser>
          <c:idx val="0"/>
          <c:order val="0"/>
          <c:tx>
            <c:strRef>
              <c:f>Sheet2!$R$1</c:f>
              <c:strCache>
                <c:ptCount val="1"/>
                <c:pt idx="0">
                  <c:v>2021 Census </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accent2"/>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Sheet2!$P$2:$P$11</c:f>
              <c:strCache>
                <c:ptCount val="10"/>
                <c:pt idx="0">
                  <c:v>Mixed/Multiple: White and Asian (unspecified)</c:v>
                </c:pt>
                <c:pt idx="1">
                  <c:v>White: Romanian</c:v>
                </c:pt>
                <c:pt idx="2">
                  <c:v>White: European Mixed</c:v>
                </c:pt>
                <c:pt idx="3">
                  <c:v>Black: Caribbean</c:v>
                </c:pt>
                <c:pt idx="4">
                  <c:v>Black: African (unspecified)</c:v>
                </c:pt>
                <c:pt idx="5">
                  <c:v>Other: Sikh</c:v>
                </c:pt>
                <c:pt idx="6">
                  <c:v>White: Polish</c:v>
                </c:pt>
                <c:pt idx="7">
                  <c:v>Asian: Indian or British Indian</c:v>
                </c:pt>
                <c:pt idx="8">
                  <c:v>Asian: Pakistani or British Pakistani</c:v>
                </c:pt>
                <c:pt idx="9">
                  <c:v>White: English, Welsh, Scottish, Northern Irish or British</c:v>
                </c:pt>
              </c:strCache>
            </c:strRef>
          </c:cat>
          <c:val>
            <c:numRef>
              <c:f>Sheet2!$R$2:$R$11</c:f>
              <c:numCache>
                <c:formatCode>0%</c:formatCode>
                <c:ptCount val="10"/>
                <c:pt idx="0">
                  <c:v>1.2271293375394322E-2</c:v>
                </c:pt>
                <c:pt idx="1">
                  <c:v>1.4246056782334385E-2</c:v>
                </c:pt>
                <c:pt idx="2">
                  <c:v>1.4908517350157729E-2</c:v>
                </c:pt>
                <c:pt idx="3">
                  <c:v>1.7470031545741324E-2</c:v>
                </c:pt>
                <c:pt idx="4">
                  <c:v>1.8504731861198737E-2</c:v>
                </c:pt>
                <c:pt idx="5">
                  <c:v>2.0189274447949528E-2</c:v>
                </c:pt>
                <c:pt idx="6">
                  <c:v>4.9072555205047316E-2</c:v>
                </c:pt>
                <c:pt idx="7">
                  <c:v>0.1905930599369085</c:v>
                </c:pt>
                <c:pt idx="8">
                  <c:v>0.21651104100946372</c:v>
                </c:pt>
                <c:pt idx="9">
                  <c:v>0.24033438485804418</c:v>
                </c:pt>
              </c:numCache>
            </c:numRef>
          </c:val>
          <c:extLst>
            <c:ext xmlns:c16="http://schemas.microsoft.com/office/drawing/2014/chart" uri="{C3380CC4-5D6E-409C-BE32-E72D297353CC}">
              <c16:uniqueId val="{00000000-E4AC-44D6-AAA3-7ACB377E6FDC}"/>
            </c:ext>
          </c:extLst>
        </c:ser>
        <c:dLbls>
          <c:dLblPos val="outEnd"/>
          <c:showLegendKey val="0"/>
          <c:showVal val="1"/>
          <c:showCatName val="0"/>
          <c:showSerName val="0"/>
          <c:showPercent val="0"/>
          <c:showBubbleSize val="0"/>
        </c:dLbls>
        <c:gapWidth val="182"/>
        <c:axId val="963262736"/>
        <c:axId val="963259784"/>
      </c:barChart>
      <c:catAx>
        <c:axId val="96326273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rgbClr val="000000"/>
                </a:solidFill>
                <a:latin typeface="+mn-lt"/>
                <a:ea typeface="+mn-ea"/>
                <a:cs typeface="+mn-cs"/>
              </a:defRPr>
            </a:pPr>
            <a:endParaRPr lang="en-US"/>
          </a:p>
        </c:txPr>
        <c:crossAx val="963259784"/>
        <c:crosses val="autoZero"/>
        <c:auto val="1"/>
        <c:lblAlgn val="ctr"/>
        <c:lblOffset val="100"/>
        <c:noMultiLvlLbl val="0"/>
      </c:catAx>
      <c:valAx>
        <c:axId val="96325978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rgbClr val="000000"/>
                </a:solidFill>
                <a:latin typeface="+mn-lt"/>
                <a:ea typeface="+mn-ea"/>
                <a:cs typeface="+mn-cs"/>
              </a:defRPr>
            </a:pPr>
            <a:endParaRPr lang="en-US"/>
          </a:p>
        </c:txPr>
        <c:crossAx val="96326273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rgbClr val="000000"/>
                </a:solidFill>
                <a:latin typeface="+mn-lt"/>
                <a:ea typeface="+mn-ea"/>
                <a:cs typeface="+mn-cs"/>
              </a:defRPr>
            </a:pPr>
            <a:r>
              <a:rPr lang="en-GB">
                <a:solidFill>
                  <a:srgbClr val="000000"/>
                </a:solidFill>
              </a:rPr>
              <a:t>Religion</a:t>
            </a:r>
          </a:p>
        </c:rich>
      </c:tx>
      <c:overlay val="0"/>
      <c:spPr>
        <a:noFill/>
        <a:ln>
          <a:noFill/>
        </a:ln>
        <a:effectLst/>
      </c:spPr>
      <c:txPr>
        <a:bodyPr rot="0" spcFirstLastPara="1" vertOverflow="ellipsis" vert="horz" wrap="square" anchor="ctr" anchorCtr="1"/>
        <a:lstStyle/>
        <a:p>
          <a:pPr>
            <a:defRPr sz="1400" b="0" i="0" u="none" strike="noStrike" kern="1200" spc="0" baseline="0">
              <a:solidFill>
                <a:srgbClr val="000000"/>
              </a:solidFill>
              <a:latin typeface="+mn-lt"/>
              <a:ea typeface="+mn-ea"/>
              <a:cs typeface="+mn-cs"/>
            </a:defRPr>
          </a:pPr>
          <a:endParaRPr lang="en-US"/>
        </a:p>
      </c:txPr>
    </c:title>
    <c:autoTitleDeleted val="0"/>
    <c:plotArea>
      <c:layout/>
      <c:barChart>
        <c:barDir val="bar"/>
        <c:grouping val="clustered"/>
        <c:varyColors val="0"/>
        <c:ser>
          <c:idx val="2"/>
          <c:order val="0"/>
          <c:tx>
            <c:strRef>
              <c:f>Religion!$E$33</c:f>
              <c:strCache>
                <c:ptCount val="1"/>
                <c:pt idx="0">
                  <c:v>England (2021)</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rgbClr val="0070C0"/>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Religion!$B$34:$B$42</c:f>
              <c:strCache>
                <c:ptCount val="9"/>
                <c:pt idx="0">
                  <c:v>Jewish</c:v>
                </c:pt>
                <c:pt idx="1">
                  <c:v>Other religion</c:v>
                </c:pt>
                <c:pt idx="2">
                  <c:v>Buddhist</c:v>
                </c:pt>
                <c:pt idx="3">
                  <c:v>Not answered</c:v>
                </c:pt>
                <c:pt idx="4">
                  <c:v>Hindu</c:v>
                </c:pt>
                <c:pt idx="5">
                  <c:v>Sikh</c:v>
                </c:pt>
                <c:pt idx="6">
                  <c:v>No religion</c:v>
                </c:pt>
                <c:pt idx="7">
                  <c:v>Muslim</c:v>
                </c:pt>
                <c:pt idx="8">
                  <c:v>Christian</c:v>
                </c:pt>
              </c:strCache>
            </c:strRef>
          </c:cat>
          <c:val>
            <c:numRef>
              <c:f>Religion!$E$34:$E$42</c:f>
              <c:numCache>
                <c:formatCode>0.0%</c:formatCode>
                <c:ptCount val="9"/>
                <c:pt idx="0">
                  <c:v>4.7669104476597366E-3</c:v>
                </c:pt>
                <c:pt idx="1">
                  <c:v>5.8843993193278933E-3</c:v>
                </c:pt>
                <c:pt idx="2">
                  <c:v>4.6456501506247612E-3</c:v>
                </c:pt>
                <c:pt idx="3">
                  <c:v>6.0197293512655542E-2</c:v>
                </c:pt>
                <c:pt idx="4">
                  <c:v>1.8065713096933462E-2</c:v>
                </c:pt>
                <c:pt idx="5">
                  <c:v>9.2067898402210593E-3</c:v>
                </c:pt>
                <c:pt idx="6">
                  <c:v>0.3667135138564584</c:v>
                </c:pt>
                <c:pt idx="7">
                  <c:v>6.7289480794918075E-2</c:v>
                </c:pt>
                <c:pt idx="8">
                  <c:v>0.46323024898120108</c:v>
                </c:pt>
              </c:numCache>
            </c:numRef>
          </c:val>
          <c:extLst>
            <c:ext xmlns:c16="http://schemas.microsoft.com/office/drawing/2014/chart" uri="{C3380CC4-5D6E-409C-BE32-E72D297353CC}">
              <c16:uniqueId val="{00000000-DDFC-4FE3-8F2E-7BA56161CABA}"/>
            </c:ext>
          </c:extLst>
        </c:ser>
        <c:ser>
          <c:idx val="0"/>
          <c:order val="2"/>
          <c:tx>
            <c:strRef>
              <c:f>Religion!$C$33</c:f>
              <c:strCache>
                <c:ptCount val="1"/>
                <c:pt idx="0">
                  <c:v>Slough (2021)</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rgbClr val="00B0F0"/>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Religion!$B$34:$B$42</c:f>
              <c:strCache>
                <c:ptCount val="9"/>
                <c:pt idx="0">
                  <c:v>Jewish</c:v>
                </c:pt>
                <c:pt idx="1">
                  <c:v>Other religion</c:v>
                </c:pt>
                <c:pt idx="2">
                  <c:v>Buddhist</c:v>
                </c:pt>
                <c:pt idx="3">
                  <c:v>Not answered</c:v>
                </c:pt>
                <c:pt idx="4">
                  <c:v>Hindu</c:v>
                </c:pt>
                <c:pt idx="5">
                  <c:v>Sikh</c:v>
                </c:pt>
                <c:pt idx="6">
                  <c:v>No religion</c:v>
                </c:pt>
                <c:pt idx="7">
                  <c:v>Muslim</c:v>
                </c:pt>
                <c:pt idx="8">
                  <c:v>Christian</c:v>
                </c:pt>
              </c:strCache>
            </c:strRef>
          </c:cat>
          <c:val>
            <c:numRef>
              <c:f>Religion!$C$34:$C$42</c:f>
              <c:numCache>
                <c:formatCode>0.0%</c:formatCode>
                <c:ptCount val="9"/>
                <c:pt idx="0">
                  <c:v>5.3627760252365926E-4</c:v>
                </c:pt>
                <c:pt idx="1">
                  <c:v>4.5173501577287067E-3</c:v>
                </c:pt>
                <c:pt idx="2">
                  <c:v>4.8958990536277606E-3</c:v>
                </c:pt>
                <c:pt idx="3">
                  <c:v>5.3905362776025235E-2</c:v>
                </c:pt>
                <c:pt idx="4">
                  <c:v>7.787381703470031E-2</c:v>
                </c:pt>
                <c:pt idx="5">
                  <c:v>0.11347003154574133</c:v>
                </c:pt>
                <c:pt idx="6">
                  <c:v>0.13076340694006308</c:v>
                </c:pt>
                <c:pt idx="7">
                  <c:v>0.29439116719242903</c:v>
                </c:pt>
                <c:pt idx="8">
                  <c:v>0.31964668769716087</c:v>
                </c:pt>
              </c:numCache>
            </c:numRef>
          </c:val>
          <c:extLst>
            <c:ext xmlns:c16="http://schemas.microsoft.com/office/drawing/2014/chart" uri="{C3380CC4-5D6E-409C-BE32-E72D297353CC}">
              <c16:uniqueId val="{00000001-DDFC-4FE3-8F2E-7BA56161CABA}"/>
            </c:ext>
          </c:extLst>
        </c:ser>
        <c:dLbls>
          <c:dLblPos val="outEnd"/>
          <c:showLegendKey val="0"/>
          <c:showVal val="1"/>
          <c:showCatName val="0"/>
          <c:showSerName val="0"/>
          <c:showPercent val="0"/>
          <c:showBubbleSize val="0"/>
        </c:dLbls>
        <c:gapWidth val="182"/>
        <c:axId val="978117712"/>
        <c:axId val="978118040"/>
        <c:extLst>
          <c:ext xmlns:c15="http://schemas.microsoft.com/office/drawing/2012/chart" uri="{02D57815-91ED-43cb-92C2-25804820EDAC}">
            <c15:filteredBarSeries>
              <c15:ser>
                <c:idx val="1"/>
                <c:order val="1"/>
                <c:tx>
                  <c:strRef>
                    <c:extLst>
                      <c:ext uri="{02D57815-91ED-43cb-92C2-25804820EDAC}">
                        <c15:formulaRef>
                          <c15:sqref>Religion!$D$33</c15:sqref>
                        </c15:formulaRef>
                      </c:ext>
                    </c:extLst>
                    <c:strCache>
                      <c:ptCount val="1"/>
                      <c:pt idx="0">
                        <c:v>Slough (2011)</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uri="{02D57815-91ED-43cb-92C2-25804820EDAC}">
                        <c15:formulaRef>
                          <c15:sqref>Religion!$B$34:$B$42</c15:sqref>
                        </c15:formulaRef>
                      </c:ext>
                    </c:extLst>
                    <c:strCache>
                      <c:ptCount val="9"/>
                      <c:pt idx="0">
                        <c:v>Jewish</c:v>
                      </c:pt>
                      <c:pt idx="1">
                        <c:v>Other religion</c:v>
                      </c:pt>
                      <c:pt idx="2">
                        <c:v>Buddhist</c:v>
                      </c:pt>
                      <c:pt idx="3">
                        <c:v>Not answered</c:v>
                      </c:pt>
                      <c:pt idx="4">
                        <c:v>Hindu</c:v>
                      </c:pt>
                      <c:pt idx="5">
                        <c:v>Sikh</c:v>
                      </c:pt>
                      <c:pt idx="6">
                        <c:v>No religion</c:v>
                      </c:pt>
                      <c:pt idx="7">
                        <c:v>Muslim</c:v>
                      </c:pt>
                      <c:pt idx="8">
                        <c:v>Christian</c:v>
                      </c:pt>
                    </c:strCache>
                  </c:strRef>
                </c:cat>
                <c:val>
                  <c:numRef>
                    <c:extLst>
                      <c:ext uri="{02D57815-91ED-43cb-92C2-25804820EDAC}">
                        <c15:formulaRef>
                          <c15:sqref>Religion!$D$34:$D$42</c15:sqref>
                        </c15:formulaRef>
                      </c:ext>
                    </c:extLst>
                    <c:numCache>
                      <c:formatCode>0.0%</c:formatCode>
                      <c:ptCount val="9"/>
                      <c:pt idx="0">
                        <c:v>6.2051995292607251E-4</c:v>
                      </c:pt>
                      <c:pt idx="1">
                        <c:v>3.4378231874754822E-3</c:v>
                      </c:pt>
                      <c:pt idx="2">
                        <c:v>5.2993830462537E-3</c:v>
                      </c:pt>
                      <c:pt idx="3">
                        <c:v>5.6745479833101527E-2</c:v>
                      </c:pt>
                      <c:pt idx="4">
                        <c:v>6.1645447737241899E-2</c:v>
                      </c:pt>
                      <c:pt idx="5">
                        <c:v>0.10619450090938269</c:v>
                      </c:pt>
                      <c:pt idx="6">
                        <c:v>0.12142220320245355</c:v>
                      </c:pt>
                      <c:pt idx="7">
                        <c:v>0.23290895474483791</c:v>
                      </c:pt>
                      <c:pt idx="8">
                        <c:v>0.41172568738632714</c:v>
                      </c:pt>
                    </c:numCache>
                  </c:numRef>
                </c:val>
                <c:extLst>
                  <c:ext xmlns:c16="http://schemas.microsoft.com/office/drawing/2014/chart" uri="{C3380CC4-5D6E-409C-BE32-E72D297353CC}">
                    <c16:uniqueId val="{00000002-DDFC-4FE3-8F2E-7BA56161CABA}"/>
                  </c:ext>
                </c:extLst>
              </c15:ser>
            </c15:filteredBarSeries>
          </c:ext>
        </c:extLst>
      </c:barChart>
      <c:catAx>
        <c:axId val="97811771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rgbClr val="000000"/>
                </a:solidFill>
                <a:latin typeface="+mn-lt"/>
                <a:ea typeface="+mn-ea"/>
                <a:cs typeface="+mn-cs"/>
              </a:defRPr>
            </a:pPr>
            <a:endParaRPr lang="en-US"/>
          </a:p>
        </c:txPr>
        <c:crossAx val="978118040"/>
        <c:crosses val="autoZero"/>
        <c:auto val="1"/>
        <c:lblAlgn val="ctr"/>
        <c:lblOffset val="100"/>
        <c:noMultiLvlLbl val="0"/>
      </c:catAx>
      <c:valAx>
        <c:axId val="978118040"/>
        <c:scaling>
          <c:orientation val="minMax"/>
        </c:scaling>
        <c:delete val="0"/>
        <c:axPos val="b"/>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rgbClr val="000000"/>
                </a:solidFill>
                <a:latin typeface="+mn-lt"/>
                <a:ea typeface="+mn-ea"/>
                <a:cs typeface="+mn-cs"/>
              </a:defRPr>
            </a:pPr>
            <a:endParaRPr lang="en-US"/>
          </a:p>
        </c:txPr>
        <c:crossAx val="978117712"/>
        <c:crosses val="autoZero"/>
        <c:crossBetween val="between"/>
      </c:valAx>
      <c:spPr>
        <a:noFill/>
        <a:ln>
          <a:noFill/>
        </a:ln>
        <a:effectLst/>
      </c:spPr>
    </c:plotArea>
    <c:legend>
      <c:legendPos val="b"/>
      <c:legendEntry>
        <c:idx val="0"/>
        <c:txPr>
          <a:bodyPr rot="0" spcFirstLastPara="1" vertOverflow="ellipsis" vert="horz" wrap="square" anchor="ctr" anchorCtr="1"/>
          <a:lstStyle/>
          <a:p>
            <a:pPr>
              <a:defRPr sz="900" b="0" i="0" u="none" strike="noStrike" kern="1200" baseline="0">
                <a:solidFill>
                  <a:srgbClr val="00B0F0"/>
                </a:solidFill>
                <a:latin typeface="+mn-lt"/>
                <a:ea typeface="+mn-ea"/>
                <a:cs typeface="+mn-cs"/>
              </a:defRPr>
            </a:pPr>
            <a:endParaRPr lang="en-US"/>
          </a:p>
        </c:txPr>
      </c:legendEntry>
      <c:legendEntry>
        <c:idx val="1"/>
        <c:txPr>
          <a:bodyPr rot="0" spcFirstLastPara="1" vertOverflow="ellipsis" vert="horz" wrap="square" anchor="ctr" anchorCtr="1"/>
          <a:lstStyle/>
          <a:p>
            <a:pPr>
              <a:defRPr sz="900" b="1" i="0" u="none" strike="noStrike" kern="1200" baseline="0">
                <a:solidFill>
                  <a:srgbClr val="0070C0"/>
                </a:solidFill>
                <a:latin typeface="+mn-lt"/>
                <a:ea typeface="+mn-ea"/>
                <a:cs typeface="+mn-cs"/>
              </a:defRPr>
            </a:pPr>
            <a:endParaRPr lang="en-US"/>
          </a:p>
        </c:txPr>
      </c:legendEntry>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rgbClr val="000000"/>
                </a:solidFill>
                <a:latin typeface="+mn-lt"/>
                <a:ea typeface="+mn-ea"/>
                <a:cs typeface="+mn-cs"/>
              </a:defRPr>
            </a:pPr>
            <a:r>
              <a:rPr lang="en-GB" dirty="0">
                <a:solidFill>
                  <a:srgbClr val="000000"/>
                </a:solidFill>
              </a:rPr>
              <a:t>Disability (Standardised %</a:t>
            </a:r>
            <a:r>
              <a:rPr lang="en-GB" baseline="30000" dirty="0">
                <a:solidFill>
                  <a:srgbClr val="000000"/>
                </a:solidFill>
              </a:rPr>
              <a:t>1</a:t>
            </a:r>
            <a:r>
              <a:rPr lang="en-GB" dirty="0">
                <a:solidFill>
                  <a:srgbClr val="000000"/>
                </a:solidFill>
              </a:rPr>
              <a:t>)</a:t>
            </a:r>
          </a:p>
        </c:rich>
      </c:tx>
      <c:overlay val="0"/>
      <c:spPr>
        <a:noFill/>
        <a:ln>
          <a:noFill/>
        </a:ln>
        <a:effectLst/>
      </c:spPr>
      <c:txPr>
        <a:bodyPr rot="0" spcFirstLastPara="1" vertOverflow="ellipsis" vert="horz" wrap="square" anchor="ctr" anchorCtr="1"/>
        <a:lstStyle/>
        <a:p>
          <a:pPr>
            <a:defRPr sz="1400" b="0" i="0" u="none" strike="noStrike" kern="1200" spc="0" baseline="0">
              <a:solidFill>
                <a:srgbClr val="000000"/>
              </a:solidFill>
              <a:latin typeface="+mn-lt"/>
              <a:ea typeface="+mn-ea"/>
              <a:cs typeface="+mn-cs"/>
            </a:defRPr>
          </a:pPr>
          <a:endParaRPr lang="en-US"/>
        </a:p>
      </c:txPr>
    </c:title>
    <c:autoTitleDeleted val="0"/>
    <c:plotArea>
      <c:layout/>
      <c:barChart>
        <c:barDir val="bar"/>
        <c:grouping val="clustered"/>
        <c:varyColors val="0"/>
        <c:ser>
          <c:idx val="0"/>
          <c:order val="0"/>
          <c:tx>
            <c:strRef>
              <c:f>Disability!$P$20</c:f>
              <c:strCache>
                <c:ptCount val="1"/>
                <c:pt idx="0">
                  <c:v>England (2021)</c:v>
                </c:pt>
              </c:strCache>
            </c:strRef>
          </c:tx>
          <c:spPr>
            <a:solidFill>
              <a:schemeClr val="bg2">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2">
                        <a:lumMod val="60000"/>
                        <a:lumOff val="4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Disability!$M$21:$M$24</c:f>
              <c:strCache>
                <c:ptCount val="4"/>
                <c:pt idx="0">
                  <c:v>Not disabled under the Equality Act</c:v>
                </c:pt>
                <c:pt idx="1">
                  <c:v>Disabled under the Equality Act: Day-to-day activities limited a little</c:v>
                </c:pt>
                <c:pt idx="2">
                  <c:v>Disabled under the Equality Act: Day-to-day activities limited a lot</c:v>
                </c:pt>
                <c:pt idx="3">
                  <c:v>Disabled under the Equality Act: Total</c:v>
                </c:pt>
              </c:strCache>
            </c:strRef>
          </c:cat>
          <c:val>
            <c:numRef>
              <c:f>Disability!$P$21:$P$24</c:f>
              <c:numCache>
                <c:formatCode>General</c:formatCode>
                <c:ptCount val="4"/>
                <c:pt idx="0">
                  <c:v>82.3</c:v>
                </c:pt>
                <c:pt idx="1">
                  <c:v>10.199999999999999</c:v>
                </c:pt>
                <c:pt idx="2">
                  <c:v>7.5</c:v>
                </c:pt>
                <c:pt idx="3">
                  <c:v>17.7</c:v>
                </c:pt>
              </c:numCache>
            </c:numRef>
          </c:val>
          <c:extLst>
            <c:ext xmlns:c16="http://schemas.microsoft.com/office/drawing/2014/chart" uri="{C3380CC4-5D6E-409C-BE32-E72D297353CC}">
              <c16:uniqueId val="{00000000-E4D2-49C7-B147-C3FB600677D8}"/>
            </c:ext>
          </c:extLst>
        </c:ser>
        <c:ser>
          <c:idx val="1"/>
          <c:order val="1"/>
          <c:tx>
            <c:strRef>
              <c:f>Disability!$N$20</c:f>
              <c:strCache>
                <c:ptCount val="1"/>
                <c:pt idx="0">
                  <c:v>Slough (2021)</c:v>
                </c:pt>
              </c:strCache>
            </c:strRef>
          </c:tx>
          <c:spPr>
            <a:solidFill>
              <a:schemeClr val="bg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2"/>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Disability!$M$21:$M$24</c:f>
              <c:strCache>
                <c:ptCount val="4"/>
                <c:pt idx="0">
                  <c:v>Not disabled under the Equality Act</c:v>
                </c:pt>
                <c:pt idx="1">
                  <c:v>Disabled under the Equality Act: Day-to-day activities limited a little</c:v>
                </c:pt>
                <c:pt idx="2">
                  <c:v>Disabled under the Equality Act: Day-to-day activities limited a lot</c:v>
                </c:pt>
                <c:pt idx="3">
                  <c:v>Disabled under the Equality Act: Total</c:v>
                </c:pt>
              </c:strCache>
            </c:strRef>
          </c:cat>
          <c:val>
            <c:numRef>
              <c:f>Disability!$N$21:$N$24</c:f>
              <c:numCache>
                <c:formatCode>General</c:formatCode>
                <c:ptCount val="4"/>
                <c:pt idx="0">
                  <c:v>84.9</c:v>
                </c:pt>
                <c:pt idx="1">
                  <c:v>8.1</c:v>
                </c:pt>
                <c:pt idx="2">
                  <c:v>7</c:v>
                </c:pt>
                <c:pt idx="3">
                  <c:v>15.1</c:v>
                </c:pt>
              </c:numCache>
            </c:numRef>
          </c:val>
          <c:extLst>
            <c:ext xmlns:c16="http://schemas.microsoft.com/office/drawing/2014/chart" uri="{C3380CC4-5D6E-409C-BE32-E72D297353CC}">
              <c16:uniqueId val="{00000001-E4D2-49C7-B147-C3FB600677D8}"/>
            </c:ext>
          </c:extLst>
        </c:ser>
        <c:dLbls>
          <c:dLblPos val="outEnd"/>
          <c:showLegendKey val="0"/>
          <c:showVal val="1"/>
          <c:showCatName val="0"/>
          <c:showSerName val="0"/>
          <c:showPercent val="0"/>
          <c:showBubbleSize val="0"/>
        </c:dLbls>
        <c:gapWidth val="182"/>
        <c:axId val="889619672"/>
        <c:axId val="889623280"/>
      </c:barChart>
      <c:catAx>
        <c:axId val="88961967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rgbClr val="000000"/>
                </a:solidFill>
                <a:latin typeface="+mn-lt"/>
                <a:ea typeface="+mn-ea"/>
                <a:cs typeface="+mn-cs"/>
              </a:defRPr>
            </a:pPr>
            <a:endParaRPr lang="en-US"/>
          </a:p>
        </c:txPr>
        <c:crossAx val="889623280"/>
        <c:crosses val="autoZero"/>
        <c:auto val="1"/>
        <c:lblAlgn val="ctr"/>
        <c:lblOffset val="100"/>
        <c:noMultiLvlLbl val="0"/>
      </c:catAx>
      <c:valAx>
        <c:axId val="88962328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rgbClr val="000000"/>
                </a:solidFill>
                <a:latin typeface="+mn-lt"/>
                <a:ea typeface="+mn-ea"/>
                <a:cs typeface="+mn-cs"/>
              </a:defRPr>
            </a:pPr>
            <a:endParaRPr lang="en-US"/>
          </a:p>
        </c:txPr>
        <c:crossAx val="889619672"/>
        <c:crosses val="autoZero"/>
        <c:crossBetween val="between"/>
      </c:valAx>
      <c:spPr>
        <a:noFill/>
        <a:ln>
          <a:noFill/>
        </a:ln>
        <a:effectLst/>
      </c:spPr>
    </c:plotArea>
    <c:legend>
      <c:legendPos val="b"/>
      <c:legendEntry>
        <c:idx val="0"/>
        <c:txPr>
          <a:bodyPr rot="0" spcFirstLastPara="1" vertOverflow="ellipsis" vert="horz" wrap="square" anchor="ctr" anchorCtr="1"/>
          <a:lstStyle/>
          <a:p>
            <a:pPr>
              <a:defRPr sz="900" b="0" i="0" u="none" strike="noStrike" kern="1200" baseline="0">
                <a:solidFill>
                  <a:schemeClr val="bg2"/>
                </a:solidFill>
                <a:latin typeface="+mn-lt"/>
                <a:ea typeface="+mn-ea"/>
                <a:cs typeface="+mn-cs"/>
              </a:defRPr>
            </a:pPr>
            <a:endParaRPr lang="en-US"/>
          </a:p>
        </c:txPr>
      </c:legendEntry>
      <c:legendEntry>
        <c:idx val="1"/>
        <c:txPr>
          <a:bodyPr rot="0" spcFirstLastPara="1" vertOverflow="ellipsis" vert="horz" wrap="square" anchor="ctr" anchorCtr="1"/>
          <a:lstStyle/>
          <a:p>
            <a:pPr>
              <a:defRPr sz="900" b="0" i="0" u="none" strike="noStrike" kern="1200" baseline="0">
                <a:solidFill>
                  <a:schemeClr val="bg2">
                    <a:lumMod val="60000"/>
                    <a:lumOff val="40000"/>
                  </a:schemeClr>
                </a:solidFill>
                <a:latin typeface="+mn-lt"/>
                <a:ea typeface="+mn-ea"/>
                <a:cs typeface="+mn-cs"/>
              </a:defRPr>
            </a:pPr>
            <a:endParaRPr lang="en-US"/>
          </a:p>
        </c:txPr>
      </c:legendEntry>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rgbClr val="000000"/>
                </a:solidFill>
                <a:latin typeface="+mn-lt"/>
                <a:ea typeface="+mn-ea"/>
                <a:cs typeface="+mn-cs"/>
              </a:defRPr>
            </a:pPr>
            <a:r>
              <a:rPr lang="en-GB">
                <a:solidFill>
                  <a:srgbClr val="000000"/>
                </a:solidFill>
              </a:rPr>
              <a:t>Number of Disabled People in Household</a:t>
            </a:r>
          </a:p>
        </c:rich>
      </c:tx>
      <c:overlay val="0"/>
      <c:spPr>
        <a:noFill/>
        <a:ln>
          <a:noFill/>
        </a:ln>
        <a:effectLst/>
      </c:spPr>
      <c:txPr>
        <a:bodyPr rot="0" spcFirstLastPara="1" vertOverflow="ellipsis" vert="horz" wrap="square" anchor="ctr" anchorCtr="1"/>
        <a:lstStyle/>
        <a:p>
          <a:pPr>
            <a:defRPr sz="1400" b="0" i="0" u="none" strike="noStrike" kern="1200" spc="0" baseline="0">
              <a:solidFill>
                <a:srgbClr val="000000"/>
              </a:solidFill>
              <a:latin typeface="+mn-lt"/>
              <a:ea typeface="+mn-ea"/>
              <a:cs typeface="+mn-cs"/>
            </a:defRPr>
          </a:pPr>
          <a:endParaRPr lang="en-US"/>
        </a:p>
      </c:txPr>
    </c:title>
    <c:autoTitleDeleted val="0"/>
    <c:plotArea>
      <c:layout/>
      <c:barChart>
        <c:barDir val="bar"/>
        <c:grouping val="clustered"/>
        <c:varyColors val="0"/>
        <c:ser>
          <c:idx val="0"/>
          <c:order val="0"/>
          <c:tx>
            <c:strRef>
              <c:f>Disability!$AA$34</c:f>
              <c:strCache>
                <c:ptCount val="1"/>
                <c:pt idx="0">
                  <c:v>England (2021)</c:v>
                </c:pt>
              </c:strCache>
            </c:strRef>
          </c:tx>
          <c:spPr>
            <a:solidFill>
              <a:schemeClr val="bg2">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2">
                        <a:lumMod val="60000"/>
                        <a:lumOff val="4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Disability!$X$35:$X$37</c:f>
              <c:strCache>
                <c:ptCount val="3"/>
                <c:pt idx="0">
                  <c:v>2 or more people disabled under the Equality Act in household</c:v>
                </c:pt>
                <c:pt idx="1">
                  <c:v>1 person disabled under the Equality Act in household</c:v>
                </c:pt>
                <c:pt idx="2">
                  <c:v>Total households with one or more disabled people</c:v>
                </c:pt>
              </c:strCache>
            </c:strRef>
          </c:cat>
          <c:val>
            <c:numRef>
              <c:f>Disability!$AA$35:$AA$37</c:f>
              <c:numCache>
                <c:formatCode>0.0%</c:formatCode>
                <c:ptCount val="3"/>
                <c:pt idx="0">
                  <c:v>6.647040237309261E-2</c:v>
                </c:pt>
                <c:pt idx="1">
                  <c:v>0.25388545057760287</c:v>
                </c:pt>
                <c:pt idx="2">
                  <c:v>0.32035585295069546</c:v>
                </c:pt>
              </c:numCache>
            </c:numRef>
          </c:val>
          <c:extLst>
            <c:ext xmlns:c16="http://schemas.microsoft.com/office/drawing/2014/chart" uri="{C3380CC4-5D6E-409C-BE32-E72D297353CC}">
              <c16:uniqueId val="{00000000-4200-4FBD-BB43-A765A799663C}"/>
            </c:ext>
          </c:extLst>
        </c:ser>
        <c:ser>
          <c:idx val="2"/>
          <c:order val="2"/>
          <c:tx>
            <c:strRef>
              <c:f>Disability!$Y$34</c:f>
              <c:strCache>
                <c:ptCount val="1"/>
                <c:pt idx="0">
                  <c:v>Slough (2021)</c:v>
                </c:pt>
              </c:strCache>
            </c:strRef>
          </c:tx>
          <c:spPr>
            <a:solidFill>
              <a:schemeClr val="bg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2"/>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Disability!$X$35:$X$37</c:f>
              <c:strCache>
                <c:ptCount val="3"/>
                <c:pt idx="0">
                  <c:v>2 or more people disabled under the Equality Act in household</c:v>
                </c:pt>
                <c:pt idx="1">
                  <c:v>1 person disabled under the Equality Act in household</c:v>
                </c:pt>
                <c:pt idx="2">
                  <c:v>Total households with one or more disabled people</c:v>
                </c:pt>
              </c:strCache>
            </c:strRef>
          </c:cat>
          <c:val>
            <c:numRef>
              <c:f>Disability!$Y$35:$Y$37</c:f>
              <c:numCache>
                <c:formatCode>0.0%</c:formatCode>
                <c:ptCount val="3"/>
                <c:pt idx="0">
                  <c:v>5.7188638574671422E-2</c:v>
                </c:pt>
                <c:pt idx="1">
                  <c:v>0.20620719913015279</c:v>
                </c:pt>
                <c:pt idx="2">
                  <c:v>0.26339583770482422</c:v>
                </c:pt>
              </c:numCache>
            </c:numRef>
          </c:val>
          <c:extLst>
            <c:ext xmlns:c16="http://schemas.microsoft.com/office/drawing/2014/chart" uri="{C3380CC4-5D6E-409C-BE32-E72D297353CC}">
              <c16:uniqueId val="{00000001-4200-4FBD-BB43-A765A799663C}"/>
            </c:ext>
          </c:extLst>
        </c:ser>
        <c:dLbls>
          <c:dLblPos val="outEnd"/>
          <c:showLegendKey val="0"/>
          <c:showVal val="1"/>
          <c:showCatName val="0"/>
          <c:showSerName val="0"/>
          <c:showPercent val="0"/>
          <c:showBubbleSize val="0"/>
        </c:dLbls>
        <c:gapWidth val="182"/>
        <c:axId val="606493592"/>
        <c:axId val="606493920"/>
        <c:extLst>
          <c:ext xmlns:c15="http://schemas.microsoft.com/office/drawing/2012/chart" uri="{02D57815-91ED-43cb-92C2-25804820EDAC}">
            <c15:filteredBarSeries>
              <c15:ser>
                <c:idx val="1"/>
                <c:order val="1"/>
                <c:tx>
                  <c:strRef>
                    <c:extLst>
                      <c:ext uri="{02D57815-91ED-43cb-92C2-25804820EDAC}">
                        <c15:formulaRef>
                          <c15:sqref>Disability!$Z$34</c15:sqref>
                        </c15:formulaRef>
                      </c:ext>
                    </c:extLst>
                    <c:strCache>
                      <c:ptCount val="1"/>
                      <c:pt idx="0">
                        <c:v>Slough (2011)</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uri="{02D57815-91ED-43cb-92C2-25804820EDAC}">
                        <c15:formulaRef>
                          <c15:sqref>Disability!$X$35:$X$37</c15:sqref>
                        </c15:formulaRef>
                      </c:ext>
                    </c:extLst>
                    <c:strCache>
                      <c:ptCount val="3"/>
                      <c:pt idx="0">
                        <c:v>2 or more people disabled under the Equality Act in household</c:v>
                      </c:pt>
                      <c:pt idx="1">
                        <c:v>1 person disabled under the Equality Act in household</c:v>
                      </c:pt>
                      <c:pt idx="2">
                        <c:v>Total households with one or more disabled people</c:v>
                      </c:pt>
                    </c:strCache>
                  </c:strRef>
                </c:cat>
                <c:val>
                  <c:numRef>
                    <c:extLst>
                      <c:ext uri="{02D57815-91ED-43cb-92C2-25804820EDAC}">
                        <c15:formulaRef>
                          <c15:sqref>Disability!$Z$35:$Z$37</c15:sqref>
                        </c15:formulaRef>
                      </c:ext>
                    </c:extLst>
                    <c:numCache>
                      <c:formatCode>0.0%</c:formatCode>
                      <c:ptCount val="3"/>
                      <c:pt idx="0">
                        <c:v>6.3526769885356341E-2</c:v>
                      </c:pt>
                      <c:pt idx="1">
                        <c:v>0.22432336603238387</c:v>
                      </c:pt>
                      <c:pt idx="2">
                        <c:v>0.28785013591774022</c:v>
                      </c:pt>
                    </c:numCache>
                  </c:numRef>
                </c:val>
                <c:extLst>
                  <c:ext xmlns:c16="http://schemas.microsoft.com/office/drawing/2014/chart" uri="{C3380CC4-5D6E-409C-BE32-E72D297353CC}">
                    <c16:uniqueId val="{00000002-4200-4FBD-BB43-A765A799663C}"/>
                  </c:ext>
                </c:extLst>
              </c15:ser>
            </c15:filteredBarSeries>
          </c:ext>
        </c:extLst>
      </c:barChart>
      <c:catAx>
        <c:axId val="60649359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rgbClr val="000000"/>
                </a:solidFill>
                <a:latin typeface="+mn-lt"/>
                <a:ea typeface="+mn-ea"/>
                <a:cs typeface="+mn-cs"/>
              </a:defRPr>
            </a:pPr>
            <a:endParaRPr lang="en-US"/>
          </a:p>
        </c:txPr>
        <c:crossAx val="606493920"/>
        <c:crosses val="autoZero"/>
        <c:auto val="1"/>
        <c:lblAlgn val="ctr"/>
        <c:lblOffset val="100"/>
        <c:noMultiLvlLbl val="0"/>
      </c:catAx>
      <c:valAx>
        <c:axId val="606493920"/>
        <c:scaling>
          <c:orientation val="minMax"/>
        </c:scaling>
        <c:delete val="0"/>
        <c:axPos val="b"/>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rgbClr val="000000"/>
                </a:solidFill>
                <a:latin typeface="+mn-lt"/>
                <a:ea typeface="+mn-ea"/>
                <a:cs typeface="+mn-cs"/>
              </a:defRPr>
            </a:pPr>
            <a:endParaRPr lang="en-US"/>
          </a:p>
        </c:txPr>
        <c:crossAx val="606493592"/>
        <c:crosses val="autoZero"/>
        <c:crossBetween val="between"/>
      </c:valAx>
      <c:spPr>
        <a:noFill/>
        <a:ln>
          <a:noFill/>
        </a:ln>
        <a:effectLst/>
      </c:spPr>
    </c:plotArea>
    <c:legend>
      <c:legendPos val="b"/>
      <c:legendEntry>
        <c:idx val="0"/>
        <c:txPr>
          <a:bodyPr rot="0" spcFirstLastPara="1" vertOverflow="ellipsis" vert="horz" wrap="square" anchor="ctr" anchorCtr="1"/>
          <a:lstStyle/>
          <a:p>
            <a:pPr>
              <a:defRPr sz="900" b="0" i="0" u="none" strike="noStrike" kern="1200" baseline="0">
                <a:solidFill>
                  <a:schemeClr val="bg2"/>
                </a:solidFill>
                <a:latin typeface="+mn-lt"/>
                <a:ea typeface="+mn-ea"/>
                <a:cs typeface="+mn-cs"/>
              </a:defRPr>
            </a:pPr>
            <a:endParaRPr lang="en-US"/>
          </a:p>
        </c:txPr>
      </c:legendEntry>
      <c:legendEntry>
        <c:idx val="1"/>
        <c:txPr>
          <a:bodyPr rot="0" spcFirstLastPara="1" vertOverflow="ellipsis" vert="horz" wrap="square" anchor="ctr" anchorCtr="1"/>
          <a:lstStyle/>
          <a:p>
            <a:pPr>
              <a:defRPr sz="900" b="0" i="0" u="none" strike="noStrike" kern="1200" baseline="0">
                <a:solidFill>
                  <a:schemeClr val="bg2">
                    <a:lumMod val="60000"/>
                    <a:lumOff val="40000"/>
                  </a:schemeClr>
                </a:solidFill>
                <a:latin typeface="+mn-lt"/>
                <a:ea typeface="+mn-ea"/>
                <a:cs typeface="+mn-cs"/>
              </a:defRPr>
            </a:pPr>
            <a:endParaRPr lang="en-US"/>
          </a:p>
        </c:txPr>
      </c:legendEntry>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rgbClr val="000000"/>
                </a:solidFill>
                <a:latin typeface="+mn-lt"/>
                <a:ea typeface="+mn-ea"/>
                <a:cs typeface="+mn-cs"/>
              </a:defRPr>
            </a:pPr>
            <a:r>
              <a:rPr lang="en-GB">
                <a:solidFill>
                  <a:srgbClr val="000000"/>
                </a:solidFill>
              </a:rPr>
              <a:t>Marital Status</a:t>
            </a:r>
          </a:p>
        </c:rich>
      </c:tx>
      <c:overlay val="0"/>
      <c:spPr>
        <a:noFill/>
        <a:ln>
          <a:noFill/>
        </a:ln>
        <a:effectLst/>
      </c:spPr>
      <c:txPr>
        <a:bodyPr rot="0" spcFirstLastPara="1" vertOverflow="ellipsis" vert="horz" wrap="square" anchor="ctr" anchorCtr="1"/>
        <a:lstStyle/>
        <a:p>
          <a:pPr>
            <a:defRPr sz="1400" b="0" i="0" u="none" strike="noStrike" kern="1200" spc="0" baseline="0">
              <a:solidFill>
                <a:srgbClr val="000000"/>
              </a:solidFill>
              <a:latin typeface="+mn-lt"/>
              <a:ea typeface="+mn-ea"/>
              <a:cs typeface="+mn-cs"/>
            </a:defRPr>
          </a:pPr>
          <a:endParaRPr lang="en-US"/>
        </a:p>
      </c:txPr>
    </c:title>
    <c:autoTitleDeleted val="0"/>
    <c:plotArea>
      <c:layout/>
      <c:barChart>
        <c:barDir val="bar"/>
        <c:grouping val="clustered"/>
        <c:varyColors val="0"/>
        <c:ser>
          <c:idx val="2"/>
          <c:order val="0"/>
          <c:tx>
            <c:strRef>
              <c:f>Marital!$H$47</c:f>
              <c:strCache>
                <c:ptCount val="1"/>
                <c:pt idx="0">
                  <c:v>England (2021)</c:v>
                </c:pt>
              </c:strCache>
            </c:strRef>
          </c:tx>
          <c:spPr>
            <a:solidFill>
              <a:schemeClr val="accent5">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accent5">
                        <a:lumMod val="7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Marital!$B$48:$B$55</c:f>
              <c:strCache>
                <c:ptCount val="8"/>
                <c:pt idx="0">
                  <c:v>Divorced or dissolved civil partnership</c:v>
                </c:pt>
                <c:pt idx="1">
                  <c:v>Widowed or surviving partner</c:v>
                </c:pt>
                <c:pt idx="2">
                  <c:v>Separated (but still married or in a civil partnership)</c:v>
                </c:pt>
                <c:pt idx="3">
                  <c:v>Registered civil partnership: Same sex</c:v>
                </c:pt>
                <c:pt idx="4">
                  <c:v>Registered civil partnership: Opposite sex</c:v>
                </c:pt>
                <c:pt idx="5">
                  <c:v>Married: Same sex</c:v>
                </c:pt>
                <c:pt idx="6">
                  <c:v>Married: Opposite sex</c:v>
                </c:pt>
                <c:pt idx="7">
                  <c:v>Never married or registered a civil partnership</c:v>
                </c:pt>
              </c:strCache>
            </c:strRef>
          </c:cat>
          <c:val>
            <c:numRef>
              <c:f>Marital!$H$48:$H$55</c:f>
              <c:numCache>
                <c:formatCode>0.0%</c:formatCode>
                <c:ptCount val="8"/>
                <c:pt idx="0">
                  <c:v>9.0674090877168864E-2</c:v>
                </c:pt>
                <c:pt idx="1">
                  <c:v>2.2464385114625163E-2</c:v>
                </c:pt>
                <c:pt idx="2">
                  <c:v>6.0643784808458424E-2</c:v>
                </c:pt>
                <c:pt idx="3">
                  <c:v>1.3802477742659658E-3</c:v>
                </c:pt>
                <c:pt idx="4">
                  <c:v>7.4047496773151067E-4</c:v>
                </c:pt>
                <c:pt idx="5">
                  <c:v>2.7715156209961898E-3</c:v>
                </c:pt>
                <c:pt idx="6">
                  <c:v>0.44203238653667098</c:v>
                </c:pt>
                <c:pt idx="7">
                  <c:v>0.37929311430008295</c:v>
                </c:pt>
              </c:numCache>
            </c:numRef>
          </c:val>
          <c:extLst>
            <c:ext xmlns:c16="http://schemas.microsoft.com/office/drawing/2014/chart" uri="{C3380CC4-5D6E-409C-BE32-E72D297353CC}">
              <c16:uniqueId val="{00000000-475B-41CC-B22F-59891391F1B7}"/>
            </c:ext>
          </c:extLst>
        </c:ser>
        <c:ser>
          <c:idx val="1"/>
          <c:order val="2"/>
          <c:tx>
            <c:strRef>
              <c:f>Marital!$G$47</c:f>
              <c:strCache>
                <c:ptCount val="1"/>
                <c:pt idx="0">
                  <c:v>Slough (2021)</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accent5"/>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Marital!$B$48:$B$55</c:f>
              <c:strCache>
                <c:ptCount val="8"/>
                <c:pt idx="0">
                  <c:v>Divorced or dissolved civil partnership</c:v>
                </c:pt>
                <c:pt idx="1">
                  <c:v>Widowed or surviving partner</c:v>
                </c:pt>
                <c:pt idx="2">
                  <c:v>Separated (but still married or in a civil partnership)</c:v>
                </c:pt>
                <c:pt idx="3">
                  <c:v>Registered civil partnership: Same sex</c:v>
                </c:pt>
                <c:pt idx="4">
                  <c:v>Registered civil partnership: Opposite sex</c:v>
                </c:pt>
                <c:pt idx="5">
                  <c:v>Married: Same sex</c:v>
                </c:pt>
                <c:pt idx="6">
                  <c:v>Married: Opposite sex</c:v>
                </c:pt>
                <c:pt idx="7">
                  <c:v>Never married or registered a civil partnership</c:v>
                </c:pt>
              </c:strCache>
            </c:strRef>
          </c:cat>
          <c:val>
            <c:numRef>
              <c:f>Marital!$G$48:$G$55</c:f>
              <c:numCache>
                <c:formatCode>0.0%</c:formatCode>
                <c:ptCount val="8"/>
                <c:pt idx="0">
                  <c:v>7.3983452729290688E-2</c:v>
                </c:pt>
                <c:pt idx="1">
                  <c:v>4.3310463121783875E-2</c:v>
                </c:pt>
                <c:pt idx="2">
                  <c:v>2.4593885581676925E-2</c:v>
                </c:pt>
                <c:pt idx="3">
                  <c:v>6.3902061682305858E-4</c:v>
                </c:pt>
                <c:pt idx="4">
                  <c:v>6.8946961288803683E-4</c:v>
                </c:pt>
                <c:pt idx="5">
                  <c:v>1.6900413681767733E-3</c:v>
                </c:pt>
                <c:pt idx="6">
                  <c:v>0.50280832744761716</c:v>
                </c:pt>
                <c:pt idx="7">
                  <c:v>0.35228533952174351</c:v>
                </c:pt>
              </c:numCache>
            </c:numRef>
          </c:val>
          <c:extLst>
            <c:ext xmlns:c16="http://schemas.microsoft.com/office/drawing/2014/chart" uri="{C3380CC4-5D6E-409C-BE32-E72D297353CC}">
              <c16:uniqueId val="{00000001-475B-41CC-B22F-59891391F1B7}"/>
            </c:ext>
          </c:extLst>
        </c:ser>
        <c:dLbls>
          <c:dLblPos val="outEnd"/>
          <c:showLegendKey val="0"/>
          <c:showVal val="1"/>
          <c:showCatName val="0"/>
          <c:showSerName val="0"/>
          <c:showPercent val="0"/>
          <c:showBubbleSize val="0"/>
        </c:dLbls>
        <c:gapWidth val="182"/>
        <c:axId val="1014362584"/>
        <c:axId val="961917304"/>
        <c:extLst>
          <c:ext xmlns:c15="http://schemas.microsoft.com/office/drawing/2012/chart" uri="{02D57815-91ED-43cb-92C2-25804820EDAC}">
            <c15:filteredBarSeries>
              <c15:ser>
                <c:idx val="0"/>
                <c:order val="1"/>
                <c:tx>
                  <c:strRef>
                    <c:extLst>
                      <c:ext uri="{02D57815-91ED-43cb-92C2-25804820EDAC}">
                        <c15:formulaRef>
                          <c15:sqref>Marital!$F$47</c15:sqref>
                        </c15:formulaRef>
                      </c:ext>
                    </c:extLst>
                    <c:strCache>
                      <c:ptCount val="1"/>
                      <c:pt idx="0">
                        <c:v>Slough (2011)</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uri="{02D57815-91ED-43cb-92C2-25804820EDAC}">
                        <c15:formulaRef>
                          <c15:sqref>Marital!$B$48:$B$55</c15:sqref>
                        </c15:formulaRef>
                      </c:ext>
                    </c:extLst>
                    <c:strCache>
                      <c:ptCount val="8"/>
                      <c:pt idx="0">
                        <c:v>Divorced or dissolved civil partnership</c:v>
                      </c:pt>
                      <c:pt idx="1">
                        <c:v>Widowed or surviving partner</c:v>
                      </c:pt>
                      <c:pt idx="2">
                        <c:v>Separated (but still married or in a civil partnership)</c:v>
                      </c:pt>
                      <c:pt idx="3">
                        <c:v>Registered civil partnership: Same sex</c:v>
                      </c:pt>
                      <c:pt idx="4">
                        <c:v>Registered civil partnership: Opposite sex</c:v>
                      </c:pt>
                      <c:pt idx="5">
                        <c:v>Married: Same sex</c:v>
                      </c:pt>
                      <c:pt idx="6">
                        <c:v>Married: Opposite sex</c:v>
                      </c:pt>
                      <c:pt idx="7">
                        <c:v>Never married or registered a civil partnership</c:v>
                      </c:pt>
                    </c:strCache>
                  </c:strRef>
                </c:cat>
                <c:val>
                  <c:numRef>
                    <c:extLst>
                      <c:ext uri="{02D57815-91ED-43cb-92C2-25804820EDAC}">
                        <c15:formulaRef>
                          <c15:sqref>Marital!$F$48:$F$55</c15:sqref>
                        </c15:formulaRef>
                      </c:ext>
                    </c:extLst>
                    <c:numCache>
                      <c:formatCode>0.0%</c:formatCode>
                      <c:ptCount val="8"/>
                      <c:pt idx="0">
                        <c:v>7.755637863941113E-2</c:v>
                      </c:pt>
                      <c:pt idx="1">
                        <c:v>5.2942003844530919E-2</c:v>
                      </c:pt>
                      <c:pt idx="2">
                        <c:v>3.4891462328285432E-2</c:v>
                      </c:pt>
                      <c:pt idx="3">
                        <c:v>1.265882132308125E-3</c:v>
                      </c:pt>
                      <c:pt idx="6">
                        <c:v>0.48490787191148205</c:v>
                      </c:pt>
                      <c:pt idx="7">
                        <c:v>0.34843640114398239</c:v>
                      </c:pt>
                    </c:numCache>
                  </c:numRef>
                </c:val>
                <c:extLst>
                  <c:ext xmlns:c16="http://schemas.microsoft.com/office/drawing/2014/chart" uri="{C3380CC4-5D6E-409C-BE32-E72D297353CC}">
                    <c16:uniqueId val="{00000002-475B-41CC-B22F-59891391F1B7}"/>
                  </c:ext>
                </c:extLst>
              </c15:ser>
            </c15:filteredBarSeries>
          </c:ext>
        </c:extLst>
      </c:barChart>
      <c:catAx>
        <c:axId val="101436258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rgbClr val="000000"/>
                </a:solidFill>
                <a:latin typeface="+mn-lt"/>
                <a:ea typeface="+mn-ea"/>
                <a:cs typeface="+mn-cs"/>
              </a:defRPr>
            </a:pPr>
            <a:endParaRPr lang="en-US"/>
          </a:p>
        </c:txPr>
        <c:crossAx val="961917304"/>
        <c:crosses val="autoZero"/>
        <c:auto val="1"/>
        <c:lblAlgn val="ctr"/>
        <c:lblOffset val="100"/>
        <c:noMultiLvlLbl val="0"/>
      </c:catAx>
      <c:valAx>
        <c:axId val="961917304"/>
        <c:scaling>
          <c:orientation val="minMax"/>
        </c:scaling>
        <c:delete val="0"/>
        <c:axPos val="b"/>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rgbClr val="000000"/>
                </a:solidFill>
                <a:latin typeface="+mn-lt"/>
                <a:ea typeface="+mn-ea"/>
                <a:cs typeface="+mn-cs"/>
              </a:defRPr>
            </a:pPr>
            <a:endParaRPr lang="en-US"/>
          </a:p>
        </c:txPr>
        <c:crossAx val="1014362584"/>
        <c:crosses val="autoZero"/>
        <c:crossBetween val="between"/>
      </c:valAx>
      <c:spPr>
        <a:noFill/>
        <a:ln>
          <a:noFill/>
        </a:ln>
        <a:effectLst/>
      </c:spPr>
    </c:plotArea>
    <c:legend>
      <c:legendPos val="b"/>
      <c:legendEntry>
        <c:idx val="0"/>
        <c:txPr>
          <a:bodyPr rot="0" spcFirstLastPara="1" vertOverflow="ellipsis" vert="horz" wrap="square" anchor="ctr" anchorCtr="1"/>
          <a:lstStyle/>
          <a:p>
            <a:pPr>
              <a:defRPr sz="900" b="0" i="0" u="none" strike="noStrike" kern="1200" baseline="0">
                <a:solidFill>
                  <a:schemeClr val="accent5"/>
                </a:solidFill>
                <a:latin typeface="+mn-lt"/>
                <a:ea typeface="+mn-ea"/>
                <a:cs typeface="+mn-cs"/>
              </a:defRPr>
            </a:pPr>
            <a:endParaRPr lang="en-US"/>
          </a:p>
        </c:txPr>
      </c:legendEntry>
      <c:legendEntry>
        <c:idx val="1"/>
        <c:txPr>
          <a:bodyPr rot="0" spcFirstLastPara="1" vertOverflow="ellipsis" vert="horz" wrap="square" anchor="ctr" anchorCtr="1"/>
          <a:lstStyle/>
          <a:p>
            <a:pPr>
              <a:defRPr sz="900" b="0" i="0" u="none" strike="noStrike" kern="1200" baseline="0">
                <a:solidFill>
                  <a:schemeClr val="accent5">
                    <a:lumMod val="75000"/>
                  </a:schemeClr>
                </a:solidFill>
                <a:latin typeface="+mn-lt"/>
                <a:ea typeface="+mn-ea"/>
                <a:cs typeface="+mn-cs"/>
              </a:defRPr>
            </a:pPr>
            <a:endParaRPr lang="en-US"/>
          </a:p>
        </c:txPr>
      </c:legendEntry>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29DACE4-53C6-45E8-8C5D-2F2846E35D4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3AF357E6-C45E-4F3A-944D-C49EF93AEA3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E285AA6-75B6-4F9E-8352-E26E5677EFE4}" type="datetimeFigureOut">
              <a:rPr lang="en-GB" smtClean="0"/>
              <a:t>11/07/2024</a:t>
            </a:fld>
            <a:endParaRPr lang="en-GB"/>
          </a:p>
        </p:txBody>
      </p:sp>
      <p:sp>
        <p:nvSpPr>
          <p:cNvPr id="4" name="Footer Placeholder 3">
            <a:extLst>
              <a:ext uri="{FF2B5EF4-FFF2-40B4-BE49-F238E27FC236}">
                <a16:creationId xmlns:a16="http://schemas.microsoft.com/office/drawing/2014/main" id="{B6274179-E091-4A2F-A411-1841BCC56E0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7C5FE897-6821-412C-A2C2-FAD8CEDCFFF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756F5E1-618B-435F-8D06-E2C19C134961}" type="slidenum">
              <a:rPr lang="en-GB" smtClean="0"/>
              <a:t>‹#›</a:t>
            </a:fld>
            <a:endParaRPr lang="en-GB"/>
          </a:p>
        </p:txBody>
      </p:sp>
    </p:spTree>
    <p:extLst>
      <p:ext uri="{BB962C8B-B14F-4D97-AF65-F5344CB8AC3E}">
        <p14:creationId xmlns:p14="http://schemas.microsoft.com/office/powerpoint/2010/main" val="4287449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CA14CA1-86C1-4A55-A916-640CD0FA96E2}" type="datetimeFigureOut">
              <a:rPr lang="en-GB" smtClean="0"/>
              <a:t>11/07/2024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CD363B-970A-4047-B9D9-AA8D65AF0A58}" type="slidenum">
              <a:rPr lang="en-GB" smtClean="0"/>
              <a:t>‹#›</a:t>
            </a:fld>
            <a:endParaRPr lang="en-GB"/>
          </a:p>
        </p:txBody>
      </p:sp>
    </p:spTree>
    <p:extLst>
      <p:ext uri="{BB962C8B-B14F-4D97-AF65-F5344CB8AC3E}">
        <p14:creationId xmlns:p14="http://schemas.microsoft.com/office/powerpoint/2010/main" val="28766560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6CD363B-970A-4047-B9D9-AA8D65AF0A58}" type="slidenum">
              <a:rPr lang="en-GB" smtClean="0"/>
              <a:t>1</a:t>
            </a:fld>
            <a:endParaRPr lang="en-GB"/>
          </a:p>
        </p:txBody>
      </p:sp>
    </p:spTree>
    <p:extLst>
      <p:ext uri="{BB962C8B-B14F-4D97-AF65-F5344CB8AC3E}">
        <p14:creationId xmlns:p14="http://schemas.microsoft.com/office/powerpoint/2010/main" val="35973979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6CD363B-970A-4047-B9D9-AA8D65AF0A58}" type="slidenum">
              <a:rPr lang="en-GB" smtClean="0"/>
              <a:t>14</a:t>
            </a:fld>
            <a:endParaRPr lang="en-GB"/>
          </a:p>
        </p:txBody>
      </p:sp>
    </p:spTree>
    <p:extLst>
      <p:ext uri="{BB962C8B-B14F-4D97-AF65-F5344CB8AC3E}">
        <p14:creationId xmlns:p14="http://schemas.microsoft.com/office/powerpoint/2010/main" val="7845191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Source: 2021 Census.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Disability data can be downloaded from here: https://www.ons.gov.uk/peoplepopulationandcommunity/healthandsocialcare/healthandwellbeing/bulletins/disabilityenglandandwales/census2021</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i="0" baseline="300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baseline="30000" dirty="0">
                <a:solidFill>
                  <a:schemeClr val="dk1"/>
                </a:solidFill>
                <a:effectLst/>
                <a:latin typeface="+mn-lt"/>
                <a:ea typeface="+mn-ea"/>
                <a:cs typeface="+mn-cs"/>
              </a:rPr>
              <a:t>1</a:t>
            </a:r>
            <a:r>
              <a:rPr lang="en-GB" sz="1200" b="1" i="0" dirty="0">
                <a:solidFill>
                  <a:srgbClr val="323132"/>
                </a:solidFill>
                <a:effectLst/>
                <a:latin typeface="open sans" panose="020B0606030504020204" pitchFamily="34" charset="0"/>
                <a:ea typeface="+mn-ea"/>
                <a:cs typeface="+mn-cs"/>
              </a:rPr>
              <a:t>Age Standardisation</a:t>
            </a:r>
          </a:p>
          <a:p>
            <a:pPr algn="l"/>
            <a:r>
              <a:rPr lang="en-GB" b="0" i="0" dirty="0">
                <a:solidFill>
                  <a:srgbClr val="323132"/>
                </a:solidFill>
                <a:effectLst/>
              </a:rPr>
              <a:t>Disability is closely related to the age of a population. For example, in a more elderly population, you would expect more disability. Slough has a younger population than the England average</a:t>
            </a:r>
            <a:r>
              <a:rPr lang="en-GB" dirty="0">
                <a:solidFill>
                  <a:srgbClr val="333333"/>
                </a:solidFill>
              </a:rPr>
              <a:t>. Therefore, it would be expected that Slough would have less disability than areas with an older population. </a:t>
            </a:r>
            <a:endParaRPr lang="en-GB" b="0" i="0" dirty="0">
              <a:solidFill>
                <a:srgbClr val="333333"/>
              </a:solidFill>
              <a:effectLst/>
            </a:endParaRPr>
          </a:p>
          <a:p>
            <a:pPr algn="l"/>
            <a:r>
              <a:rPr lang="en-GB" dirty="0">
                <a:solidFill>
                  <a:srgbClr val="333333"/>
                </a:solidFill>
              </a:rPr>
              <a:t>Differences in populations’ age structures can make it difficult to compare between time periods and geographic areas (e.g., is there a genuine difference in health or is the difference due to a higher number of young people in one group?). </a:t>
            </a:r>
            <a:r>
              <a:rPr lang="en-GB" b="0" i="0" dirty="0">
                <a:solidFill>
                  <a:srgbClr val="323132"/>
                </a:solidFill>
                <a:effectLst/>
              </a:rPr>
              <a:t>To overcome this, the ONS has age-standardised 2021 disability data. Age-standardisation mathematically adjusts </a:t>
            </a:r>
            <a:r>
              <a:rPr lang="en-GB" dirty="0">
                <a:solidFill>
                  <a:srgbClr val="323132"/>
                </a:solidFill>
              </a:rPr>
              <a:t>the data to have the same age structure as a “standard population”. </a:t>
            </a:r>
            <a:r>
              <a:rPr lang="en-GB" dirty="0">
                <a:solidFill>
                  <a:srgbClr val="222222"/>
                </a:solidFill>
              </a:rPr>
              <a:t>This gives the two groups the same age distribution structure to </a:t>
            </a:r>
            <a:r>
              <a:rPr lang="en-GB" b="0" i="0" dirty="0">
                <a:solidFill>
                  <a:srgbClr val="323132"/>
                </a:solidFill>
                <a:effectLst/>
              </a:rPr>
              <a:t>allow for comparisons between the groups, represented as a percentage. This wil</a:t>
            </a:r>
            <a:r>
              <a:rPr lang="en-GB" dirty="0">
                <a:solidFill>
                  <a:srgbClr val="323132"/>
                </a:solidFill>
              </a:rPr>
              <a:t>l allow for comparisons between the 2021 and 2011 census and between Slough and the England average. </a:t>
            </a:r>
            <a:r>
              <a:rPr lang="en-GB" b="0" i="0" dirty="0">
                <a:solidFill>
                  <a:srgbClr val="222222"/>
                </a:solidFill>
                <a:effectLst/>
              </a:rPr>
              <a:t>To find out more, please read</a:t>
            </a:r>
            <a:r>
              <a:rPr lang="en-GB" b="1" i="0" dirty="0">
                <a:solidFill>
                  <a:srgbClr val="222222"/>
                </a:solidFill>
                <a:effectLst/>
              </a:rPr>
              <a:t> </a:t>
            </a:r>
            <a:r>
              <a:rPr lang="en-GB" b="0" i="0" dirty="0">
                <a:solidFill>
                  <a:srgbClr val="222222"/>
                </a:solidFill>
                <a:effectLst/>
              </a:rPr>
              <a:t>https://blog.ons.gov.uk/2023/01/19/age-standardising-data-what-does-this-mean-and-why-does-it-matter/</a:t>
            </a:r>
            <a:endParaRPr lang="en-GB" sz="1200" b="0" i="0" dirty="0">
              <a:solidFill>
                <a:srgbClr val="222222"/>
              </a:solidFill>
              <a:effectLst/>
              <a:latin typeface="open sans" panose="020B0606030504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dirty="0">
                <a:solidFill>
                  <a:schemeClr val="dk1"/>
                </a:solidFill>
                <a:effectLst/>
                <a:latin typeface="+mn-lt"/>
                <a:ea typeface="+mn-ea"/>
                <a:cs typeface="+mn-cs"/>
              </a:rPr>
              <a:t>This slide uses standardised proportions for the graph and non-standardised data for the table. When comparing between geographical areas (e.g., Slough and England) or time periods (i.e., 2011 and 2021), t</a:t>
            </a:r>
            <a:r>
              <a:rPr lang="en-GB" b="0" i="0" dirty="0">
                <a:solidFill>
                  <a:srgbClr val="323132"/>
                </a:solidFill>
                <a:effectLst/>
                <a:latin typeface="open sans" panose="020B0606030504020204" pitchFamily="34" charset="0"/>
              </a:rPr>
              <a:t>he ONS recommends using the age-standardised proportions from the graph. The age-standardised data accounts for differences in the age structure of a population, allowing for better comparison of how a specific variable (e.g., health) is different. </a:t>
            </a:r>
          </a:p>
          <a:p>
            <a:pPr algn="l"/>
            <a:endParaRPr lang="en-GB" sz="1200" b="0" i="0" dirty="0">
              <a:solidFill>
                <a:srgbClr val="323132"/>
              </a:solidFill>
              <a:effectLst/>
              <a:latin typeface="open sans" panose="020B0606030504020204" pitchFamily="34" charset="0"/>
              <a:ea typeface="+mn-ea"/>
              <a:cs typeface="+mn-cs"/>
            </a:endParaRPr>
          </a:p>
        </p:txBody>
      </p:sp>
      <p:sp>
        <p:nvSpPr>
          <p:cNvPr id="4" name="Slide Number Placeholder 3"/>
          <p:cNvSpPr>
            <a:spLocks noGrp="1"/>
          </p:cNvSpPr>
          <p:nvPr>
            <p:ph type="sldNum" sz="quarter" idx="5"/>
          </p:nvPr>
        </p:nvSpPr>
        <p:spPr/>
        <p:txBody>
          <a:bodyPr/>
          <a:lstStyle/>
          <a:p>
            <a:fld id="{66CD363B-970A-4047-B9D9-AA8D65AF0A58}" type="slidenum">
              <a:rPr lang="en-GB" smtClean="0"/>
              <a:t>15</a:t>
            </a:fld>
            <a:endParaRPr lang="en-GB" dirty="0"/>
          </a:p>
        </p:txBody>
      </p:sp>
    </p:spTree>
    <p:extLst>
      <p:ext uri="{BB962C8B-B14F-4D97-AF65-F5344CB8AC3E}">
        <p14:creationId xmlns:p14="http://schemas.microsoft.com/office/powerpoint/2010/main" val="3102864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Source: 2021 Census.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Disability data can be downloaded from here: https://www.ons.gov.uk/peoplepopulationandcommunity/healthandsocialcare/healthandwellbeing/bulletins/disabilityenglandandwales/census2021</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i="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dirty="0">
                <a:solidFill>
                  <a:schemeClr val="dk1"/>
                </a:solidFill>
                <a:effectLst/>
                <a:latin typeface="+mn-lt"/>
                <a:ea typeface="+mn-ea"/>
                <a:cs typeface="+mn-cs"/>
              </a:rPr>
              <a:t>This slide uses non-standardised data for both the graph and table. This data does not need to be age-standardised as it uses the number of households, not residents, and therefore is not affected by differences in the age structure of populations. </a:t>
            </a:r>
          </a:p>
        </p:txBody>
      </p:sp>
      <p:sp>
        <p:nvSpPr>
          <p:cNvPr id="4" name="Slide Number Placeholder 3"/>
          <p:cNvSpPr>
            <a:spLocks noGrp="1"/>
          </p:cNvSpPr>
          <p:nvPr>
            <p:ph type="sldNum" sz="quarter" idx="5"/>
          </p:nvPr>
        </p:nvSpPr>
        <p:spPr/>
        <p:txBody>
          <a:bodyPr/>
          <a:lstStyle/>
          <a:p>
            <a:fld id="{66CD363B-970A-4047-B9D9-AA8D65AF0A58}" type="slidenum">
              <a:rPr lang="en-GB" smtClean="0"/>
              <a:t>16</a:t>
            </a:fld>
            <a:endParaRPr lang="en-GB" dirty="0"/>
          </a:p>
        </p:txBody>
      </p:sp>
    </p:spTree>
    <p:extLst>
      <p:ext uri="{BB962C8B-B14F-4D97-AF65-F5344CB8AC3E}">
        <p14:creationId xmlns:p14="http://schemas.microsoft.com/office/powerpoint/2010/main" val="33146742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6CD363B-970A-4047-B9D9-AA8D65AF0A58}" type="slidenum">
              <a:rPr lang="en-GB" smtClean="0"/>
              <a:t>17</a:t>
            </a:fld>
            <a:endParaRPr lang="en-GB"/>
          </a:p>
        </p:txBody>
      </p:sp>
    </p:spTree>
    <p:extLst>
      <p:ext uri="{BB962C8B-B14F-4D97-AF65-F5344CB8AC3E}">
        <p14:creationId xmlns:p14="http://schemas.microsoft.com/office/powerpoint/2010/main" val="37780405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0" i="0" dirty="0">
                <a:solidFill>
                  <a:srgbClr val="323132"/>
                </a:solidFill>
                <a:effectLst/>
                <a:latin typeface="open sans" panose="020B0606030504020204" pitchFamily="34" charset="0"/>
              </a:rPr>
              <a:t>Source: 2021 Census.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0" i="0" dirty="0">
                <a:solidFill>
                  <a:srgbClr val="323132"/>
                </a:solidFill>
                <a:effectLst/>
                <a:latin typeface="open sans" panose="020B0606030504020204" pitchFamily="34" charset="0"/>
              </a:rPr>
              <a:t>Sexual orientation data can be downloaded from here: https://www.ons.gov.uk/peoplepopulationandcommunity/culturalidentity/sexuality/bulletins/sexualorientationenglandandwales/census2021</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i="0" dirty="0">
              <a:solidFill>
                <a:srgbClr val="323132"/>
              </a:solidFill>
              <a:effectLst/>
              <a:latin typeface="open sans" panose="020B0606030504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b="0" i="0" dirty="0">
                <a:solidFill>
                  <a:srgbClr val="323132"/>
                </a:solidFill>
                <a:effectLst/>
                <a:latin typeface="open sans" panose="020B0606030504020204" pitchFamily="34" charset="0"/>
              </a:rPr>
              <a:t>These questions were voluntary and were only asked of people aged 16 years and over. </a:t>
            </a:r>
          </a:p>
          <a:p>
            <a:pPr algn="l"/>
            <a:endParaRPr lang="en-GB" b="0" i="0" dirty="0">
              <a:solidFill>
                <a:srgbClr val="323132"/>
              </a:solidFill>
              <a:effectLst/>
              <a:latin typeface="open sans" panose="020B0606030504020204" pitchFamily="34" charset="0"/>
            </a:endParaRPr>
          </a:p>
          <a:p>
            <a:pPr algn="l"/>
            <a:r>
              <a:rPr lang="en-GB" b="0" i="0" dirty="0">
                <a:solidFill>
                  <a:srgbClr val="323132"/>
                </a:solidFill>
                <a:effectLst/>
                <a:latin typeface="open sans" panose="020B0606030504020204" pitchFamily="34" charset="0"/>
              </a:rPr>
              <a:t>People were asked “Which of the following best describes your sexual orientation?”. The different sexual orientations that people could choose from included:</a:t>
            </a:r>
          </a:p>
          <a:p>
            <a:pPr marL="171450" indent="-171450" algn="l">
              <a:buFont typeface="Arial" panose="020B0604020202020204" pitchFamily="34" charset="0"/>
              <a:buChar char="•"/>
            </a:pPr>
            <a:r>
              <a:rPr lang="en-GB" b="0" i="0" dirty="0">
                <a:solidFill>
                  <a:srgbClr val="323132"/>
                </a:solidFill>
                <a:effectLst/>
                <a:latin typeface="open sans" panose="020B0606030504020204" pitchFamily="34" charset="0"/>
              </a:rPr>
              <a:t>straight or heterosexual</a:t>
            </a:r>
          </a:p>
          <a:p>
            <a:pPr marL="171450" indent="-171450" algn="l">
              <a:buFont typeface="Arial" panose="020B0604020202020204" pitchFamily="34" charset="0"/>
              <a:buChar char="•"/>
            </a:pPr>
            <a:r>
              <a:rPr lang="en-GB" b="0" i="0" dirty="0">
                <a:solidFill>
                  <a:srgbClr val="323132"/>
                </a:solidFill>
                <a:effectLst/>
                <a:latin typeface="open sans" panose="020B0606030504020204" pitchFamily="34" charset="0"/>
              </a:rPr>
              <a:t>gay or lesbian</a:t>
            </a:r>
          </a:p>
          <a:p>
            <a:pPr marL="171450" indent="-171450" algn="l">
              <a:buFont typeface="Arial" panose="020B0604020202020204" pitchFamily="34" charset="0"/>
              <a:buChar char="•"/>
            </a:pPr>
            <a:r>
              <a:rPr lang="en-GB" b="0" i="0" dirty="0">
                <a:solidFill>
                  <a:srgbClr val="323132"/>
                </a:solidFill>
                <a:effectLst/>
                <a:latin typeface="open sans" panose="020B0606030504020204" pitchFamily="34" charset="0"/>
              </a:rPr>
              <a:t>bisexual</a:t>
            </a:r>
          </a:p>
          <a:p>
            <a:pPr marL="171450" indent="-171450" algn="l">
              <a:buFont typeface="Arial" panose="020B0604020202020204" pitchFamily="34" charset="0"/>
              <a:buChar char="•"/>
            </a:pPr>
            <a:r>
              <a:rPr lang="en-GB" b="0" i="0" dirty="0">
                <a:solidFill>
                  <a:srgbClr val="323132"/>
                </a:solidFill>
                <a:effectLst/>
                <a:latin typeface="open sans" panose="020B0606030504020204" pitchFamily="34" charset="0"/>
              </a:rPr>
              <a:t>other sexual orientation</a:t>
            </a:r>
          </a:p>
          <a:p>
            <a:pPr algn="l"/>
            <a:r>
              <a:rPr lang="en-GB" b="0" i="0" dirty="0">
                <a:solidFill>
                  <a:srgbClr val="323132"/>
                </a:solidFill>
                <a:effectLst/>
                <a:latin typeface="open sans" panose="020B0606030504020204" pitchFamily="34" charset="0"/>
              </a:rPr>
              <a:t>If they selected “Other sexual orientation”, they were asked to write in the sexual orientation with which they identified. </a:t>
            </a:r>
          </a:p>
          <a:p>
            <a:pPr algn="l"/>
            <a:endParaRPr lang="en-GB" b="0" i="0" dirty="0">
              <a:solidFill>
                <a:srgbClr val="323132"/>
              </a:solidFill>
              <a:effectLst/>
              <a:latin typeface="open sans" panose="020B0606030504020204" pitchFamily="34" charset="0"/>
            </a:endParaRPr>
          </a:p>
          <a:p>
            <a:pPr algn="l"/>
            <a:r>
              <a:rPr lang="en-GB" b="0" i="0" u="sng" dirty="0">
                <a:solidFill>
                  <a:srgbClr val="323132"/>
                </a:solidFill>
                <a:effectLst/>
                <a:latin typeface="open sans" panose="020B0606030504020204" pitchFamily="34" charset="0"/>
              </a:rPr>
              <a:t>ONS Glossary</a:t>
            </a:r>
          </a:p>
          <a:p>
            <a:pPr algn="l"/>
            <a:r>
              <a:rPr lang="en-GB" b="0" i="1" dirty="0">
                <a:solidFill>
                  <a:srgbClr val="323132"/>
                </a:solidFill>
                <a:effectLst/>
                <a:latin typeface="open sans" panose="020B0606030504020204" pitchFamily="34" charset="0"/>
              </a:rPr>
              <a:t>Sexual orientation: </a:t>
            </a:r>
            <a:r>
              <a:rPr lang="en-GB" b="0" i="0" dirty="0">
                <a:solidFill>
                  <a:srgbClr val="323132"/>
                </a:solidFill>
                <a:effectLst/>
                <a:latin typeface="open sans" panose="020B0606030504020204" pitchFamily="34" charset="0"/>
              </a:rPr>
              <a:t>Sexual orientation is an umbrella term covering sexual identity, attraction, and behaviour. For an individual respondent, these may not be the same. For example, someone in an opposite-sex relationship may also experience same-sex attraction, and vice versa. This means the statistics should be interpreted purely as showing how people responded to the question, rather than being about whom they are attracted to or their actual relationships. </a:t>
            </a:r>
          </a:p>
          <a:p>
            <a:pPr algn="l"/>
            <a:r>
              <a:rPr lang="en-GB" b="0" i="0" dirty="0">
                <a:solidFill>
                  <a:srgbClr val="323132"/>
                </a:solidFill>
                <a:effectLst/>
                <a:latin typeface="open sans" panose="020B0606030504020204" pitchFamily="34" charset="0"/>
              </a:rPr>
              <a:t>The ONS did not provide glossary entries for individual sexual orientation categories because individual respondents may have differing perspectives on the exact meaning.</a:t>
            </a:r>
          </a:p>
          <a:p>
            <a:pPr algn="l"/>
            <a:endParaRPr lang="en-GB" b="0" i="0" dirty="0">
              <a:solidFill>
                <a:srgbClr val="323132"/>
              </a:solidFill>
              <a:effectLst/>
              <a:latin typeface="open sans" panose="020B0606030504020204" pitchFamily="34" charset="0"/>
            </a:endParaRPr>
          </a:p>
        </p:txBody>
      </p:sp>
      <p:sp>
        <p:nvSpPr>
          <p:cNvPr id="4" name="Slide Number Placeholder 3"/>
          <p:cNvSpPr>
            <a:spLocks noGrp="1"/>
          </p:cNvSpPr>
          <p:nvPr>
            <p:ph type="sldNum" sz="quarter" idx="5"/>
          </p:nvPr>
        </p:nvSpPr>
        <p:spPr/>
        <p:txBody>
          <a:bodyPr/>
          <a:lstStyle/>
          <a:p>
            <a:fld id="{66CD363B-970A-4047-B9D9-AA8D65AF0A58}" type="slidenum">
              <a:rPr lang="en-GB" smtClean="0"/>
              <a:t>18</a:t>
            </a:fld>
            <a:endParaRPr lang="en-GB" dirty="0"/>
          </a:p>
        </p:txBody>
      </p:sp>
    </p:spTree>
    <p:extLst>
      <p:ext uri="{BB962C8B-B14F-4D97-AF65-F5344CB8AC3E}">
        <p14:creationId xmlns:p14="http://schemas.microsoft.com/office/powerpoint/2010/main" val="40117820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Source: 2021 Census. </a:t>
            </a:r>
          </a:p>
          <a:p>
            <a:r>
              <a:rPr lang="en-GB" dirty="0"/>
              <a:t>Marital and civil partnership status data can be downloaded from here: https://www.ons.gov.uk/peoplepopulationandcommunity/householdcharacteristics/homeinternetandsocialmediausage/bulletins/householdandresidentcharacteristicsenglandandwales/census2021</a:t>
            </a:r>
          </a:p>
          <a:p>
            <a:endParaRPr lang="en-GB" dirty="0"/>
          </a:p>
          <a:p>
            <a:r>
              <a:rPr lang="en-GB" dirty="0"/>
              <a:t>This data only applies to residents aged 16 or over.</a:t>
            </a:r>
          </a:p>
          <a:p>
            <a:endParaRPr lang="en-GB" dirty="0"/>
          </a:p>
          <a:p>
            <a:pPr algn="l"/>
            <a:r>
              <a:rPr lang="en-GB" b="1" dirty="0"/>
              <a:t>Data Quality Info: </a:t>
            </a:r>
            <a:r>
              <a:rPr lang="en-GB" b="0" i="0" dirty="0">
                <a:solidFill>
                  <a:srgbClr val="323132"/>
                </a:solidFill>
                <a:effectLst/>
                <a:latin typeface="open sans" panose="020B0606030504020204" pitchFamily="34" charset="0"/>
              </a:rPr>
              <a:t>The ONS has noted that the census response data contained “implausibly” high numbers of people reporting to be in opposite-sex civil partnerships and same-sex marriages. They have corrected most of these apparent errors by using information from the relationship matrix question on the census questionnaire. However, this correction is not possible where people do not live with their current or ex-partner. This means the ONS considers estimates for the legal partnership status “Separated”, “Divorced/dissolved”, and “Widowed/surviving partners” to be reliable. However, the disaggregation of those groups by opposite- and same-sex partnerships is not. Therefore, these groups are not separated into opposite- and same-sex partnerships in the published data. </a:t>
            </a:r>
          </a:p>
          <a:p>
            <a:endParaRPr lang="en-GB" b="1" dirty="0"/>
          </a:p>
        </p:txBody>
      </p:sp>
      <p:sp>
        <p:nvSpPr>
          <p:cNvPr id="4" name="Slide Number Placeholder 3"/>
          <p:cNvSpPr>
            <a:spLocks noGrp="1"/>
          </p:cNvSpPr>
          <p:nvPr>
            <p:ph type="sldNum" sz="quarter" idx="5"/>
          </p:nvPr>
        </p:nvSpPr>
        <p:spPr/>
        <p:txBody>
          <a:bodyPr/>
          <a:lstStyle/>
          <a:p>
            <a:fld id="{66CD363B-970A-4047-B9D9-AA8D65AF0A58}" type="slidenum">
              <a:rPr lang="en-GB" smtClean="0"/>
              <a:t>20</a:t>
            </a:fld>
            <a:endParaRPr lang="en-GB" dirty="0"/>
          </a:p>
        </p:txBody>
      </p:sp>
    </p:spTree>
    <p:extLst>
      <p:ext uri="{BB962C8B-B14F-4D97-AF65-F5344CB8AC3E}">
        <p14:creationId xmlns:p14="http://schemas.microsoft.com/office/powerpoint/2010/main" val="30162622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6CD363B-970A-4047-B9D9-AA8D65AF0A58}" type="slidenum">
              <a:rPr lang="en-GB" smtClean="0"/>
              <a:t>4</a:t>
            </a:fld>
            <a:endParaRPr lang="en-GB"/>
          </a:p>
        </p:txBody>
      </p:sp>
    </p:spTree>
    <p:extLst>
      <p:ext uri="{BB962C8B-B14F-4D97-AF65-F5344CB8AC3E}">
        <p14:creationId xmlns:p14="http://schemas.microsoft.com/office/powerpoint/2010/main" val="22566739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0" i="0" dirty="0">
                <a:solidFill>
                  <a:srgbClr val="323132"/>
                </a:solidFill>
                <a:effectLst/>
                <a:latin typeface="open sans" panose="020B0606030504020204" pitchFamily="34" charset="0"/>
              </a:rPr>
              <a:t>Source: 2021 Census.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rgbClr val="333333"/>
                </a:solidFill>
              </a:rPr>
              <a:t>Age by single year data can be downloaded from here: https://www.ons.gov.uk/peoplepopulationandcommunity/populationandmigration/populationestimates/bulletins/populationandhouseholdestimatesenglandandwales/census2021unroundeddata</a:t>
            </a:r>
          </a:p>
        </p:txBody>
      </p:sp>
      <p:sp>
        <p:nvSpPr>
          <p:cNvPr id="4" name="Slide Number Placeholder 3"/>
          <p:cNvSpPr>
            <a:spLocks noGrp="1"/>
          </p:cNvSpPr>
          <p:nvPr>
            <p:ph type="sldNum" sz="quarter" idx="5"/>
          </p:nvPr>
        </p:nvSpPr>
        <p:spPr/>
        <p:txBody>
          <a:bodyPr/>
          <a:lstStyle/>
          <a:p>
            <a:fld id="{66CD363B-970A-4047-B9D9-AA8D65AF0A58}" type="slidenum">
              <a:rPr lang="en-GB" smtClean="0"/>
              <a:t>5</a:t>
            </a:fld>
            <a:endParaRPr lang="en-GB" dirty="0"/>
          </a:p>
        </p:txBody>
      </p:sp>
    </p:spTree>
    <p:extLst>
      <p:ext uri="{BB962C8B-B14F-4D97-AF65-F5344CB8AC3E}">
        <p14:creationId xmlns:p14="http://schemas.microsoft.com/office/powerpoint/2010/main" val="1813949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Source: 2021 Census.</a:t>
            </a:r>
          </a:p>
        </p:txBody>
      </p:sp>
      <p:sp>
        <p:nvSpPr>
          <p:cNvPr id="4" name="Slide Number Placeholder 3"/>
          <p:cNvSpPr>
            <a:spLocks noGrp="1"/>
          </p:cNvSpPr>
          <p:nvPr>
            <p:ph type="sldNum" sz="quarter" idx="5"/>
          </p:nvPr>
        </p:nvSpPr>
        <p:spPr/>
        <p:txBody>
          <a:bodyPr/>
          <a:lstStyle/>
          <a:p>
            <a:fld id="{66CD363B-970A-4047-B9D9-AA8D65AF0A58}" type="slidenum">
              <a:rPr lang="en-GB" smtClean="0"/>
              <a:t>6</a:t>
            </a:fld>
            <a:endParaRPr lang="en-GB"/>
          </a:p>
        </p:txBody>
      </p:sp>
    </p:spTree>
    <p:extLst>
      <p:ext uri="{BB962C8B-B14F-4D97-AF65-F5344CB8AC3E}">
        <p14:creationId xmlns:p14="http://schemas.microsoft.com/office/powerpoint/2010/main" val="24801288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0" i="0" dirty="0">
                <a:solidFill>
                  <a:srgbClr val="323132"/>
                </a:solidFill>
                <a:effectLst/>
                <a:latin typeface="open sans" panose="020B0606030504020204" pitchFamily="34" charset="0"/>
              </a:rPr>
              <a:t>Source: 2021 Census.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0" i="0" dirty="0">
                <a:solidFill>
                  <a:srgbClr val="323132"/>
                </a:solidFill>
                <a:effectLst/>
                <a:latin typeface="open sans" panose="020B0606030504020204" pitchFamily="34" charset="0"/>
              </a:rPr>
              <a:t>Gender identity data can be downloaded from here: https://www.ons.gov.uk/peoplepopulationandcommunity/culturalidentity/genderidentity/bulletins/genderidentityenglandandwales/census2021</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i="0" dirty="0">
              <a:solidFill>
                <a:srgbClr val="323132"/>
              </a:solidFill>
              <a:effectLst/>
              <a:latin typeface="open sans" panose="020B0606030504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b="0" i="0" dirty="0">
                <a:solidFill>
                  <a:srgbClr val="323132"/>
                </a:solidFill>
                <a:effectLst/>
                <a:latin typeface="open sans" panose="020B0606030504020204" pitchFamily="34" charset="0"/>
              </a:rPr>
              <a:t>The gender identity questions were voluntary and were only asked of people aged 16 years and over.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i="0" dirty="0">
              <a:solidFill>
                <a:srgbClr val="323132"/>
              </a:solidFill>
              <a:effectLst/>
              <a:latin typeface="open sans" panose="020B0606030504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b="0" i="0" baseline="30000" dirty="0">
                <a:solidFill>
                  <a:srgbClr val="323132"/>
                </a:solidFill>
                <a:effectLst/>
                <a:latin typeface="open sans" panose="020B0606030504020204" pitchFamily="34" charset="0"/>
              </a:rPr>
              <a:t>1</a:t>
            </a:r>
            <a:r>
              <a:rPr lang="en-GB" b="0" i="0" dirty="0">
                <a:solidFill>
                  <a:srgbClr val="323132"/>
                </a:solidFill>
                <a:effectLst/>
                <a:latin typeface="open sans" panose="020B0606030504020204" pitchFamily="34" charset="0"/>
              </a:rPr>
              <a:t>Many people who selected that their gender identity is different from their sex registered at birth did not write in a specific identity. This was the same nationally, not just in Slough.</a:t>
            </a:r>
          </a:p>
          <a:p>
            <a:pPr algn="l"/>
            <a:endParaRPr lang="en-GB" b="0" i="0" dirty="0">
              <a:solidFill>
                <a:srgbClr val="323132"/>
              </a:solidFill>
              <a:effectLst/>
              <a:latin typeface="open sans" panose="020B0606030504020204" pitchFamily="34" charset="0"/>
            </a:endParaRPr>
          </a:p>
          <a:p>
            <a:r>
              <a:rPr lang="en-GB" b="0" i="0" dirty="0">
                <a:solidFill>
                  <a:srgbClr val="323132"/>
                </a:solidFill>
                <a:effectLst/>
                <a:latin typeface="open sans" panose="020B0606030504020204" pitchFamily="34" charset="0"/>
              </a:rPr>
              <a:t>People were asked “Is the gender you identify with the same as your sex registered at birth?”, and had the option of selecting either “Yes” or “No”. If they selected “No”, they had the option to write in their specific gender identity.</a:t>
            </a:r>
          </a:p>
          <a:p>
            <a:endParaRPr lang="en-GB" b="1" dirty="0">
              <a:effectLst/>
            </a:endParaRPr>
          </a:p>
          <a:p>
            <a:r>
              <a:rPr lang="en-GB" b="0" u="sng" dirty="0">
                <a:effectLst/>
              </a:rPr>
              <a:t>ONS Glossary</a:t>
            </a:r>
          </a:p>
          <a:p>
            <a:pPr algn="l"/>
            <a:r>
              <a:rPr lang="en-GB" b="0" i="1" dirty="0">
                <a:solidFill>
                  <a:srgbClr val="323132"/>
                </a:solidFill>
                <a:effectLst/>
                <a:latin typeface="open sans" panose="020B0606030504020204" pitchFamily="34" charset="0"/>
              </a:rPr>
              <a:t>Gender identity: </a:t>
            </a:r>
            <a:r>
              <a:rPr lang="en-GB" b="0" i="0" dirty="0">
                <a:solidFill>
                  <a:srgbClr val="323132"/>
                </a:solidFill>
                <a:effectLst/>
                <a:latin typeface="open sans" panose="020B0606030504020204" pitchFamily="34" charset="0"/>
              </a:rPr>
              <a:t>Gender identity refers to a person’s sense of their own gender, whether male, female or another category such as non-binary. This may or may not be the same as their sex registered at birth.</a:t>
            </a:r>
          </a:p>
          <a:p>
            <a:pPr algn="l"/>
            <a:r>
              <a:rPr lang="en-GB" b="0" i="1" dirty="0">
                <a:solidFill>
                  <a:srgbClr val="323132"/>
                </a:solidFill>
                <a:effectLst/>
                <a:latin typeface="open sans" panose="020B0606030504020204" pitchFamily="34" charset="0"/>
              </a:rPr>
              <a:t>Gender identity different from sex registered at birth but no specific identity given:</a:t>
            </a:r>
            <a:r>
              <a:rPr lang="en-GB" b="0" i="0" dirty="0">
                <a:solidFill>
                  <a:srgbClr val="323132"/>
                </a:solidFill>
                <a:effectLst/>
                <a:latin typeface="open sans" panose="020B0606030504020204" pitchFamily="34" charset="0"/>
              </a:rPr>
              <a:t> These are people who answered “No” to the question “Is the gender you identify with the same as your sex registered at birth?” but did not write in a gender identity.</a:t>
            </a:r>
          </a:p>
          <a:p>
            <a:pPr algn="l"/>
            <a:r>
              <a:rPr lang="en-GB" b="0" i="1" dirty="0">
                <a:solidFill>
                  <a:srgbClr val="323132"/>
                </a:solidFill>
                <a:effectLst/>
                <a:latin typeface="open sans" panose="020B0606030504020204" pitchFamily="34" charset="0"/>
              </a:rPr>
              <a:t>Non-binary: </a:t>
            </a:r>
            <a:r>
              <a:rPr lang="en-GB" b="0" i="0" dirty="0">
                <a:solidFill>
                  <a:srgbClr val="323132"/>
                </a:solidFill>
                <a:effectLst/>
                <a:latin typeface="open sans" panose="020B0606030504020204" pitchFamily="34" charset="0"/>
              </a:rPr>
              <a:t>Someone who is non-binary does not identify with the binary categories of man and woman. In these results the category includes people who identified with the specific term “non-binary” or variants thereon. However, those who used other terms to describe an identity which was neither specifically man nor woman have been classed in “All other gender identities”.</a:t>
            </a:r>
          </a:p>
          <a:p>
            <a:pPr algn="l"/>
            <a:r>
              <a:rPr lang="en-GB" b="0" i="1" dirty="0">
                <a:solidFill>
                  <a:srgbClr val="323132"/>
                </a:solidFill>
                <a:effectLst/>
                <a:latin typeface="open sans" panose="020B0606030504020204" pitchFamily="34" charset="0"/>
              </a:rPr>
              <a:t>Trans man: </a:t>
            </a:r>
            <a:r>
              <a:rPr lang="en-GB" b="0" i="0" dirty="0">
                <a:solidFill>
                  <a:srgbClr val="323132"/>
                </a:solidFill>
                <a:effectLst/>
                <a:latin typeface="open sans" panose="020B0606030504020204" pitchFamily="34" charset="0"/>
              </a:rPr>
              <a:t>A trans man is someone who was registered female at birth, but now identifies as a man.</a:t>
            </a:r>
          </a:p>
          <a:p>
            <a:pPr algn="l"/>
            <a:r>
              <a:rPr lang="en-GB" b="0" i="1" dirty="0">
                <a:solidFill>
                  <a:srgbClr val="323132"/>
                </a:solidFill>
                <a:effectLst/>
                <a:latin typeface="open sans" panose="020B0606030504020204" pitchFamily="34" charset="0"/>
              </a:rPr>
              <a:t>Trans woman: </a:t>
            </a:r>
            <a:r>
              <a:rPr lang="en-GB" b="0" i="0" dirty="0">
                <a:solidFill>
                  <a:srgbClr val="323132"/>
                </a:solidFill>
                <a:effectLst/>
                <a:latin typeface="open sans" panose="020B0606030504020204" pitchFamily="34" charset="0"/>
              </a:rPr>
              <a:t>A trans woman is someone who was registered male at birth, but now identifies as a woman.</a:t>
            </a:r>
          </a:p>
          <a:p>
            <a:pPr marL="0" indent="0">
              <a:buFont typeface="Arial" panose="020B0604020202020204" pitchFamily="34" charset="0"/>
              <a:buNone/>
            </a:pPr>
            <a:endParaRPr lang="en-GB" sz="1200" dirty="0">
              <a:solidFill>
                <a:srgbClr val="333333"/>
              </a:solidFill>
            </a:endParaRPr>
          </a:p>
          <a:p>
            <a:pPr algn="l"/>
            <a:endParaRPr lang="en-GB" sz="1200" dirty="0">
              <a:solidFill>
                <a:srgbClr val="333333"/>
              </a:solidFill>
            </a:endParaRPr>
          </a:p>
        </p:txBody>
      </p:sp>
      <p:sp>
        <p:nvSpPr>
          <p:cNvPr id="4" name="Slide Number Placeholder 3"/>
          <p:cNvSpPr>
            <a:spLocks noGrp="1"/>
          </p:cNvSpPr>
          <p:nvPr>
            <p:ph type="sldNum" sz="quarter" idx="5"/>
          </p:nvPr>
        </p:nvSpPr>
        <p:spPr/>
        <p:txBody>
          <a:bodyPr/>
          <a:lstStyle/>
          <a:p>
            <a:fld id="{66CD363B-970A-4047-B9D9-AA8D65AF0A58}" type="slidenum">
              <a:rPr lang="en-GB" smtClean="0"/>
              <a:t>8</a:t>
            </a:fld>
            <a:endParaRPr lang="en-GB" dirty="0"/>
          </a:p>
        </p:txBody>
      </p:sp>
    </p:spTree>
    <p:extLst>
      <p:ext uri="{BB962C8B-B14F-4D97-AF65-F5344CB8AC3E}">
        <p14:creationId xmlns:p14="http://schemas.microsoft.com/office/powerpoint/2010/main" val="30769933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rgbClr val="333333"/>
                </a:solidFill>
              </a:rPr>
              <a:t>Source: Census 2021. </a:t>
            </a:r>
            <a:endParaRPr lang="en-GB" dirty="0"/>
          </a:p>
          <a:p>
            <a:r>
              <a:rPr lang="en-GB" dirty="0"/>
              <a:t>Ethnicity data can be downloaded from here: https://www.ons.gov.uk/peoplepopulationandcommunity/culturalidentity/ethnicity/bulletins/ethnicgroupenglandandwales/census2021</a:t>
            </a:r>
          </a:p>
        </p:txBody>
      </p:sp>
      <p:sp>
        <p:nvSpPr>
          <p:cNvPr id="4" name="Slide Number Placeholder 3"/>
          <p:cNvSpPr>
            <a:spLocks noGrp="1"/>
          </p:cNvSpPr>
          <p:nvPr>
            <p:ph type="sldNum" sz="quarter" idx="5"/>
          </p:nvPr>
        </p:nvSpPr>
        <p:spPr/>
        <p:txBody>
          <a:bodyPr/>
          <a:lstStyle/>
          <a:p>
            <a:fld id="{66CD363B-970A-4047-B9D9-AA8D65AF0A58}" type="slidenum">
              <a:rPr lang="en-GB" smtClean="0"/>
              <a:t>10</a:t>
            </a:fld>
            <a:endParaRPr lang="en-GB"/>
          </a:p>
        </p:txBody>
      </p:sp>
    </p:spTree>
    <p:extLst>
      <p:ext uri="{BB962C8B-B14F-4D97-AF65-F5344CB8AC3E}">
        <p14:creationId xmlns:p14="http://schemas.microsoft.com/office/powerpoint/2010/main" val="16766853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rgbClr val="333333"/>
                </a:solidFill>
              </a:rPr>
              <a:t>Source: Census 2021.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Ethnicity data can be downloaded from here: https://www.ons.gov.uk/peoplepopulationandcommunity/culturalidentity/ethnicity/bulletins/ethnicgroupenglandandwales/census2021</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solidFill>
                <a:srgbClr val="333333"/>
              </a:solidFill>
            </a:endParaRPr>
          </a:p>
        </p:txBody>
      </p:sp>
      <p:sp>
        <p:nvSpPr>
          <p:cNvPr id="4" name="Slide Number Placeholder 3"/>
          <p:cNvSpPr>
            <a:spLocks noGrp="1"/>
          </p:cNvSpPr>
          <p:nvPr>
            <p:ph type="sldNum" sz="quarter" idx="5"/>
          </p:nvPr>
        </p:nvSpPr>
        <p:spPr/>
        <p:txBody>
          <a:bodyPr/>
          <a:lstStyle/>
          <a:p>
            <a:fld id="{66CD363B-970A-4047-B9D9-AA8D65AF0A58}" type="slidenum">
              <a:rPr lang="en-GB" smtClean="0"/>
              <a:t>11</a:t>
            </a:fld>
            <a:endParaRPr lang="en-GB"/>
          </a:p>
        </p:txBody>
      </p:sp>
    </p:spTree>
    <p:extLst>
      <p:ext uri="{BB962C8B-B14F-4D97-AF65-F5344CB8AC3E}">
        <p14:creationId xmlns:p14="http://schemas.microsoft.com/office/powerpoint/2010/main" val="4799971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6CD363B-970A-4047-B9D9-AA8D65AF0A58}" type="slidenum">
              <a:rPr lang="en-GB" smtClean="0"/>
              <a:t>12</a:t>
            </a:fld>
            <a:endParaRPr lang="en-GB"/>
          </a:p>
        </p:txBody>
      </p:sp>
    </p:spTree>
    <p:extLst>
      <p:ext uri="{BB962C8B-B14F-4D97-AF65-F5344CB8AC3E}">
        <p14:creationId xmlns:p14="http://schemas.microsoft.com/office/powerpoint/2010/main" val="42467663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Source: 2021 Census. </a:t>
            </a:r>
          </a:p>
          <a:p>
            <a:r>
              <a:rPr lang="en-GB" dirty="0"/>
              <a:t>Religion data can be downloaded from here: https://www.ons.gov.uk/peoplepopulationandcommunity/culturalidentity/religion/bulletins/religionenglandandwales/census2021</a:t>
            </a:r>
          </a:p>
        </p:txBody>
      </p:sp>
      <p:sp>
        <p:nvSpPr>
          <p:cNvPr id="4" name="Slide Number Placeholder 3"/>
          <p:cNvSpPr>
            <a:spLocks noGrp="1"/>
          </p:cNvSpPr>
          <p:nvPr>
            <p:ph type="sldNum" sz="quarter" idx="5"/>
          </p:nvPr>
        </p:nvSpPr>
        <p:spPr/>
        <p:txBody>
          <a:bodyPr/>
          <a:lstStyle/>
          <a:p>
            <a:fld id="{66CD363B-970A-4047-B9D9-AA8D65AF0A58}" type="slidenum">
              <a:rPr lang="en-GB" smtClean="0"/>
              <a:t>13</a:t>
            </a:fld>
            <a:endParaRPr lang="en-GB" dirty="0"/>
          </a:p>
        </p:txBody>
      </p:sp>
    </p:spTree>
    <p:extLst>
      <p:ext uri="{BB962C8B-B14F-4D97-AF65-F5344CB8AC3E}">
        <p14:creationId xmlns:p14="http://schemas.microsoft.com/office/powerpoint/2010/main" val="883592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9E66AA"/>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0E57D9-99ED-1A40-A7A3-40A5AA277764}"/>
              </a:ext>
            </a:extLst>
          </p:cNvPr>
          <p:cNvSpPr>
            <a:spLocks noGrp="1"/>
          </p:cNvSpPr>
          <p:nvPr>
            <p:ph type="ctrTitle"/>
          </p:nvPr>
        </p:nvSpPr>
        <p:spPr>
          <a:xfrm>
            <a:off x="1524000" y="1122363"/>
            <a:ext cx="9144000" cy="2387600"/>
          </a:xfrm>
        </p:spPr>
        <p:txBody>
          <a:bodyPr anchor="b"/>
          <a:lstStyle>
            <a:lvl1pPr algn="ctr">
              <a:defRPr sz="6000">
                <a:solidFill>
                  <a:schemeClr val="bg1"/>
                </a:solidFill>
              </a:defRPr>
            </a:lvl1pPr>
          </a:lstStyle>
          <a:p>
            <a:r>
              <a:rPr lang="en-US" dirty="0"/>
              <a:t>Click to edit Master title style</a:t>
            </a:r>
          </a:p>
        </p:txBody>
      </p:sp>
      <p:sp>
        <p:nvSpPr>
          <p:cNvPr id="3" name="Subtitle 2">
            <a:extLst>
              <a:ext uri="{FF2B5EF4-FFF2-40B4-BE49-F238E27FC236}">
                <a16:creationId xmlns:a16="http://schemas.microsoft.com/office/drawing/2014/main" id="{B4306F10-97F4-D540-B2EA-84F71398B3EA}"/>
              </a:ext>
            </a:extLst>
          </p:cNvPr>
          <p:cNvSpPr>
            <a:spLocks noGrp="1"/>
          </p:cNvSpPr>
          <p:nvPr>
            <p:ph type="subTitle" idx="1"/>
          </p:nvPr>
        </p:nvSpPr>
        <p:spPr>
          <a:xfrm>
            <a:off x="1524000" y="3602038"/>
            <a:ext cx="9144000" cy="165576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3BB6AFB2-A930-7742-8436-6DCF71C6101F}"/>
              </a:ext>
            </a:extLst>
          </p:cNvPr>
          <p:cNvSpPr>
            <a:spLocks noGrp="1"/>
          </p:cNvSpPr>
          <p:nvPr>
            <p:ph type="dt" sz="half" idx="10"/>
          </p:nvPr>
        </p:nvSpPr>
        <p:spPr/>
        <p:txBody>
          <a:bodyPr/>
          <a:lstStyle/>
          <a:p>
            <a:fld id="{C2AF5FA8-569C-F642-A839-C6408FF53543}" type="datetimeFigureOut">
              <a:rPr lang="en-US" smtClean="0"/>
              <a:t>7/11/2024</a:t>
            </a:fld>
            <a:endParaRPr lang="en-US"/>
          </a:p>
        </p:txBody>
      </p:sp>
      <p:sp>
        <p:nvSpPr>
          <p:cNvPr id="5" name="Footer Placeholder 4">
            <a:extLst>
              <a:ext uri="{FF2B5EF4-FFF2-40B4-BE49-F238E27FC236}">
                <a16:creationId xmlns:a16="http://schemas.microsoft.com/office/drawing/2014/main" id="{9F6AFF11-4C2B-294C-802E-C0F447C9553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615280-5BDB-A94A-9DF5-E19FA00DC583}"/>
              </a:ext>
            </a:extLst>
          </p:cNvPr>
          <p:cNvSpPr>
            <a:spLocks noGrp="1"/>
          </p:cNvSpPr>
          <p:nvPr>
            <p:ph type="sldNum" sz="quarter" idx="12"/>
          </p:nvPr>
        </p:nvSpPr>
        <p:spPr/>
        <p:txBody>
          <a:bodyPr/>
          <a:lstStyle/>
          <a:p>
            <a:fld id="{CEDEF9C1-0071-4D4A-89AA-0CC05A8019E4}" type="slidenum">
              <a:rPr lang="en-US" smtClean="0"/>
              <a:t>‹#›</a:t>
            </a:fld>
            <a:endParaRPr lang="en-US"/>
          </a:p>
        </p:txBody>
      </p:sp>
      <p:cxnSp>
        <p:nvCxnSpPr>
          <p:cNvPr id="11" name="Straight Arrow Connector 10">
            <a:extLst>
              <a:ext uri="{FF2B5EF4-FFF2-40B4-BE49-F238E27FC236}">
                <a16:creationId xmlns:a16="http://schemas.microsoft.com/office/drawing/2014/main" id="{B644DCBF-D58A-4504-BE93-E0AD8630FB04}"/>
              </a:ext>
            </a:extLst>
          </p:cNvPr>
          <p:cNvCxnSpPr>
            <a:cxnSpLocks/>
          </p:cNvCxnSpPr>
          <p:nvPr userDrawn="1"/>
        </p:nvCxnSpPr>
        <p:spPr>
          <a:xfrm>
            <a:off x="10527506" y="6773863"/>
            <a:ext cx="1652587" cy="0"/>
          </a:xfrm>
          <a:prstGeom prst="straightConnector1">
            <a:avLst/>
          </a:prstGeom>
          <a:ln w="19050">
            <a:solidFill>
              <a:schemeClr val="bg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7847134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GO_Full Slide_1">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a:t>Click to edit Master title style</a:t>
            </a:r>
            <a:endParaRPr lang="en-GB" noProof="0"/>
          </a:p>
        </p:txBody>
      </p:sp>
      <p:sp>
        <p:nvSpPr>
          <p:cNvPr id="8" name="Content Placeholder 7"/>
          <p:cNvSpPr>
            <a:spLocks noGrp="1"/>
          </p:cNvSpPr>
          <p:nvPr>
            <p:ph sz="quarter" idx="12" hasCustomPrompt="1"/>
          </p:nvPr>
        </p:nvSpPr>
        <p:spPr>
          <a:xfrm>
            <a:off x="609611" y="1685005"/>
            <a:ext cx="8195735" cy="4068233"/>
          </a:xfrm>
        </p:spPr>
        <p:txBody>
          <a:bodyPr/>
          <a:lstStyle>
            <a:lvl1pPr marL="0" indent="0">
              <a:defRPr sz="1600" b="0" baseline="0"/>
            </a:lvl1pPr>
            <a:lvl2pPr>
              <a:defRPr sz="1600"/>
            </a:lvl2pPr>
            <a:lvl3pPr>
              <a:defRPr sz="1600"/>
            </a:lvl3pPr>
            <a:lvl4pPr>
              <a:defRPr sz="1600"/>
            </a:lvl4pPr>
            <a:lvl5pPr>
              <a:defRPr sz="1600"/>
            </a:lvl5pPr>
          </a:lstStyle>
          <a:p>
            <a:pPr lvl="0"/>
            <a:r>
              <a:rPr lang="en-GB" noProof="0"/>
              <a:t>Click to edit Master text styles (Century Gothic Regular 10pt)</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13" name="Text Placeholder 5"/>
          <p:cNvSpPr>
            <a:spLocks noGrp="1"/>
          </p:cNvSpPr>
          <p:nvPr>
            <p:ph type="body" sz="quarter" idx="16"/>
          </p:nvPr>
        </p:nvSpPr>
        <p:spPr>
          <a:xfrm>
            <a:off x="609611" y="1154241"/>
            <a:ext cx="7260167" cy="403645"/>
          </a:xfrm>
        </p:spPr>
        <p:txBody>
          <a:bodyPr>
            <a:noAutofit/>
          </a:bodyPr>
          <a:lstStyle>
            <a:lvl1pPr marL="0" indent="0">
              <a:defRPr sz="1100" b="1" i="0" cap="all" baseline="0">
                <a:solidFill>
                  <a:schemeClr val="bg2"/>
                </a:solidFill>
              </a:defRPr>
            </a:lvl1pPr>
          </a:lstStyle>
          <a:p>
            <a:pPr lvl="0"/>
            <a:r>
              <a:rPr lang="en-US" noProof="0" dirty="0"/>
              <a:t>Click to edit Master text styles</a:t>
            </a:r>
          </a:p>
        </p:txBody>
      </p:sp>
    </p:spTree>
    <p:extLst>
      <p:ext uri="{BB962C8B-B14F-4D97-AF65-F5344CB8AC3E}">
        <p14:creationId xmlns:p14="http://schemas.microsoft.com/office/powerpoint/2010/main" val="3417002008"/>
      </p:ext>
    </p:extLst>
  </p:cSld>
  <p:clrMapOvr>
    <a:masterClrMapping/>
  </p:clrMapOvr>
  <p:extLst>
    <p:ext uri="{DCECCB84-F9BA-43D5-87BE-67443E8EF086}">
      <p15:sldGuideLst xmlns:p15="http://schemas.microsoft.com/office/powerpoint/2012/main">
        <p15:guide id="1" orient="horz" pos="2268">
          <p15:clr>
            <a:srgbClr val="FBAE40"/>
          </p15:clr>
        </p15:guide>
        <p15:guide id="2" pos="3024">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9ACCA2-AD31-244C-9B54-57EE3E53E171}"/>
              </a:ext>
            </a:extLst>
          </p:cNvPr>
          <p:cNvSpPr>
            <a:spLocks noGrp="1"/>
          </p:cNvSpPr>
          <p:nvPr>
            <p:ph type="title"/>
          </p:nvPr>
        </p:nvSpPr>
        <p:spPr>
          <a:xfrm>
            <a:off x="838200" y="261134"/>
            <a:ext cx="10515600" cy="1325563"/>
          </a:xfrm>
        </p:spPr>
        <p:txBody>
          <a:bodyPr/>
          <a:lstStyle>
            <a:lvl1pPr>
              <a:defRPr>
                <a:solidFill>
                  <a:srgbClr val="333333"/>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F581446A-44EE-D742-B12E-FF5C2F6A6642}"/>
              </a:ext>
            </a:extLst>
          </p:cNvPr>
          <p:cNvSpPr>
            <a:spLocks noGrp="1"/>
          </p:cNvSpPr>
          <p:nvPr>
            <p:ph idx="1"/>
          </p:nvPr>
        </p:nvSpPr>
        <p:spPr>
          <a:xfrm>
            <a:off x="838200" y="1828800"/>
            <a:ext cx="10515600" cy="4348163"/>
          </a:xfrm>
        </p:spPr>
        <p:txBody>
          <a:bodyPr/>
          <a:lstStyle>
            <a:lvl1pPr>
              <a:defRPr>
                <a:solidFill>
                  <a:srgbClr val="333333"/>
                </a:solidFill>
              </a:defRPr>
            </a:lvl1pPr>
            <a:lvl2pPr>
              <a:defRPr>
                <a:solidFill>
                  <a:srgbClr val="333333"/>
                </a:solidFill>
              </a:defRPr>
            </a:lvl2pPr>
            <a:lvl3pPr>
              <a:defRPr>
                <a:solidFill>
                  <a:srgbClr val="333333"/>
                </a:solidFill>
              </a:defRPr>
            </a:lvl3pPr>
            <a:lvl4pPr>
              <a:defRPr>
                <a:solidFill>
                  <a:srgbClr val="333333"/>
                </a:solidFill>
              </a:defRPr>
            </a:lvl4pPr>
            <a:lvl5pPr>
              <a:defRPr>
                <a:solidFill>
                  <a:srgbClr val="333333"/>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D461EBF-A8F9-5048-8B59-00A16168329E}"/>
              </a:ext>
            </a:extLst>
          </p:cNvPr>
          <p:cNvSpPr>
            <a:spLocks noGrp="1"/>
          </p:cNvSpPr>
          <p:nvPr>
            <p:ph type="dt" sz="half" idx="10"/>
          </p:nvPr>
        </p:nvSpPr>
        <p:spPr/>
        <p:txBody>
          <a:bodyPr/>
          <a:lstStyle/>
          <a:p>
            <a:fld id="{C2AF5FA8-569C-F642-A839-C6408FF53543}" type="datetimeFigureOut">
              <a:rPr lang="en-US" smtClean="0"/>
              <a:t>7/11/2024</a:t>
            </a:fld>
            <a:endParaRPr lang="en-US"/>
          </a:p>
        </p:txBody>
      </p:sp>
      <p:sp>
        <p:nvSpPr>
          <p:cNvPr id="5" name="Footer Placeholder 4">
            <a:extLst>
              <a:ext uri="{FF2B5EF4-FFF2-40B4-BE49-F238E27FC236}">
                <a16:creationId xmlns:a16="http://schemas.microsoft.com/office/drawing/2014/main" id="{F76C1A9F-8782-7542-BE0A-431D72EC593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768DE6-A2CD-BB45-A2A2-8C6B4FE179EE}"/>
              </a:ext>
            </a:extLst>
          </p:cNvPr>
          <p:cNvSpPr>
            <a:spLocks noGrp="1"/>
          </p:cNvSpPr>
          <p:nvPr>
            <p:ph type="sldNum" sz="quarter" idx="12"/>
          </p:nvPr>
        </p:nvSpPr>
        <p:spPr/>
        <p:txBody>
          <a:bodyPr/>
          <a:lstStyle/>
          <a:p>
            <a:fld id="{CEDEF9C1-0071-4D4A-89AA-0CC05A8019E4}" type="slidenum">
              <a:rPr lang="en-US" smtClean="0"/>
              <a:t>‹#›</a:t>
            </a:fld>
            <a:endParaRPr lang="en-US"/>
          </a:p>
        </p:txBody>
      </p:sp>
      <p:sp>
        <p:nvSpPr>
          <p:cNvPr id="9" name="Rectangle 8">
            <a:extLst>
              <a:ext uri="{FF2B5EF4-FFF2-40B4-BE49-F238E27FC236}">
                <a16:creationId xmlns:a16="http://schemas.microsoft.com/office/drawing/2014/main" id="{F02DFD7A-125E-4DE4-875A-0DD9C601D7AD}"/>
              </a:ext>
            </a:extLst>
          </p:cNvPr>
          <p:cNvSpPr/>
          <p:nvPr userDrawn="1"/>
        </p:nvSpPr>
        <p:spPr>
          <a:xfrm>
            <a:off x="0" y="6453188"/>
            <a:ext cx="12192000" cy="404812"/>
          </a:xfrm>
          <a:prstGeom prst="rect">
            <a:avLst/>
          </a:prstGeom>
          <a:solidFill>
            <a:srgbClr val="9E66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GB" sz="1800" b="1" u="sng" dirty="0">
              <a:latin typeface="Century Gothic" panose="020B0502020202020204" pitchFamily="34" charset="0"/>
            </a:endParaRPr>
          </a:p>
        </p:txBody>
      </p:sp>
      <p:pic>
        <p:nvPicPr>
          <p:cNvPr id="8" name="Picture 7">
            <a:extLst>
              <a:ext uri="{FF2B5EF4-FFF2-40B4-BE49-F238E27FC236}">
                <a16:creationId xmlns:a16="http://schemas.microsoft.com/office/drawing/2014/main" id="{2AA9B7DA-9BCA-47E7-8D6B-1D199D0300A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77600" y="6505697"/>
            <a:ext cx="831887" cy="299793"/>
          </a:xfrm>
          <a:prstGeom prst="rect">
            <a:avLst/>
          </a:prstGeom>
        </p:spPr>
      </p:pic>
    </p:spTree>
    <p:extLst>
      <p:ext uri="{BB962C8B-B14F-4D97-AF65-F5344CB8AC3E}">
        <p14:creationId xmlns:p14="http://schemas.microsoft.com/office/powerpoint/2010/main" val="3268493049"/>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F37C56-842A-D141-93C0-145759779A5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D07B2F1-A101-4A4B-814F-2B2A006CAB9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1C0DE33-5248-B044-B8CD-C8A8BD253962}"/>
              </a:ext>
            </a:extLst>
          </p:cNvPr>
          <p:cNvSpPr>
            <a:spLocks noGrp="1"/>
          </p:cNvSpPr>
          <p:nvPr>
            <p:ph type="dt" sz="half" idx="10"/>
          </p:nvPr>
        </p:nvSpPr>
        <p:spPr/>
        <p:txBody>
          <a:bodyPr/>
          <a:lstStyle/>
          <a:p>
            <a:fld id="{C2AF5FA8-569C-F642-A839-C6408FF53543}" type="datetimeFigureOut">
              <a:rPr lang="en-US" smtClean="0"/>
              <a:t>7/11/2024</a:t>
            </a:fld>
            <a:endParaRPr lang="en-US"/>
          </a:p>
        </p:txBody>
      </p:sp>
      <p:sp>
        <p:nvSpPr>
          <p:cNvPr id="5" name="Footer Placeholder 4">
            <a:extLst>
              <a:ext uri="{FF2B5EF4-FFF2-40B4-BE49-F238E27FC236}">
                <a16:creationId xmlns:a16="http://schemas.microsoft.com/office/drawing/2014/main" id="{3B3DC924-E96B-B949-A371-F442A15EC2A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D6A7E24-A5C0-C84B-A770-BACC88C5BDD9}"/>
              </a:ext>
            </a:extLst>
          </p:cNvPr>
          <p:cNvSpPr>
            <a:spLocks noGrp="1"/>
          </p:cNvSpPr>
          <p:nvPr>
            <p:ph type="sldNum" sz="quarter" idx="12"/>
          </p:nvPr>
        </p:nvSpPr>
        <p:spPr/>
        <p:txBody>
          <a:bodyPr/>
          <a:lstStyle/>
          <a:p>
            <a:fld id="{CEDEF9C1-0071-4D4A-89AA-0CC05A8019E4}" type="slidenum">
              <a:rPr lang="en-US" smtClean="0"/>
              <a:t>‹#›</a:t>
            </a:fld>
            <a:endParaRPr lang="en-US"/>
          </a:p>
        </p:txBody>
      </p:sp>
      <p:sp>
        <p:nvSpPr>
          <p:cNvPr id="7" name="Rectangle 6">
            <a:extLst>
              <a:ext uri="{FF2B5EF4-FFF2-40B4-BE49-F238E27FC236}">
                <a16:creationId xmlns:a16="http://schemas.microsoft.com/office/drawing/2014/main" id="{D897E291-EE88-460E-B5A5-9FB10C188771}"/>
              </a:ext>
            </a:extLst>
          </p:cNvPr>
          <p:cNvSpPr/>
          <p:nvPr userDrawn="1"/>
        </p:nvSpPr>
        <p:spPr>
          <a:xfrm>
            <a:off x="0" y="6453188"/>
            <a:ext cx="12192000" cy="404812"/>
          </a:xfrm>
          <a:prstGeom prst="rect">
            <a:avLst/>
          </a:prstGeom>
          <a:solidFill>
            <a:srgbClr val="9E66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GB" sz="1800" b="1" u="sng" dirty="0">
              <a:latin typeface="Century Gothic" panose="020B0502020202020204" pitchFamily="34" charset="0"/>
            </a:endParaRPr>
          </a:p>
        </p:txBody>
      </p:sp>
      <p:pic>
        <p:nvPicPr>
          <p:cNvPr id="8" name="Picture 7">
            <a:extLst>
              <a:ext uri="{FF2B5EF4-FFF2-40B4-BE49-F238E27FC236}">
                <a16:creationId xmlns:a16="http://schemas.microsoft.com/office/drawing/2014/main" id="{00F078AF-3AC2-4BE9-A14A-F0FD227411B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77600" y="6505697"/>
            <a:ext cx="831887" cy="299793"/>
          </a:xfrm>
          <a:prstGeom prst="rect">
            <a:avLst/>
          </a:prstGeom>
        </p:spPr>
      </p:pic>
    </p:spTree>
    <p:extLst>
      <p:ext uri="{BB962C8B-B14F-4D97-AF65-F5344CB8AC3E}">
        <p14:creationId xmlns:p14="http://schemas.microsoft.com/office/powerpoint/2010/main" val="851720181"/>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E84788-C4AE-7B48-891E-F3FCF273E34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8817718-4155-F640-AA21-F5A0026CB31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70DF77D-4101-2248-B8CF-7ED7BA5DFE0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1C5145D-3D1A-E245-ACB9-DC84D56C4C0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C7CCF87-929D-1D4F-A595-424DBECDCA0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96E825A-A6A4-A542-8D57-6F540E77477F}"/>
              </a:ext>
            </a:extLst>
          </p:cNvPr>
          <p:cNvSpPr>
            <a:spLocks noGrp="1"/>
          </p:cNvSpPr>
          <p:nvPr>
            <p:ph type="dt" sz="half" idx="10"/>
          </p:nvPr>
        </p:nvSpPr>
        <p:spPr/>
        <p:txBody>
          <a:bodyPr/>
          <a:lstStyle/>
          <a:p>
            <a:fld id="{C2AF5FA8-569C-F642-A839-C6408FF53543}" type="datetimeFigureOut">
              <a:rPr lang="en-US" smtClean="0"/>
              <a:t>7/11/2024</a:t>
            </a:fld>
            <a:endParaRPr lang="en-US"/>
          </a:p>
        </p:txBody>
      </p:sp>
      <p:sp>
        <p:nvSpPr>
          <p:cNvPr id="8" name="Footer Placeholder 7">
            <a:extLst>
              <a:ext uri="{FF2B5EF4-FFF2-40B4-BE49-F238E27FC236}">
                <a16:creationId xmlns:a16="http://schemas.microsoft.com/office/drawing/2014/main" id="{ED16062F-840A-1544-9F6E-31D35FD1C22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0A7834F-8B60-4A49-94C1-7F125C4E8C1C}"/>
              </a:ext>
            </a:extLst>
          </p:cNvPr>
          <p:cNvSpPr>
            <a:spLocks noGrp="1"/>
          </p:cNvSpPr>
          <p:nvPr>
            <p:ph type="sldNum" sz="quarter" idx="12"/>
          </p:nvPr>
        </p:nvSpPr>
        <p:spPr/>
        <p:txBody>
          <a:bodyPr/>
          <a:lstStyle/>
          <a:p>
            <a:fld id="{CEDEF9C1-0071-4D4A-89AA-0CC05A8019E4}" type="slidenum">
              <a:rPr lang="en-US" smtClean="0"/>
              <a:t>‹#›</a:t>
            </a:fld>
            <a:endParaRPr lang="en-US"/>
          </a:p>
        </p:txBody>
      </p:sp>
      <p:sp>
        <p:nvSpPr>
          <p:cNvPr id="13" name="Rectangle 12">
            <a:extLst>
              <a:ext uri="{FF2B5EF4-FFF2-40B4-BE49-F238E27FC236}">
                <a16:creationId xmlns:a16="http://schemas.microsoft.com/office/drawing/2014/main" id="{51C01EC8-3F3F-4772-90B5-288D08B34044}"/>
              </a:ext>
            </a:extLst>
          </p:cNvPr>
          <p:cNvSpPr/>
          <p:nvPr userDrawn="1"/>
        </p:nvSpPr>
        <p:spPr>
          <a:xfrm>
            <a:off x="0" y="6453188"/>
            <a:ext cx="12192000" cy="404812"/>
          </a:xfrm>
          <a:prstGeom prst="rect">
            <a:avLst/>
          </a:prstGeom>
          <a:solidFill>
            <a:srgbClr val="9E66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GB" sz="1800" b="1" u="sng" dirty="0">
              <a:latin typeface="Century Gothic" panose="020B0502020202020204" pitchFamily="34" charset="0"/>
            </a:endParaRPr>
          </a:p>
        </p:txBody>
      </p:sp>
      <p:pic>
        <p:nvPicPr>
          <p:cNvPr id="11" name="Picture 10">
            <a:extLst>
              <a:ext uri="{FF2B5EF4-FFF2-40B4-BE49-F238E27FC236}">
                <a16:creationId xmlns:a16="http://schemas.microsoft.com/office/drawing/2014/main" id="{6EA64808-E5D1-4074-8201-B2A6613D374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77600" y="6505697"/>
            <a:ext cx="831887" cy="299793"/>
          </a:xfrm>
          <a:prstGeom prst="rect">
            <a:avLst/>
          </a:prstGeom>
        </p:spPr>
      </p:pic>
    </p:spTree>
    <p:extLst>
      <p:ext uri="{BB962C8B-B14F-4D97-AF65-F5344CB8AC3E}">
        <p14:creationId xmlns:p14="http://schemas.microsoft.com/office/powerpoint/2010/main" val="1067073037"/>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77B37F-6BE6-6044-BE57-5B7E6CA8BD6D}"/>
              </a:ext>
            </a:extLst>
          </p:cNvPr>
          <p:cNvSpPr>
            <a:spLocks noGrp="1"/>
          </p:cNvSpPr>
          <p:nvPr>
            <p:ph type="title"/>
          </p:nvPr>
        </p:nvSpPr>
        <p:spPr/>
        <p:txBody>
          <a:bodyPr/>
          <a:lstStyle>
            <a:lvl1pPr algn="ctr">
              <a:defRPr/>
            </a:lvl1pPr>
          </a:lstStyle>
          <a:p>
            <a:r>
              <a:rPr lang="en-US" dirty="0"/>
              <a:t>Click to edit Master title style</a:t>
            </a:r>
          </a:p>
        </p:txBody>
      </p:sp>
      <p:sp>
        <p:nvSpPr>
          <p:cNvPr id="3" name="Date Placeholder 2">
            <a:extLst>
              <a:ext uri="{FF2B5EF4-FFF2-40B4-BE49-F238E27FC236}">
                <a16:creationId xmlns:a16="http://schemas.microsoft.com/office/drawing/2014/main" id="{1331A27C-64B1-944E-92CE-057209640A85}"/>
              </a:ext>
            </a:extLst>
          </p:cNvPr>
          <p:cNvSpPr>
            <a:spLocks noGrp="1"/>
          </p:cNvSpPr>
          <p:nvPr>
            <p:ph type="dt" sz="half" idx="10"/>
          </p:nvPr>
        </p:nvSpPr>
        <p:spPr/>
        <p:txBody>
          <a:bodyPr/>
          <a:lstStyle/>
          <a:p>
            <a:fld id="{C2AF5FA8-569C-F642-A839-C6408FF53543}" type="datetimeFigureOut">
              <a:rPr lang="en-US" smtClean="0"/>
              <a:t>7/11/2024</a:t>
            </a:fld>
            <a:endParaRPr lang="en-US"/>
          </a:p>
        </p:txBody>
      </p:sp>
      <p:sp>
        <p:nvSpPr>
          <p:cNvPr id="4" name="Footer Placeholder 3">
            <a:extLst>
              <a:ext uri="{FF2B5EF4-FFF2-40B4-BE49-F238E27FC236}">
                <a16:creationId xmlns:a16="http://schemas.microsoft.com/office/drawing/2014/main" id="{FF4C7AD3-4EF3-6545-85D1-C807388786F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209C497-03F8-634D-8B41-09D7A1300E8F}"/>
              </a:ext>
            </a:extLst>
          </p:cNvPr>
          <p:cNvSpPr>
            <a:spLocks noGrp="1"/>
          </p:cNvSpPr>
          <p:nvPr>
            <p:ph type="sldNum" sz="quarter" idx="12"/>
          </p:nvPr>
        </p:nvSpPr>
        <p:spPr/>
        <p:txBody>
          <a:bodyPr/>
          <a:lstStyle/>
          <a:p>
            <a:fld id="{CEDEF9C1-0071-4D4A-89AA-0CC05A8019E4}" type="slidenum">
              <a:rPr lang="en-US" smtClean="0"/>
              <a:t>‹#›</a:t>
            </a:fld>
            <a:endParaRPr lang="en-US"/>
          </a:p>
        </p:txBody>
      </p:sp>
      <p:sp>
        <p:nvSpPr>
          <p:cNvPr id="9" name="Text Placeholder 8">
            <a:extLst>
              <a:ext uri="{FF2B5EF4-FFF2-40B4-BE49-F238E27FC236}">
                <a16:creationId xmlns:a16="http://schemas.microsoft.com/office/drawing/2014/main" id="{ABECE72B-935F-4399-963F-304469E9E6A4}"/>
              </a:ext>
            </a:extLst>
          </p:cNvPr>
          <p:cNvSpPr>
            <a:spLocks noGrp="1"/>
          </p:cNvSpPr>
          <p:nvPr>
            <p:ph type="body" sz="quarter" idx="13"/>
          </p:nvPr>
        </p:nvSpPr>
        <p:spPr>
          <a:xfrm>
            <a:off x="838200" y="3041650"/>
            <a:ext cx="10515600" cy="804863"/>
          </a:xfrm>
        </p:spPr>
        <p:txBody>
          <a:bodyPr>
            <a:normAutofit/>
          </a:bodyPr>
          <a:lstStyle>
            <a:lvl1pPr marL="0" indent="0" algn="ctr">
              <a:buNone/>
              <a:defRPr sz="2400" b="0" i="1"/>
            </a:lvl1pPr>
            <a:lvl2pPr marL="457200" indent="0" algn="ctr">
              <a:buNone/>
              <a:defRPr i="1"/>
            </a:lvl2pPr>
            <a:lvl3pPr marL="914400" indent="0" algn="ctr">
              <a:buNone/>
              <a:defRPr i="1"/>
            </a:lvl3pPr>
            <a:lvl4pPr marL="1371600" indent="0" algn="ctr">
              <a:buNone/>
              <a:defRPr i="1"/>
            </a:lvl4pPr>
            <a:lvl5pPr marL="1828800" indent="0" algn="ctr">
              <a:buNone/>
              <a:defRPr i="1"/>
            </a:lvl5pPr>
          </a:lstStyle>
          <a:p>
            <a:pPr lvl="0"/>
            <a:r>
              <a:rPr lang="en-US" dirty="0"/>
              <a:t>Click to edit Master text styles</a:t>
            </a:r>
          </a:p>
        </p:txBody>
      </p:sp>
    </p:spTree>
    <p:extLst>
      <p:ext uri="{BB962C8B-B14F-4D97-AF65-F5344CB8AC3E}">
        <p14:creationId xmlns:p14="http://schemas.microsoft.com/office/powerpoint/2010/main" val="20312977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bg>
      <p:bgRef idx="1001">
        <a:schemeClr val="bg1"/>
      </p:bgRef>
    </p:bg>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2DC836-6369-2448-9882-94E658B4E85A}"/>
              </a:ext>
            </a:extLst>
          </p:cNvPr>
          <p:cNvSpPr>
            <a:spLocks noGrp="1"/>
          </p:cNvSpPr>
          <p:nvPr>
            <p:ph type="dt" sz="half" idx="10"/>
          </p:nvPr>
        </p:nvSpPr>
        <p:spPr/>
        <p:txBody>
          <a:bodyPr/>
          <a:lstStyle/>
          <a:p>
            <a:fld id="{C2AF5FA8-569C-F642-A839-C6408FF53543}" type="datetimeFigureOut">
              <a:rPr lang="en-US" smtClean="0"/>
              <a:t>7/11/2024</a:t>
            </a:fld>
            <a:endParaRPr lang="en-US"/>
          </a:p>
        </p:txBody>
      </p:sp>
      <p:sp>
        <p:nvSpPr>
          <p:cNvPr id="3" name="Footer Placeholder 2">
            <a:extLst>
              <a:ext uri="{FF2B5EF4-FFF2-40B4-BE49-F238E27FC236}">
                <a16:creationId xmlns:a16="http://schemas.microsoft.com/office/drawing/2014/main" id="{EAA2AF1A-B432-4F47-9449-315D37648C8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F14A86B-12F9-DF44-B8C9-71BF989E7482}"/>
              </a:ext>
            </a:extLst>
          </p:cNvPr>
          <p:cNvSpPr>
            <a:spLocks noGrp="1"/>
          </p:cNvSpPr>
          <p:nvPr>
            <p:ph type="sldNum" sz="quarter" idx="12"/>
          </p:nvPr>
        </p:nvSpPr>
        <p:spPr/>
        <p:txBody>
          <a:bodyPr/>
          <a:lstStyle/>
          <a:p>
            <a:fld id="{CEDEF9C1-0071-4D4A-89AA-0CC05A8019E4}" type="slidenum">
              <a:rPr lang="en-US" smtClean="0"/>
              <a:t>‹#›</a:t>
            </a:fld>
            <a:endParaRPr lang="en-US"/>
          </a:p>
        </p:txBody>
      </p:sp>
      <p:sp>
        <p:nvSpPr>
          <p:cNvPr id="7" name="Rectangle 6">
            <a:extLst>
              <a:ext uri="{FF2B5EF4-FFF2-40B4-BE49-F238E27FC236}">
                <a16:creationId xmlns:a16="http://schemas.microsoft.com/office/drawing/2014/main" id="{61039EFF-FFF3-493D-970A-B9690C35E137}"/>
              </a:ext>
            </a:extLst>
          </p:cNvPr>
          <p:cNvSpPr/>
          <p:nvPr userDrawn="1"/>
        </p:nvSpPr>
        <p:spPr>
          <a:xfrm>
            <a:off x="0" y="6453188"/>
            <a:ext cx="12192000" cy="404812"/>
          </a:xfrm>
          <a:prstGeom prst="rect">
            <a:avLst/>
          </a:prstGeom>
          <a:solidFill>
            <a:srgbClr val="9E66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GB" sz="1800" b="1" u="sng" dirty="0">
              <a:latin typeface="Century Gothic" panose="020B0502020202020204" pitchFamily="34" charset="0"/>
            </a:endParaRPr>
          </a:p>
        </p:txBody>
      </p:sp>
      <p:pic>
        <p:nvPicPr>
          <p:cNvPr id="6" name="Picture 5">
            <a:extLst>
              <a:ext uri="{FF2B5EF4-FFF2-40B4-BE49-F238E27FC236}">
                <a16:creationId xmlns:a16="http://schemas.microsoft.com/office/drawing/2014/main" id="{57C59BF6-7EFE-4410-9165-D926E601DA7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77600" y="6505697"/>
            <a:ext cx="831887" cy="299793"/>
          </a:xfrm>
          <a:prstGeom prst="rect">
            <a:avLst/>
          </a:prstGeom>
        </p:spPr>
      </p:pic>
    </p:spTree>
    <p:extLst>
      <p:ext uri="{BB962C8B-B14F-4D97-AF65-F5344CB8AC3E}">
        <p14:creationId xmlns:p14="http://schemas.microsoft.com/office/powerpoint/2010/main" val="380760348"/>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1_Blank">
    <p:bg>
      <p:bgRef idx="1001">
        <a:schemeClr val="bg1"/>
      </p:bgRef>
    </p:bg>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2DC836-6369-2448-9882-94E658B4E85A}"/>
              </a:ext>
            </a:extLst>
          </p:cNvPr>
          <p:cNvSpPr>
            <a:spLocks noGrp="1"/>
          </p:cNvSpPr>
          <p:nvPr>
            <p:ph type="dt" sz="half" idx="10"/>
          </p:nvPr>
        </p:nvSpPr>
        <p:spPr/>
        <p:txBody>
          <a:bodyPr/>
          <a:lstStyle/>
          <a:p>
            <a:fld id="{C2AF5FA8-569C-F642-A839-C6408FF53543}" type="datetimeFigureOut">
              <a:rPr lang="en-US" smtClean="0"/>
              <a:t>7/11/2024</a:t>
            </a:fld>
            <a:endParaRPr lang="en-US"/>
          </a:p>
        </p:txBody>
      </p:sp>
      <p:sp>
        <p:nvSpPr>
          <p:cNvPr id="3" name="Footer Placeholder 2">
            <a:extLst>
              <a:ext uri="{FF2B5EF4-FFF2-40B4-BE49-F238E27FC236}">
                <a16:creationId xmlns:a16="http://schemas.microsoft.com/office/drawing/2014/main" id="{EAA2AF1A-B432-4F47-9449-315D37648C8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F14A86B-12F9-DF44-B8C9-71BF989E7482}"/>
              </a:ext>
            </a:extLst>
          </p:cNvPr>
          <p:cNvSpPr>
            <a:spLocks noGrp="1"/>
          </p:cNvSpPr>
          <p:nvPr>
            <p:ph type="sldNum" sz="quarter" idx="12"/>
          </p:nvPr>
        </p:nvSpPr>
        <p:spPr/>
        <p:txBody>
          <a:bodyPr/>
          <a:lstStyle/>
          <a:p>
            <a:fld id="{CEDEF9C1-0071-4D4A-89AA-0CC05A8019E4}" type="slidenum">
              <a:rPr lang="en-US" smtClean="0"/>
              <a:t>‹#›</a:t>
            </a:fld>
            <a:endParaRPr lang="en-US"/>
          </a:p>
        </p:txBody>
      </p:sp>
    </p:spTree>
    <p:extLst>
      <p:ext uri="{BB962C8B-B14F-4D97-AF65-F5344CB8AC3E}">
        <p14:creationId xmlns:p14="http://schemas.microsoft.com/office/powerpoint/2010/main" val="432928835"/>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5CA11-F5F2-7942-91FA-66526E94E423}"/>
              </a:ext>
            </a:extLst>
          </p:cNvPr>
          <p:cNvSpPr>
            <a:spLocks noGrp="1"/>
          </p:cNvSpPr>
          <p:nvPr>
            <p:ph type="title"/>
          </p:nvPr>
        </p:nvSpPr>
        <p:spPr>
          <a:xfrm>
            <a:off x="839788" y="457200"/>
            <a:ext cx="3932237" cy="1600200"/>
          </a:xfrm>
        </p:spPr>
        <p:txBody>
          <a:bodyPr anchor="b"/>
          <a:lstStyle>
            <a:lvl1pPr>
              <a:defRPr sz="3200">
                <a:solidFill>
                  <a:srgbClr val="333333"/>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D2E7AFB6-0789-464D-8AF6-83A43497DB74}"/>
              </a:ext>
            </a:extLst>
          </p:cNvPr>
          <p:cNvSpPr>
            <a:spLocks noGrp="1"/>
          </p:cNvSpPr>
          <p:nvPr>
            <p:ph idx="1"/>
          </p:nvPr>
        </p:nvSpPr>
        <p:spPr>
          <a:xfrm>
            <a:off x="5183188" y="987425"/>
            <a:ext cx="6172200" cy="4873625"/>
          </a:xfrm>
        </p:spPr>
        <p:txBody>
          <a:bodyPr/>
          <a:lstStyle>
            <a:lvl1pPr>
              <a:defRPr sz="3200">
                <a:solidFill>
                  <a:srgbClr val="333333"/>
                </a:solidFill>
              </a:defRPr>
            </a:lvl1pPr>
            <a:lvl2pPr>
              <a:defRPr sz="2800">
                <a:solidFill>
                  <a:srgbClr val="333333"/>
                </a:solidFill>
              </a:defRPr>
            </a:lvl2pPr>
            <a:lvl3pPr>
              <a:defRPr sz="2400">
                <a:solidFill>
                  <a:srgbClr val="333333"/>
                </a:solidFill>
              </a:defRPr>
            </a:lvl3pPr>
            <a:lvl4pPr>
              <a:defRPr sz="2000">
                <a:solidFill>
                  <a:srgbClr val="333333"/>
                </a:solidFill>
              </a:defRPr>
            </a:lvl4pPr>
            <a:lvl5pPr>
              <a:defRPr sz="2000">
                <a:solidFill>
                  <a:srgbClr val="333333"/>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0CA69B5-246F-EC43-A546-7FD5A0119EE5}"/>
              </a:ext>
            </a:extLst>
          </p:cNvPr>
          <p:cNvSpPr>
            <a:spLocks noGrp="1"/>
          </p:cNvSpPr>
          <p:nvPr>
            <p:ph type="body" sz="half" idx="2"/>
          </p:nvPr>
        </p:nvSpPr>
        <p:spPr>
          <a:xfrm>
            <a:off x="839788" y="2057400"/>
            <a:ext cx="3932237" cy="3811588"/>
          </a:xfrm>
        </p:spPr>
        <p:txBody>
          <a:bodyPr/>
          <a:lstStyle>
            <a:lvl1pPr marL="0" indent="0">
              <a:buNone/>
              <a:defRPr sz="1600">
                <a:solidFill>
                  <a:srgbClr val="33333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358FCFF-EFF6-4741-813A-EAD0C0CF6D00}"/>
              </a:ext>
            </a:extLst>
          </p:cNvPr>
          <p:cNvSpPr>
            <a:spLocks noGrp="1"/>
          </p:cNvSpPr>
          <p:nvPr>
            <p:ph type="dt" sz="half" idx="10"/>
          </p:nvPr>
        </p:nvSpPr>
        <p:spPr/>
        <p:txBody>
          <a:bodyPr/>
          <a:lstStyle/>
          <a:p>
            <a:fld id="{C2AF5FA8-569C-F642-A839-C6408FF53543}" type="datetimeFigureOut">
              <a:rPr lang="en-US" smtClean="0"/>
              <a:t>7/11/2024</a:t>
            </a:fld>
            <a:endParaRPr lang="en-US"/>
          </a:p>
        </p:txBody>
      </p:sp>
      <p:sp>
        <p:nvSpPr>
          <p:cNvPr id="6" name="Footer Placeholder 5">
            <a:extLst>
              <a:ext uri="{FF2B5EF4-FFF2-40B4-BE49-F238E27FC236}">
                <a16:creationId xmlns:a16="http://schemas.microsoft.com/office/drawing/2014/main" id="{30A6CF35-1F43-F346-8F61-96AE46E3247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0436BE-B746-F849-8162-CC9077D69480}"/>
              </a:ext>
            </a:extLst>
          </p:cNvPr>
          <p:cNvSpPr>
            <a:spLocks noGrp="1"/>
          </p:cNvSpPr>
          <p:nvPr>
            <p:ph type="sldNum" sz="quarter" idx="12"/>
          </p:nvPr>
        </p:nvSpPr>
        <p:spPr/>
        <p:txBody>
          <a:bodyPr/>
          <a:lstStyle/>
          <a:p>
            <a:fld id="{CEDEF9C1-0071-4D4A-89AA-0CC05A8019E4}" type="slidenum">
              <a:rPr lang="en-US" smtClean="0"/>
              <a:t>‹#›</a:t>
            </a:fld>
            <a:endParaRPr lang="en-US"/>
          </a:p>
        </p:txBody>
      </p:sp>
      <p:sp>
        <p:nvSpPr>
          <p:cNvPr id="10" name="Rectangle 9">
            <a:extLst>
              <a:ext uri="{FF2B5EF4-FFF2-40B4-BE49-F238E27FC236}">
                <a16:creationId xmlns:a16="http://schemas.microsoft.com/office/drawing/2014/main" id="{DD220164-A989-4B24-BDBC-92AE0DC4DE09}"/>
              </a:ext>
            </a:extLst>
          </p:cNvPr>
          <p:cNvSpPr/>
          <p:nvPr userDrawn="1"/>
        </p:nvSpPr>
        <p:spPr>
          <a:xfrm>
            <a:off x="0" y="6453188"/>
            <a:ext cx="12192000" cy="404812"/>
          </a:xfrm>
          <a:prstGeom prst="rect">
            <a:avLst/>
          </a:prstGeom>
          <a:solidFill>
            <a:srgbClr val="9E66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GB" sz="1800" b="1" u="sng" dirty="0">
              <a:latin typeface="Century Gothic" panose="020B0502020202020204" pitchFamily="34" charset="0"/>
            </a:endParaRPr>
          </a:p>
        </p:txBody>
      </p:sp>
      <p:pic>
        <p:nvPicPr>
          <p:cNvPr id="9" name="Picture 8">
            <a:extLst>
              <a:ext uri="{FF2B5EF4-FFF2-40B4-BE49-F238E27FC236}">
                <a16:creationId xmlns:a16="http://schemas.microsoft.com/office/drawing/2014/main" id="{E8EC3F5E-B898-4FE2-B658-C858D22927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77600" y="6505697"/>
            <a:ext cx="831887" cy="299793"/>
          </a:xfrm>
          <a:prstGeom prst="rect">
            <a:avLst/>
          </a:prstGeom>
        </p:spPr>
      </p:pic>
    </p:spTree>
    <p:extLst>
      <p:ext uri="{BB962C8B-B14F-4D97-AF65-F5344CB8AC3E}">
        <p14:creationId xmlns:p14="http://schemas.microsoft.com/office/powerpoint/2010/main" val="338705102"/>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57878F-FEC7-2A42-8A24-383458FE02DF}"/>
              </a:ext>
            </a:extLst>
          </p:cNvPr>
          <p:cNvSpPr>
            <a:spLocks noGrp="1"/>
          </p:cNvSpPr>
          <p:nvPr>
            <p:ph type="title"/>
          </p:nvPr>
        </p:nvSpPr>
        <p:spPr>
          <a:xfrm>
            <a:off x="839788" y="457200"/>
            <a:ext cx="3932237" cy="1600200"/>
          </a:xfrm>
        </p:spPr>
        <p:txBody>
          <a:bodyPr anchor="b"/>
          <a:lstStyle>
            <a:lvl1pPr>
              <a:defRPr sz="3200">
                <a:solidFill>
                  <a:srgbClr val="333333"/>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0D8A84D0-6791-5D46-84B6-8050018ABAC8}"/>
              </a:ext>
            </a:extLst>
          </p:cNvPr>
          <p:cNvSpPr>
            <a:spLocks noGrp="1"/>
          </p:cNvSpPr>
          <p:nvPr>
            <p:ph type="pic" idx="1"/>
          </p:nvPr>
        </p:nvSpPr>
        <p:spPr>
          <a:xfrm>
            <a:off x="5183188" y="987425"/>
            <a:ext cx="6172200" cy="4873625"/>
          </a:xfrm>
        </p:spPr>
        <p:txBody>
          <a:bodyPr/>
          <a:lstStyle>
            <a:lvl1pPr marL="0" indent="0">
              <a:buNone/>
              <a:defRPr sz="3200">
                <a:solidFill>
                  <a:srgbClr val="333333"/>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3F62AF4E-780C-1042-BA6A-8FEE78EBDD06}"/>
              </a:ext>
            </a:extLst>
          </p:cNvPr>
          <p:cNvSpPr>
            <a:spLocks noGrp="1"/>
          </p:cNvSpPr>
          <p:nvPr>
            <p:ph type="body" sz="half" idx="2"/>
          </p:nvPr>
        </p:nvSpPr>
        <p:spPr>
          <a:xfrm>
            <a:off x="839788" y="2057400"/>
            <a:ext cx="3932237" cy="3811588"/>
          </a:xfrm>
        </p:spPr>
        <p:txBody>
          <a:bodyPr/>
          <a:lstStyle>
            <a:lvl1pPr marL="0" indent="0">
              <a:buNone/>
              <a:defRPr sz="1600">
                <a:solidFill>
                  <a:srgbClr val="33333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D09DDE4-64B8-E74E-AB82-4CA3291138E8}"/>
              </a:ext>
            </a:extLst>
          </p:cNvPr>
          <p:cNvSpPr>
            <a:spLocks noGrp="1"/>
          </p:cNvSpPr>
          <p:nvPr>
            <p:ph type="dt" sz="half" idx="10"/>
          </p:nvPr>
        </p:nvSpPr>
        <p:spPr/>
        <p:txBody>
          <a:bodyPr/>
          <a:lstStyle/>
          <a:p>
            <a:fld id="{C2AF5FA8-569C-F642-A839-C6408FF53543}" type="datetimeFigureOut">
              <a:rPr lang="en-US" smtClean="0"/>
              <a:t>7/11/2024</a:t>
            </a:fld>
            <a:endParaRPr lang="en-US"/>
          </a:p>
        </p:txBody>
      </p:sp>
      <p:sp>
        <p:nvSpPr>
          <p:cNvPr id="6" name="Footer Placeholder 5">
            <a:extLst>
              <a:ext uri="{FF2B5EF4-FFF2-40B4-BE49-F238E27FC236}">
                <a16:creationId xmlns:a16="http://schemas.microsoft.com/office/drawing/2014/main" id="{01BC4C5B-C060-8149-8D51-C8A2BFF2D5A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613A8A3-A3A0-9041-A894-8CC99A88E4B1}"/>
              </a:ext>
            </a:extLst>
          </p:cNvPr>
          <p:cNvSpPr>
            <a:spLocks noGrp="1"/>
          </p:cNvSpPr>
          <p:nvPr>
            <p:ph type="sldNum" sz="quarter" idx="12"/>
          </p:nvPr>
        </p:nvSpPr>
        <p:spPr/>
        <p:txBody>
          <a:bodyPr/>
          <a:lstStyle/>
          <a:p>
            <a:fld id="{CEDEF9C1-0071-4D4A-89AA-0CC05A8019E4}" type="slidenum">
              <a:rPr lang="en-US" smtClean="0"/>
              <a:t>‹#›</a:t>
            </a:fld>
            <a:endParaRPr lang="en-US"/>
          </a:p>
        </p:txBody>
      </p:sp>
      <p:sp>
        <p:nvSpPr>
          <p:cNvPr id="10" name="Rectangle 9">
            <a:extLst>
              <a:ext uri="{FF2B5EF4-FFF2-40B4-BE49-F238E27FC236}">
                <a16:creationId xmlns:a16="http://schemas.microsoft.com/office/drawing/2014/main" id="{C4705B8A-FF4B-4641-99C7-3F1A57EB6950}"/>
              </a:ext>
            </a:extLst>
          </p:cNvPr>
          <p:cNvSpPr/>
          <p:nvPr userDrawn="1"/>
        </p:nvSpPr>
        <p:spPr>
          <a:xfrm>
            <a:off x="0" y="6453188"/>
            <a:ext cx="12192000" cy="404812"/>
          </a:xfrm>
          <a:prstGeom prst="rect">
            <a:avLst/>
          </a:prstGeom>
          <a:solidFill>
            <a:srgbClr val="9E66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GB" sz="1800" b="1" u="sng" dirty="0">
              <a:latin typeface="Century Gothic" panose="020B0502020202020204" pitchFamily="34" charset="0"/>
            </a:endParaRPr>
          </a:p>
        </p:txBody>
      </p:sp>
      <p:pic>
        <p:nvPicPr>
          <p:cNvPr id="9" name="Picture 8">
            <a:extLst>
              <a:ext uri="{FF2B5EF4-FFF2-40B4-BE49-F238E27FC236}">
                <a16:creationId xmlns:a16="http://schemas.microsoft.com/office/drawing/2014/main" id="{2DDF57B6-D139-4225-AD0C-67CB444B5EE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77600" y="6505697"/>
            <a:ext cx="831887" cy="299793"/>
          </a:xfrm>
          <a:prstGeom prst="rect">
            <a:avLst/>
          </a:prstGeom>
        </p:spPr>
      </p:pic>
    </p:spTree>
    <p:extLst>
      <p:ext uri="{BB962C8B-B14F-4D97-AF65-F5344CB8AC3E}">
        <p14:creationId xmlns:p14="http://schemas.microsoft.com/office/powerpoint/2010/main" val="811968121"/>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9E66AA"/>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DC28769-45FB-E142-85BE-78A90F01A2B2}"/>
              </a:ext>
            </a:extLst>
          </p:cNvPr>
          <p:cNvSpPr>
            <a:spLocks noGrp="1"/>
          </p:cNvSpPr>
          <p:nvPr>
            <p:ph type="title"/>
          </p:nvPr>
        </p:nvSpPr>
        <p:spPr>
          <a:xfrm>
            <a:off x="838200" y="146240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E5AD6F86-3029-AC49-A73A-EBC46781F1D1}"/>
              </a:ext>
            </a:extLst>
          </p:cNvPr>
          <p:cNvSpPr>
            <a:spLocks noGrp="1"/>
          </p:cNvSpPr>
          <p:nvPr>
            <p:ph type="body" idx="1"/>
          </p:nvPr>
        </p:nvSpPr>
        <p:spPr>
          <a:xfrm>
            <a:off x="838200" y="3122507"/>
            <a:ext cx="10515600" cy="305445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74826D6-59CC-2543-8830-10933772437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AF5FA8-569C-F642-A839-C6408FF53543}" type="datetimeFigureOut">
              <a:rPr lang="en-US" smtClean="0"/>
              <a:t>7/11/2024</a:t>
            </a:fld>
            <a:endParaRPr lang="en-US"/>
          </a:p>
        </p:txBody>
      </p:sp>
      <p:sp>
        <p:nvSpPr>
          <p:cNvPr id="5" name="Footer Placeholder 4">
            <a:extLst>
              <a:ext uri="{FF2B5EF4-FFF2-40B4-BE49-F238E27FC236}">
                <a16:creationId xmlns:a16="http://schemas.microsoft.com/office/drawing/2014/main" id="{198F3B64-875C-0547-AF55-2F0FBA9E63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D2F143E-F795-074D-9108-3025C3CDFD6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DEF9C1-0071-4D4A-89AA-0CC05A8019E4}" type="slidenum">
              <a:rPr lang="en-US" smtClean="0"/>
              <a:t>‹#›</a:t>
            </a:fld>
            <a:endParaRPr lang="en-US"/>
          </a:p>
        </p:txBody>
      </p:sp>
      <p:pic>
        <p:nvPicPr>
          <p:cNvPr id="10" name="Picture 9">
            <a:extLst>
              <a:ext uri="{FF2B5EF4-FFF2-40B4-BE49-F238E27FC236}">
                <a16:creationId xmlns:a16="http://schemas.microsoft.com/office/drawing/2014/main" id="{06E157A4-4AD7-4AED-BEC4-E79CF3168902}"/>
              </a:ext>
            </a:extLst>
          </p:cNvPr>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10487694" y="6165304"/>
            <a:ext cx="1615443" cy="582169"/>
          </a:xfrm>
          <a:prstGeom prst="rect">
            <a:avLst/>
          </a:prstGeom>
        </p:spPr>
      </p:pic>
    </p:spTree>
    <p:extLst>
      <p:ext uri="{BB962C8B-B14F-4D97-AF65-F5344CB8AC3E}">
        <p14:creationId xmlns:p14="http://schemas.microsoft.com/office/powerpoint/2010/main" val="3489833962"/>
      </p:ext>
    </p:extLst>
  </p:cSld>
  <p:clrMap bg1="dk1" tx1="lt1" bg2="dk2" tx2="lt2" accent1="accent1" accent2="accent2" accent3="accent3" accent4="accent4" accent5="accent5" accent6="accent6" hlink="hlink" folHlink="folHlink"/>
  <p:sldLayoutIdLst>
    <p:sldLayoutId id="2147483684" r:id="rId1"/>
    <p:sldLayoutId id="2147483685" r:id="rId2"/>
    <p:sldLayoutId id="2147483686" r:id="rId3"/>
    <p:sldLayoutId id="2147483688" r:id="rId4"/>
    <p:sldLayoutId id="2147483689" r:id="rId5"/>
    <p:sldLayoutId id="2147483690" r:id="rId6"/>
    <p:sldLayoutId id="2147483698" r:id="rId7"/>
    <p:sldLayoutId id="2147483691" r:id="rId8"/>
    <p:sldLayoutId id="2147483692" r:id="rId9"/>
    <p:sldLayoutId id="2147483697"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6.sv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6.svg"/><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9.xml"/><Relationship Id="rId1" Type="http://schemas.openxmlformats.org/officeDocument/2006/relationships/slideLayout" Target="../slideLayouts/slideLayout7.xml"/><Relationship Id="rId5" Type="http://schemas.openxmlformats.org/officeDocument/2006/relationships/image" Target="../media/image8.svg"/><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1.xml"/><Relationship Id="rId1" Type="http://schemas.openxmlformats.org/officeDocument/2006/relationships/slideLayout" Target="../slideLayouts/slideLayout7.xml"/><Relationship Id="rId5" Type="http://schemas.openxmlformats.org/officeDocument/2006/relationships/image" Target="../media/image10.svg"/><Relationship Id="rId4" Type="http://schemas.openxmlformats.org/officeDocument/2006/relationships/image" Target="../media/image9.png"/></Relationships>
</file>

<file path=ppt/slides/_rels/slide16.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2.xml"/><Relationship Id="rId1" Type="http://schemas.openxmlformats.org/officeDocument/2006/relationships/slideLayout" Target="../slideLayouts/slideLayout7.xml"/><Relationship Id="rId5" Type="http://schemas.openxmlformats.org/officeDocument/2006/relationships/image" Target="../media/image10.svg"/><Relationship Id="rId4" Type="http://schemas.openxmlformats.org/officeDocument/2006/relationships/image" Target="../media/image9.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3.sv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5.xml"/><Relationship Id="rId1" Type="http://schemas.openxmlformats.org/officeDocument/2006/relationships/slideLayout" Target="../slideLayouts/slideLayout7.xml"/><Relationship Id="rId5" Type="http://schemas.openxmlformats.org/officeDocument/2006/relationships/chart" Target="../charts/chart7.xml"/><Relationship Id="rId4" Type="http://schemas.openxmlformats.org/officeDocument/2006/relationships/image" Target="../media/image12.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3.sv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3.sv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sv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199B0BE-42DC-4464-B5E9-13A718492B6D}"/>
              </a:ext>
            </a:extLst>
          </p:cNvPr>
          <p:cNvSpPr>
            <a:spLocks noGrp="1"/>
          </p:cNvSpPr>
          <p:nvPr>
            <p:ph type="title"/>
          </p:nvPr>
        </p:nvSpPr>
        <p:spPr>
          <a:xfrm>
            <a:off x="1606550" y="2118784"/>
            <a:ext cx="8978900" cy="2394268"/>
          </a:xfrm>
        </p:spPr>
        <p:txBody>
          <a:bodyPr>
            <a:normAutofit fontScale="90000"/>
          </a:bodyPr>
          <a:lstStyle/>
          <a:p>
            <a:r>
              <a:rPr lang="en-GB" dirty="0">
                <a:latin typeface="Segoe UI"/>
                <a:cs typeface="Segoe UI"/>
              </a:rPr>
              <a:t>Slough Demographics – Equality Groups</a:t>
            </a:r>
            <a:br>
              <a:rPr lang="en-GB" dirty="0">
                <a:latin typeface="Segoe UI" panose="020B0502040204020203" pitchFamily="34" charset="0"/>
                <a:cs typeface="Segoe UI" panose="020B0502040204020203" pitchFamily="34" charset="0"/>
              </a:rPr>
            </a:br>
            <a:br>
              <a:rPr lang="en-GB" dirty="0">
                <a:latin typeface="Segoe UI" panose="020B0502040204020203" pitchFamily="34" charset="0"/>
                <a:cs typeface="Segoe UI" panose="020B0502040204020203" pitchFamily="34" charset="0"/>
              </a:rPr>
            </a:br>
            <a:r>
              <a:rPr lang="en-GB" dirty="0">
                <a:latin typeface="Segoe UI"/>
                <a:cs typeface="Segoe UI"/>
              </a:rPr>
              <a:t>Census 2021</a:t>
            </a:r>
          </a:p>
        </p:txBody>
      </p:sp>
    </p:spTree>
    <p:extLst>
      <p:ext uri="{BB962C8B-B14F-4D97-AF65-F5344CB8AC3E}">
        <p14:creationId xmlns:p14="http://schemas.microsoft.com/office/powerpoint/2010/main" val="1806777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70B7814-3BDB-AEFC-CD68-0AB4EAED3EFE}"/>
              </a:ext>
            </a:extLst>
          </p:cNvPr>
          <p:cNvSpPr>
            <a:spLocks noGrp="1"/>
          </p:cNvSpPr>
          <p:nvPr>
            <p:ph type="title" idx="4294967295"/>
          </p:nvPr>
        </p:nvSpPr>
        <p:spPr>
          <a:xfrm>
            <a:off x="451884" y="387568"/>
            <a:ext cx="11288229" cy="698499"/>
          </a:xfrm>
          <a:prstGeom prst="rect">
            <a:avLst/>
          </a:prstGeom>
          <a:solidFill>
            <a:schemeClr val="accent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800" b="0" i="0" u="none" strike="noStrike" kern="1200" cap="none" spc="0" normalizeH="0" baseline="0" noProof="0" dirty="0">
                <a:ln>
                  <a:noFill/>
                </a:ln>
                <a:solidFill>
                  <a:schemeClr val="lt1"/>
                </a:solidFill>
                <a:effectLst/>
                <a:uLnTx/>
                <a:uFillTx/>
                <a:latin typeface="+mn-lt"/>
                <a:ea typeface="+mn-ea"/>
                <a:cs typeface="+mn-cs"/>
              </a:rPr>
              <a:t>Broad Ethnic Groups</a:t>
            </a:r>
          </a:p>
        </p:txBody>
      </p:sp>
      <p:graphicFrame>
        <p:nvGraphicFramePr>
          <p:cNvPr id="3" name="Chart 2" descr="Comparing broad ethnic group percentages for Slough and England. Slough has higher of all ethnic groups except for White which is far lower.">
            <a:extLst>
              <a:ext uri="{FF2B5EF4-FFF2-40B4-BE49-F238E27FC236}">
                <a16:creationId xmlns:a16="http://schemas.microsoft.com/office/drawing/2014/main" id="{A0FF4058-B1CB-0FFB-2A2A-F84932E7C6EE}"/>
              </a:ext>
            </a:extLst>
          </p:cNvPr>
          <p:cNvGraphicFramePr>
            <a:graphicFrameLocks/>
          </p:cNvGraphicFramePr>
          <p:nvPr>
            <p:extLst>
              <p:ext uri="{D42A27DB-BD31-4B8C-83A1-F6EECF244321}">
                <p14:modId xmlns:p14="http://schemas.microsoft.com/office/powerpoint/2010/main" val="997622375"/>
              </p:ext>
            </p:extLst>
          </p:nvPr>
        </p:nvGraphicFramePr>
        <p:xfrm>
          <a:off x="0" y="1082933"/>
          <a:ext cx="6096000" cy="577506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Table 7">
            <a:extLst>
              <a:ext uri="{FF2B5EF4-FFF2-40B4-BE49-F238E27FC236}">
                <a16:creationId xmlns:a16="http://schemas.microsoft.com/office/drawing/2014/main" id="{A1FAF79B-EF28-2434-9F77-582829AA4D27}"/>
              </a:ext>
            </a:extLst>
          </p:cNvPr>
          <p:cNvGraphicFramePr>
            <a:graphicFrameLocks noGrp="1"/>
          </p:cNvGraphicFramePr>
          <p:nvPr>
            <p:extLst>
              <p:ext uri="{D42A27DB-BD31-4B8C-83A1-F6EECF244321}">
                <p14:modId xmlns:p14="http://schemas.microsoft.com/office/powerpoint/2010/main" val="2652806366"/>
              </p:ext>
            </p:extLst>
          </p:nvPr>
        </p:nvGraphicFramePr>
        <p:xfrm>
          <a:off x="6096000" y="2293142"/>
          <a:ext cx="5644113" cy="3354648"/>
        </p:xfrm>
        <a:graphic>
          <a:graphicData uri="http://schemas.openxmlformats.org/drawingml/2006/table">
            <a:tbl>
              <a:tblPr firstRow="1">
                <a:tableStyleId>{1E171933-4619-4E11-9A3F-F7608DF75F80}</a:tableStyleId>
              </a:tblPr>
              <a:tblGrid>
                <a:gridCol w="2118609">
                  <a:extLst>
                    <a:ext uri="{9D8B030D-6E8A-4147-A177-3AD203B41FA5}">
                      <a16:colId xmlns:a16="http://schemas.microsoft.com/office/drawing/2014/main" val="3567492588"/>
                    </a:ext>
                  </a:extLst>
                </a:gridCol>
                <a:gridCol w="1175168">
                  <a:extLst>
                    <a:ext uri="{9D8B030D-6E8A-4147-A177-3AD203B41FA5}">
                      <a16:colId xmlns:a16="http://schemas.microsoft.com/office/drawing/2014/main" val="2819509782"/>
                    </a:ext>
                  </a:extLst>
                </a:gridCol>
                <a:gridCol w="1175168">
                  <a:extLst>
                    <a:ext uri="{9D8B030D-6E8A-4147-A177-3AD203B41FA5}">
                      <a16:colId xmlns:a16="http://schemas.microsoft.com/office/drawing/2014/main" val="1088220446"/>
                    </a:ext>
                  </a:extLst>
                </a:gridCol>
                <a:gridCol w="1175168">
                  <a:extLst>
                    <a:ext uri="{9D8B030D-6E8A-4147-A177-3AD203B41FA5}">
                      <a16:colId xmlns:a16="http://schemas.microsoft.com/office/drawing/2014/main" val="470981094"/>
                    </a:ext>
                  </a:extLst>
                </a:gridCol>
              </a:tblGrid>
              <a:tr h="838662">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GB" sz="1400" b="1" u="none" strike="noStrike" dirty="0">
                          <a:solidFill>
                            <a:schemeClr val="bg1"/>
                          </a:solidFill>
                          <a:effectLst/>
                          <a:latin typeface="Calibri" panose="020F0502020204030204" pitchFamily="34" charset="0"/>
                          <a:cs typeface="Calibri" panose="020F0502020204030204" pitchFamily="34" charset="0"/>
                        </a:rPr>
                        <a:t>Broad Ethnic Groups</a:t>
                      </a:r>
                      <a:endParaRPr lang="en-GB" sz="1400" b="1" i="0" u="none" strike="noStrike" dirty="0">
                        <a:solidFill>
                          <a:schemeClr val="bg1"/>
                        </a:solidFill>
                        <a:effectLst/>
                        <a:latin typeface="Calibri" panose="020F0502020204030204" pitchFamily="34" charset="0"/>
                        <a:cs typeface="Calibri" panose="020F0502020204030204" pitchFamily="34" charset="0"/>
                      </a:endParaRPr>
                    </a:p>
                  </a:txBody>
                  <a:tcPr marL="5443" marR="5443" marT="5443"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400" b="1" u="none" strike="noStrike" dirty="0">
                          <a:solidFill>
                            <a:schemeClr val="bg1"/>
                          </a:solidFill>
                          <a:effectLst/>
                          <a:latin typeface="Calibri" panose="020F0502020204030204" pitchFamily="34" charset="0"/>
                          <a:cs typeface="Calibri" panose="020F0502020204030204" pitchFamily="34" charset="0"/>
                        </a:rPr>
                        <a:t>Slough</a:t>
                      </a:r>
                    </a:p>
                    <a:p>
                      <a:pPr algn="ctr" fontAlgn="b"/>
                      <a:r>
                        <a:rPr lang="en-GB" sz="1400" b="1" i="0" u="none" strike="noStrike" dirty="0">
                          <a:solidFill>
                            <a:schemeClr val="bg1"/>
                          </a:solidFill>
                          <a:effectLst/>
                          <a:latin typeface="Calibri" panose="020F0502020204030204" pitchFamily="34" charset="0"/>
                          <a:cs typeface="Calibri" panose="020F0502020204030204" pitchFamily="34" charset="0"/>
                        </a:rPr>
                        <a:t>Count</a:t>
                      </a:r>
                    </a:p>
                  </a:txBody>
                  <a:tcPr marL="5443" marR="5443" marT="5443"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400" b="1" i="0" u="none" strike="noStrike" dirty="0">
                          <a:solidFill>
                            <a:schemeClr val="bg1"/>
                          </a:solidFill>
                          <a:effectLst/>
                          <a:latin typeface="Calibri" panose="020F0502020204030204" pitchFamily="34" charset="0"/>
                          <a:cs typeface="Calibri" panose="020F0502020204030204" pitchFamily="34" charset="0"/>
                        </a:rPr>
                        <a:t>Slough</a:t>
                      </a:r>
                    </a:p>
                    <a:p>
                      <a:pPr algn="ctr" fontAlgn="b"/>
                      <a:r>
                        <a:rPr lang="en-GB" sz="1400" b="1" i="0" u="none" strike="noStrike" dirty="0">
                          <a:solidFill>
                            <a:schemeClr val="bg1"/>
                          </a:solidFill>
                          <a:effectLst/>
                          <a:latin typeface="Calibri" panose="020F0502020204030204" pitchFamily="34" charset="0"/>
                          <a:cs typeface="Calibri" panose="020F0502020204030204" pitchFamily="34" charset="0"/>
                        </a:rPr>
                        <a:t>%</a:t>
                      </a:r>
                    </a:p>
                  </a:txBody>
                  <a:tcPr marL="5443" marR="5443" marT="5443"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400" b="1" i="0" u="none" strike="noStrike" dirty="0">
                          <a:solidFill>
                            <a:schemeClr val="bg1"/>
                          </a:solidFill>
                          <a:effectLst/>
                          <a:latin typeface="Calibri" panose="020F0502020204030204" pitchFamily="34" charset="0"/>
                          <a:cs typeface="Calibri" panose="020F0502020204030204" pitchFamily="34" charset="0"/>
                        </a:rPr>
                        <a:t>England</a:t>
                      </a:r>
                    </a:p>
                    <a:p>
                      <a:pPr marL="0" marR="0" lvl="0" indent="0" algn="ctr" defTabSz="914400" rtl="0" eaLnBrk="1" fontAlgn="b" latinLnBrk="0" hangingPunct="1">
                        <a:lnSpc>
                          <a:spcPct val="100000"/>
                        </a:lnSpc>
                        <a:spcBef>
                          <a:spcPts val="0"/>
                        </a:spcBef>
                        <a:spcAft>
                          <a:spcPts val="0"/>
                        </a:spcAft>
                        <a:buClrTx/>
                        <a:buSzTx/>
                        <a:buFontTx/>
                        <a:buNone/>
                        <a:tabLst/>
                        <a:defRPr/>
                      </a:pPr>
                      <a:r>
                        <a:rPr lang="en-GB" sz="1400" b="1" i="0" u="none" strike="noStrike" dirty="0">
                          <a:solidFill>
                            <a:schemeClr val="bg1"/>
                          </a:solidFill>
                          <a:effectLst/>
                          <a:latin typeface="Calibri" panose="020F0502020204030204" pitchFamily="34" charset="0"/>
                          <a:cs typeface="Calibri" panose="020F0502020204030204" pitchFamily="34" charset="0"/>
                        </a:rPr>
                        <a:t>%</a:t>
                      </a:r>
                    </a:p>
                  </a:txBody>
                  <a:tcPr marL="5443" marR="5443" marT="5443"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solidFill>
                  </a:tcPr>
                </a:tc>
                <a:extLst>
                  <a:ext uri="{0D108BD9-81ED-4DB2-BD59-A6C34878D82A}">
                    <a16:rowId xmlns:a16="http://schemas.microsoft.com/office/drawing/2014/main" val="3932960609"/>
                  </a:ext>
                </a:extLst>
              </a:tr>
              <a:tr h="419331">
                <a:tc>
                  <a:txBody>
                    <a:bodyPr/>
                    <a:lstStyle/>
                    <a:p>
                      <a:pPr algn="l" fontAlgn="b"/>
                      <a:r>
                        <a:rPr lang="en-GB" sz="1400" u="none" strike="noStrike" dirty="0">
                          <a:solidFill>
                            <a:srgbClr val="000000"/>
                          </a:solidFill>
                          <a:effectLst/>
                          <a:latin typeface="Calibri" panose="020F0502020204030204" pitchFamily="34" charset="0"/>
                          <a:cs typeface="Calibri" panose="020F0502020204030204" pitchFamily="34" charset="0"/>
                        </a:rPr>
                        <a:t>Asian ethnic groups</a:t>
                      </a:r>
                      <a:endParaRPr lang="en-GB" sz="1400" b="1" i="0" u="none" strike="noStrike" dirty="0">
                        <a:solidFill>
                          <a:srgbClr val="000000"/>
                        </a:solidFill>
                        <a:effectLst/>
                        <a:latin typeface="Calibri" panose="020F0502020204030204" pitchFamily="34" charset="0"/>
                        <a:cs typeface="Calibri" panose="020F0502020204030204" pitchFamily="34" charset="0"/>
                      </a:endParaRPr>
                    </a:p>
                  </a:txBody>
                  <a:tcPr marL="5443" marR="5443" marT="5443" marB="0" anchor="ctr">
                    <a:lnL w="12700" cap="flat" cmpd="sng" algn="ctr">
                      <a:solidFill>
                        <a:schemeClr val="accent2"/>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b"/>
                      <a:r>
                        <a:rPr lang="en-GB" sz="1400" u="none" strike="noStrike" dirty="0">
                          <a:solidFill>
                            <a:srgbClr val="000000"/>
                          </a:solidFill>
                          <a:effectLst/>
                          <a:latin typeface="Calibri" panose="020F0502020204030204" pitchFamily="34" charset="0"/>
                          <a:cs typeface="Calibri" panose="020F0502020204030204" pitchFamily="34" charset="0"/>
                        </a:rPr>
                        <a:t>74,093</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5443" marR="5443" marT="5443"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marL="0" algn="ctr" defTabSz="914400" rtl="0" eaLnBrk="1" fontAlgn="b" latinLnBrk="0" hangingPunct="1"/>
                      <a:r>
                        <a:rPr lang="en-GB" sz="1400" b="0" i="0" u="none" strike="noStrike" kern="1200" dirty="0">
                          <a:solidFill>
                            <a:srgbClr val="000000"/>
                          </a:solidFill>
                          <a:effectLst/>
                          <a:latin typeface="Calibri" panose="020F0502020204030204" pitchFamily="34" charset="0"/>
                          <a:ea typeface="+mn-ea"/>
                          <a:cs typeface="Calibri" panose="020F0502020204030204" pitchFamily="34" charset="0"/>
                        </a:rPr>
                        <a:t>46.7%</a:t>
                      </a:r>
                    </a:p>
                  </a:txBody>
                  <a:tcPr marL="6350" marR="6350" marT="6350"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marL="0" algn="ctr" defTabSz="914400" rtl="0" eaLnBrk="1" fontAlgn="b" latinLnBrk="0" hangingPunct="1"/>
                      <a:r>
                        <a:rPr lang="en-GB" sz="1400" b="0" i="0" u="none" strike="noStrike" kern="1200" dirty="0">
                          <a:solidFill>
                            <a:srgbClr val="000000"/>
                          </a:solidFill>
                          <a:effectLst/>
                          <a:latin typeface="Calibri" panose="020F0502020204030204" pitchFamily="34" charset="0"/>
                          <a:ea typeface="+mn-ea"/>
                          <a:cs typeface="Calibri" panose="020F0502020204030204" pitchFamily="34" charset="0"/>
                        </a:rPr>
                        <a:t>10%</a:t>
                      </a:r>
                    </a:p>
                  </a:txBody>
                  <a:tcPr marL="6350" marR="6350" marT="6350" marB="0" anchor="ctr">
                    <a:lnR w="12700" cap="flat" cmpd="sng" algn="ctr">
                      <a:solidFill>
                        <a:schemeClr val="accent2"/>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4011740722"/>
                  </a:ext>
                </a:extLst>
              </a:tr>
              <a:tr h="419331">
                <a:tc>
                  <a:txBody>
                    <a:bodyPr/>
                    <a:lstStyle/>
                    <a:p>
                      <a:pPr algn="l" fontAlgn="b"/>
                      <a:r>
                        <a:rPr lang="en-GB" sz="1400" u="none" strike="noStrike" dirty="0">
                          <a:solidFill>
                            <a:srgbClr val="000000"/>
                          </a:solidFill>
                          <a:effectLst/>
                          <a:latin typeface="Calibri" panose="020F0502020204030204" pitchFamily="34" charset="0"/>
                          <a:cs typeface="Calibri" panose="020F0502020204030204" pitchFamily="34" charset="0"/>
                        </a:rPr>
                        <a:t>White ethnic groups</a:t>
                      </a:r>
                      <a:endParaRPr lang="en-GB" sz="1400" b="1" i="0" u="none" strike="noStrike" dirty="0">
                        <a:solidFill>
                          <a:srgbClr val="000000"/>
                        </a:solidFill>
                        <a:effectLst/>
                        <a:latin typeface="Calibri" panose="020F0502020204030204" pitchFamily="34" charset="0"/>
                        <a:cs typeface="Calibri" panose="020F0502020204030204" pitchFamily="34" charset="0"/>
                      </a:endParaRPr>
                    </a:p>
                  </a:txBody>
                  <a:tcPr marL="5443" marR="5443" marT="5443" marB="0" anchor="ctr">
                    <a:lnL w="12700" cap="flat" cmpd="sng" algn="ctr">
                      <a:solidFill>
                        <a:schemeClr val="accent2"/>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b"/>
                      <a:r>
                        <a:rPr lang="en-GB" sz="1400" u="none" strike="noStrike" dirty="0">
                          <a:solidFill>
                            <a:srgbClr val="000000"/>
                          </a:solidFill>
                          <a:effectLst/>
                          <a:latin typeface="Calibri" panose="020F0502020204030204" pitchFamily="34" charset="0"/>
                          <a:cs typeface="Calibri" panose="020F0502020204030204" pitchFamily="34" charset="0"/>
                        </a:rPr>
                        <a:t>57,134</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5443" marR="5443" marT="5443"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marL="0" algn="ctr" defTabSz="914400" rtl="0" eaLnBrk="1" fontAlgn="b" latinLnBrk="0" hangingPunct="1"/>
                      <a:r>
                        <a:rPr lang="en-GB" sz="1400" b="0" i="0" u="none" strike="noStrike" kern="1200" dirty="0">
                          <a:solidFill>
                            <a:srgbClr val="000000"/>
                          </a:solidFill>
                          <a:effectLst/>
                          <a:latin typeface="Calibri" panose="020F0502020204030204" pitchFamily="34" charset="0"/>
                          <a:ea typeface="+mn-ea"/>
                          <a:cs typeface="Calibri" panose="020F0502020204030204" pitchFamily="34" charset="0"/>
                        </a:rPr>
                        <a:t>36.0%</a:t>
                      </a:r>
                    </a:p>
                  </a:txBody>
                  <a:tcPr marL="6350" marR="6350" marT="635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marL="0" algn="ctr" defTabSz="914400" rtl="0" eaLnBrk="1" fontAlgn="b" latinLnBrk="0" hangingPunct="1"/>
                      <a:r>
                        <a:rPr lang="en-GB" sz="1400" b="0" i="0" u="none" strike="noStrike" kern="1200" dirty="0">
                          <a:solidFill>
                            <a:srgbClr val="000000"/>
                          </a:solidFill>
                          <a:effectLst/>
                          <a:latin typeface="Calibri" panose="020F0502020204030204" pitchFamily="34" charset="0"/>
                          <a:ea typeface="+mn-ea"/>
                          <a:cs typeface="Calibri" panose="020F0502020204030204" pitchFamily="34" charset="0"/>
                        </a:rPr>
                        <a:t>81%</a:t>
                      </a:r>
                    </a:p>
                  </a:txBody>
                  <a:tcPr marL="6350" marR="6350" marT="6350" marB="0" anchor="ctr">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2738279177"/>
                  </a:ext>
                </a:extLst>
              </a:tr>
              <a:tr h="419331">
                <a:tc>
                  <a:txBody>
                    <a:bodyPr/>
                    <a:lstStyle/>
                    <a:p>
                      <a:pPr algn="l" fontAlgn="b"/>
                      <a:r>
                        <a:rPr lang="en-GB" sz="1400" u="none" strike="noStrike" dirty="0">
                          <a:solidFill>
                            <a:srgbClr val="000000"/>
                          </a:solidFill>
                          <a:effectLst/>
                          <a:latin typeface="Calibri" panose="020F0502020204030204" pitchFamily="34" charset="0"/>
                          <a:cs typeface="Calibri" panose="020F0502020204030204" pitchFamily="34" charset="0"/>
                        </a:rPr>
                        <a:t>Black ethnic groups</a:t>
                      </a:r>
                      <a:endParaRPr lang="en-GB" sz="1400" b="1" i="0" u="none" strike="noStrike" dirty="0">
                        <a:solidFill>
                          <a:srgbClr val="000000"/>
                        </a:solidFill>
                        <a:effectLst/>
                        <a:latin typeface="Calibri" panose="020F0502020204030204" pitchFamily="34" charset="0"/>
                        <a:cs typeface="Calibri" panose="020F0502020204030204" pitchFamily="34" charset="0"/>
                      </a:endParaRPr>
                    </a:p>
                  </a:txBody>
                  <a:tcPr marL="5443" marR="5443" marT="5443" marB="0" anchor="ctr">
                    <a:lnL w="12700" cap="flat" cmpd="sng" algn="ctr">
                      <a:solidFill>
                        <a:schemeClr val="accent2"/>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b"/>
                      <a:r>
                        <a:rPr lang="en-GB" sz="1400" u="none" strike="noStrike" dirty="0">
                          <a:solidFill>
                            <a:srgbClr val="000000"/>
                          </a:solidFill>
                          <a:effectLst/>
                          <a:latin typeface="Calibri" panose="020F0502020204030204" pitchFamily="34" charset="0"/>
                          <a:cs typeface="Calibri" panose="020F0502020204030204" pitchFamily="34" charset="0"/>
                        </a:rPr>
                        <a:t>11,992</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5443" marR="5443" marT="5443"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marL="0" algn="ctr" defTabSz="914400" rtl="0" eaLnBrk="1" fontAlgn="b" latinLnBrk="0" hangingPunct="1"/>
                      <a:r>
                        <a:rPr lang="en-GB" sz="1400" b="0" i="0" u="none" strike="noStrike" kern="1200" dirty="0">
                          <a:solidFill>
                            <a:srgbClr val="000000"/>
                          </a:solidFill>
                          <a:effectLst/>
                          <a:latin typeface="Calibri" panose="020F0502020204030204" pitchFamily="34" charset="0"/>
                          <a:ea typeface="+mn-ea"/>
                          <a:cs typeface="Calibri" panose="020F0502020204030204" pitchFamily="34" charset="0"/>
                        </a:rPr>
                        <a:t>7.6%</a:t>
                      </a:r>
                    </a:p>
                  </a:txBody>
                  <a:tcPr marL="6350" marR="6350" marT="635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marL="0" algn="ctr" defTabSz="914400" rtl="0" eaLnBrk="1" fontAlgn="b" latinLnBrk="0" hangingPunct="1"/>
                      <a:r>
                        <a:rPr lang="en-GB" sz="1400" b="0" i="0" u="none" strike="noStrike" kern="1200" dirty="0">
                          <a:solidFill>
                            <a:srgbClr val="000000"/>
                          </a:solidFill>
                          <a:effectLst/>
                          <a:latin typeface="Calibri" panose="020F0502020204030204" pitchFamily="34" charset="0"/>
                          <a:ea typeface="+mn-ea"/>
                          <a:cs typeface="Calibri" panose="020F0502020204030204" pitchFamily="34" charset="0"/>
                        </a:rPr>
                        <a:t>4%</a:t>
                      </a:r>
                    </a:p>
                  </a:txBody>
                  <a:tcPr marL="6350" marR="6350" marT="6350" marB="0" anchor="ctr">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1566856392"/>
                  </a:ext>
                </a:extLst>
              </a:tr>
              <a:tr h="419331">
                <a:tc>
                  <a:txBody>
                    <a:bodyPr/>
                    <a:lstStyle/>
                    <a:p>
                      <a:pPr algn="l" fontAlgn="b"/>
                      <a:r>
                        <a:rPr lang="en-GB" sz="1400" u="none" strike="noStrike">
                          <a:solidFill>
                            <a:srgbClr val="000000"/>
                          </a:solidFill>
                          <a:effectLst/>
                          <a:latin typeface="Calibri" panose="020F0502020204030204" pitchFamily="34" charset="0"/>
                          <a:cs typeface="Calibri" panose="020F0502020204030204" pitchFamily="34" charset="0"/>
                        </a:rPr>
                        <a:t>Other ethnic groups</a:t>
                      </a:r>
                      <a:endParaRPr lang="en-GB" sz="1400" b="1" i="0" u="none" strike="noStrike">
                        <a:solidFill>
                          <a:srgbClr val="000000"/>
                        </a:solidFill>
                        <a:effectLst/>
                        <a:latin typeface="Calibri" panose="020F0502020204030204" pitchFamily="34" charset="0"/>
                        <a:cs typeface="Calibri" panose="020F0502020204030204" pitchFamily="34" charset="0"/>
                      </a:endParaRPr>
                    </a:p>
                  </a:txBody>
                  <a:tcPr marL="5443" marR="5443" marT="5443" marB="0" anchor="ctr">
                    <a:lnL w="12700" cap="flat" cmpd="sng" algn="ctr">
                      <a:solidFill>
                        <a:schemeClr val="accent2"/>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b"/>
                      <a:r>
                        <a:rPr lang="en-GB" sz="1400" u="none" strike="noStrike" dirty="0">
                          <a:solidFill>
                            <a:srgbClr val="000000"/>
                          </a:solidFill>
                          <a:effectLst/>
                          <a:latin typeface="Calibri" panose="020F0502020204030204" pitchFamily="34" charset="0"/>
                          <a:cs typeface="Calibri" panose="020F0502020204030204" pitchFamily="34" charset="0"/>
                        </a:rPr>
                        <a:t>7,144</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5443" marR="5443" marT="5443"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marL="0" algn="ctr" defTabSz="914400" rtl="0" eaLnBrk="1" fontAlgn="b" latinLnBrk="0" hangingPunct="1"/>
                      <a:r>
                        <a:rPr lang="en-GB" sz="1400" b="0" i="0" u="none" strike="noStrike" kern="1200" dirty="0">
                          <a:solidFill>
                            <a:srgbClr val="000000"/>
                          </a:solidFill>
                          <a:effectLst/>
                          <a:latin typeface="Calibri" panose="020F0502020204030204" pitchFamily="34" charset="0"/>
                          <a:ea typeface="+mn-ea"/>
                          <a:cs typeface="Calibri" panose="020F0502020204030204" pitchFamily="34" charset="0"/>
                        </a:rPr>
                        <a:t>4.5%</a:t>
                      </a:r>
                    </a:p>
                  </a:txBody>
                  <a:tcPr marL="6350" marR="6350" marT="635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marL="0" algn="ctr" defTabSz="914400" rtl="0" eaLnBrk="1" fontAlgn="b" latinLnBrk="0" hangingPunct="1"/>
                      <a:r>
                        <a:rPr lang="en-GB" sz="1400" b="0" i="0" u="none" strike="noStrike" kern="1200" dirty="0">
                          <a:solidFill>
                            <a:srgbClr val="000000"/>
                          </a:solidFill>
                          <a:effectLst/>
                          <a:latin typeface="Calibri" panose="020F0502020204030204" pitchFamily="34" charset="0"/>
                          <a:ea typeface="+mn-ea"/>
                          <a:cs typeface="Calibri" panose="020F0502020204030204" pitchFamily="34" charset="0"/>
                        </a:rPr>
                        <a:t>2%</a:t>
                      </a:r>
                    </a:p>
                  </a:txBody>
                  <a:tcPr marL="6350" marR="6350" marT="6350" marB="0" anchor="ctr">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3957574699"/>
                  </a:ext>
                </a:extLst>
              </a:tr>
              <a:tr h="419331">
                <a:tc>
                  <a:txBody>
                    <a:bodyPr/>
                    <a:lstStyle/>
                    <a:p>
                      <a:pPr algn="l" fontAlgn="b"/>
                      <a:r>
                        <a:rPr lang="en-GB" sz="1400" u="none" strike="noStrike">
                          <a:solidFill>
                            <a:srgbClr val="000000"/>
                          </a:solidFill>
                          <a:effectLst/>
                          <a:latin typeface="Calibri" panose="020F0502020204030204" pitchFamily="34" charset="0"/>
                          <a:cs typeface="Calibri" panose="020F0502020204030204" pitchFamily="34" charset="0"/>
                        </a:rPr>
                        <a:t>Mixed ethnic groups</a:t>
                      </a:r>
                      <a:endParaRPr lang="en-GB" sz="1400" b="1" i="0" u="none" strike="noStrike">
                        <a:solidFill>
                          <a:srgbClr val="000000"/>
                        </a:solidFill>
                        <a:effectLst/>
                        <a:latin typeface="Calibri" panose="020F0502020204030204" pitchFamily="34" charset="0"/>
                        <a:cs typeface="Calibri" panose="020F0502020204030204" pitchFamily="34" charset="0"/>
                      </a:endParaRPr>
                    </a:p>
                  </a:txBody>
                  <a:tcPr marL="5443" marR="5443" marT="5443" marB="0" anchor="ctr">
                    <a:lnL w="12700" cap="flat" cmpd="sng" algn="ctr">
                      <a:solidFill>
                        <a:schemeClr val="accent2"/>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b"/>
                      <a:r>
                        <a:rPr lang="en-GB" sz="1400" u="none" strike="noStrike" dirty="0">
                          <a:solidFill>
                            <a:srgbClr val="000000"/>
                          </a:solidFill>
                          <a:effectLst/>
                          <a:latin typeface="Calibri" panose="020F0502020204030204" pitchFamily="34" charset="0"/>
                          <a:cs typeface="Calibri" panose="020F0502020204030204" pitchFamily="34" charset="0"/>
                        </a:rPr>
                        <a:t>6,311</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5443" marR="5443" marT="5443"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marL="0" algn="ctr" defTabSz="914400" rtl="0" eaLnBrk="1" fontAlgn="b" latinLnBrk="0" hangingPunct="1"/>
                      <a:r>
                        <a:rPr lang="en-GB" sz="1400" b="0" i="0" u="none" strike="noStrike" kern="1200" dirty="0">
                          <a:solidFill>
                            <a:srgbClr val="000000"/>
                          </a:solidFill>
                          <a:effectLst/>
                          <a:latin typeface="Calibri" panose="020F0502020204030204" pitchFamily="34" charset="0"/>
                          <a:ea typeface="+mn-ea"/>
                          <a:cs typeface="Calibri" panose="020F0502020204030204" pitchFamily="34" charset="0"/>
                        </a:rPr>
                        <a:t>4.0%</a:t>
                      </a:r>
                    </a:p>
                  </a:txBody>
                  <a:tcPr marL="6350" marR="6350" marT="635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marL="0" algn="ctr" defTabSz="914400" rtl="0" eaLnBrk="1" fontAlgn="b" latinLnBrk="0" hangingPunct="1"/>
                      <a:r>
                        <a:rPr lang="en-GB" sz="1400" b="0" i="0" u="none" strike="noStrike" kern="1200" dirty="0">
                          <a:solidFill>
                            <a:srgbClr val="000000"/>
                          </a:solidFill>
                          <a:effectLst/>
                          <a:latin typeface="Calibri" panose="020F0502020204030204" pitchFamily="34" charset="0"/>
                          <a:ea typeface="+mn-ea"/>
                          <a:cs typeface="Calibri" panose="020F0502020204030204" pitchFamily="34" charset="0"/>
                        </a:rPr>
                        <a:t>3%</a:t>
                      </a:r>
                    </a:p>
                  </a:txBody>
                  <a:tcPr marL="6350" marR="6350" marT="6350" marB="0" anchor="ctr">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2579881191"/>
                  </a:ext>
                </a:extLst>
              </a:tr>
              <a:tr h="419331">
                <a:tc>
                  <a:txBody>
                    <a:bodyPr/>
                    <a:lstStyle/>
                    <a:p>
                      <a:pPr algn="l" fontAlgn="b"/>
                      <a:r>
                        <a:rPr lang="en-GB" sz="1400" u="none" strike="noStrike">
                          <a:solidFill>
                            <a:srgbClr val="000000"/>
                          </a:solidFill>
                          <a:effectLst/>
                          <a:latin typeface="Calibri" panose="020F0502020204030204" pitchFamily="34" charset="0"/>
                          <a:cs typeface="Calibri" panose="020F0502020204030204" pitchFamily="34" charset="0"/>
                        </a:rPr>
                        <a:t>Arab ethnic groups</a:t>
                      </a:r>
                      <a:endParaRPr lang="en-GB" sz="1400" b="1" i="0" u="none" strike="noStrike">
                        <a:solidFill>
                          <a:srgbClr val="000000"/>
                        </a:solidFill>
                        <a:effectLst/>
                        <a:latin typeface="Calibri" panose="020F0502020204030204" pitchFamily="34" charset="0"/>
                        <a:cs typeface="Calibri" panose="020F0502020204030204" pitchFamily="34" charset="0"/>
                      </a:endParaRPr>
                    </a:p>
                  </a:txBody>
                  <a:tcPr marL="5443" marR="5443" marT="5443" marB="0" anchor="ctr">
                    <a:lnL w="12700" cap="flat" cmpd="sng" algn="ctr">
                      <a:solidFill>
                        <a:schemeClr val="accent2"/>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b"/>
                      <a:r>
                        <a:rPr lang="en-GB" sz="1400" u="none" strike="noStrike" dirty="0">
                          <a:solidFill>
                            <a:srgbClr val="000000"/>
                          </a:solidFill>
                          <a:effectLst/>
                          <a:latin typeface="Calibri" panose="020F0502020204030204" pitchFamily="34" charset="0"/>
                          <a:cs typeface="Calibri" panose="020F0502020204030204" pitchFamily="34" charset="0"/>
                        </a:rPr>
                        <a:t>1,826</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5443" marR="5443" marT="5443"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marL="0" algn="ctr" defTabSz="914400" rtl="0" eaLnBrk="1" fontAlgn="b" latinLnBrk="0" hangingPunct="1"/>
                      <a:r>
                        <a:rPr lang="en-GB" sz="1400" b="0" i="0" u="none" strike="noStrike" kern="1200" dirty="0">
                          <a:solidFill>
                            <a:srgbClr val="000000"/>
                          </a:solidFill>
                          <a:effectLst/>
                          <a:latin typeface="Calibri" panose="020F0502020204030204" pitchFamily="34" charset="0"/>
                          <a:ea typeface="+mn-ea"/>
                          <a:cs typeface="Calibri" panose="020F0502020204030204" pitchFamily="34" charset="0"/>
                        </a:rPr>
                        <a:t>1.2%</a:t>
                      </a:r>
                    </a:p>
                  </a:txBody>
                  <a:tcPr marL="6350" marR="6350" marT="635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marL="0" algn="ctr" defTabSz="914400" rtl="0" eaLnBrk="1" fontAlgn="b" latinLnBrk="0" hangingPunct="1"/>
                      <a:r>
                        <a:rPr lang="en-GB" sz="1400" b="0" i="0" u="none" strike="noStrike" kern="1200" dirty="0">
                          <a:solidFill>
                            <a:srgbClr val="000000"/>
                          </a:solidFill>
                          <a:effectLst/>
                          <a:latin typeface="Calibri" panose="020F0502020204030204" pitchFamily="34" charset="0"/>
                          <a:ea typeface="+mn-ea"/>
                          <a:cs typeface="Calibri" panose="020F0502020204030204" pitchFamily="34" charset="0"/>
                        </a:rPr>
                        <a:t>1%</a:t>
                      </a:r>
                    </a:p>
                  </a:txBody>
                  <a:tcPr marL="6350" marR="6350" marT="6350" marB="0" anchor="ctr">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622096081"/>
                  </a:ext>
                </a:extLst>
              </a:tr>
            </a:tbl>
          </a:graphicData>
        </a:graphic>
      </p:graphicFrame>
      <p:sp>
        <p:nvSpPr>
          <p:cNvPr id="6" name="Hexagon 5">
            <a:extLst>
              <a:ext uri="{FF2B5EF4-FFF2-40B4-BE49-F238E27FC236}">
                <a16:creationId xmlns:a16="http://schemas.microsoft.com/office/drawing/2014/main" id="{D4861EEA-F7BE-8E92-D27B-0FB929E3F25B}"/>
              </a:ext>
              <a:ext uri="{C183D7F6-B498-43B3-948B-1728B52AA6E4}">
                <adec:decorative xmlns:adec="http://schemas.microsoft.com/office/drawing/2017/decorative" val="1"/>
              </a:ext>
            </a:extLst>
          </p:cNvPr>
          <p:cNvSpPr/>
          <p:nvPr/>
        </p:nvSpPr>
        <p:spPr>
          <a:xfrm>
            <a:off x="133349" y="190467"/>
            <a:ext cx="1152000" cy="1080000"/>
          </a:xfrm>
          <a:prstGeom prst="hexagon">
            <a:avLst>
              <a:gd name="adj" fmla="val 28570"/>
              <a:gd name="vf" fmla="val 115470"/>
            </a:avLst>
          </a:prstGeom>
          <a:solidFill>
            <a:schemeClr val="accent2"/>
          </a:solidFill>
          <a:ln w="31750">
            <a:solidFill>
              <a:schemeClr val="bg1"/>
            </a:solid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pic>
        <p:nvPicPr>
          <p:cNvPr id="7" name="Graphic 6">
            <a:extLst>
              <a:ext uri="{FF2B5EF4-FFF2-40B4-BE49-F238E27FC236}">
                <a16:creationId xmlns:a16="http://schemas.microsoft.com/office/drawing/2014/main" id="{8ABB5ACB-F5E4-067D-158C-600569C8B0F3}"/>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356883" y="378001"/>
            <a:ext cx="704932" cy="704932"/>
          </a:xfrm>
          <a:prstGeom prst="rect">
            <a:avLst/>
          </a:prstGeom>
        </p:spPr>
      </p:pic>
    </p:spTree>
    <p:extLst>
      <p:ext uri="{BB962C8B-B14F-4D97-AF65-F5344CB8AC3E}">
        <p14:creationId xmlns:p14="http://schemas.microsoft.com/office/powerpoint/2010/main" val="20791675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CAF94F4-E9FA-4B2D-CC7E-A471E7FD2D69}"/>
              </a:ext>
            </a:extLst>
          </p:cNvPr>
          <p:cNvSpPr>
            <a:spLocks noGrp="1"/>
          </p:cNvSpPr>
          <p:nvPr>
            <p:ph type="title" idx="4294967295"/>
          </p:nvPr>
        </p:nvSpPr>
        <p:spPr>
          <a:xfrm>
            <a:off x="451884" y="387568"/>
            <a:ext cx="11288229" cy="698499"/>
          </a:xfrm>
          <a:prstGeom prst="rect">
            <a:avLst/>
          </a:prstGeom>
          <a:solidFill>
            <a:schemeClr val="accent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800" b="0" i="0" u="none" strike="noStrike" kern="1200" cap="none" spc="0" normalizeH="0" baseline="0" noProof="0" dirty="0">
                <a:ln>
                  <a:noFill/>
                </a:ln>
                <a:solidFill>
                  <a:schemeClr val="lt1"/>
                </a:solidFill>
                <a:effectLst/>
                <a:uLnTx/>
                <a:uFillTx/>
                <a:latin typeface="+mn-lt"/>
                <a:ea typeface="+mn-ea"/>
                <a:cs typeface="+mn-cs"/>
              </a:rPr>
              <a:t>Detailed Ethnic Groups</a:t>
            </a:r>
          </a:p>
        </p:txBody>
      </p:sp>
      <p:graphicFrame>
        <p:nvGraphicFramePr>
          <p:cNvPr id="6" name="Chart 5" descr="Chart comparing 10 largest ethnic groups in Slough. Top 3 are White British, Asian Pakistani, Asian Indian">
            <a:extLst>
              <a:ext uri="{FF2B5EF4-FFF2-40B4-BE49-F238E27FC236}">
                <a16:creationId xmlns:a16="http://schemas.microsoft.com/office/drawing/2014/main" id="{F41BA01C-7BCE-A64C-B41B-F5F3F2531F60}"/>
              </a:ext>
            </a:extLst>
          </p:cNvPr>
          <p:cNvGraphicFramePr>
            <a:graphicFrameLocks/>
          </p:cNvGraphicFramePr>
          <p:nvPr>
            <p:extLst>
              <p:ext uri="{D42A27DB-BD31-4B8C-83A1-F6EECF244321}">
                <p14:modId xmlns:p14="http://schemas.microsoft.com/office/powerpoint/2010/main" val="2166103578"/>
              </p:ext>
            </p:extLst>
          </p:nvPr>
        </p:nvGraphicFramePr>
        <p:xfrm>
          <a:off x="0" y="1082932"/>
          <a:ext cx="5542671" cy="577506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Table 10">
            <a:extLst>
              <a:ext uri="{FF2B5EF4-FFF2-40B4-BE49-F238E27FC236}">
                <a16:creationId xmlns:a16="http://schemas.microsoft.com/office/drawing/2014/main" id="{010BD102-8CF9-6411-CDE9-C70BF2E71D0E}"/>
              </a:ext>
            </a:extLst>
          </p:cNvPr>
          <p:cNvGraphicFramePr>
            <a:graphicFrameLocks noGrp="1"/>
          </p:cNvGraphicFramePr>
          <p:nvPr>
            <p:extLst>
              <p:ext uri="{D42A27DB-BD31-4B8C-83A1-F6EECF244321}">
                <p14:modId xmlns:p14="http://schemas.microsoft.com/office/powerpoint/2010/main" val="1581900576"/>
              </p:ext>
            </p:extLst>
          </p:nvPr>
        </p:nvGraphicFramePr>
        <p:xfrm>
          <a:off x="5542671" y="1625968"/>
          <a:ext cx="6197442" cy="4688993"/>
        </p:xfrm>
        <a:graphic>
          <a:graphicData uri="http://schemas.openxmlformats.org/drawingml/2006/table">
            <a:tbl>
              <a:tblPr firstRow="1">
                <a:tableStyleId>{72833802-FEF1-4C79-8D5D-14CF1EAF98D9}</a:tableStyleId>
              </a:tblPr>
              <a:tblGrid>
                <a:gridCol w="4061854">
                  <a:extLst>
                    <a:ext uri="{9D8B030D-6E8A-4147-A177-3AD203B41FA5}">
                      <a16:colId xmlns:a16="http://schemas.microsoft.com/office/drawing/2014/main" val="868941156"/>
                    </a:ext>
                  </a:extLst>
                </a:gridCol>
                <a:gridCol w="1067794">
                  <a:extLst>
                    <a:ext uri="{9D8B030D-6E8A-4147-A177-3AD203B41FA5}">
                      <a16:colId xmlns:a16="http://schemas.microsoft.com/office/drawing/2014/main" val="3623378408"/>
                    </a:ext>
                  </a:extLst>
                </a:gridCol>
                <a:gridCol w="1067794">
                  <a:extLst>
                    <a:ext uri="{9D8B030D-6E8A-4147-A177-3AD203B41FA5}">
                      <a16:colId xmlns:a16="http://schemas.microsoft.com/office/drawing/2014/main" val="2233475242"/>
                    </a:ext>
                  </a:extLst>
                </a:gridCol>
              </a:tblGrid>
              <a:tr h="295358">
                <a:tc>
                  <a:txBody>
                    <a:bodyPr/>
                    <a:lstStyle/>
                    <a:p>
                      <a:pPr algn="l" fontAlgn="b"/>
                      <a:r>
                        <a:rPr lang="en-GB" sz="1400" b="1" u="none" strike="noStrike" dirty="0">
                          <a:solidFill>
                            <a:schemeClr val="bg1"/>
                          </a:solidFill>
                          <a:effectLst/>
                          <a:latin typeface="Calibri" panose="020F0502020204030204" pitchFamily="34" charset="0"/>
                          <a:cs typeface="Calibri" panose="020F0502020204030204" pitchFamily="34" charset="0"/>
                        </a:rPr>
                        <a:t>Ten Largest (Detailed) Ethnic Groups in Slough</a:t>
                      </a:r>
                    </a:p>
                  </a:txBody>
                  <a:tcPr marL="5443" marR="5443" marT="5443" marB="0" anchor="ctr">
                    <a:lnL w="12700" cap="flat" cmpd="sng" algn="ctr">
                      <a:solidFill>
                        <a:schemeClr val="accent2"/>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b"/>
                      <a:r>
                        <a:rPr lang="en-GB" sz="1400" b="1" u="none" strike="noStrike" dirty="0">
                          <a:solidFill>
                            <a:schemeClr val="bg1"/>
                          </a:solidFill>
                          <a:effectLst/>
                          <a:latin typeface="Calibri" panose="020F0502020204030204" pitchFamily="34" charset="0"/>
                          <a:cs typeface="Calibri" panose="020F0502020204030204" pitchFamily="34" charset="0"/>
                        </a:rPr>
                        <a:t>Count</a:t>
                      </a:r>
                      <a:endParaRPr lang="en-GB" sz="1400" b="1" i="0" u="none" strike="noStrike" dirty="0">
                        <a:solidFill>
                          <a:schemeClr val="bg1"/>
                        </a:solidFill>
                        <a:effectLst/>
                        <a:latin typeface="Calibri" panose="020F0502020204030204" pitchFamily="34" charset="0"/>
                        <a:cs typeface="Calibri" panose="020F0502020204030204" pitchFamily="34" charset="0"/>
                      </a:endParaRPr>
                    </a:p>
                  </a:txBody>
                  <a:tcPr marL="5443" marR="5443" marT="5443"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b"/>
                      <a:r>
                        <a:rPr lang="en-GB" sz="1400" b="1" i="0" u="none" strike="noStrike" dirty="0">
                          <a:solidFill>
                            <a:schemeClr val="bg1"/>
                          </a:solidFill>
                          <a:effectLst/>
                          <a:latin typeface="Calibri" panose="020F0502020204030204" pitchFamily="34" charset="0"/>
                          <a:cs typeface="Calibri" panose="020F0502020204030204" pitchFamily="34" charset="0"/>
                        </a:rPr>
                        <a:t>%</a:t>
                      </a:r>
                    </a:p>
                  </a:txBody>
                  <a:tcPr marL="5443" marR="5443" marT="5443" marB="0" anchor="ctr">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extLst>
                  <a:ext uri="{0D108BD9-81ED-4DB2-BD59-A6C34878D82A}">
                    <a16:rowId xmlns:a16="http://schemas.microsoft.com/office/drawing/2014/main" val="835882767"/>
                  </a:ext>
                </a:extLst>
              </a:tr>
              <a:tr h="295358">
                <a:tc>
                  <a:txBody>
                    <a:bodyPr/>
                    <a:lstStyle/>
                    <a:p>
                      <a:pPr algn="l" fontAlgn="b"/>
                      <a:r>
                        <a:rPr lang="en-GB" sz="1400" u="none" strike="noStrike" dirty="0">
                          <a:solidFill>
                            <a:srgbClr val="000000"/>
                          </a:solidFill>
                          <a:effectLst/>
                          <a:latin typeface="Calibri" panose="020F0502020204030204" pitchFamily="34" charset="0"/>
                          <a:cs typeface="Calibri" panose="020F0502020204030204" pitchFamily="34" charset="0"/>
                        </a:rPr>
                        <a:t>White: English, Welsh, Scottish, Northern Irish or British</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5443" marR="5443" marT="5443" marB="0" anchor="ctr">
                    <a:lnL w="12700" cap="flat" cmpd="sng" algn="ctr">
                      <a:solidFill>
                        <a:schemeClr val="accent2"/>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b"/>
                      <a:r>
                        <a:rPr lang="en-GB" sz="1400" u="none" strike="noStrike" dirty="0">
                          <a:solidFill>
                            <a:srgbClr val="000000"/>
                          </a:solidFill>
                          <a:effectLst/>
                          <a:latin typeface="Calibri" panose="020F0502020204030204" pitchFamily="34" charset="0"/>
                          <a:cs typeface="Calibri" panose="020F0502020204030204" pitchFamily="34" charset="0"/>
                        </a:rPr>
                        <a:t>38,093</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5443" marR="5443" marT="5443"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cs typeface="Calibri" panose="020F0502020204030204" pitchFamily="34" charset="0"/>
                        </a:rPr>
                        <a:t>24.0%</a:t>
                      </a:r>
                    </a:p>
                  </a:txBody>
                  <a:tcPr marL="5443" marR="5443" marT="5443" marB="0" anchor="ctr">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1866875475"/>
                  </a:ext>
                </a:extLst>
              </a:tr>
              <a:tr h="583369">
                <a:tc>
                  <a:txBody>
                    <a:bodyPr/>
                    <a:lstStyle/>
                    <a:p>
                      <a:pPr algn="l" fontAlgn="b"/>
                      <a:r>
                        <a:rPr lang="en-GB" sz="1400" u="none" strike="noStrike" dirty="0">
                          <a:solidFill>
                            <a:srgbClr val="000000"/>
                          </a:solidFill>
                          <a:effectLst/>
                          <a:latin typeface="Calibri" panose="020F0502020204030204" pitchFamily="34" charset="0"/>
                          <a:cs typeface="Calibri" panose="020F0502020204030204" pitchFamily="34" charset="0"/>
                        </a:rPr>
                        <a:t>Asian, Asian British or Asian Welsh: Pakistani or British Pakistani</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5443" marR="5443" marT="5443" marB="0" anchor="ctr">
                    <a:lnL w="12700" cap="flat" cmpd="sng" algn="ctr">
                      <a:solidFill>
                        <a:schemeClr val="accent2"/>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b"/>
                      <a:r>
                        <a:rPr lang="en-GB" sz="1400" u="none" strike="noStrike">
                          <a:solidFill>
                            <a:srgbClr val="000000"/>
                          </a:solidFill>
                          <a:effectLst/>
                          <a:latin typeface="Calibri" panose="020F0502020204030204" pitchFamily="34" charset="0"/>
                          <a:cs typeface="Calibri" panose="020F0502020204030204" pitchFamily="34" charset="0"/>
                        </a:rPr>
                        <a:t>34,317</a:t>
                      </a:r>
                      <a:endParaRPr lang="en-GB" sz="1400" b="0" i="0" u="none" strike="noStrike">
                        <a:solidFill>
                          <a:srgbClr val="000000"/>
                        </a:solidFill>
                        <a:effectLst/>
                        <a:latin typeface="Calibri" panose="020F0502020204030204" pitchFamily="34" charset="0"/>
                        <a:cs typeface="Calibri" panose="020F0502020204030204" pitchFamily="34" charset="0"/>
                      </a:endParaRPr>
                    </a:p>
                  </a:txBody>
                  <a:tcPr marL="5443" marR="5443" marT="5443"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cs typeface="Calibri" panose="020F0502020204030204" pitchFamily="34" charset="0"/>
                        </a:rPr>
                        <a:t>21.7%</a:t>
                      </a:r>
                    </a:p>
                  </a:txBody>
                  <a:tcPr marL="5443" marR="5443" marT="5443" marB="0" anchor="ctr">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320721140"/>
                  </a:ext>
                </a:extLst>
              </a:tr>
              <a:tr h="583369">
                <a:tc>
                  <a:txBody>
                    <a:bodyPr/>
                    <a:lstStyle/>
                    <a:p>
                      <a:pPr algn="l" fontAlgn="b"/>
                      <a:r>
                        <a:rPr lang="en-GB" sz="1400" u="none" strike="noStrike" dirty="0">
                          <a:solidFill>
                            <a:srgbClr val="000000"/>
                          </a:solidFill>
                          <a:effectLst/>
                          <a:latin typeface="Calibri" panose="020F0502020204030204" pitchFamily="34" charset="0"/>
                          <a:cs typeface="Calibri" panose="020F0502020204030204" pitchFamily="34" charset="0"/>
                        </a:rPr>
                        <a:t>Asian, Asian British or Asian Welsh: Indian or British Indian</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5443" marR="5443" marT="5443" marB="0" anchor="ctr">
                    <a:lnL w="12700" cap="flat" cmpd="sng" algn="ctr">
                      <a:solidFill>
                        <a:schemeClr val="accent2"/>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b"/>
                      <a:r>
                        <a:rPr lang="en-GB" sz="1400" u="none" strike="noStrike">
                          <a:solidFill>
                            <a:srgbClr val="000000"/>
                          </a:solidFill>
                          <a:effectLst/>
                          <a:latin typeface="Calibri" panose="020F0502020204030204" pitchFamily="34" charset="0"/>
                          <a:cs typeface="Calibri" panose="020F0502020204030204" pitchFamily="34" charset="0"/>
                        </a:rPr>
                        <a:t>30,209</a:t>
                      </a:r>
                      <a:endParaRPr lang="en-GB" sz="1400" b="0" i="0" u="none" strike="noStrike">
                        <a:solidFill>
                          <a:srgbClr val="000000"/>
                        </a:solidFill>
                        <a:effectLst/>
                        <a:latin typeface="Calibri" panose="020F0502020204030204" pitchFamily="34" charset="0"/>
                        <a:cs typeface="Calibri" panose="020F0502020204030204" pitchFamily="34" charset="0"/>
                      </a:endParaRPr>
                    </a:p>
                  </a:txBody>
                  <a:tcPr marL="5443" marR="5443" marT="5443"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cs typeface="Calibri" panose="020F0502020204030204" pitchFamily="34" charset="0"/>
                        </a:rPr>
                        <a:t>19.1%</a:t>
                      </a:r>
                    </a:p>
                  </a:txBody>
                  <a:tcPr marL="5443" marR="5443" marT="5443" marB="0" anchor="ctr">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827110094"/>
                  </a:ext>
                </a:extLst>
              </a:tr>
              <a:tr h="295358">
                <a:tc>
                  <a:txBody>
                    <a:bodyPr/>
                    <a:lstStyle/>
                    <a:p>
                      <a:pPr algn="l" fontAlgn="b"/>
                      <a:r>
                        <a:rPr lang="en-GB" sz="1400" u="none" strike="noStrike">
                          <a:solidFill>
                            <a:srgbClr val="000000"/>
                          </a:solidFill>
                          <a:effectLst/>
                          <a:latin typeface="Calibri" panose="020F0502020204030204" pitchFamily="34" charset="0"/>
                          <a:cs typeface="Calibri" panose="020F0502020204030204" pitchFamily="34" charset="0"/>
                        </a:rPr>
                        <a:t>White: Polish</a:t>
                      </a:r>
                      <a:endParaRPr lang="en-GB" sz="1400" b="0" i="0" u="none" strike="noStrike">
                        <a:solidFill>
                          <a:srgbClr val="000000"/>
                        </a:solidFill>
                        <a:effectLst/>
                        <a:latin typeface="Calibri" panose="020F0502020204030204" pitchFamily="34" charset="0"/>
                        <a:cs typeface="Calibri" panose="020F0502020204030204" pitchFamily="34" charset="0"/>
                      </a:endParaRPr>
                    </a:p>
                  </a:txBody>
                  <a:tcPr marL="5443" marR="5443" marT="5443" marB="0" anchor="ctr">
                    <a:lnL w="12700" cap="flat" cmpd="sng" algn="ctr">
                      <a:solidFill>
                        <a:schemeClr val="accent2"/>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b"/>
                      <a:r>
                        <a:rPr lang="en-GB" sz="1400" u="none" strike="noStrike">
                          <a:solidFill>
                            <a:srgbClr val="000000"/>
                          </a:solidFill>
                          <a:effectLst/>
                          <a:latin typeface="Calibri" panose="020F0502020204030204" pitchFamily="34" charset="0"/>
                          <a:cs typeface="Calibri" panose="020F0502020204030204" pitchFamily="34" charset="0"/>
                        </a:rPr>
                        <a:t>7,778</a:t>
                      </a:r>
                      <a:endParaRPr lang="en-GB" sz="1400" b="0" i="0" u="none" strike="noStrike">
                        <a:solidFill>
                          <a:srgbClr val="000000"/>
                        </a:solidFill>
                        <a:effectLst/>
                        <a:latin typeface="Calibri" panose="020F0502020204030204" pitchFamily="34" charset="0"/>
                        <a:cs typeface="Calibri" panose="020F0502020204030204" pitchFamily="34" charset="0"/>
                      </a:endParaRPr>
                    </a:p>
                  </a:txBody>
                  <a:tcPr marL="5443" marR="5443" marT="5443"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cs typeface="Calibri" panose="020F0502020204030204" pitchFamily="34" charset="0"/>
                        </a:rPr>
                        <a:t>4.9%</a:t>
                      </a:r>
                    </a:p>
                  </a:txBody>
                  <a:tcPr marL="5443" marR="5443" marT="5443" marB="0" anchor="ctr">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908721558"/>
                  </a:ext>
                </a:extLst>
              </a:tr>
              <a:tr h="295358">
                <a:tc>
                  <a:txBody>
                    <a:bodyPr/>
                    <a:lstStyle/>
                    <a:p>
                      <a:pPr algn="l" fontAlgn="b"/>
                      <a:r>
                        <a:rPr lang="en-GB" sz="1400" u="none" strike="noStrike">
                          <a:solidFill>
                            <a:srgbClr val="000000"/>
                          </a:solidFill>
                          <a:effectLst/>
                          <a:latin typeface="Calibri" panose="020F0502020204030204" pitchFamily="34" charset="0"/>
                          <a:cs typeface="Calibri" panose="020F0502020204030204" pitchFamily="34" charset="0"/>
                        </a:rPr>
                        <a:t>Other ethnic group: Sikh</a:t>
                      </a:r>
                      <a:endParaRPr lang="en-GB" sz="1400" b="0" i="0" u="none" strike="noStrike">
                        <a:solidFill>
                          <a:srgbClr val="000000"/>
                        </a:solidFill>
                        <a:effectLst/>
                        <a:latin typeface="Calibri" panose="020F0502020204030204" pitchFamily="34" charset="0"/>
                        <a:cs typeface="Calibri" panose="020F0502020204030204" pitchFamily="34" charset="0"/>
                      </a:endParaRPr>
                    </a:p>
                  </a:txBody>
                  <a:tcPr marL="5443" marR="5443" marT="5443" marB="0" anchor="ctr">
                    <a:lnL w="12700" cap="flat" cmpd="sng" algn="ctr">
                      <a:solidFill>
                        <a:schemeClr val="accent2"/>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b"/>
                      <a:r>
                        <a:rPr lang="en-GB" sz="1400" u="none" strike="noStrike" dirty="0">
                          <a:solidFill>
                            <a:srgbClr val="000000"/>
                          </a:solidFill>
                          <a:effectLst/>
                          <a:latin typeface="Calibri" panose="020F0502020204030204" pitchFamily="34" charset="0"/>
                          <a:cs typeface="Calibri" panose="020F0502020204030204" pitchFamily="34" charset="0"/>
                        </a:rPr>
                        <a:t>3,200</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5443" marR="5443" marT="5443"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cs typeface="Calibri" panose="020F0502020204030204" pitchFamily="34" charset="0"/>
                        </a:rPr>
                        <a:t>2.0%</a:t>
                      </a:r>
                    </a:p>
                  </a:txBody>
                  <a:tcPr marL="5443" marR="5443" marT="5443" marB="0" anchor="ctr">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2764453096"/>
                  </a:ext>
                </a:extLst>
              </a:tr>
              <a:tr h="583369">
                <a:tc>
                  <a:txBody>
                    <a:bodyPr/>
                    <a:lstStyle/>
                    <a:p>
                      <a:pPr algn="l" fontAlgn="b"/>
                      <a:r>
                        <a:rPr lang="en-GB" sz="1400" u="none" strike="noStrike">
                          <a:solidFill>
                            <a:srgbClr val="000000"/>
                          </a:solidFill>
                          <a:effectLst/>
                          <a:latin typeface="Calibri" panose="020F0502020204030204" pitchFamily="34" charset="0"/>
                          <a:cs typeface="Calibri" panose="020F0502020204030204" pitchFamily="34" charset="0"/>
                        </a:rPr>
                        <a:t>Black, Black British, Black Welsh of African background: African unspecified</a:t>
                      </a:r>
                      <a:endParaRPr lang="en-GB" sz="1400" b="0" i="0" u="none" strike="noStrike">
                        <a:solidFill>
                          <a:srgbClr val="000000"/>
                        </a:solidFill>
                        <a:effectLst/>
                        <a:latin typeface="Calibri" panose="020F0502020204030204" pitchFamily="34" charset="0"/>
                        <a:cs typeface="Calibri" panose="020F0502020204030204" pitchFamily="34" charset="0"/>
                      </a:endParaRPr>
                    </a:p>
                  </a:txBody>
                  <a:tcPr marL="5443" marR="5443" marT="5443" marB="0" anchor="ctr">
                    <a:lnL w="12700" cap="flat" cmpd="sng" algn="ctr">
                      <a:solidFill>
                        <a:schemeClr val="accent2"/>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b"/>
                      <a:r>
                        <a:rPr lang="en-GB" sz="1400" u="none" strike="noStrike" dirty="0">
                          <a:solidFill>
                            <a:srgbClr val="000000"/>
                          </a:solidFill>
                          <a:effectLst/>
                          <a:latin typeface="Calibri" panose="020F0502020204030204" pitchFamily="34" charset="0"/>
                          <a:cs typeface="Calibri" panose="020F0502020204030204" pitchFamily="34" charset="0"/>
                        </a:rPr>
                        <a:t>2,933</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5443" marR="5443" marT="5443"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cs typeface="Calibri" panose="020F0502020204030204" pitchFamily="34" charset="0"/>
                        </a:rPr>
                        <a:t>1.9%</a:t>
                      </a:r>
                    </a:p>
                  </a:txBody>
                  <a:tcPr marL="5443" marR="5443" marT="5443" marB="0" anchor="ctr">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3392390469"/>
                  </a:ext>
                </a:extLst>
              </a:tr>
              <a:tr h="583369">
                <a:tc>
                  <a:txBody>
                    <a:bodyPr/>
                    <a:lstStyle/>
                    <a:p>
                      <a:pPr algn="l" fontAlgn="b"/>
                      <a:r>
                        <a:rPr lang="en-GB" sz="1400" u="none" strike="noStrike">
                          <a:solidFill>
                            <a:srgbClr val="000000"/>
                          </a:solidFill>
                          <a:effectLst/>
                          <a:latin typeface="Calibri" panose="020F0502020204030204" pitchFamily="34" charset="0"/>
                          <a:cs typeface="Calibri" panose="020F0502020204030204" pitchFamily="34" charset="0"/>
                        </a:rPr>
                        <a:t>Black, Black British, Black Welsh or Caribbean background: Caribbean</a:t>
                      </a:r>
                      <a:endParaRPr lang="en-GB" sz="1400" b="0" i="0" u="none" strike="noStrike">
                        <a:solidFill>
                          <a:srgbClr val="000000"/>
                        </a:solidFill>
                        <a:effectLst/>
                        <a:latin typeface="Calibri" panose="020F0502020204030204" pitchFamily="34" charset="0"/>
                        <a:cs typeface="Calibri" panose="020F0502020204030204" pitchFamily="34" charset="0"/>
                      </a:endParaRPr>
                    </a:p>
                  </a:txBody>
                  <a:tcPr marL="5443" marR="5443" marT="5443" marB="0" anchor="ctr">
                    <a:lnL w="12700" cap="flat" cmpd="sng" algn="ctr">
                      <a:solidFill>
                        <a:schemeClr val="accent2"/>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b"/>
                      <a:r>
                        <a:rPr lang="en-GB" sz="1400" u="none" strike="noStrike">
                          <a:solidFill>
                            <a:srgbClr val="000000"/>
                          </a:solidFill>
                          <a:effectLst/>
                          <a:latin typeface="Calibri" panose="020F0502020204030204" pitchFamily="34" charset="0"/>
                          <a:cs typeface="Calibri" panose="020F0502020204030204" pitchFamily="34" charset="0"/>
                        </a:rPr>
                        <a:t>2,769</a:t>
                      </a:r>
                      <a:endParaRPr lang="en-GB" sz="1400" b="0" i="0" u="none" strike="noStrike">
                        <a:solidFill>
                          <a:srgbClr val="000000"/>
                        </a:solidFill>
                        <a:effectLst/>
                        <a:latin typeface="Calibri" panose="020F0502020204030204" pitchFamily="34" charset="0"/>
                        <a:cs typeface="Calibri" panose="020F0502020204030204" pitchFamily="34" charset="0"/>
                      </a:endParaRPr>
                    </a:p>
                  </a:txBody>
                  <a:tcPr marL="5443" marR="5443" marT="5443"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cs typeface="Calibri" panose="020F0502020204030204" pitchFamily="34" charset="0"/>
                        </a:rPr>
                        <a:t>1.7%</a:t>
                      </a:r>
                    </a:p>
                  </a:txBody>
                  <a:tcPr marL="5443" marR="5443" marT="5443" marB="0" anchor="ctr">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681848469"/>
                  </a:ext>
                </a:extLst>
              </a:tr>
              <a:tr h="295358">
                <a:tc>
                  <a:txBody>
                    <a:bodyPr/>
                    <a:lstStyle/>
                    <a:p>
                      <a:pPr algn="l" fontAlgn="b"/>
                      <a:r>
                        <a:rPr lang="en-GB" sz="1400" u="none" strike="noStrike">
                          <a:solidFill>
                            <a:srgbClr val="000000"/>
                          </a:solidFill>
                          <a:effectLst/>
                          <a:latin typeface="Calibri" panose="020F0502020204030204" pitchFamily="34" charset="0"/>
                          <a:cs typeface="Calibri" panose="020F0502020204030204" pitchFamily="34" charset="0"/>
                        </a:rPr>
                        <a:t>White: European Mixed</a:t>
                      </a:r>
                      <a:endParaRPr lang="en-GB" sz="1400" b="0" i="0" u="none" strike="noStrike">
                        <a:solidFill>
                          <a:srgbClr val="000000"/>
                        </a:solidFill>
                        <a:effectLst/>
                        <a:latin typeface="Calibri" panose="020F0502020204030204" pitchFamily="34" charset="0"/>
                        <a:cs typeface="Calibri" panose="020F0502020204030204" pitchFamily="34" charset="0"/>
                      </a:endParaRPr>
                    </a:p>
                  </a:txBody>
                  <a:tcPr marL="5443" marR="5443" marT="5443" marB="0" anchor="ctr">
                    <a:lnL w="12700" cap="flat" cmpd="sng" algn="ctr">
                      <a:solidFill>
                        <a:schemeClr val="accent2"/>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b"/>
                      <a:r>
                        <a:rPr lang="en-GB" sz="1400" u="none" strike="noStrike" dirty="0">
                          <a:solidFill>
                            <a:srgbClr val="000000"/>
                          </a:solidFill>
                          <a:effectLst/>
                          <a:latin typeface="Calibri" panose="020F0502020204030204" pitchFamily="34" charset="0"/>
                          <a:cs typeface="Calibri" panose="020F0502020204030204" pitchFamily="34" charset="0"/>
                        </a:rPr>
                        <a:t>2,363</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5443" marR="5443" marT="5443"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cs typeface="Calibri" panose="020F0502020204030204" pitchFamily="34" charset="0"/>
                        </a:rPr>
                        <a:t>1.5%</a:t>
                      </a:r>
                    </a:p>
                  </a:txBody>
                  <a:tcPr marL="5443" marR="5443" marT="5443" marB="0" anchor="ctr">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3118582952"/>
                  </a:ext>
                </a:extLst>
              </a:tr>
              <a:tr h="295358">
                <a:tc>
                  <a:txBody>
                    <a:bodyPr/>
                    <a:lstStyle/>
                    <a:p>
                      <a:pPr algn="l" fontAlgn="b"/>
                      <a:r>
                        <a:rPr lang="en-GB" sz="1400" u="none" strike="noStrike">
                          <a:solidFill>
                            <a:srgbClr val="000000"/>
                          </a:solidFill>
                          <a:effectLst/>
                          <a:latin typeface="Calibri" panose="020F0502020204030204" pitchFamily="34" charset="0"/>
                          <a:cs typeface="Calibri" panose="020F0502020204030204" pitchFamily="34" charset="0"/>
                        </a:rPr>
                        <a:t>White: Romanian</a:t>
                      </a:r>
                      <a:endParaRPr lang="en-GB" sz="1400" b="0" i="0" u="none" strike="noStrike">
                        <a:solidFill>
                          <a:srgbClr val="000000"/>
                        </a:solidFill>
                        <a:effectLst/>
                        <a:latin typeface="Calibri" panose="020F0502020204030204" pitchFamily="34" charset="0"/>
                        <a:cs typeface="Calibri" panose="020F0502020204030204" pitchFamily="34" charset="0"/>
                      </a:endParaRPr>
                    </a:p>
                  </a:txBody>
                  <a:tcPr marL="5443" marR="5443" marT="5443" marB="0" anchor="ctr">
                    <a:lnL w="12700" cap="flat" cmpd="sng" algn="ctr">
                      <a:solidFill>
                        <a:schemeClr val="accent2"/>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b"/>
                      <a:r>
                        <a:rPr lang="en-GB" sz="1400" u="none" strike="noStrike" dirty="0">
                          <a:solidFill>
                            <a:srgbClr val="000000"/>
                          </a:solidFill>
                          <a:effectLst/>
                          <a:latin typeface="Calibri" panose="020F0502020204030204" pitchFamily="34" charset="0"/>
                          <a:cs typeface="Calibri" panose="020F0502020204030204" pitchFamily="34" charset="0"/>
                        </a:rPr>
                        <a:t>2,258</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5443" marR="5443" marT="5443"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cs typeface="Calibri" panose="020F0502020204030204" pitchFamily="34" charset="0"/>
                        </a:rPr>
                        <a:t>1.4%</a:t>
                      </a:r>
                    </a:p>
                  </a:txBody>
                  <a:tcPr marL="5443" marR="5443" marT="5443" marB="0" anchor="ctr">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1833015760"/>
                  </a:ext>
                </a:extLst>
              </a:tr>
              <a:tr h="583369">
                <a:tc>
                  <a:txBody>
                    <a:bodyPr/>
                    <a:lstStyle/>
                    <a:p>
                      <a:pPr algn="l" fontAlgn="b"/>
                      <a:r>
                        <a:rPr lang="en-GB" sz="1400" u="none" strike="noStrike">
                          <a:solidFill>
                            <a:srgbClr val="000000"/>
                          </a:solidFill>
                          <a:effectLst/>
                          <a:latin typeface="Calibri" panose="020F0502020204030204" pitchFamily="34" charset="0"/>
                          <a:cs typeface="Calibri" panose="020F0502020204030204" pitchFamily="34" charset="0"/>
                        </a:rPr>
                        <a:t>Mixed or Multiple ethnic groups: White and Asian (unspecified)</a:t>
                      </a:r>
                      <a:endParaRPr lang="en-GB" sz="1400" b="0" i="0" u="none" strike="noStrike">
                        <a:solidFill>
                          <a:srgbClr val="000000"/>
                        </a:solidFill>
                        <a:effectLst/>
                        <a:latin typeface="Calibri" panose="020F0502020204030204" pitchFamily="34" charset="0"/>
                        <a:cs typeface="Calibri" panose="020F0502020204030204" pitchFamily="34" charset="0"/>
                      </a:endParaRPr>
                    </a:p>
                  </a:txBody>
                  <a:tcPr marL="5443" marR="5443" marT="5443" marB="0" anchor="ctr">
                    <a:lnL w="12700" cap="flat" cmpd="sng" algn="ctr">
                      <a:solidFill>
                        <a:schemeClr val="accent2"/>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b"/>
                      <a:r>
                        <a:rPr lang="en-GB" sz="1400" u="none" strike="noStrike" dirty="0">
                          <a:solidFill>
                            <a:srgbClr val="000000"/>
                          </a:solidFill>
                          <a:effectLst/>
                          <a:latin typeface="Calibri" panose="020F0502020204030204" pitchFamily="34" charset="0"/>
                          <a:cs typeface="Calibri" panose="020F0502020204030204" pitchFamily="34" charset="0"/>
                        </a:rPr>
                        <a:t>1,945</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5443" marR="5443" marT="5443"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cs typeface="Calibri" panose="020F0502020204030204" pitchFamily="34" charset="0"/>
                        </a:rPr>
                        <a:t>1.2%</a:t>
                      </a:r>
                    </a:p>
                  </a:txBody>
                  <a:tcPr marL="5443" marR="5443" marT="5443" marB="0" anchor="ctr">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2983862464"/>
                  </a:ext>
                </a:extLst>
              </a:tr>
            </a:tbl>
          </a:graphicData>
        </a:graphic>
      </p:graphicFrame>
      <p:sp>
        <p:nvSpPr>
          <p:cNvPr id="5" name="Hexagon 4">
            <a:extLst>
              <a:ext uri="{FF2B5EF4-FFF2-40B4-BE49-F238E27FC236}">
                <a16:creationId xmlns:a16="http://schemas.microsoft.com/office/drawing/2014/main" id="{09B2DB20-11BF-B5C2-E47A-30A8D60B1882}"/>
              </a:ext>
              <a:ext uri="{C183D7F6-B498-43B3-948B-1728B52AA6E4}">
                <adec:decorative xmlns:adec="http://schemas.microsoft.com/office/drawing/2017/decorative" val="1"/>
              </a:ext>
            </a:extLst>
          </p:cNvPr>
          <p:cNvSpPr/>
          <p:nvPr/>
        </p:nvSpPr>
        <p:spPr>
          <a:xfrm>
            <a:off x="133349" y="190467"/>
            <a:ext cx="1152000" cy="1080000"/>
          </a:xfrm>
          <a:prstGeom prst="hexagon">
            <a:avLst>
              <a:gd name="adj" fmla="val 28570"/>
              <a:gd name="vf" fmla="val 115470"/>
            </a:avLst>
          </a:prstGeom>
          <a:solidFill>
            <a:schemeClr val="accent2"/>
          </a:solidFill>
          <a:ln w="31750">
            <a:solidFill>
              <a:schemeClr val="bg1"/>
            </a:solid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pic>
        <p:nvPicPr>
          <p:cNvPr id="8" name="Graphic 7">
            <a:extLst>
              <a:ext uri="{FF2B5EF4-FFF2-40B4-BE49-F238E27FC236}">
                <a16:creationId xmlns:a16="http://schemas.microsoft.com/office/drawing/2014/main" id="{AFC66225-8C3F-3F75-25E6-100FF7C81D36}"/>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356883" y="378001"/>
            <a:ext cx="704932" cy="704932"/>
          </a:xfrm>
          <a:prstGeom prst="rect">
            <a:avLst/>
          </a:prstGeom>
        </p:spPr>
      </p:pic>
    </p:spTree>
    <p:extLst>
      <p:ext uri="{BB962C8B-B14F-4D97-AF65-F5344CB8AC3E}">
        <p14:creationId xmlns:p14="http://schemas.microsoft.com/office/powerpoint/2010/main" val="12800818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FF66C0-8C60-B1BE-1057-8B78A482DFEC}"/>
              </a:ext>
            </a:extLst>
          </p:cNvPr>
          <p:cNvSpPr>
            <a:spLocks noGrp="1"/>
          </p:cNvSpPr>
          <p:nvPr>
            <p:ph type="title"/>
          </p:nvPr>
        </p:nvSpPr>
        <p:spPr/>
        <p:txBody>
          <a:bodyPr/>
          <a:lstStyle/>
          <a:p>
            <a:r>
              <a:rPr lang="en-GB" dirty="0"/>
              <a:t>Religion or Belief</a:t>
            </a:r>
          </a:p>
        </p:txBody>
      </p:sp>
      <p:sp>
        <p:nvSpPr>
          <p:cNvPr id="3" name="Text Placeholder 2">
            <a:extLst>
              <a:ext uri="{FF2B5EF4-FFF2-40B4-BE49-F238E27FC236}">
                <a16:creationId xmlns:a16="http://schemas.microsoft.com/office/drawing/2014/main" id="{6ED01D87-9443-E8C8-F6ED-36CAFF482BFB}"/>
              </a:ext>
            </a:extLst>
          </p:cNvPr>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5716543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7DB4B9D-2249-4EE3-B832-070F667E1BF8}"/>
              </a:ext>
            </a:extLst>
          </p:cNvPr>
          <p:cNvSpPr>
            <a:spLocks noGrp="1"/>
          </p:cNvSpPr>
          <p:nvPr>
            <p:ph type="title" idx="4294967295"/>
          </p:nvPr>
        </p:nvSpPr>
        <p:spPr>
          <a:xfrm>
            <a:off x="451885" y="390346"/>
            <a:ext cx="11288229" cy="698499"/>
          </a:xfrm>
          <a:prstGeom prst="rect">
            <a:avLst/>
          </a:prstGeom>
          <a:solidFill>
            <a:srgbClr val="00B0F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800" b="0" i="0" u="none" strike="noStrike" kern="1200" cap="none" spc="0" normalizeH="0" baseline="0" noProof="0" dirty="0">
                <a:ln>
                  <a:noFill/>
                </a:ln>
                <a:solidFill>
                  <a:srgbClr val="000000"/>
                </a:solidFill>
                <a:effectLst/>
                <a:uLnTx/>
                <a:uFillTx/>
                <a:latin typeface="+mn-lt"/>
                <a:ea typeface="+mn-ea"/>
                <a:cs typeface="+mn-cs"/>
              </a:rPr>
              <a:t>Religion</a:t>
            </a:r>
          </a:p>
        </p:txBody>
      </p:sp>
      <p:graphicFrame>
        <p:nvGraphicFramePr>
          <p:cNvPr id="4" name="Chart 3" descr="Chart comparing religion for Slough and England. Slough is higher for Muslim and lower for Christian and no religion.">
            <a:extLst>
              <a:ext uri="{FF2B5EF4-FFF2-40B4-BE49-F238E27FC236}">
                <a16:creationId xmlns:a16="http://schemas.microsoft.com/office/drawing/2014/main" id="{FF3F9C9F-7449-4A2D-9595-7761FD1A60BE}"/>
              </a:ext>
            </a:extLst>
          </p:cNvPr>
          <p:cNvGraphicFramePr>
            <a:graphicFrameLocks/>
          </p:cNvGraphicFramePr>
          <p:nvPr>
            <p:extLst>
              <p:ext uri="{D42A27DB-BD31-4B8C-83A1-F6EECF244321}">
                <p14:modId xmlns:p14="http://schemas.microsoft.com/office/powerpoint/2010/main" val="1851654712"/>
              </p:ext>
            </p:extLst>
          </p:nvPr>
        </p:nvGraphicFramePr>
        <p:xfrm>
          <a:off x="0" y="1095278"/>
          <a:ext cx="5474204" cy="5762722"/>
        </p:xfrm>
        <a:graphic>
          <a:graphicData uri="http://schemas.openxmlformats.org/drawingml/2006/chart">
            <c:chart xmlns:c="http://schemas.openxmlformats.org/drawingml/2006/chart" xmlns:r="http://schemas.openxmlformats.org/officeDocument/2006/relationships" r:id="rId3"/>
          </a:graphicData>
        </a:graphic>
      </p:graphicFrame>
      <p:sp>
        <p:nvSpPr>
          <p:cNvPr id="9" name="Flowchart: Connector 8">
            <a:extLst>
              <a:ext uri="{FF2B5EF4-FFF2-40B4-BE49-F238E27FC236}">
                <a16:creationId xmlns:a16="http://schemas.microsoft.com/office/drawing/2014/main" id="{0D5A65A8-F378-489B-8676-26608F65336A}"/>
              </a:ext>
              <a:ext uri="{C183D7F6-B498-43B3-948B-1728B52AA6E4}">
                <adec:decorative xmlns:adec="http://schemas.microsoft.com/office/drawing/2017/decorative" val="1"/>
              </a:ext>
            </a:extLst>
          </p:cNvPr>
          <p:cNvSpPr>
            <a:spLocks noChangeAspect="1"/>
          </p:cNvSpPr>
          <p:nvPr/>
        </p:nvSpPr>
        <p:spPr>
          <a:xfrm>
            <a:off x="180608" y="266469"/>
            <a:ext cx="1000492" cy="946452"/>
          </a:xfrm>
          <a:prstGeom prst="flowChartConnector">
            <a:avLst/>
          </a:prstGeom>
          <a:solidFill>
            <a:srgbClr val="00B0F0"/>
          </a:solidFill>
          <a:ln w="25400">
            <a:solidFill>
              <a:srgbClr val="FAFAF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10" name="Graphic 9">
            <a:extLst>
              <a:ext uri="{FF2B5EF4-FFF2-40B4-BE49-F238E27FC236}">
                <a16:creationId xmlns:a16="http://schemas.microsoft.com/office/drawing/2014/main" id="{620E20B8-34C0-4735-80BE-C2C614CE3E2E}"/>
              </a:ext>
              <a:ext uri="{C183D7F6-B498-43B3-948B-1728B52AA6E4}">
                <adec:decorative xmlns:adec="http://schemas.microsoft.com/office/drawing/2017/decorative" val="1"/>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317418" y="381135"/>
            <a:ext cx="704932" cy="704932"/>
          </a:xfrm>
          <a:prstGeom prst="rect">
            <a:avLst/>
          </a:prstGeom>
        </p:spPr>
      </p:pic>
      <p:graphicFrame>
        <p:nvGraphicFramePr>
          <p:cNvPr id="5" name="Table 4">
            <a:extLst>
              <a:ext uri="{FF2B5EF4-FFF2-40B4-BE49-F238E27FC236}">
                <a16:creationId xmlns:a16="http://schemas.microsoft.com/office/drawing/2014/main" id="{1B6C0386-8966-7CFA-B4B0-9A202FDE4FB4}"/>
              </a:ext>
            </a:extLst>
          </p:cNvPr>
          <p:cNvGraphicFramePr>
            <a:graphicFrameLocks noGrp="1"/>
          </p:cNvGraphicFramePr>
          <p:nvPr>
            <p:extLst>
              <p:ext uri="{D42A27DB-BD31-4B8C-83A1-F6EECF244321}">
                <p14:modId xmlns:p14="http://schemas.microsoft.com/office/powerpoint/2010/main" val="2196525951"/>
              </p:ext>
            </p:extLst>
          </p:nvPr>
        </p:nvGraphicFramePr>
        <p:xfrm>
          <a:off x="6095999" y="2241043"/>
          <a:ext cx="5014352" cy="3471192"/>
        </p:xfrm>
        <a:graphic>
          <a:graphicData uri="http://schemas.openxmlformats.org/drawingml/2006/table">
            <a:tbl>
              <a:tblPr firstRow="1">
                <a:tableStyleId>{5A111915-BE36-4E01-A7E5-04B1672EAD32}</a:tableStyleId>
              </a:tblPr>
              <a:tblGrid>
                <a:gridCol w="1768229">
                  <a:extLst>
                    <a:ext uri="{9D8B030D-6E8A-4147-A177-3AD203B41FA5}">
                      <a16:colId xmlns:a16="http://schemas.microsoft.com/office/drawing/2014/main" val="3567492588"/>
                    </a:ext>
                  </a:extLst>
                </a:gridCol>
                <a:gridCol w="1082041">
                  <a:extLst>
                    <a:ext uri="{9D8B030D-6E8A-4147-A177-3AD203B41FA5}">
                      <a16:colId xmlns:a16="http://schemas.microsoft.com/office/drawing/2014/main" val="2819509782"/>
                    </a:ext>
                  </a:extLst>
                </a:gridCol>
                <a:gridCol w="1082041">
                  <a:extLst>
                    <a:ext uri="{9D8B030D-6E8A-4147-A177-3AD203B41FA5}">
                      <a16:colId xmlns:a16="http://schemas.microsoft.com/office/drawing/2014/main" val="1088220446"/>
                    </a:ext>
                  </a:extLst>
                </a:gridCol>
                <a:gridCol w="1082041">
                  <a:extLst>
                    <a:ext uri="{9D8B030D-6E8A-4147-A177-3AD203B41FA5}">
                      <a16:colId xmlns:a16="http://schemas.microsoft.com/office/drawing/2014/main" val="2321785764"/>
                    </a:ext>
                  </a:extLst>
                </a:gridCol>
              </a:tblGrid>
              <a:tr h="628992">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GB" sz="1400" b="1" u="none" strike="noStrike" dirty="0">
                          <a:solidFill>
                            <a:srgbClr val="000000"/>
                          </a:solidFill>
                          <a:effectLst/>
                          <a:latin typeface="Calibri" panose="020F0502020204030204" pitchFamily="34" charset="0"/>
                          <a:cs typeface="Calibri" panose="020F0502020204030204" pitchFamily="34" charset="0"/>
                        </a:rPr>
                        <a:t>Religion</a:t>
                      </a:r>
                      <a:endParaRPr lang="en-GB" sz="1400" b="1" i="0" u="none" strike="noStrike" dirty="0">
                        <a:solidFill>
                          <a:srgbClr val="000000"/>
                        </a:solidFill>
                        <a:effectLst/>
                        <a:latin typeface="Calibri" panose="020F0502020204030204" pitchFamily="34" charset="0"/>
                        <a:cs typeface="Calibri" panose="020F0502020204030204" pitchFamily="34" charset="0"/>
                      </a:endParaRPr>
                    </a:p>
                  </a:txBody>
                  <a:tcPr marL="5443" marR="5443" marT="5443" marB="0" anchor="ctr">
                    <a:lnL w="12700" cap="flat" cmpd="sng" algn="ctr">
                      <a:solidFill>
                        <a:srgbClr val="00B0F0"/>
                      </a:solidFill>
                      <a:prstDash val="solid"/>
                      <a:round/>
                      <a:headEnd type="none" w="med" len="med"/>
                      <a:tailEnd type="none" w="med" len="med"/>
                    </a:lnL>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solidFill>
                      <a:srgbClr val="00B0F0"/>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400" b="1" u="none" strike="noStrike" dirty="0">
                          <a:solidFill>
                            <a:srgbClr val="000000"/>
                          </a:solidFill>
                          <a:effectLst/>
                          <a:latin typeface="Calibri" panose="020F0502020204030204" pitchFamily="34" charset="0"/>
                          <a:cs typeface="Calibri" panose="020F0502020204030204" pitchFamily="34" charset="0"/>
                        </a:rPr>
                        <a:t>Slough</a:t>
                      </a:r>
                    </a:p>
                    <a:p>
                      <a:pPr algn="ctr" fontAlgn="b"/>
                      <a:r>
                        <a:rPr lang="en-GB" sz="1400" b="1" u="none" strike="noStrike" dirty="0">
                          <a:solidFill>
                            <a:srgbClr val="000000"/>
                          </a:solidFill>
                          <a:effectLst/>
                          <a:latin typeface="Calibri" panose="020F0502020204030204" pitchFamily="34" charset="0"/>
                          <a:cs typeface="Calibri" panose="020F0502020204030204" pitchFamily="34" charset="0"/>
                        </a:rPr>
                        <a:t>Count</a:t>
                      </a:r>
                      <a:endParaRPr lang="en-GB" sz="1400" b="1" i="0" u="none" strike="noStrike" dirty="0">
                        <a:solidFill>
                          <a:srgbClr val="000000"/>
                        </a:solidFill>
                        <a:effectLst/>
                        <a:latin typeface="Calibri" panose="020F0502020204030204" pitchFamily="34" charset="0"/>
                        <a:cs typeface="Calibri" panose="020F0502020204030204" pitchFamily="34" charset="0"/>
                      </a:endParaRPr>
                    </a:p>
                  </a:txBody>
                  <a:tcPr marL="5443" marR="5443" marT="5443" marB="0" anchor="ct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solidFill>
                      <a:srgbClr val="00B0F0"/>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400" b="1" i="0" u="none" strike="noStrike" dirty="0">
                          <a:solidFill>
                            <a:srgbClr val="000000"/>
                          </a:solidFill>
                          <a:effectLst/>
                          <a:latin typeface="Calibri" panose="020F0502020204030204" pitchFamily="34" charset="0"/>
                          <a:cs typeface="Calibri" panose="020F0502020204030204" pitchFamily="34" charset="0"/>
                        </a:rPr>
                        <a:t>Slough</a:t>
                      </a:r>
                    </a:p>
                    <a:p>
                      <a:pPr algn="ctr" fontAlgn="b"/>
                      <a:r>
                        <a:rPr lang="en-GB" sz="1400" b="1" u="none" strike="noStrike" dirty="0">
                          <a:solidFill>
                            <a:srgbClr val="000000"/>
                          </a:solidFill>
                          <a:effectLst/>
                          <a:latin typeface="Calibri" panose="020F0502020204030204" pitchFamily="34" charset="0"/>
                          <a:cs typeface="Calibri" panose="020F0502020204030204" pitchFamily="34" charset="0"/>
                        </a:rPr>
                        <a:t>%</a:t>
                      </a:r>
                      <a:endParaRPr lang="en-GB" sz="1400" b="1" i="0" u="none" strike="noStrike" dirty="0">
                        <a:solidFill>
                          <a:srgbClr val="000000"/>
                        </a:solidFill>
                        <a:effectLst/>
                        <a:latin typeface="Calibri" panose="020F0502020204030204" pitchFamily="34" charset="0"/>
                        <a:cs typeface="Calibri" panose="020F0502020204030204" pitchFamily="34" charset="0"/>
                      </a:endParaRPr>
                    </a:p>
                  </a:txBody>
                  <a:tcPr marL="5443" marR="5443" marT="5443" marB="0" anchor="ct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solidFill>
                      <a:srgbClr val="00B0F0"/>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400" b="1" i="0" u="none" strike="noStrike" dirty="0">
                          <a:solidFill>
                            <a:srgbClr val="000000"/>
                          </a:solidFill>
                          <a:effectLst/>
                          <a:latin typeface="Calibri" panose="020F0502020204030204" pitchFamily="34" charset="0"/>
                          <a:cs typeface="Calibri" panose="020F0502020204030204" pitchFamily="34" charset="0"/>
                        </a:rPr>
                        <a:t>England</a:t>
                      </a:r>
                    </a:p>
                    <a:p>
                      <a:pPr marL="0" marR="0" lvl="0" indent="0" algn="ctr" defTabSz="914400" rtl="0" eaLnBrk="1" fontAlgn="b" latinLnBrk="0" hangingPunct="1">
                        <a:lnSpc>
                          <a:spcPct val="100000"/>
                        </a:lnSpc>
                        <a:spcBef>
                          <a:spcPts val="0"/>
                        </a:spcBef>
                        <a:spcAft>
                          <a:spcPts val="0"/>
                        </a:spcAft>
                        <a:buClrTx/>
                        <a:buSzTx/>
                        <a:buFontTx/>
                        <a:buNone/>
                        <a:tabLst/>
                        <a:defRPr/>
                      </a:pPr>
                      <a:r>
                        <a:rPr lang="en-GB" sz="1400" b="1" i="0" u="none" strike="noStrike" dirty="0">
                          <a:solidFill>
                            <a:srgbClr val="000000"/>
                          </a:solidFill>
                          <a:effectLst/>
                          <a:latin typeface="Calibri" panose="020F0502020204030204" pitchFamily="34" charset="0"/>
                          <a:cs typeface="Calibri" panose="020F0502020204030204" pitchFamily="34" charset="0"/>
                        </a:rPr>
                        <a:t>%</a:t>
                      </a:r>
                    </a:p>
                  </a:txBody>
                  <a:tcPr marL="5443" marR="5443" marT="5443" marB="0" anchor="ct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solidFill>
                      <a:srgbClr val="00B0F0"/>
                    </a:solidFill>
                  </a:tcPr>
                </a:tc>
                <a:extLst>
                  <a:ext uri="{0D108BD9-81ED-4DB2-BD59-A6C34878D82A}">
                    <a16:rowId xmlns:a16="http://schemas.microsoft.com/office/drawing/2014/main" val="3932960609"/>
                  </a:ext>
                </a:extLst>
              </a:tr>
              <a:tr h="315800">
                <a:tc>
                  <a:txBody>
                    <a:bodyPr/>
                    <a:lstStyle/>
                    <a:p>
                      <a:pPr algn="l" fontAlgn="b"/>
                      <a:r>
                        <a:rPr lang="en-GB" sz="1400" b="0" i="0" u="none" strike="noStrike" dirty="0">
                          <a:solidFill>
                            <a:srgbClr val="000000"/>
                          </a:solidFill>
                          <a:effectLst/>
                          <a:latin typeface="Calibri" panose="020F0502020204030204" pitchFamily="34" charset="0"/>
                          <a:cs typeface="Calibri" panose="020F0502020204030204" pitchFamily="34" charset="0"/>
                        </a:rPr>
                        <a:t>Christian</a:t>
                      </a:r>
                    </a:p>
                  </a:txBody>
                  <a:tcPr marL="5443" marR="5443" marT="5443" marB="0" anchor="ctr">
                    <a:lnL w="12700" cap="flat" cmpd="sng" algn="ctr">
                      <a:solidFill>
                        <a:srgbClr val="00B0F0"/>
                      </a:solidFill>
                      <a:prstDash val="solid"/>
                      <a:round/>
                      <a:headEnd type="none" w="med" len="med"/>
                      <a:tailEnd type="none" w="med" len="med"/>
                    </a:lnL>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Calibri" panose="020F0502020204030204" pitchFamily="34" charset="0"/>
                          <a:cs typeface="Calibri" panose="020F0502020204030204" pitchFamily="34" charset="0"/>
                        </a:rPr>
                        <a:t>50,664</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5443" marR="5443" marT="5443" marB="0" anchor="ct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marL="0" algn="ctr" defTabSz="914400" rtl="0" eaLnBrk="1" fontAlgn="ctr" latinLnBrk="0" hangingPunct="1"/>
                      <a:r>
                        <a:rPr lang="en-GB" sz="1400" b="0" i="0" u="none" strike="noStrike" kern="1200" dirty="0">
                          <a:solidFill>
                            <a:srgbClr val="000000"/>
                          </a:solidFill>
                          <a:effectLst/>
                          <a:latin typeface="Calibri" panose="020F0502020204030204" pitchFamily="34" charset="0"/>
                          <a:ea typeface="+mn-ea"/>
                          <a:cs typeface="Calibri" panose="020F0502020204030204" pitchFamily="34" charset="0"/>
                        </a:rPr>
                        <a:t>32.0%</a:t>
                      </a:r>
                    </a:p>
                  </a:txBody>
                  <a:tcPr marL="6350" marR="6350" marT="6350" marB="0" anchor="ct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Calibri" panose="020F0502020204030204" pitchFamily="34" charset="0"/>
                          <a:cs typeface="Calibri" panose="020F0502020204030204" pitchFamily="34" charset="0"/>
                        </a:rPr>
                        <a:t>46.3%</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5443" marR="5443" marT="5443" marB="0" anchor="ct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extLst>
                  <a:ext uri="{0D108BD9-81ED-4DB2-BD59-A6C34878D82A}">
                    <a16:rowId xmlns:a16="http://schemas.microsoft.com/office/drawing/2014/main" val="4284818776"/>
                  </a:ext>
                </a:extLst>
              </a:tr>
              <a:tr h="315800">
                <a:tc>
                  <a:txBody>
                    <a:bodyPr/>
                    <a:lstStyle/>
                    <a:p>
                      <a:pPr algn="l" fontAlgn="b"/>
                      <a:r>
                        <a:rPr lang="en-GB" sz="1400" b="0" i="0" u="none" strike="noStrike" dirty="0">
                          <a:solidFill>
                            <a:srgbClr val="000000"/>
                          </a:solidFill>
                          <a:effectLst/>
                          <a:latin typeface="Calibri" panose="020F0502020204030204" pitchFamily="34" charset="0"/>
                          <a:cs typeface="Calibri" panose="020F0502020204030204" pitchFamily="34" charset="0"/>
                        </a:rPr>
                        <a:t>Muslim</a:t>
                      </a:r>
                    </a:p>
                  </a:txBody>
                  <a:tcPr marL="5443" marR="5443" marT="5443" marB="0" anchor="ctr">
                    <a:lnL w="12700" cap="flat" cmpd="sng" algn="ctr">
                      <a:solidFill>
                        <a:srgbClr val="00B0F0"/>
                      </a:solidFill>
                      <a:prstDash val="solid"/>
                      <a:round/>
                      <a:headEnd type="none" w="med" len="med"/>
                      <a:tailEnd type="none" w="med" len="med"/>
                    </a:lnL>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Calibri" panose="020F0502020204030204" pitchFamily="34" charset="0"/>
                          <a:cs typeface="Calibri" panose="020F0502020204030204" pitchFamily="34" charset="0"/>
                        </a:rPr>
                        <a:t>46,661</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5443" marR="5443" marT="5443" marB="0" anchor="ct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marL="0" algn="ctr" defTabSz="914400" rtl="0" eaLnBrk="1" fontAlgn="ctr" latinLnBrk="0" hangingPunct="1"/>
                      <a:r>
                        <a:rPr lang="en-GB" sz="1400" b="0" i="0" u="none" strike="noStrike" kern="1200">
                          <a:solidFill>
                            <a:srgbClr val="000000"/>
                          </a:solidFill>
                          <a:effectLst/>
                          <a:latin typeface="Calibri" panose="020F0502020204030204" pitchFamily="34" charset="0"/>
                          <a:ea typeface="+mn-ea"/>
                          <a:cs typeface="Calibri" panose="020F0502020204030204" pitchFamily="34" charset="0"/>
                        </a:rPr>
                        <a:t>29.4%</a:t>
                      </a:r>
                      <a:endParaRPr lang="en-GB" sz="1400" b="0" i="0" u="none" strike="noStrike" kern="1200" dirty="0">
                        <a:solidFill>
                          <a:srgbClr val="000000"/>
                        </a:solidFill>
                        <a:effectLst/>
                        <a:latin typeface="Calibri" panose="020F0502020204030204" pitchFamily="34" charset="0"/>
                        <a:ea typeface="+mn-ea"/>
                        <a:cs typeface="Calibri" panose="020F0502020204030204" pitchFamily="34" charset="0"/>
                      </a:endParaRPr>
                    </a:p>
                  </a:txBody>
                  <a:tcPr marL="6350" marR="6350" marT="6350" marB="0" anchor="ct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Calibri" panose="020F0502020204030204" pitchFamily="34" charset="0"/>
                          <a:cs typeface="Calibri" panose="020F0502020204030204" pitchFamily="34" charset="0"/>
                        </a:rPr>
                        <a:t>6.7%</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5443" marR="5443" marT="5443" marB="0" anchor="ct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extLst>
                  <a:ext uri="{0D108BD9-81ED-4DB2-BD59-A6C34878D82A}">
                    <a16:rowId xmlns:a16="http://schemas.microsoft.com/office/drawing/2014/main" val="4011740722"/>
                  </a:ext>
                </a:extLst>
              </a:tr>
              <a:tr h="315800">
                <a:tc>
                  <a:txBody>
                    <a:bodyPr/>
                    <a:lstStyle/>
                    <a:p>
                      <a:pPr algn="l" fontAlgn="b"/>
                      <a:r>
                        <a:rPr lang="en-GB" sz="1400" b="0" i="0" u="none" strike="noStrike" dirty="0">
                          <a:solidFill>
                            <a:srgbClr val="000000"/>
                          </a:solidFill>
                          <a:effectLst/>
                          <a:latin typeface="Calibri" panose="020F0502020204030204" pitchFamily="34" charset="0"/>
                          <a:cs typeface="Calibri" panose="020F0502020204030204" pitchFamily="34" charset="0"/>
                        </a:rPr>
                        <a:t>No religion</a:t>
                      </a:r>
                    </a:p>
                  </a:txBody>
                  <a:tcPr marL="5443" marR="5443" marT="5443" marB="0" anchor="ctr">
                    <a:lnL w="12700" cap="flat" cmpd="sng" algn="ctr">
                      <a:solidFill>
                        <a:srgbClr val="00B0F0"/>
                      </a:solidFill>
                      <a:prstDash val="solid"/>
                      <a:round/>
                      <a:headEnd type="none" w="med" len="med"/>
                      <a:tailEnd type="none" w="med" len="med"/>
                    </a:lnL>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Calibri" panose="020F0502020204030204" pitchFamily="34" charset="0"/>
                          <a:cs typeface="Calibri" panose="020F0502020204030204" pitchFamily="34" charset="0"/>
                        </a:rPr>
                        <a:t>20,726</a:t>
                      </a:r>
                    </a:p>
                  </a:txBody>
                  <a:tcPr marL="5443" marR="5443" marT="5443" marB="0" anchor="ct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marL="0" algn="ctr" defTabSz="914400" rtl="0" eaLnBrk="1" fontAlgn="ctr" latinLnBrk="0" hangingPunct="1"/>
                      <a:r>
                        <a:rPr lang="en-GB" sz="1400" b="0" i="0" u="none" strike="noStrike" kern="1200">
                          <a:solidFill>
                            <a:srgbClr val="000000"/>
                          </a:solidFill>
                          <a:effectLst/>
                          <a:latin typeface="Calibri" panose="020F0502020204030204" pitchFamily="34" charset="0"/>
                          <a:ea typeface="+mn-ea"/>
                          <a:cs typeface="Calibri" panose="020F0502020204030204" pitchFamily="34" charset="0"/>
                        </a:rPr>
                        <a:t>13.1%</a:t>
                      </a:r>
                      <a:endParaRPr lang="en-GB" sz="1400" b="0" i="0" u="none" strike="noStrike" kern="1200" dirty="0">
                        <a:solidFill>
                          <a:srgbClr val="000000"/>
                        </a:solidFill>
                        <a:effectLst/>
                        <a:latin typeface="Calibri" panose="020F0502020204030204" pitchFamily="34" charset="0"/>
                        <a:ea typeface="+mn-ea"/>
                        <a:cs typeface="Calibri" panose="020F0502020204030204" pitchFamily="34" charset="0"/>
                      </a:endParaRPr>
                    </a:p>
                  </a:txBody>
                  <a:tcPr marL="6350" marR="6350" marT="6350" marB="0" anchor="ct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Calibri" panose="020F0502020204030204" pitchFamily="34" charset="0"/>
                          <a:cs typeface="Calibri" panose="020F0502020204030204" pitchFamily="34" charset="0"/>
                        </a:rPr>
                        <a:t>36.7%</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5443" marR="5443" marT="5443" marB="0" anchor="ct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extLst>
                  <a:ext uri="{0D108BD9-81ED-4DB2-BD59-A6C34878D82A}">
                    <a16:rowId xmlns:a16="http://schemas.microsoft.com/office/drawing/2014/main" val="2738279177"/>
                  </a:ext>
                </a:extLst>
              </a:tr>
              <a:tr h="315800">
                <a:tc>
                  <a:txBody>
                    <a:bodyPr/>
                    <a:lstStyle/>
                    <a:p>
                      <a:pPr algn="l" fontAlgn="b"/>
                      <a:r>
                        <a:rPr lang="en-GB" sz="1400" b="0" i="0" u="none" strike="noStrike" dirty="0">
                          <a:solidFill>
                            <a:srgbClr val="000000"/>
                          </a:solidFill>
                          <a:effectLst/>
                          <a:latin typeface="Calibri" panose="020F0502020204030204" pitchFamily="34" charset="0"/>
                          <a:cs typeface="Calibri" panose="020F0502020204030204" pitchFamily="34" charset="0"/>
                        </a:rPr>
                        <a:t>Sikh</a:t>
                      </a:r>
                    </a:p>
                  </a:txBody>
                  <a:tcPr marL="5443" marR="5443" marT="5443" marB="0" anchor="ctr">
                    <a:lnL w="12700" cap="flat" cmpd="sng" algn="ctr">
                      <a:solidFill>
                        <a:srgbClr val="00B0F0"/>
                      </a:solidFill>
                      <a:prstDash val="solid"/>
                      <a:round/>
                      <a:headEnd type="none" w="med" len="med"/>
                      <a:tailEnd type="none" w="med" len="med"/>
                    </a:lnL>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Calibri" panose="020F0502020204030204" pitchFamily="34" charset="0"/>
                          <a:cs typeface="Calibri" panose="020F0502020204030204" pitchFamily="34" charset="0"/>
                        </a:rPr>
                        <a:t>17,985</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5443" marR="5443" marT="5443" marB="0" anchor="ct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marL="0" algn="ctr" defTabSz="914400" rtl="0" eaLnBrk="1" fontAlgn="ctr" latinLnBrk="0" hangingPunct="1"/>
                      <a:r>
                        <a:rPr lang="en-GB" sz="1400" b="0" i="0" u="none" strike="noStrike" kern="1200">
                          <a:solidFill>
                            <a:srgbClr val="000000"/>
                          </a:solidFill>
                          <a:effectLst/>
                          <a:latin typeface="Calibri" panose="020F0502020204030204" pitchFamily="34" charset="0"/>
                          <a:ea typeface="+mn-ea"/>
                          <a:cs typeface="Calibri" panose="020F0502020204030204" pitchFamily="34" charset="0"/>
                        </a:rPr>
                        <a:t>11.3%</a:t>
                      </a:r>
                      <a:endParaRPr lang="en-GB" sz="1400" b="0" i="0" u="none" strike="noStrike" kern="1200" dirty="0">
                        <a:solidFill>
                          <a:srgbClr val="000000"/>
                        </a:solidFill>
                        <a:effectLst/>
                        <a:latin typeface="Calibri" panose="020F0502020204030204" pitchFamily="34" charset="0"/>
                        <a:ea typeface="+mn-ea"/>
                        <a:cs typeface="Calibri" panose="020F0502020204030204" pitchFamily="34" charset="0"/>
                      </a:endParaRPr>
                    </a:p>
                  </a:txBody>
                  <a:tcPr marL="6350" marR="6350" marT="6350" marB="0" anchor="ct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Calibri" panose="020F0502020204030204" pitchFamily="34" charset="0"/>
                          <a:cs typeface="Calibri" panose="020F0502020204030204" pitchFamily="34" charset="0"/>
                        </a:rPr>
                        <a:t>0.9%</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5443" marR="5443" marT="5443" marB="0" anchor="ct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extLst>
                  <a:ext uri="{0D108BD9-81ED-4DB2-BD59-A6C34878D82A}">
                    <a16:rowId xmlns:a16="http://schemas.microsoft.com/office/drawing/2014/main" val="1566856392"/>
                  </a:ext>
                </a:extLst>
              </a:tr>
              <a:tr h="315800">
                <a:tc>
                  <a:txBody>
                    <a:bodyPr/>
                    <a:lstStyle/>
                    <a:p>
                      <a:pPr algn="l" fontAlgn="b"/>
                      <a:r>
                        <a:rPr lang="en-GB" sz="1400" b="0" i="0" u="none" strike="noStrike">
                          <a:solidFill>
                            <a:srgbClr val="000000"/>
                          </a:solidFill>
                          <a:effectLst/>
                          <a:latin typeface="Calibri" panose="020F0502020204030204" pitchFamily="34" charset="0"/>
                          <a:cs typeface="Calibri" panose="020F0502020204030204" pitchFamily="34" charset="0"/>
                        </a:rPr>
                        <a:t>Hindu</a:t>
                      </a:r>
                    </a:p>
                  </a:txBody>
                  <a:tcPr marL="5443" marR="5443" marT="5443" marB="0" anchor="ctr">
                    <a:lnL w="12700" cap="flat" cmpd="sng" algn="ctr">
                      <a:solidFill>
                        <a:srgbClr val="00B0F0"/>
                      </a:solidFill>
                      <a:prstDash val="solid"/>
                      <a:round/>
                      <a:headEnd type="none" w="med" len="med"/>
                      <a:tailEnd type="none" w="med" len="med"/>
                    </a:lnL>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Calibri" panose="020F0502020204030204" pitchFamily="34" charset="0"/>
                          <a:cs typeface="Calibri" panose="020F0502020204030204" pitchFamily="34" charset="0"/>
                        </a:rPr>
                        <a:t>12,343</a:t>
                      </a:r>
                    </a:p>
                  </a:txBody>
                  <a:tcPr marL="5443" marR="5443" marT="5443" marB="0" anchor="ct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marL="0" algn="ctr" defTabSz="914400" rtl="0" eaLnBrk="1" fontAlgn="ctr" latinLnBrk="0" hangingPunct="1"/>
                      <a:r>
                        <a:rPr lang="en-GB" sz="1400" b="0" i="0" u="none" strike="noStrike" kern="1200">
                          <a:solidFill>
                            <a:srgbClr val="000000"/>
                          </a:solidFill>
                          <a:effectLst/>
                          <a:latin typeface="Calibri" panose="020F0502020204030204" pitchFamily="34" charset="0"/>
                          <a:ea typeface="+mn-ea"/>
                          <a:cs typeface="Calibri" panose="020F0502020204030204" pitchFamily="34" charset="0"/>
                        </a:rPr>
                        <a:t>7.8%</a:t>
                      </a:r>
                      <a:endParaRPr lang="en-GB" sz="1400" b="0" i="0" u="none" strike="noStrike" kern="1200" dirty="0">
                        <a:solidFill>
                          <a:srgbClr val="000000"/>
                        </a:solidFill>
                        <a:effectLst/>
                        <a:latin typeface="Calibri" panose="020F0502020204030204" pitchFamily="34" charset="0"/>
                        <a:ea typeface="+mn-ea"/>
                        <a:cs typeface="Calibri" panose="020F0502020204030204" pitchFamily="34" charset="0"/>
                      </a:endParaRPr>
                    </a:p>
                  </a:txBody>
                  <a:tcPr marL="6350" marR="6350" marT="6350" marB="0" anchor="ct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ctr" fontAlgn="ctr"/>
                      <a:r>
                        <a:rPr lang="en-GB" sz="1400" b="0" i="0" u="none" strike="noStrike" dirty="0">
                          <a:solidFill>
                            <a:srgbClr val="000000"/>
                          </a:solidFill>
                          <a:effectLst/>
                          <a:latin typeface="Calibri" panose="020F0502020204030204" pitchFamily="34" charset="0"/>
                          <a:cs typeface="Calibri" panose="020F0502020204030204" pitchFamily="34" charset="0"/>
                        </a:rPr>
                        <a:t>1.8%</a:t>
                      </a:r>
                    </a:p>
                  </a:txBody>
                  <a:tcPr marL="5443" marR="5443" marT="5443" marB="0" anchor="ct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extLst>
                  <a:ext uri="{0D108BD9-81ED-4DB2-BD59-A6C34878D82A}">
                    <a16:rowId xmlns:a16="http://schemas.microsoft.com/office/drawing/2014/main" val="3957574699"/>
                  </a:ext>
                </a:extLst>
              </a:tr>
              <a:tr h="315800">
                <a:tc>
                  <a:txBody>
                    <a:bodyPr/>
                    <a:lstStyle/>
                    <a:p>
                      <a:pPr algn="l" fontAlgn="b"/>
                      <a:r>
                        <a:rPr lang="en-GB" sz="1400" b="0" i="0" u="none" strike="noStrike" dirty="0">
                          <a:solidFill>
                            <a:srgbClr val="000000"/>
                          </a:solidFill>
                          <a:effectLst/>
                          <a:latin typeface="Calibri" panose="020F0502020204030204" pitchFamily="34" charset="0"/>
                          <a:cs typeface="Calibri" panose="020F0502020204030204" pitchFamily="34" charset="0"/>
                        </a:rPr>
                        <a:t>Not answered</a:t>
                      </a:r>
                    </a:p>
                  </a:txBody>
                  <a:tcPr marL="5443" marR="5443" marT="5443" marB="0" anchor="ctr">
                    <a:lnL w="12700" cap="flat" cmpd="sng" algn="ctr">
                      <a:solidFill>
                        <a:srgbClr val="00B0F0"/>
                      </a:solidFill>
                      <a:prstDash val="solid"/>
                      <a:round/>
                      <a:headEnd type="none" w="med" len="med"/>
                      <a:tailEnd type="none" w="med" len="med"/>
                    </a:lnL>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Calibri" panose="020F0502020204030204" pitchFamily="34" charset="0"/>
                          <a:cs typeface="Calibri" panose="020F0502020204030204" pitchFamily="34" charset="0"/>
                        </a:rPr>
                        <a:t>8,544</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5443" marR="5443" marT="5443" marB="0" anchor="ct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marL="0" algn="ctr" defTabSz="914400" rtl="0" eaLnBrk="1" fontAlgn="ctr" latinLnBrk="0" hangingPunct="1"/>
                      <a:r>
                        <a:rPr lang="en-GB" sz="1400" b="0" i="0" u="none" strike="noStrike" kern="1200">
                          <a:solidFill>
                            <a:srgbClr val="000000"/>
                          </a:solidFill>
                          <a:effectLst/>
                          <a:latin typeface="Calibri" panose="020F0502020204030204" pitchFamily="34" charset="0"/>
                          <a:ea typeface="+mn-ea"/>
                          <a:cs typeface="Calibri" panose="020F0502020204030204" pitchFamily="34" charset="0"/>
                        </a:rPr>
                        <a:t>5.4%</a:t>
                      </a:r>
                      <a:endParaRPr lang="en-GB" sz="1400" b="0" i="0" u="none" strike="noStrike" kern="1200" dirty="0">
                        <a:solidFill>
                          <a:srgbClr val="000000"/>
                        </a:solidFill>
                        <a:effectLst/>
                        <a:latin typeface="Calibri" panose="020F0502020204030204" pitchFamily="34" charset="0"/>
                        <a:ea typeface="+mn-ea"/>
                        <a:cs typeface="Calibri" panose="020F0502020204030204" pitchFamily="34" charset="0"/>
                      </a:endParaRPr>
                    </a:p>
                  </a:txBody>
                  <a:tcPr marL="6350" marR="6350" marT="6350" marB="0" anchor="ct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ctr" fontAlgn="ctr"/>
                      <a:r>
                        <a:rPr lang="en-GB" sz="1400" b="0" i="0" u="none" strike="noStrike" dirty="0">
                          <a:solidFill>
                            <a:srgbClr val="000000"/>
                          </a:solidFill>
                          <a:effectLst/>
                          <a:latin typeface="Calibri" panose="020F0502020204030204" pitchFamily="34" charset="0"/>
                          <a:cs typeface="Calibri" panose="020F0502020204030204" pitchFamily="34" charset="0"/>
                        </a:rPr>
                        <a:t>6.0%</a:t>
                      </a:r>
                    </a:p>
                  </a:txBody>
                  <a:tcPr marL="5443" marR="5443" marT="5443" marB="0" anchor="ct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extLst>
                  <a:ext uri="{0D108BD9-81ED-4DB2-BD59-A6C34878D82A}">
                    <a16:rowId xmlns:a16="http://schemas.microsoft.com/office/drawing/2014/main" val="2579881191"/>
                  </a:ext>
                </a:extLst>
              </a:tr>
              <a:tr h="315800">
                <a:tc>
                  <a:txBody>
                    <a:bodyPr/>
                    <a:lstStyle/>
                    <a:p>
                      <a:pPr algn="l" fontAlgn="b"/>
                      <a:r>
                        <a:rPr lang="en-GB" sz="1400" b="0" i="0" u="none" strike="noStrike" dirty="0">
                          <a:solidFill>
                            <a:srgbClr val="000000"/>
                          </a:solidFill>
                          <a:effectLst/>
                          <a:latin typeface="Calibri" panose="020F0502020204030204" pitchFamily="34" charset="0"/>
                          <a:cs typeface="Calibri" panose="020F0502020204030204" pitchFamily="34" charset="0"/>
                        </a:rPr>
                        <a:t>Buddhist</a:t>
                      </a:r>
                    </a:p>
                  </a:txBody>
                  <a:tcPr marL="5443" marR="5443" marT="5443" marB="0" anchor="ctr">
                    <a:lnL w="12700" cap="flat" cmpd="sng" algn="ctr">
                      <a:solidFill>
                        <a:srgbClr val="00B0F0"/>
                      </a:solidFill>
                      <a:prstDash val="solid"/>
                      <a:round/>
                      <a:headEnd type="none" w="med" len="med"/>
                      <a:tailEnd type="none" w="med" len="med"/>
                    </a:lnL>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Calibri" panose="020F0502020204030204" pitchFamily="34" charset="0"/>
                          <a:cs typeface="Calibri" panose="020F0502020204030204" pitchFamily="34" charset="0"/>
                        </a:rPr>
                        <a:t>776</a:t>
                      </a:r>
                    </a:p>
                  </a:txBody>
                  <a:tcPr marL="5443" marR="5443" marT="5443" marB="0" anchor="ct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marL="0" algn="ctr" defTabSz="914400" rtl="0" eaLnBrk="1" fontAlgn="ctr" latinLnBrk="0" hangingPunct="1"/>
                      <a:r>
                        <a:rPr lang="en-GB" sz="1400" b="0" i="0" u="none" strike="noStrike" kern="1200" dirty="0">
                          <a:solidFill>
                            <a:srgbClr val="000000"/>
                          </a:solidFill>
                          <a:effectLst/>
                          <a:latin typeface="Calibri" panose="020F0502020204030204" pitchFamily="34" charset="0"/>
                          <a:ea typeface="+mn-ea"/>
                          <a:cs typeface="Calibri" panose="020F0502020204030204" pitchFamily="34" charset="0"/>
                        </a:rPr>
                        <a:t>0.5%</a:t>
                      </a:r>
                    </a:p>
                  </a:txBody>
                  <a:tcPr marL="6350" marR="6350" marT="6350" marB="0" anchor="ct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ctr" fontAlgn="ctr"/>
                      <a:r>
                        <a:rPr lang="en-GB" sz="1400" b="0" i="0" u="none" strike="noStrike" dirty="0">
                          <a:solidFill>
                            <a:srgbClr val="000000"/>
                          </a:solidFill>
                          <a:effectLst/>
                          <a:latin typeface="Calibri" panose="020F0502020204030204" pitchFamily="34" charset="0"/>
                          <a:cs typeface="Calibri" panose="020F0502020204030204" pitchFamily="34" charset="0"/>
                        </a:rPr>
                        <a:t>0.5%</a:t>
                      </a:r>
                    </a:p>
                  </a:txBody>
                  <a:tcPr marL="5443" marR="5443" marT="5443" marB="0" anchor="ct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extLst>
                  <a:ext uri="{0D108BD9-81ED-4DB2-BD59-A6C34878D82A}">
                    <a16:rowId xmlns:a16="http://schemas.microsoft.com/office/drawing/2014/main" val="622096081"/>
                  </a:ext>
                </a:extLst>
              </a:tr>
              <a:tr h="315800">
                <a:tc>
                  <a:txBody>
                    <a:bodyPr/>
                    <a:lstStyle/>
                    <a:p>
                      <a:pPr algn="l" fontAlgn="b"/>
                      <a:r>
                        <a:rPr lang="en-GB" sz="1400" b="0" i="0" u="none" strike="noStrike" dirty="0">
                          <a:solidFill>
                            <a:srgbClr val="000000"/>
                          </a:solidFill>
                          <a:effectLst/>
                          <a:latin typeface="Calibri" panose="020F0502020204030204" pitchFamily="34" charset="0"/>
                          <a:cs typeface="Calibri" panose="020F0502020204030204" pitchFamily="34" charset="0"/>
                        </a:rPr>
                        <a:t>Other religion</a:t>
                      </a:r>
                    </a:p>
                  </a:txBody>
                  <a:tcPr marL="5443" marR="5443" marT="5443" marB="0" anchor="ctr">
                    <a:lnL w="12700" cap="flat" cmpd="sng" algn="ctr">
                      <a:solidFill>
                        <a:srgbClr val="00B0F0"/>
                      </a:solidFill>
                      <a:prstDash val="solid"/>
                      <a:round/>
                      <a:headEnd type="none" w="med" len="med"/>
                      <a:tailEnd type="none" w="med" len="med"/>
                    </a:lnL>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Calibri" panose="020F0502020204030204" pitchFamily="34" charset="0"/>
                          <a:cs typeface="Calibri" panose="020F0502020204030204" pitchFamily="34" charset="0"/>
                        </a:rPr>
                        <a:t>716</a:t>
                      </a:r>
                    </a:p>
                  </a:txBody>
                  <a:tcPr marL="5443" marR="5443" marT="5443" marB="0" anchor="ct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marL="0" algn="ctr" defTabSz="914400" rtl="0" eaLnBrk="1" fontAlgn="ctr" latinLnBrk="0" hangingPunct="1"/>
                      <a:r>
                        <a:rPr lang="en-GB" sz="1400" b="0" i="0" u="none" strike="noStrike" kern="1200" dirty="0">
                          <a:solidFill>
                            <a:srgbClr val="000000"/>
                          </a:solidFill>
                          <a:effectLst/>
                          <a:latin typeface="Calibri" panose="020F0502020204030204" pitchFamily="34" charset="0"/>
                          <a:ea typeface="+mn-ea"/>
                          <a:cs typeface="Calibri" panose="020F0502020204030204" pitchFamily="34" charset="0"/>
                        </a:rPr>
                        <a:t>0.5%</a:t>
                      </a:r>
                    </a:p>
                  </a:txBody>
                  <a:tcPr marL="6350" marR="6350" marT="6350" marB="0" anchor="ct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ctr" fontAlgn="ctr"/>
                      <a:r>
                        <a:rPr lang="en-GB" sz="1400" b="0" i="0" u="none" strike="noStrike" dirty="0">
                          <a:solidFill>
                            <a:srgbClr val="000000"/>
                          </a:solidFill>
                          <a:effectLst/>
                          <a:latin typeface="Calibri" panose="020F0502020204030204" pitchFamily="34" charset="0"/>
                          <a:cs typeface="Calibri" panose="020F0502020204030204" pitchFamily="34" charset="0"/>
                        </a:rPr>
                        <a:t>0.6%</a:t>
                      </a:r>
                    </a:p>
                  </a:txBody>
                  <a:tcPr marL="5443" marR="5443" marT="5443" marB="0" anchor="ct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extLst>
                  <a:ext uri="{0D108BD9-81ED-4DB2-BD59-A6C34878D82A}">
                    <a16:rowId xmlns:a16="http://schemas.microsoft.com/office/drawing/2014/main" val="4058294732"/>
                  </a:ext>
                </a:extLst>
              </a:tr>
              <a:tr h="315800">
                <a:tc>
                  <a:txBody>
                    <a:bodyPr/>
                    <a:lstStyle/>
                    <a:p>
                      <a:pPr algn="l" fontAlgn="b"/>
                      <a:r>
                        <a:rPr lang="en-GB" sz="1400" b="0" i="0" u="none" strike="noStrike" dirty="0">
                          <a:solidFill>
                            <a:srgbClr val="000000"/>
                          </a:solidFill>
                          <a:effectLst/>
                          <a:latin typeface="Calibri" panose="020F0502020204030204" pitchFamily="34" charset="0"/>
                          <a:cs typeface="Calibri" panose="020F0502020204030204" pitchFamily="34" charset="0"/>
                        </a:rPr>
                        <a:t>Jewish</a:t>
                      </a:r>
                    </a:p>
                  </a:txBody>
                  <a:tcPr marL="5443" marR="5443" marT="5443" marB="0" anchor="ctr">
                    <a:lnL w="12700" cap="flat" cmpd="sng" algn="ctr">
                      <a:solidFill>
                        <a:srgbClr val="00B0F0"/>
                      </a:solidFill>
                      <a:prstDash val="solid"/>
                      <a:round/>
                      <a:headEnd type="none" w="med" len="med"/>
                      <a:tailEnd type="none" w="med" len="med"/>
                    </a:lnL>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ctr" fontAlgn="ctr"/>
                      <a:r>
                        <a:rPr lang="en-GB" sz="1400" b="0" i="0" u="none" strike="noStrike" dirty="0">
                          <a:solidFill>
                            <a:srgbClr val="000000"/>
                          </a:solidFill>
                          <a:effectLst/>
                          <a:latin typeface="Calibri" panose="020F0502020204030204" pitchFamily="34" charset="0"/>
                          <a:cs typeface="Calibri" panose="020F0502020204030204" pitchFamily="34" charset="0"/>
                        </a:rPr>
                        <a:t>85</a:t>
                      </a:r>
                    </a:p>
                  </a:txBody>
                  <a:tcPr marL="5443" marR="5443" marT="5443" marB="0" anchor="ct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marL="0" algn="ctr" defTabSz="914400" rtl="0" eaLnBrk="1" fontAlgn="ctr" latinLnBrk="0" hangingPunct="1"/>
                      <a:r>
                        <a:rPr lang="en-GB" sz="1400" b="0" i="0" u="none" strike="noStrike" kern="1200" dirty="0">
                          <a:solidFill>
                            <a:srgbClr val="000000"/>
                          </a:solidFill>
                          <a:effectLst/>
                          <a:latin typeface="Calibri" panose="020F0502020204030204" pitchFamily="34" charset="0"/>
                          <a:ea typeface="+mn-ea"/>
                          <a:cs typeface="Calibri" panose="020F0502020204030204" pitchFamily="34" charset="0"/>
                        </a:rPr>
                        <a:t>0.1%</a:t>
                      </a:r>
                    </a:p>
                  </a:txBody>
                  <a:tcPr marL="6350" marR="6350" marT="6350" marB="0" anchor="ct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ctr" fontAlgn="ctr"/>
                      <a:r>
                        <a:rPr lang="en-GB" sz="1400" b="0" i="0" u="none" strike="noStrike" dirty="0">
                          <a:solidFill>
                            <a:srgbClr val="000000"/>
                          </a:solidFill>
                          <a:effectLst/>
                          <a:latin typeface="Calibri" panose="020F0502020204030204" pitchFamily="34" charset="0"/>
                          <a:cs typeface="Calibri" panose="020F0502020204030204" pitchFamily="34" charset="0"/>
                        </a:rPr>
                        <a:t>0.5%</a:t>
                      </a:r>
                    </a:p>
                  </a:txBody>
                  <a:tcPr marL="5443" marR="5443" marT="5443" marB="0" anchor="ct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extLst>
                  <a:ext uri="{0D108BD9-81ED-4DB2-BD59-A6C34878D82A}">
                    <a16:rowId xmlns:a16="http://schemas.microsoft.com/office/drawing/2014/main" val="4106772021"/>
                  </a:ext>
                </a:extLst>
              </a:tr>
            </a:tbl>
          </a:graphicData>
        </a:graphic>
      </p:graphicFrame>
    </p:spTree>
    <p:extLst>
      <p:ext uri="{BB962C8B-B14F-4D97-AF65-F5344CB8AC3E}">
        <p14:creationId xmlns:p14="http://schemas.microsoft.com/office/powerpoint/2010/main" val="36857673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FF66C0-8C60-B1BE-1057-8B78A482DFEC}"/>
              </a:ext>
            </a:extLst>
          </p:cNvPr>
          <p:cNvSpPr>
            <a:spLocks noGrp="1"/>
          </p:cNvSpPr>
          <p:nvPr>
            <p:ph type="title"/>
          </p:nvPr>
        </p:nvSpPr>
        <p:spPr/>
        <p:txBody>
          <a:bodyPr/>
          <a:lstStyle/>
          <a:p>
            <a:r>
              <a:rPr lang="en-GB" dirty="0"/>
              <a:t>Disability</a:t>
            </a:r>
          </a:p>
        </p:txBody>
      </p:sp>
      <p:sp>
        <p:nvSpPr>
          <p:cNvPr id="3" name="Text Placeholder 2">
            <a:extLst>
              <a:ext uri="{FF2B5EF4-FFF2-40B4-BE49-F238E27FC236}">
                <a16:creationId xmlns:a16="http://schemas.microsoft.com/office/drawing/2014/main" id="{6ED01D87-9443-E8C8-F6ED-36CAFF482BFB}"/>
              </a:ext>
            </a:extLst>
          </p:cNvPr>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9030916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7DB4B9D-2249-4EE3-B832-070F667E1BF8}"/>
              </a:ext>
            </a:extLst>
          </p:cNvPr>
          <p:cNvSpPr>
            <a:spLocks noGrp="1"/>
          </p:cNvSpPr>
          <p:nvPr>
            <p:ph type="title" idx="4294967295"/>
          </p:nvPr>
        </p:nvSpPr>
        <p:spPr>
          <a:xfrm>
            <a:off x="451884" y="387568"/>
            <a:ext cx="11288229" cy="698499"/>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800" b="0" i="0" u="none" strike="noStrike" kern="1200" cap="none" spc="0" normalizeH="0" baseline="0" noProof="0" dirty="0">
                <a:ln>
                  <a:noFill/>
                </a:ln>
                <a:solidFill>
                  <a:schemeClr val="lt1"/>
                </a:solidFill>
                <a:effectLst/>
                <a:uLnTx/>
                <a:uFillTx/>
                <a:latin typeface="+mn-lt"/>
                <a:ea typeface="+mn-ea"/>
                <a:cs typeface="+mn-cs"/>
              </a:rPr>
              <a:t>Disability</a:t>
            </a:r>
          </a:p>
        </p:txBody>
      </p:sp>
      <p:graphicFrame>
        <p:nvGraphicFramePr>
          <p:cNvPr id="2" name="Chart 1" descr="Chart comparing disability for Slough and England. Slough is broadly similar.">
            <a:extLst>
              <a:ext uri="{FF2B5EF4-FFF2-40B4-BE49-F238E27FC236}">
                <a16:creationId xmlns:a16="http://schemas.microsoft.com/office/drawing/2014/main" id="{A2FB7606-13B4-DC9A-D1A4-688BD5A272DC}"/>
              </a:ext>
            </a:extLst>
          </p:cNvPr>
          <p:cNvGraphicFramePr>
            <a:graphicFrameLocks/>
          </p:cNvGraphicFramePr>
          <p:nvPr>
            <p:extLst>
              <p:ext uri="{D42A27DB-BD31-4B8C-83A1-F6EECF244321}">
                <p14:modId xmlns:p14="http://schemas.microsoft.com/office/powerpoint/2010/main" val="4058584077"/>
              </p:ext>
            </p:extLst>
          </p:nvPr>
        </p:nvGraphicFramePr>
        <p:xfrm>
          <a:off x="-1" y="1092500"/>
          <a:ext cx="5522496" cy="5765500"/>
        </p:xfrm>
        <a:graphic>
          <a:graphicData uri="http://schemas.openxmlformats.org/drawingml/2006/chart">
            <c:chart xmlns:c="http://schemas.openxmlformats.org/drawingml/2006/chart" xmlns:r="http://schemas.openxmlformats.org/officeDocument/2006/relationships" r:id="rId3"/>
          </a:graphicData>
        </a:graphic>
      </p:graphicFrame>
      <p:sp>
        <p:nvSpPr>
          <p:cNvPr id="9" name="Flowchart: Connector 8">
            <a:extLst>
              <a:ext uri="{FF2B5EF4-FFF2-40B4-BE49-F238E27FC236}">
                <a16:creationId xmlns:a16="http://schemas.microsoft.com/office/drawing/2014/main" id="{0D5A65A8-F378-489B-8676-26608F65336A}"/>
              </a:ext>
              <a:ext uri="{C183D7F6-B498-43B3-948B-1728B52AA6E4}">
                <adec:decorative xmlns:adec="http://schemas.microsoft.com/office/drawing/2017/decorative" val="1"/>
              </a:ext>
            </a:extLst>
          </p:cNvPr>
          <p:cNvSpPr>
            <a:spLocks noChangeAspect="1"/>
          </p:cNvSpPr>
          <p:nvPr/>
        </p:nvSpPr>
        <p:spPr>
          <a:xfrm>
            <a:off x="180608" y="266469"/>
            <a:ext cx="1000492" cy="946452"/>
          </a:xfrm>
          <a:prstGeom prst="flowChartConnector">
            <a:avLst/>
          </a:prstGeom>
          <a:solidFill>
            <a:schemeClr val="bg2"/>
          </a:solidFill>
          <a:ln w="25400">
            <a:solidFill>
              <a:srgbClr val="FAFAF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10" name="Graphic 9">
            <a:extLst>
              <a:ext uri="{FF2B5EF4-FFF2-40B4-BE49-F238E27FC236}">
                <a16:creationId xmlns:a16="http://schemas.microsoft.com/office/drawing/2014/main" id="{620E20B8-34C0-4735-80BE-C2C614CE3E2E}"/>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328388" y="387568"/>
            <a:ext cx="704932" cy="704932"/>
          </a:xfrm>
          <a:prstGeom prst="rect">
            <a:avLst/>
          </a:prstGeom>
        </p:spPr>
      </p:pic>
      <p:graphicFrame>
        <p:nvGraphicFramePr>
          <p:cNvPr id="4" name="Table 3">
            <a:extLst>
              <a:ext uri="{FF2B5EF4-FFF2-40B4-BE49-F238E27FC236}">
                <a16:creationId xmlns:a16="http://schemas.microsoft.com/office/drawing/2014/main" id="{5F208CF6-3D29-BCDF-96BB-9C5F39D3BDF0}"/>
              </a:ext>
            </a:extLst>
          </p:cNvPr>
          <p:cNvGraphicFramePr>
            <a:graphicFrameLocks noGrp="1"/>
          </p:cNvGraphicFramePr>
          <p:nvPr>
            <p:extLst>
              <p:ext uri="{D42A27DB-BD31-4B8C-83A1-F6EECF244321}">
                <p14:modId xmlns:p14="http://schemas.microsoft.com/office/powerpoint/2010/main" val="3944895601"/>
              </p:ext>
            </p:extLst>
          </p:nvPr>
        </p:nvGraphicFramePr>
        <p:xfrm>
          <a:off x="6095998" y="2404879"/>
          <a:ext cx="5266945" cy="2048242"/>
        </p:xfrm>
        <a:graphic>
          <a:graphicData uri="http://schemas.openxmlformats.org/drawingml/2006/table">
            <a:tbl>
              <a:tblPr firstRow="1">
                <a:tableStyleId>{912C8C85-51F0-491E-9774-3900AFEF0FD7}</a:tableStyleId>
              </a:tblPr>
              <a:tblGrid>
                <a:gridCol w="3485987">
                  <a:extLst>
                    <a:ext uri="{9D8B030D-6E8A-4147-A177-3AD203B41FA5}">
                      <a16:colId xmlns:a16="http://schemas.microsoft.com/office/drawing/2014/main" val="3091279382"/>
                    </a:ext>
                  </a:extLst>
                </a:gridCol>
                <a:gridCol w="890479">
                  <a:extLst>
                    <a:ext uri="{9D8B030D-6E8A-4147-A177-3AD203B41FA5}">
                      <a16:colId xmlns:a16="http://schemas.microsoft.com/office/drawing/2014/main" val="92265668"/>
                    </a:ext>
                  </a:extLst>
                </a:gridCol>
                <a:gridCol w="890479">
                  <a:extLst>
                    <a:ext uri="{9D8B030D-6E8A-4147-A177-3AD203B41FA5}">
                      <a16:colId xmlns:a16="http://schemas.microsoft.com/office/drawing/2014/main" val="2467504816"/>
                    </a:ext>
                  </a:extLst>
                </a:gridCol>
              </a:tblGrid>
              <a:tr h="680866">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GB" sz="1400" b="1" u="none" strike="noStrike" dirty="0">
                          <a:solidFill>
                            <a:schemeClr val="bg1"/>
                          </a:solidFill>
                          <a:effectLst/>
                          <a:latin typeface="Calibri" panose="020F0502020204030204" pitchFamily="34" charset="0"/>
                          <a:cs typeface="Calibri" panose="020F0502020204030204" pitchFamily="34" charset="0"/>
                        </a:rPr>
                        <a:t>Disability (Non-standardised</a:t>
                      </a:r>
                      <a:r>
                        <a:rPr lang="en-GB" sz="1400" b="1" baseline="30000" dirty="0">
                          <a:solidFill>
                            <a:schemeClr val="bg1"/>
                          </a:solidFill>
                        </a:rPr>
                        <a:t>1</a:t>
                      </a:r>
                      <a:r>
                        <a:rPr lang="en-GB" sz="1400" b="1" u="none" strike="noStrike" dirty="0">
                          <a:solidFill>
                            <a:schemeClr val="bg1"/>
                          </a:solidFill>
                          <a:effectLst/>
                          <a:latin typeface="Calibri" panose="020F0502020204030204" pitchFamily="34" charset="0"/>
                          <a:cs typeface="Calibri" panose="020F0502020204030204" pitchFamily="34" charset="0"/>
                        </a:rPr>
                        <a:t>)</a:t>
                      </a:r>
                    </a:p>
                  </a:txBody>
                  <a:tcPr marL="5443" marR="5443" marT="5443" marB="0" anchor="ctr">
                    <a:lnL w="12700" cap="flat" cmpd="sng" algn="ctr">
                      <a:solidFill>
                        <a:schemeClr val="bg2"/>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2"/>
                    </a:solidFill>
                  </a:tcPr>
                </a:tc>
                <a:tc>
                  <a:txBody>
                    <a:bodyPr/>
                    <a:lstStyle/>
                    <a:p>
                      <a:pPr algn="ctr" fontAlgn="b"/>
                      <a:r>
                        <a:rPr lang="en-GB" sz="1400" b="1" u="none" strike="noStrike" dirty="0">
                          <a:solidFill>
                            <a:schemeClr val="bg1"/>
                          </a:solidFill>
                          <a:effectLst/>
                          <a:latin typeface="Calibri" panose="020F0502020204030204" pitchFamily="34" charset="0"/>
                          <a:cs typeface="Calibri" panose="020F0502020204030204" pitchFamily="34" charset="0"/>
                        </a:rPr>
                        <a:t>Slough</a:t>
                      </a:r>
                    </a:p>
                    <a:p>
                      <a:pPr algn="ctr" fontAlgn="b"/>
                      <a:r>
                        <a:rPr lang="en-GB" sz="1400" b="1" u="none" strike="noStrike" dirty="0">
                          <a:solidFill>
                            <a:schemeClr val="bg1"/>
                          </a:solidFill>
                          <a:effectLst/>
                          <a:latin typeface="Calibri" panose="020F0502020204030204" pitchFamily="34" charset="0"/>
                          <a:cs typeface="Calibri" panose="020F0502020204030204" pitchFamily="34" charset="0"/>
                        </a:rPr>
                        <a:t>Count</a:t>
                      </a:r>
                      <a:endParaRPr lang="en-GB" sz="1400" b="1" i="0" u="none" strike="noStrike" dirty="0">
                        <a:solidFill>
                          <a:schemeClr val="bg1"/>
                        </a:solidFill>
                        <a:effectLst/>
                        <a:latin typeface="Calibri" panose="020F0502020204030204" pitchFamily="34" charset="0"/>
                        <a:cs typeface="Calibri" panose="020F0502020204030204" pitchFamily="34" charset="0"/>
                      </a:endParaRPr>
                    </a:p>
                  </a:txBody>
                  <a:tcPr marL="5443" marR="5443" marT="5443"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2"/>
                    </a:solidFill>
                  </a:tcPr>
                </a:tc>
                <a:tc>
                  <a:txBody>
                    <a:bodyPr/>
                    <a:lstStyle/>
                    <a:p>
                      <a:pPr algn="ctr" fontAlgn="b"/>
                      <a:r>
                        <a:rPr lang="en-GB" sz="1400" b="1" i="0" u="none" strike="noStrike" dirty="0">
                          <a:solidFill>
                            <a:schemeClr val="bg1"/>
                          </a:solidFill>
                          <a:effectLst/>
                          <a:latin typeface="Calibri" panose="020F0502020204030204" pitchFamily="34" charset="0"/>
                          <a:cs typeface="Calibri" panose="020F0502020204030204" pitchFamily="34" charset="0"/>
                        </a:rPr>
                        <a:t>Slough</a:t>
                      </a:r>
                    </a:p>
                    <a:p>
                      <a:pPr algn="ctr" fontAlgn="b"/>
                      <a:r>
                        <a:rPr lang="en-GB" sz="1400" b="1" i="0" u="none" strike="noStrike" dirty="0">
                          <a:solidFill>
                            <a:schemeClr val="bg1"/>
                          </a:solidFill>
                          <a:effectLst/>
                          <a:latin typeface="Calibri" panose="020F0502020204030204" pitchFamily="34" charset="0"/>
                          <a:cs typeface="Calibri" panose="020F0502020204030204" pitchFamily="34" charset="0"/>
                        </a:rPr>
                        <a:t>%</a:t>
                      </a:r>
                    </a:p>
                  </a:txBody>
                  <a:tcPr marL="5443" marR="5443" marT="5443" marB="0" anchor="ctr">
                    <a:lnL w="12700" cap="flat" cmpd="sng" algn="ctr">
                      <a:solidFill>
                        <a:schemeClr val="bg1"/>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2"/>
                    </a:solidFill>
                  </a:tcPr>
                </a:tc>
                <a:extLst>
                  <a:ext uri="{0D108BD9-81ED-4DB2-BD59-A6C34878D82A}">
                    <a16:rowId xmlns:a16="http://schemas.microsoft.com/office/drawing/2014/main" val="4153038040"/>
                  </a:ext>
                </a:extLst>
              </a:tr>
              <a:tr h="341844">
                <a:tc>
                  <a:txBody>
                    <a:bodyPr/>
                    <a:lstStyle/>
                    <a:p>
                      <a:pPr algn="l" fontAlgn="ctr"/>
                      <a:r>
                        <a:rPr lang="en-GB" sz="1400" b="0" i="0" u="none" strike="noStrike" dirty="0">
                          <a:solidFill>
                            <a:srgbClr val="000000"/>
                          </a:solidFill>
                          <a:effectLst/>
                          <a:latin typeface="Calibri" panose="020F0502020204030204" pitchFamily="34" charset="0"/>
                          <a:cs typeface="Calibri" panose="020F0502020204030204" pitchFamily="34" charset="0"/>
                        </a:rPr>
                        <a:t>Disabled: Total</a:t>
                      </a:r>
                    </a:p>
                  </a:txBody>
                  <a:tcPr marL="6350" marR="6350" marT="6350" marB="0" anchor="ctr">
                    <a:lnL w="12700" cap="flat" cmpd="sng" algn="ctr">
                      <a:solidFill>
                        <a:schemeClr val="bg2"/>
                      </a:solidFill>
                      <a:prstDash val="solid"/>
                      <a:round/>
                      <a:headEnd type="none" w="med" len="med"/>
                      <a:tailEnd type="none" w="med" len="med"/>
                    </a:lnL>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b"/>
                      <a:r>
                        <a:rPr lang="en-GB" sz="1400" b="0" i="0" u="none" strike="noStrike" dirty="0">
                          <a:solidFill>
                            <a:srgbClr val="000000"/>
                          </a:solidFill>
                          <a:effectLst/>
                          <a:latin typeface="Calibri" panose="020F0502020204030204" pitchFamily="34" charset="0"/>
                        </a:rPr>
                        <a:t>17,975</a:t>
                      </a:r>
                    </a:p>
                  </a:txBody>
                  <a:tcPr marL="6350" marR="6350" marT="6350" marB="0" anchor="ct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b"/>
                      <a:r>
                        <a:rPr lang="en-GB" sz="1400" b="0" i="0" u="none" strike="noStrike" dirty="0">
                          <a:solidFill>
                            <a:srgbClr val="000000"/>
                          </a:solidFill>
                          <a:effectLst/>
                          <a:latin typeface="Calibri" panose="020F0502020204030204" pitchFamily="34" charset="0"/>
                        </a:rPr>
                        <a:t>11.3%</a:t>
                      </a:r>
                    </a:p>
                  </a:txBody>
                  <a:tcPr marL="6350" marR="6350" marT="6350" marB="0" anchor="ctr">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783320480"/>
                  </a:ext>
                </a:extLst>
              </a:tr>
              <a:tr h="341844">
                <a:tc>
                  <a:txBody>
                    <a:bodyPr/>
                    <a:lstStyle/>
                    <a:p>
                      <a:pPr algn="l" fontAlgn="ctr"/>
                      <a:r>
                        <a:rPr lang="en-GB" sz="1400" b="0" i="0" u="none" strike="noStrike" dirty="0">
                          <a:solidFill>
                            <a:srgbClr val="000000"/>
                          </a:solidFill>
                          <a:effectLst/>
                          <a:latin typeface="Calibri" panose="020F0502020204030204" pitchFamily="34" charset="0"/>
                          <a:cs typeface="Calibri" panose="020F0502020204030204" pitchFamily="34" charset="0"/>
                        </a:rPr>
                        <a:t>Disabled: Day-to-day activities limited a lot</a:t>
                      </a:r>
                    </a:p>
                  </a:txBody>
                  <a:tcPr marL="6350" marR="6350" marT="6350" marB="0" anchor="ctr">
                    <a:lnL w="12700" cap="flat" cmpd="sng" algn="ctr">
                      <a:solidFill>
                        <a:schemeClr val="bg2"/>
                      </a:solidFill>
                      <a:prstDash val="solid"/>
                      <a:round/>
                      <a:headEnd type="none" w="med" len="med"/>
                      <a:tailEnd type="none" w="med" len="med"/>
                    </a:lnL>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cs typeface="Calibri" panose="020F0502020204030204" pitchFamily="34" charset="0"/>
                        </a:rPr>
                        <a:t>7,880</a:t>
                      </a:r>
                    </a:p>
                  </a:txBody>
                  <a:tcPr marL="6350" marR="6350" marT="6350" marB="0" anchor="ct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cs typeface="Calibri" panose="020F0502020204030204" pitchFamily="34" charset="0"/>
                        </a:rPr>
                        <a:t>5.0%</a:t>
                      </a:r>
                    </a:p>
                  </a:txBody>
                  <a:tcPr marL="6350" marR="6350" marT="6350" marB="0" anchor="ctr">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3646479137"/>
                  </a:ext>
                </a:extLst>
              </a:tr>
              <a:tr h="341844">
                <a:tc>
                  <a:txBody>
                    <a:bodyPr/>
                    <a:lstStyle/>
                    <a:p>
                      <a:pPr algn="l" fontAlgn="ctr"/>
                      <a:r>
                        <a:rPr lang="en-GB" sz="1400" b="0" i="0" u="none" strike="noStrike" dirty="0">
                          <a:solidFill>
                            <a:srgbClr val="000000"/>
                          </a:solidFill>
                          <a:effectLst/>
                          <a:latin typeface="Calibri" panose="020F0502020204030204" pitchFamily="34" charset="0"/>
                          <a:cs typeface="Calibri" panose="020F0502020204030204" pitchFamily="34" charset="0"/>
                        </a:rPr>
                        <a:t>Disabled: Day-to-day activities limited a little</a:t>
                      </a:r>
                    </a:p>
                  </a:txBody>
                  <a:tcPr marL="6350" marR="6350" marT="6350" marB="0" anchor="ctr">
                    <a:lnL w="12700" cap="flat" cmpd="sng" algn="ctr">
                      <a:solidFill>
                        <a:schemeClr val="bg2"/>
                      </a:solidFill>
                      <a:prstDash val="solid"/>
                      <a:round/>
                      <a:headEnd type="none" w="med" len="med"/>
                      <a:tailEnd type="none" w="med" len="med"/>
                    </a:lnL>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cs typeface="Calibri" panose="020F0502020204030204" pitchFamily="34" charset="0"/>
                        </a:rPr>
                        <a:t>10,095</a:t>
                      </a:r>
                    </a:p>
                  </a:txBody>
                  <a:tcPr marL="6350" marR="6350" marT="6350" marB="0" anchor="ct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cs typeface="Calibri" panose="020F0502020204030204" pitchFamily="34" charset="0"/>
                        </a:rPr>
                        <a:t>6.4%</a:t>
                      </a:r>
                    </a:p>
                  </a:txBody>
                  <a:tcPr marL="6350" marR="6350" marT="6350" marB="0" anchor="ctr">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437319618"/>
                  </a:ext>
                </a:extLst>
              </a:tr>
              <a:tr h="341844">
                <a:tc>
                  <a:txBody>
                    <a:bodyPr/>
                    <a:lstStyle/>
                    <a:p>
                      <a:pPr algn="l" fontAlgn="ctr"/>
                      <a:r>
                        <a:rPr lang="en-GB" sz="1400" b="0" i="0" u="none" strike="noStrike" dirty="0">
                          <a:solidFill>
                            <a:srgbClr val="000000"/>
                          </a:solidFill>
                          <a:effectLst/>
                          <a:latin typeface="Calibri" panose="020F0502020204030204" pitchFamily="34" charset="0"/>
                          <a:cs typeface="Calibri" panose="020F0502020204030204" pitchFamily="34" charset="0"/>
                        </a:rPr>
                        <a:t>Not disabled/day-to-day activities not limited</a:t>
                      </a:r>
                    </a:p>
                  </a:txBody>
                  <a:tcPr marL="6350" marR="6350" marT="6350" marB="0" anchor="ctr">
                    <a:lnL w="12700" cap="flat" cmpd="sng" algn="ctr">
                      <a:solidFill>
                        <a:schemeClr val="bg2"/>
                      </a:solidFill>
                      <a:prstDash val="solid"/>
                      <a:round/>
                      <a:headEnd type="none" w="med" len="med"/>
                      <a:tailEnd type="none" w="med" len="med"/>
                    </a:lnL>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cs typeface="Calibri" panose="020F0502020204030204" pitchFamily="34" charset="0"/>
                        </a:rPr>
                        <a:t>140,523</a:t>
                      </a:r>
                    </a:p>
                  </a:txBody>
                  <a:tcPr marL="6350" marR="6350" marT="6350" marB="0" anchor="ct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cs typeface="Calibri" panose="020F0502020204030204" pitchFamily="34" charset="0"/>
                        </a:rPr>
                        <a:t>88.7%</a:t>
                      </a:r>
                    </a:p>
                  </a:txBody>
                  <a:tcPr marL="6350" marR="6350" marT="6350" marB="0" anchor="ctr">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7735184"/>
                  </a:ext>
                </a:extLst>
              </a:tr>
            </a:tbl>
          </a:graphicData>
        </a:graphic>
      </p:graphicFrame>
    </p:spTree>
    <p:extLst>
      <p:ext uri="{BB962C8B-B14F-4D97-AF65-F5344CB8AC3E}">
        <p14:creationId xmlns:p14="http://schemas.microsoft.com/office/powerpoint/2010/main" val="36022181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7DB4B9D-2249-4EE3-B832-070F667E1BF8}"/>
              </a:ext>
            </a:extLst>
          </p:cNvPr>
          <p:cNvSpPr>
            <a:spLocks noGrp="1"/>
          </p:cNvSpPr>
          <p:nvPr>
            <p:ph type="title" idx="4294967295"/>
          </p:nvPr>
        </p:nvSpPr>
        <p:spPr>
          <a:xfrm>
            <a:off x="451884" y="387568"/>
            <a:ext cx="11288229" cy="698499"/>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800" b="0" i="0" u="none" strike="noStrike" kern="1200" cap="none" spc="0" normalizeH="0" baseline="0" noProof="0" dirty="0">
                <a:ln>
                  <a:noFill/>
                </a:ln>
                <a:solidFill>
                  <a:schemeClr val="lt1"/>
                </a:solidFill>
                <a:effectLst/>
                <a:uLnTx/>
                <a:uFillTx/>
                <a:latin typeface="+mn-lt"/>
                <a:ea typeface="+mn-ea"/>
                <a:cs typeface="+mn-cs"/>
              </a:rPr>
              <a:t>Number of Disabled People in Household</a:t>
            </a:r>
          </a:p>
        </p:txBody>
      </p:sp>
      <p:graphicFrame>
        <p:nvGraphicFramePr>
          <p:cNvPr id="2" name="Chart 1" descr="Chart comparing number of people per household Slough and England. Slough's percentages are lower.">
            <a:extLst>
              <a:ext uri="{FF2B5EF4-FFF2-40B4-BE49-F238E27FC236}">
                <a16:creationId xmlns:a16="http://schemas.microsoft.com/office/drawing/2014/main" id="{643A93D0-0D16-42BF-A72B-65A479218978}"/>
              </a:ext>
            </a:extLst>
          </p:cNvPr>
          <p:cNvGraphicFramePr>
            <a:graphicFrameLocks/>
          </p:cNvGraphicFramePr>
          <p:nvPr>
            <p:extLst>
              <p:ext uri="{D42A27DB-BD31-4B8C-83A1-F6EECF244321}">
                <p14:modId xmlns:p14="http://schemas.microsoft.com/office/powerpoint/2010/main" val="3182110017"/>
              </p:ext>
            </p:extLst>
          </p:nvPr>
        </p:nvGraphicFramePr>
        <p:xfrm>
          <a:off x="0" y="1213598"/>
          <a:ext cx="5450305" cy="5644401"/>
        </p:xfrm>
        <a:graphic>
          <a:graphicData uri="http://schemas.openxmlformats.org/drawingml/2006/chart">
            <c:chart xmlns:c="http://schemas.openxmlformats.org/drawingml/2006/chart" xmlns:r="http://schemas.openxmlformats.org/officeDocument/2006/relationships" r:id="rId3"/>
          </a:graphicData>
        </a:graphic>
      </p:graphicFrame>
      <p:sp>
        <p:nvSpPr>
          <p:cNvPr id="9" name="Flowchart: Connector 8">
            <a:extLst>
              <a:ext uri="{FF2B5EF4-FFF2-40B4-BE49-F238E27FC236}">
                <a16:creationId xmlns:a16="http://schemas.microsoft.com/office/drawing/2014/main" id="{0D5A65A8-F378-489B-8676-26608F65336A}"/>
              </a:ext>
              <a:ext uri="{C183D7F6-B498-43B3-948B-1728B52AA6E4}">
                <adec:decorative xmlns:adec="http://schemas.microsoft.com/office/drawing/2017/decorative" val="1"/>
              </a:ext>
            </a:extLst>
          </p:cNvPr>
          <p:cNvSpPr>
            <a:spLocks noChangeAspect="1"/>
          </p:cNvSpPr>
          <p:nvPr/>
        </p:nvSpPr>
        <p:spPr>
          <a:xfrm>
            <a:off x="180608" y="266469"/>
            <a:ext cx="1000492" cy="946452"/>
          </a:xfrm>
          <a:prstGeom prst="flowChartConnector">
            <a:avLst/>
          </a:prstGeom>
          <a:solidFill>
            <a:schemeClr val="bg2"/>
          </a:solidFill>
          <a:ln w="25400">
            <a:solidFill>
              <a:srgbClr val="FAFAF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10" name="Graphic 9">
            <a:extLst>
              <a:ext uri="{FF2B5EF4-FFF2-40B4-BE49-F238E27FC236}">
                <a16:creationId xmlns:a16="http://schemas.microsoft.com/office/drawing/2014/main" id="{620E20B8-34C0-4735-80BE-C2C614CE3E2E}"/>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328388" y="387568"/>
            <a:ext cx="704932" cy="704932"/>
          </a:xfrm>
          <a:prstGeom prst="rect">
            <a:avLst/>
          </a:prstGeom>
        </p:spPr>
      </p:pic>
      <p:graphicFrame>
        <p:nvGraphicFramePr>
          <p:cNvPr id="6" name="Table 5">
            <a:extLst>
              <a:ext uri="{FF2B5EF4-FFF2-40B4-BE49-F238E27FC236}">
                <a16:creationId xmlns:a16="http://schemas.microsoft.com/office/drawing/2014/main" id="{E6806592-6AF9-E681-743E-F9D86BC94DAC}"/>
              </a:ext>
            </a:extLst>
          </p:cNvPr>
          <p:cNvGraphicFramePr>
            <a:graphicFrameLocks noGrp="1"/>
          </p:cNvGraphicFramePr>
          <p:nvPr>
            <p:extLst>
              <p:ext uri="{D42A27DB-BD31-4B8C-83A1-F6EECF244321}">
                <p14:modId xmlns:p14="http://schemas.microsoft.com/office/powerpoint/2010/main" val="474215124"/>
              </p:ext>
            </p:extLst>
          </p:nvPr>
        </p:nvGraphicFramePr>
        <p:xfrm>
          <a:off x="6095998" y="2332497"/>
          <a:ext cx="5196840" cy="2193005"/>
        </p:xfrm>
        <a:graphic>
          <a:graphicData uri="http://schemas.openxmlformats.org/drawingml/2006/table">
            <a:tbl>
              <a:tblPr firstRow="1">
                <a:tableStyleId>{912C8C85-51F0-491E-9774-3900AFEF0FD7}</a:tableStyleId>
              </a:tblPr>
              <a:tblGrid>
                <a:gridCol w="3149472">
                  <a:extLst>
                    <a:ext uri="{9D8B030D-6E8A-4147-A177-3AD203B41FA5}">
                      <a16:colId xmlns:a16="http://schemas.microsoft.com/office/drawing/2014/main" val="3091279382"/>
                    </a:ext>
                  </a:extLst>
                </a:gridCol>
                <a:gridCol w="682456">
                  <a:extLst>
                    <a:ext uri="{9D8B030D-6E8A-4147-A177-3AD203B41FA5}">
                      <a16:colId xmlns:a16="http://schemas.microsoft.com/office/drawing/2014/main" val="92265668"/>
                    </a:ext>
                  </a:extLst>
                </a:gridCol>
                <a:gridCol w="682456">
                  <a:extLst>
                    <a:ext uri="{9D8B030D-6E8A-4147-A177-3AD203B41FA5}">
                      <a16:colId xmlns:a16="http://schemas.microsoft.com/office/drawing/2014/main" val="1141567870"/>
                    </a:ext>
                  </a:extLst>
                </a:gridCol>
                <a:gridCol w="682456">
                  <a:extLst>
                    <a:ext uri="{9D8B030D-6E8A-4147-A177-3AD203B41FA5}">
                      <a16:colId xmlns:a16="http://schemas.microsoft.com/office/drawing/2014/main" val="3038475619"/>
                    </a:ext>
                  </a:extLst>
                </a:gridCol>
              </a:tblGrid>
              <a:tr h="79431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GB" sz="1400" b="1" u="none" strike="noStrike" dirty="0">
                          <a:solidFill>
                            <a:schemeClr val="bg1"/>
                          </a:solidFill>
                          <a:effectLst/>
                          <a:latin typeface="Calibri" panose="020F0502020204030204" pitchFamily="34" charset="0"/>
                          <a:cs typeface="Calibri" panose="020F0502020204030204" pitchFamily="34" charset="0"/>
                        </a:rPr>
                        <a:t>Number of Disabled People in Household</a:t>
                      </a:r>
                    </a:p>
                  </a:txBody>
                  <a:tcPr marL="5443" marR="5443" marT="5443"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2"/>
                    </a:solidFill>
                  </a:tcPr>
                </a:tc>
                <a:tc>
                  <a:txBody>
                    <a:bodyPr/>
                    <a:lstStyle/>
                    <a:p>
                      <a:pPr algn="ctr" fontAlgn="b"/>
                      <a:r>
                        <a:rPr lang="en-GB" sz="1400" b="1" i="0" u="none" strike="noStrike" dirty="0">
                          <a:solidFill>
                            <a:schemeClr val="bg1"/>
                          </a:solidFill>
                          <a:effectLst/>
                          <a:latin typeface="Calibri" panose="020F0502020204030204" pitchFamily="34" charset="0"/>
                          <a:cs typeface="Calibri" panose="020F0502020204030204" pitchFamily="34" charset="0"/>
                        </a:rPr>
                        <a:t>Slough</a:t>
                      </a:r>
                    </a:p>
                    <a:p>
                      <a:pPr algn="ctr" fontAlgn="b"/>
                      <a:r>
                        <a:rPr lang="en-GB" sz="1400" b="1" u="none" strike="noStrike" dirty="0">
                          <a:solidFill>
                            <a:schemeClr val="bg1"/>
                          </a:solidFill>
                          <a:effectLst/>
                          <a:latin typeface="Calibri" panose="020F0502020204030204" pitchFamily="34" charset="0"/>
                          <a:cs typeface="Calibri" panose="020F0502020204030204" pitchFamily="34" charset="0"/>
                        </a:rPr>
                        <a:t>Count</a:t>
                      </a:r>
                      <a:endParaRPr lang="en-GB" sz="1400" b="1" i="0" u="none" strike="noStrike" dirty="0">
                        <a:solidFill>
                          <a:schemeClr val="bg1"/>
                        </a:solidFill>
                        <a:effectLst/>
                        <a:latin typeface="Calibri" panose="020F0502020204030204" pitchFamily="34" charset="0"/>
                        <a:cs typeface="Calibri" panose="020F0502020204030204" pitchFamily="34" charset="0"/>
                      </a:endParaRPr>
                    </a:p>
                  </a:txBody>
                  <a:tcPr marL="5443" marR="5443" marT="5443"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2"/>
                    </a:solidFill>
                  </a:tcPr>
                </a:tc>
                <a:tc>
                  <a:txBody>
                    <a:bodyPr/>
                    <a:lstStyle/>
                    <a:p>
                      <a:pPr algn="ctr" fontAlgn="b"/>
                      <a:r>
                        <a:rPr lang="en-GB" sz="1400" b="1" i="0" u="none" strike="noStrike" dirty="0">
                          <a:solidFill>
                            <a:schemeClr val="bg1"/>
                          </a:solidFill>
                          <a:effectLst/>
                          <a:latin typeface="Calibri" panose="020F0502020204030204" pitchFamily="34" charset="0"/>
                          <a:cs typeface="Calibri" panose="020F0502020204030204" pitchFamily="34" charset="0"/>
                        </a:rPr>
                        <a:t>Slough</a:t>
                      </a:r>
                    </a:p>
                    <a:p>
                      <a:pPr algn="ctr" fontAlgn="b"/>
                      <a:r>
                        <a:rPr lang="en-GB" sz="1400" b="1" u="none" strike="noStrike" dirty="0">
                          <a:solidFill>
                            <a:schemeClr val="bg1"/>
                          </a:solidFill>
                          <a:effectLst/>
                          <a:latin typeface="Calibri" panose="020F0502020204030204" pitchFamily="34" charset="0"/>
                          <a:cs typeface="Calibri" panose="020F0502020204030204" pitchFamily="34" charset="0"/>
                        </a:rPr>
                        <a:t>%</a:t>
                      </a:r>
                      <a:endParaRPr lang="en-GB" sz="1400" b="1" i="0" u="none" strike="noStrike" baseline="30000" dirty="0">
                        <a:solidFill>
                          <a:schemeClr val="bg1"/>
                        </a:solidFill>
                        <a:effectLst/>
                        <a:latin typeface="Calibri" panose="020F0502020204030204" pitchFamily="34" charset="0"/>
                        <a:cs typeface="Calibri" panose="020F0502020204030204" pitchFamily="34" charset="0"/>
                      </a:endParaRPr>
                    </a:p>
                  </a:txBody>
                  <a:tcPr marL="5443" marR="5443" marT="5443"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2"/>
                    </a:solidFill>
                  </a:tcPr>
                </a:tc>
                <a:tc>
                  <a:txBody>
                    <a:bodyPr/>
                    <a:lstStyle/>
                    <a:p>
                      <a:pPr algn="ctr" fontAlgn="b"/>
                      <a:r>
                        <a:rPr lang="en-GB" sz="1400" b="1" i="0" u="none" strike="noStrike" dirty="0">
                          <a:solidFill>
                            <a:schemeClr val="bg1"/>
                          </a:solidFill>
                          <a:effectLst/>
                          <a:latin typeface="Calibri" panose="020F0502020204030204" pitchFamily="34" charset="0"/>
                          <a:cs typeface="Calibri" panose="020F0502020204030204" pitchFamily="34" charset="0"/>
                        </a:rPr>
                        <a:t>England</a:t>
                      </a:r>
                    </a:p>
                    <a:p>
                      <a:pPr algn="ctr" fontAlgn="b"/>
                      <a:r>
                        <a:rPr lang="en-GB" sz="1400" b="1" i="0" u="none" strike="noStrike" dirty="0">
                          <a:solidFill>
                            <a:schemeClr val="bg1"/>
                          </a:solidFill>
                          <a:effectLst/>
                          <a:latin typeface="Calibri" panose="020F0502020204030204" pitchFamily="34" charset="0"/>
                          <a:cs typeface="Calibri" panose="020F0502020204030204" pitchFamily="34" charset="0"/>
                        </a:rPr>
                        <a:t>%</a:t>
                      </a:r>
                    </a:p>
                  </a:txBody>
                  <a:tcPr marL="5443" marR="5443" marT="5443"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2"/>
                    </a:solidFill>
                  </a:tcPr>
                </a:tc>
                <a:extLst>
                  <a:ext uri="{0D108BD9-81ED-4DB2-BD59-A6C34878D82A}">
                    <a16:rowId xmlns:a16="http://schemas.microsoft.com/office/drawing/2014/main" val="4153038040"/>
                  </a:ext>
                </a:extLst>
              </a:tr>
              <a:tr h="398806">
                <a:tc>
                  <a:txBody>
                    <a:bodyPr/>
                    <a:lstStyle/>
                    <a:p>
                      <a:pPr algn="l" fontAlgn="b"/>
                      <a:r>
                        <a:rPr lang="en-GB" sz="1400" b="0" i="0" u="none" strike="noStrike" dirty="0">
                          <a:solidFill>
                            <a:srgbClr val="000000"/>
                          </a:solidFill>
                          <a:effectLst/>
                          <a:latin typeface="Calibri" panose="020F0502020204030204" pitchFamily="34" charset="0"/>
                          <a:cs typeface="Calibri" panose="020F0502020204030204" pitchFamily="34" charset="0"/>
                        </a:rPr>
                        <a:t>1 person disabled person in household</a:t>
                      </a:r>
                    </a:p>
                  </a:txBody>
                  <a:tcPr marL="6350" marR="6350" marT="6350" marB="0" anchor="ctr">
                    <a:lnL w="12700" cap="flat" cmpd="sng" algn="ctr">
                      <a:solidFill>
                        <a:schemeClr val="bg2"/>
                      </a:solidFill>
                      <a:prstDash val="solid"/>
                      <a:round/>
                      <a:headEnd type="none" w="med" len="med"/>
                      <a:tailEnd type="none" w="med" len="med"/>
                    </a:lnL>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b"/>
                      <a:r>
                        <a:rPr lang="en-GB" sz="1400" b="0" i="0" u="none" strike="noStrike" dirty="0">
                          <a:solidFill>
                            <a:srgbClr val="000000"/>
                          </a:solidFill>
                          <a:effectLst/>
                          <a:latin typeface="Calibri" panose="020F0502020204030204" pitchFamily="34" charset="0"/>
                          <a:cs typeface="Calibri" panose="020F0502020204030204" pitchFamily="34" charset="0"/>
                        </a:rPr>
                        <a:t>10,810</a:t>
                      </a:r>
                    </a:p>
                  </a:txBody>
                  <a:tcPr marL="6350" marR="6350" marT="6350" marB="0" anchor="ct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GB" sz="1400" b="0" i="0" u="none" strike="noStrike" dirty="0">
                          <a:solidFill>
                            <a:srgbClr val="000000"/>
                          </a:solidFill>
                          <a:effectLst/>
                          <a:latin typeface="Calibri" panose="020F0502020204030204" pitchFamily="34" charset="0"/>
                          <a:cs typeface="Calibri" panose="020F0502020204030204" pitchFamily="34" charset="0"/>
                        </a:rPr>
                        <a:t>20.6%</a:t>
                      </a:r>
                    </a:p>
                  </a:txBody>
                  <a:tcPr marL="6350" marR="6350" marT="6350" marB="0" anchor="ct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fontAlgn="ctr"/>
                      <a:r>
                        <a:rPr lang="en-GB" sz="1400" b="0" i="0" u="none" strike="noStrike" dirty="0">
                          <a:solidFill>
                            <a:srgbClr val="000000"/>
                          </a:solidFill>
                          <a:effectLst/>
                          <a:latin typeface="Calibri" panose="020F0502020204030204" pitchFamily="34" charset="0"/>
                          <a:cs typeface="Calibri" panose="020F0502020204030204" pitchFamily="34" charset="0"/>
                        </a:rPr>
                        <a:t>25.4%</a:t>
                      </a:r>
                    </a:p>
                  </a:txBody>
                  <a:tcPr marL="6350" marR="6350" marT="6350" marB="0" anchor="ctr">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437319618"/>
                  </a:ext>
                </a:extLst>
              </a:tr>
              <a:tr h="485616">
                <a:tc>
                  <a:txBody>
                    <a:bodyPr/>
                    <a:lstStyle/>
                    <a:p>
                      <a:pPr algn="l" fontAlgn="b"/>
                      <a:r>
                        <a:rPr lang="en-GB" sz="1400" b="0" i="0" u="none" strike="noStrike" dirty="0">
                          <a:solidFill>
                            <a:srgbClr val="000000"/>
                          </a:solidFill>
                          <a:effectLst/>
                          <a:latin typeface="Calibri" panose="020F0502020204030204" pitchFamily="34" charset="0"/>
                          <a:cs typeface="Calibri" panose="020F0502020204030204" pitchFamily="34" charset="0"/>
                        </a:rPr>
                        <a:t>2 or more disabled people in household</a:t>
                      </a:r>
                    </a:p>
                  </a:txBody>
                  <a:tcPr marL="6350" marR="6350" marT="6350" marB="0" anchor="ctr">
                    <a:lnL w="12700" cap="flat" cmpd="sng" algn="ctr">
                      <a:solidFill>
                        <a:schemeClr val="bg2"/>
                      </a:solidFill>
                      <a:prstDash val="solid"/>
                      <a:round/>
                      <a:headEnd type="none" w="med" len="med"/>
                      <a:tailEnd type="none" w="med" len="med"/>
                    </a:lnL>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b"/>
                      <a:r>
                        <a:rPr lang="en-GB" sz="1400" b="0" i="0" u="none" strike="noStrike" dirty="0">
                          <a:solidFill>
                            <a:srgbClr val="000000"/>
                          </a:solidFill>
                          <a:effectLst/>
                          <a:latin typeface="Calibri" panose="020F0502020204030204" pitchFamily="34" charset="0"/>
                          <a:cs typeface="Calibri" panose="020F0502020204030204" pitchFamily="34" charset="0"/>
                        </a:rPr>
                        <a:t>2,998</a:t>
                      </a:r>
                    </a:p>
                  </a:txBody>
                  <a:tcPr marL="6350" marR="6350" marT="6350" marB="0" anchor="ct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GB" sz="1400" b="0" i="0" u="none" strike="noStrike" dirty="0">
                          <a:solidFill>
                            <a:srgbClr val="000000"/>
                          </a:solidFill>
                          <a:effectLst/>
                          <a:latin typeface="Calibri" panose="020F0502020204030204" pitchFamily="34" charset="0"/>
                          <a:cs typeface="Calibri" panose="020F0502020204030204" pitchFamily="34" charset="0"/>
                        </a:rPr>
                        <a:t>5.7%</a:t>
                      </a:r>
                    </a:p>
                  </a:txBody>
                  <a:tcPr marL="6350" marR="6350" marT="6350" marB="0" anchor="ct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fontAlgn="ctr"/>
                      <a:r>
                        <a:rPr lang="en-GB" sz="1400" b="0" i="0" u="none" strike="noStrike" dirty="0">
                          <a:solidFill>
                            <a:srgbClr val="000000"/>
                          </a:solidFill>
                          <a:effectLst/>
                          <a:latin typeface="Calibri" panose="020F0502020204030204" pitchFamily="34" charset="0"/>
                          <a:cs typeface="Calibri" panose="020F0502020204030204" pitchFamily="34" charset="0"/>
                        </a:rPr>
                        <a:t>6.6%</a:t>
                      </a:r>
                    </a:p>
                  </a:txBody>
                  <a:tcPr marL="6350" marR="6350" marT="6350" marB="0" anchor="ctr">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7735184"/>
                  </a:ext>
                </a:extLst>
              </a:tr>
              <a:tr h="514265">
                <a:tc>
                  <a:txBody>
                    <a:bodyPr/>
                    <a:lstStyle/>
                    <a:p>
                      <a:pPr algn="l" fontAlgn="b"/>
                      <a:r>
                        <a:rPr lang="en-GB" sz="1400" b="0" i="0" u="none" strike="noStrike" dirty="0">
                          <a:solidFill>
                            <a:srgbClr val="000000"/>
                          </a:solidFill>
                          <a:effectLst/>
                          <a:latin typeface="Calibri" panose="020F0502020204030204" pitchFamily="34" charset="0"/>
                          <a:cs typeface="Calibri" panose="020F0502020204030204" pitchFamily="34" charset="0"/>
                        </a:rPr>
                        <a:t>Total households with 1 or more disabled people</a:t>
                      </a:r>
                    </a:p>
                  </a:txBody>
                  <a:tcPr marL="6350" marR="6350" marT="6350" marB="0" anchor="ctr">
                    <a:lnL w="12700" cap="flat" cmpd="sng" algn="ctr">
                      <a:solidFill>
                        <a:schemeClr val="bg2"/>
                      </a:solidFill>
                      <a:prstDash val="solid"/>
                      <a:round/>
                      <a:headEnd type="none" w="med" len="med"/>
                      <a:tailEnd type="none" w="med" len="med"/>
                    </a:lnL>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b"/>
                      <a:r>
                        <a:rPr lang="en-GB" sz="1400" b="0" i="0" u="none" strike="noStrike" dirty="0">
                          <a:solidFill>
                            <a:srgbClr val="000000"/>
                          </a:solidFill>
                          <a:effectLst/>
                          <a:latin typeface="Calibri" panose="020F0502020204030204" pitchFamily="34" charset="0"/>
                          <a:cs typeface="Calibri" panose="020F0502020204030204" pitchFamily="34" charset="0"/>
                        </a:rPr>
                        <a:t>13,808</a:t>
                      </a:r>
                    </a:p>
                  </a:txBody>
                  <a:tcPr marL="6350" marR="6350" marT="6350" marB="0" anchor="ct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GB" sz="1400" b="0" i="0" u="none" strike="noStrike" dirty="0">
                          <a:solidFill>
                            <a:srgbClr val="000000"/>
                          </a:solidFill>
                          <a:effectLst/>
                          <a:latin typeface="Calibri" panose="020F0502020204030204" pitchFamily="34" charset="0"/>
                          <a:cs typeface="Calibri" panose="020F0502020204030204" pitchFamily="34" charset="0"/>
                        </a:rPr>
                        <a:t>26.3%</a:t>
                      </a:r>
                    </a:p>
                  </a:txBody>
                  <a:tcPr marL="6350" marR="6350" marT="6350" marB="0" anchor="ct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b"/>
                      <a:r>
                        <a:rPr lang="en-GB" sz="1400" b="0" i="0" u="none" strike="noStrike" dirty="0">
                          <a:solidFill>
                            <a:srgbClr val="000000"/>
                          </a:solidFill>
                          <a:effectLst/>
                          <a:latin typeface="Calibri" panose="020F0502020204030204" pitchFamily="34" charset="0"/>
                          <a:cs typeface="Calibri" panose="020F0502020204030204" pitchFamily="34" charset="0"/>
                        </a:rPr>
                        <a:t>32.0%</a:t>
                      </a:r>
                    </a:p>
                  </a:txBody>
                  <a:tcPr marL="6350" marR="6350" marT="6350" marB="0" anchor="ctr">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2795532245"/>
                  </a:ext>
                </a:extLst>
              </a:tr>
            </a:tbl>
          </a:graphicData>
        </a:graphic>
      </p:graphicFrame>
    </p:spTree>
    <p:extLst>
      <p:ext uri="{BB962C8B-B14F-4D97-AF65-F5344CB8AC3E}">
        <p14:creationId xmlns:p14="http://schemas.microsoft.com/office/powerpoint/2010/main" val="9683091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FF66C0-8C60-B1BE-1057-8B78A482DFEC}"/>
              </a:ext>
            </a:extLst>
          </p:cNvPr>
          <p:cNvSpPr>
            <a:spLocks noGrp="1"/>
          </p:cNvSpPr>
          <p:nvPr>
            <p:ph type="title"/>
          </p:nvPr>
        </p:nvSpPr>
        <p:spPr/>
        <p:txBody>
          <a:bodyPr/>
          <a:lstStyle/>
          <a:p>
            <a:r>
              <a:rPr lang="en-GB" dirty="0"/>
              <a:t>Sexual Orientation</a:t>
            </a:r>
          </a:p>
        </p:txBody>
      </p:sp>
      <p:sp>
        <p:nvSpPr>
          <p:cNvPr id="3" name="Text Placeholder 2">
            <a:extLst>
              <a:ext uri="{FF2B5EF4-FFF2-40B4-BE49-F238E27FC236}">
                <a16:creationId xmlns:a16="http://schemas.microsoft.com/office/drawing/2014/main" id="{6ED01D87-9443-E8C8-F6ED-36CAFF482BFB}"/>
              </a:ext>
            </a:extLst>
          </p:cNvPr>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15019244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7DB4B9D-2249-4EE3-B832-070F667E1BF8}"/>
              </a:ext>
            </a:extLst>
          </p:cNvPr>
          <p:cNvSpPr>
            <a:spLocks noGrp="1"/>
          </p:cNvSpPr>
          <p:nvPr>
            <p:ph type="title" idx="4294967295"/>
          </p:nvPr>
        </p:nvSpPr>
        <p:spPr>
          <a:xfrm>
            <a:off x="451884" y="387568"/>
            <a:ext cx="11288229" cy="698499"/>
          </a:xfrm>
          <a:prstGeom prst="rect">
            <a:avLst/>
          </a:prstGeom>
          <a:solidFill>
            <a:schemeClr val="accent5">
              <a:lumMod val="7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800" b="0" i="0" u="none" strike="noStrike" kern="1200" cap="none" spc="0" normalizeH="0" baseline="0" noProof="0" dirty="0">
                <a:ln>
                  <a:noFill/>
                </a:ln>
                <a:solidFill>
                  <a:schemeClr val="lt1"/>
                </a:solidFill>
                <a:effectLst/>
                <a:uLnTx/>
                <a:uFillTx/>
                <a:latin typeface="+mn-lt"/>
                <a:ea typeface="+mn-ea"/>
                <a:cs typeface="+mn-cs"/>
              </a:rPr>
              <a:t>Sexual Orientation</a:t>
            </a:r>
          </a:p>
        </p:txBody>
      </p:sp>
      <p:sp>
        <p:nvSpPr>
          <p:cNvPr id="9" name="Flowchart: Connector 8">
            <a:extLst>
              <a:ext uri="{FF2B5EF4-FFF2-40B4-BE49-F238E27FC236}">
                <a16:creationId xmlns:a16="http://schemas.microsoft.com/office/drawing/2014/main" id="{0D5A65A8-F378-489B-8676-26608F65336A}"/>
              </a:ext>
              <a:ext uri="{C183D7F6-B498-43B3-948B-1728B52AA6E4}">
                <adec:decorative xmlns:adec="http://schemas.microsoft.com/office/drawing/2017/decorative" val="1"/>
              </a:ext>
            </a:extLst>
          </p:cNvPr>
          <p:cNvSpPr>
            <a:spLocks noChangeAspect="1"/>
          </p:cNvSpPr>
          <p:nvPr/>
        </p:nvSpPr>
        <p:spPr>
          <a:xfrm>
            <a:off x="180608" y="266469"/>
            <a:ext cx="1000492" cy="946452"/>
          </a:xfrm>
          <a:prstGeom prst="flowChartConnector">
            <a:avLst/>
          </a:prstGeom>
          <a:solidFill>
            <a:schemeClr val="accent5">
              <a:lumMod val="75000"/>
            </a:schemeClr>
          </a:solidFill>
          <a:ln w="25400">
            <a:solidFill>
              <a:srgbClr val="FAFAF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10" name="Graphic 9" descr="User with solid fill">
            <a:extLst>
              <a:ext uri="{FF2B5EF4-FFF2-40B4-BE49-F238E27FC236}">
                <a16:creationId xmlns:a16="http://schemas.microsoft.com/office/drawing/2014/main" id="{620E20B8-34C0-4735-80BE-C2C614CE3E2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328388" y="387568"/>
            <a:ext cx="704932" cy="704932"/>
          </a:xfrm>
          <a:prstGeom prst="rect">
            <a:avLst/>
          </a:prstGeom>
        </p:spPr>
      </p:pic>
      <p:graphicFrame>
        <p:nvGraphicFramePr>
          <p:cNvPr id="12" name="Table 11">
            <a:extLst>
              <a:ext uri="{FF2B5EF4-FFF2-40B4-BE49-F238E27FC236}">
                <a16:creationId xmlns:a16="http://schemas.microsoft.com/office/drawing/2014/main" id="{EBE92B40-B2A6-5265-1CCD-A04222CCB864}"/>
              </a:ext>
            </a:extLst>
          </p:cNvPr>
          <p:cNvGraphicFramePr>
            <a:graphicFrameLocks noGrp="1"/>
          </p:cNvGraphicFramePr>
          <p:nvPr>
            <p:extLst>
              <p:ext uri="{D42A27DB-BD31-4B8C-83A1-F6EECF244321}">
                <p14:modId xmlns:p14="http://schemas.microsoft.com/office/powerpoint/2010/main" val="2880578661"/>
              </p:ext>
            </p:extLst>
          </p:nvPr>
        </p:nvGraphicFramePr>
        <p:xfrm>
          <a:off x="3102859" y="1805678"/>
          <a:ext cx="5986278" cy="3246643"/>
        </p:xfrm>
        <a:graphic>
          <a:graphicData uri="http://schemas.openxmlformats.org/drawingml/2006/table">
            <a:tbl>
              <a:tblPr firstRow="1">
                <a:tableStyleId>{912C8C85-51F0-491E-9774-3900AFEF0FD7}</a:tableStyleId>
              </a:tblPr>
              <a:tblGrid>
                <a:gridCol w="2747019">
                  <a:extLst>
                    <a:ext uri="{9D8B030D-6E8A-4147-A177-3AD203B41FA5}">
                      <a16:colId xmlns:a16="http://schemas.microsoft.com/office/drawing/2014/main" val="3091279382"/>
                    </a:ext>
                  </a:extLst>
                </a:gridCol>
                <a:gridCol w="1079753">
                  <a:extLst>
                    <a:ext uri="{9D8B030D-6E8A-4147-A177-3AD203B41FA5}">
                      <a16:colId xmlns:a16="http://schemas.microsoft.com/office/drawing/2014/main" val="2887355005"/>
                    </a:ext>
                  </a:extLst>
                </a:gridCol>
                <a:gridCol w="1079753">
                  <a:extLst>
                    <a:ext uri="{9D8B030D-6E8A-4147-A177-3AD203B41FA5}">
                      <a16:colId xmlns:a16="http://schemas.microsoft.com/office/drawing/2014/main" val="4153805484"/>
                    </a:ext>
                  </a:extLst>
                </a:gridCol>
                <a:gridCol w="1079753">
                  <a:extLst>
                    <a:ext uri="{9D8B030D-6E8A-4147-A177-3AD203B41FA5}">
                      <a16:colId xmlns:a16="http://schemas.microsoft.com/office/drawing/2014/main" val="3038475619"/>
                    </a:ext>
                  </a:extLst>
                </a:gridCol>
              </a:tblGrid>
              <a:tr h="588304">
                <a:tc>
                  <a:txBody>
                    <a:bodyPr/>
                    <a:lstStyle/>
                    <a:p>
                      <a:pPr algn="l" fontAlgn="b"/>
                      <a:r>
                        <a:rPr lang="en-GB" sz="1400" b="1" u="none" strike="noStrike" dirty="0">
                          <a:solidFill>
                            <a:schemeClr val="bg1"/>
                          </a:solidFill>
                          <a:effectLst/>
                          <a:latin typeface="Calibri" panose="020F0502020204030204" pitchFamily="34" charset="0"/>
                          <a:cs typeface="Calibri" panose="020F0502020204030204" pitchFamily="34" charset="0"/>
                        </a:rPr>
                        <a:t>Sexual Orientation</a:t>
                      </a:r>
                    </a:p>
                  </a:txBody>
                  <a:tcPr marL="5443" marR="5443" marT="5443" marB="0" anchor="ctr">
                    <a:lnL w="12700" cap="flat" cmpd="sng" algn="ctr">
                      <a:solidFill>
                        <a:schemeClr val="accent5">
                          <a:lumMod val="75000"/>
                        </a:schemeClr>
                      </a:solidFill>
                      <a:prstDash val="solid"/>
                      <a:round/>
                      <a:headEnd type="none" w="med" len="med"/>
                      <a:tailEnd type="none" w="med" len="med"/>
                    </a:lnL>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solidFill>
                      <a:schemeClr val="accent5">
                        <a:lumMod val="7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400" b="1" i="0" u="none" strike="noStrike" dirty="0">
                          <a:solidFill>
                            <a:schemeClr val="bg1"/>
                          </a:solidFill>
                          <a:effectLst/>
                          <a:latin typeface="Calibri" panose="020F0502020204030204" pitchFamily="34" charset="0"/>
                          <a:cs typeface="Calibri" panose="020F0502020204030204" pitchFamily="34" charset="0"/>
                        </a:rPr>
                        <a:t>Slough</a:t>
                      </a:r>
                    </a:p>
                    <a:p>
                      <a:pPr algn="ctr" fontAlgn="b"/>
                      <a:r>
                        <a:rPr lang="en-GB" sz="1400" b="1" i="0" u="none" strike="noStrike" dirty="0">
                          <a:solidFill>
                            <a:schemeClr val="bg1"/>
                          </a:solidFill>
                          <a:effectLst/>
                          <a:latin typeface="Calibri" panose="020F0502020204030204" pitchFamily="34" charset="0"/>
                          <a:cs typeface="Calibri" panose="020F0502020204030204" pitchFamily="34" charset="0"/>
                        </a:rPr>
                        <a:t>Count</a:t>
                      </a:r>
                    </a:p>
                  </a:txBody>
                  <a:tcPr marL="5443" marR="5443" marT="5443" marB="0" anchor="ctr">
                    <a:lnL w="12700" cap="flat" cmpd="sng" algn="ctr">
                      <a:solidFill>
                        <a:schemeClr val="accent5">
                          <a:lumMod val="75000"/>
                        </a:schemeClr>
                      </a:solidFill>
                      <a:prstDash val="solid"/>
                      <a:round/>
                      <a:headEnd type="none" w="med" len="med"/>
                      <a:tailEnd type="none" w="med" len="med"/>
                    </a:lnL>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solidFill>
                      <a:schemeClr val="accent5">
                        <a:lumMod val="7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400" b="1" i="0" u="none" strike="noStrike" dirty="0">
                          <a:solidFill>
                            <a:schemeClr val="bg1"/>
                          </a:solidFill>
                          <a:effectLst/>
                          <a:latin typeface="Calibri" panose="020F0502020204030204" pitchFamily="34" charset="0"/>
                          <a:cs typeface="Calibri" panose="020F0502020204030204" pitchFamily="34" charset="0"/>
                        </a:rPr>
                        <a:t>Slough</a:t>
                      </a:r>
                    </a:p>
                    <a:p>
                      <a:pPr algn="ctr" fontAlgn="b"/>
                      <a:r>
                        <a:rPr lang="en-GB" sz="1400" b="1" i="0" u="none" strike="noStrike" dirty="0">
                          <a:solidFill>
                            <a:schemeClr val="bg1"/>
                          </a:solidFill>
                          <a:effectLst/>
                          <a:latin typeface="Calibri" panose="020F0502020204030204" pitchFamily="34" charset="0"/>
                          <a:cs typeface="Calibri" panose="020F0502020204030204" pitchFamily="34" charset="0"/>
                        </a:rPr>
                        <a:t>%</a:t>
                      </a:r>
                    </a:p>
                  </a:txBody>
                  <a:tcPr marL="5443" marR="5443" marT="5443" marB="0" anchor="ctr">
                    <a:lnL w="12700" cap="flat" cmpd="sng" algn="ctr">
                      <a:solidFill>
                        <a:schemeClr val="accent5">
                          <a:lumMod val="75000"/>
                        </a:schemeClr>
                      </a:solidFill>
                      <a:prstDash val="solid"/>
                      <a:round/>
                      <a:headEnd type="none" w="med" len="med"/>
                      <a:tailEnd type="none" w="med" len="med"/>
                    </a:lnL>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solidFill>
                      <a:schemeClr val="accent5">
                        <a:lumMod val="7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400" b="1" i="0" u="none" strike="noStrike" dirty="0">
                          <a:solidFill>
                            <a:schemeClr val="bg1"/>
                          </a:solidFill>
                          <a:effectLst/>
                          <a:latin typeface="Calibri" panose="020F0502020204030204" pitchFamily="34" charset="0"/>
                          <a:cs typeface="Calibri" panose="020F0502020204030204" pitchFamily="34" charset="0"/>
                        </a:rPr>
                        <a:t>England</a:t>
                      </a:r>
                    </a:p>
                    <a:p>
                      <a:pPr algn="ctr" fontAlgn="b"/>
                      <a:r>
                        <a:rPr lang="en-GB" sz="1400" b="1" i="0" u="none" strike="noStrike" dirty="0">
                          <a:solidFill>
                            <a:schemeClr val="bg1"/>
                          </a:solidFill>
                          <a:effectLst/>
                          <a:latin typeface="Calibri" panose="020F0502020204030204" pitchFamily="34" charset="0"/>
                          <a:cs typeface="Calibri" panose="020F0502020204030204" pitchFamily="34" charset="0"/>
                        </a:rPr>
                        <a:t>%</a:t>
                      </a:r>
                    </a:p>
                  </a:txBody>
                  <a:tcPr marL="5443" marR="5443" marT="5443" marB="0" anchor="ctr">
                    <a:lnL w="12700" cap="flat" cmpd="sng" algn="ctr">
                      <a:solidFill>
                        <a:schemeClr val="accent5">
                          <a:lumMod val="75000"/>
                        </a:schemeClr>
                      </a:solidFill>
                      <a:prstDash val="solid"/>
                      <a:round/>
                      <a:headEnd type="none" w="med" len="med"/>
                      <a:tailEnd type="none" w="med" len="med"/>
                    </a:lnL>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solidFill>
                      <a:schemeClr val="accent5">
                        <a:lumMod val="75000"/>
                      </a:schemeClr>
                    </a:solidFill>
                  </a:tcPr>
                </a:tc>
                <a:extLst>
                  <a:ext uri="{0D108BD9-81ED-4DB2-BD59-A6C34878D82A}">
                    <a16:rowId xmlns:a16="http://schemas.microsoft.com/office/drawing/2014/main" val="4271007031"/>
                  </a:ext>
                </a:extLst>
              </a:tr>
              <a:tr h="295371">
                <a:tc>
                  <a:txBody>
                    <a:bodyPr/>
                    <a:lstStyle/>
                    <a:p>
                      <a:pPr algn="l" fontAlgn="b"/>
                      <a:r>
                        <a:rPr lang="en-GB" sz="1400" b="0" i="0" u="none" strike="noStrike" dirty="0">
                          <a:solidFill>
                            <a:srgbClr val="000000"/>
                          </a:solidFill>
                          <a:effectLst/>
                          <a:latin typeface="Calibri" panose="020F0502020204030204" pitchFamily="34" charset="0"/>
                        </a:rPr>
                        <a:t>Straight or Heterosexual</a:t>
                      </a:r>
                    </a:p>
                  </a:txBody>
                  <a:tcPr marL="6350" marR="6350" marT="6350" marB="0" anchor="ctr">
                    <a:lnL w="12700" cap="flat" cmpd="sng" algn="ctr">
                      <a:solidFill>
                        <a:schemeClr val="accent5">
                          <a:lumMod val="75000"/>
                        </a:schemeClr>
                      </a:solidFill>
                      <a:prstDash val="solid"/>
                      <a:round/>
                      <a:headEnd type="none" w="med" len="med"/>
                      <a:tailEnd type="none" w="med" len="med"/>
                    </a:lnL>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rPr>
                        <a:t>104,943</a:t>
                      </a:r>
                    </a:p>
                  </a:txBody>
                  <a:tcPr marL="6350" marR="6350" marT="6350" marB="0" anchor="ct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rPr>
                        <a:t>88.2%</a:t>
                      </a:r>
                    </a:p>
                  </a:txBody>
                  <a:tcPr marL="6350" marR="6350" marT="6350" marB="0" anchor="ct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rPr>
                        <a:t>89.4%</a:t>
                      </a:r>
                    </a:p>
                  </a:txBody>
                  <a:tcPr marL="6350" marR="6350" marT="6350" marB="0" anchor="ctr">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tcPr>
                </a:tc>
                <a:extLst>
                  <a:ext uri="{0D108BD9-81ED-4DB2-BD59-A6C34878D82A}">
                    <a16:rowId xmlns:a16="http://schemas.microsoft.com/office/drawing/2014/main" val="3646479137"/>
                  </a:ext>
                </a:extLst>
              </a:tr>
              <a:tr h="295371">
                <a:tc>
                  <a:txBody>
                    <a:bodyPr/>
                    <a:lstStyle/>
                    <a:p>
                      <a:pPr algn="l" fontAlgn="b"/>
                      <a:r>
                        <a:rPr lang="en-GB" sz="1400" b="0" i="0" u="none" strike="noStrike" dirty="0">
                          <a:solidFill>
                            <a:srgbClr val="000000"/>
                          </a:solidFill>
                          <a:effectLst/>
                          <a:latin typeface="Calibri" panose="020F0502020204030204" pitchFamily="34" charset="0"/>
                        </a:rPr>
                        <a:t>LGB+ orientation (total)</a:t>
                      </a:r>
                    </a:p>
                  </a:txBody>
                  <a:tcPr marL="6350" marR="6350" marT="6350" marB="0" anchor="ctr">
                    <a:lnL w="12700" cap="flat" cmpd="sng" algn="ctr">
                      <a:solidFill>
                        <a:schemeClr val="accent5">
                          <a:lumMod val="75000"/>
                        </a:schemeClr>
                      </a:solidFill>
                      <a:prstDash val="solid"/>
                      <a:round/>
                      <a:headEnd type="none" w="med" len="med"/>
                      <a:tailEnd type="none" w="med" len="med"/>
                    </a:lnL>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rPr>
                        <a:t>2,313</a:t>
                      </a:r>
                    </a:p>
                  </a:txBody>
                  <a:tcPr marL="6350" marR="6350" marT="6350" marB="0" anchor="ct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rPr>
                        <a:t>1.9%</a:t>
                      </a:r>
                    </a:p>
                  </a:txBody>
                  <a:tcPr marL="6350" marR="6350" marT="6350" marB="0" anchor="ct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rPr>
                        <a:t>3.2%</a:t>
                      </a:r>
                    </a:p>
                  </a:txBody>
                  <a:tcPr marL="6350" marR="6350" marT="6350" marB="0" anchor="ctr">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tcPr>
                </a:tc>
                <a:extLst>
                  <a:ext uri="{0D108BD9-81ED-4DB2-BD59-A6C34878D82A}">
                    <a16:rowId xmlns:a16="http://schemas.microsoft.com/office/drawing/2014/main" val="1712221997"/>
                  </a:ext>
                </a:extLst>
              </a:tr>
              <a:tr h="295371">
                <a:tc>
                  <a:txBody>
                    <a:bodyPr/>
                    <a:lstStyle/>
                    <a:p>
                      <a:pPr algn="l" fontAlgn="b"/>
                      <a:r>
                        <a:rPr lang="en-GB" sz="1400" b="0" i="0" u="none" strike="noStrike" dirty="0">
                          <a:solidFill>
                            <a:srgbClr val="000000"/>
                          </a:solidFill>
                          <a:effectLst/>
                          <a:latin typeface="Calibri" panose="020F0502020204030204" pitchFamily="34" charset="0"/>
                        </a:rPr>
                        <a:t>Gay or Lesbian</a:t>
                      </a:r>
                    </a:p>
                  </a:txBody>
                  <a:tcPr marL="6350" marR="6350" marT="6350" marB="0" anchor="ctr">
                    <a:lnL w="12700" cap="flat" cmpd="sng" algn="ctr">
                      <a:solidFill>
                        <a:schemeClr val="accent5">
                          <a:lumMod val="75000"/>
                        </a:schemeClr>
                      </a:solidFill>
                      <a:prstDash val="solid"/>
                      <a:round/>
                      <a:headEnd type="none" w="med" len="med"/>
                      <a:tailEnd type="none" w="med" len="med"/>
                    </a:lnL>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rPr>
                        <a:t>806</a:t>
                      </a:r>
                    </a:p>
                  </a:txBody>
                  <a:tcPr marL="6350" marR="6350" marT="6350" marB="0" anchor="ct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rPr>
                        <a:t>0.7%</a:t>
                      </a:r>
                    </a:p>
                  </a:txBody>
                  <a:tcPr marL="6350" marR="6350" marT="6350" marB="0" anchor="ct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rPr>
                        <a:t>1.5%</a:t>
                      </a:r>
                    </a:p>
                  </a:txBody>
                  <a:tcPr marL="6350" marR="6350" marT="6350" marB="0" anchor="ctr">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tcPr>
                </a:tc>
                <a:extLst>
                  <a:ext uri="{0D108BD9-81ED-4DB2-BD59-A6C34878D82A}">
                    <a16:rowId xmlns:a16="http://schemas.microsoft.com/office/drawing/2014/main" val="1437319618"/>
                  </a:ext>
                </a:extLst>
              </a:tr>
              <a:tr h="295371">
                <a:tc>
                  <a:txBody>
                    <a:bodyPr/>
                    <a:lstStyle/>
                    <a:p>
                      <a:pPr algn="l" fontAlgn="b"/>
                      <a:r>
                        <a:rPr lang="en-GB" sz="1400" b="0" i="0" u="none" strike="noStrike" dirty="0">
                          <a:solidFill>
                            <a:srgbClr val="000000"/>
                          </a:solidFill>
                          <a:effectLst/>
                          <a:latin typeface="Calibri" panose="020F0502020204030204" pitchFamily="34" charset="0"/>
                        </a:rPr>
                        <a:t>Bisexual</a:t>
                      </a:r>
                    </a:p>
                  </a:txBody>
                  <a:tcPr marL="6350" marR="6350" marT="6350" marB="0" anchor="ctr">
                    <a:lnL w="12700" cap="flat" cmpd="sng" algn="ctr">
                      <a:solidFill>
                        <a:schemeClr val="accent5">
                          <a:lumMod val="75000"/>
                        </a:schemeClr>
                      </a:solidFill>
                      <a:prstDash val="solid"/>
                      <a:round/>
                      <a:headEnd type="none" w="med" len="med"/>
                      <a:tailEnd type="none" w="med" len="med"/>
                    </a:lnL>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rPr>
                        <a:t>1,095</a:t>
                      </a:r>
                    </a:p>
                  </a:txBody>
                  <a:tcPr marL="6350" marR="6350" marT="6350" marB="0" anchor="ct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rPr>
                        <a:t>0.9%</a:t>
                      </a:r>
                    </a:p>
                  </a:txBody>
                  <a:tcPr marL="6350" marR="6350" marT="6350" marB="0" anchor="ct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rPr>
                        <a:t>1.3%</a:t>
                      </a:r>
                    </a:p>
                  </a:txBody>
                  <a:tcPr marL="6350" marR="6350" marT="6350" marB="0" anchor="ctr">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tcPr>
                </a:tc>
                <a:extLst>
                  <a:ext uri="{0D108BD9-81ED-4DB2-BD59-A6C34878D82A}">
                    <a16:rowId xmlns:a16="http://schemas.microsoft.com/office/drawing/2014/main" val="17735184"/>
                  </a:ext>
                </a:extLst>
              </a:tr>
              <a:tr h="295371">
                <a:tc>
                  <a:txBody>
                    <a:bodyPr/>
                    <a:lstStyle/>
                    <a:p>
                      <a:pPr algn="l" fontAlgn="b"/>
                      <a:r>
                        <a:rPr lang="en-GB" sz="1400" b="0" i="0" u="none" strike="noStrike" dirty="0">
                          <a:solidFill>
                            <a:srgbClr val="000000"/>
                          </a:solidFill>
                          <a:effectLst/>
                          <a:latin typeface="Calibri" panose="020F0502020204030204" pitchFamily="34" charset="0"/>
                        </a:rPr>
                        <a:t>Pansexual</a:t>
                      </a:r>
                    </a:p>
                  </a:txBody>
                  <a:tcPr marL="6350" marR="6350" marT="6350" marB="0" anchor="ctr">
                    <a:lnL w="12700" cap="flat" cmpd="sng" algn="ctr">
                      <a:solidFill>
                        <a:schemeClr val="accent5">
                          <a:lumMod val="75000"/>
                        </a:schemeClr>
                      </a:solidFill>
                      <a:prstDash val="solid"/>
                      <a:round/>
                      <a:headEnd type="none" w="med" len="med"/>
                      <a:tailEnd type="none" w="med" len="med"/>
                    </a:lnL>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tcPr>
                </a:tc>
                <a:tc>
                  <a:txBody>
                    <a:bodyPr/>
                    <a:lstStyle/>
                    <a:p>
                      <a:pPr algn="ctr" fontAlgn="b"/>
                      <a:r>
                        <a:rPr lang="en-GB" sz="1400" b="0" i="0" u="none" strike="noStrike">
                          <a:solidFill>
                            <a:srgbClr val="000000"/>
                          </a:solidFill>
                          <a:effectLst/>
                          <a:latin typeface="Calibri" panose="020F0502020204030204" pitchFamily="34" charset="0"/>
                        </a:rPr>
                        <a:t>335</a:t>
                      </a:r>
                    </a:p>
                  </a:txBody>
                  <a:tcPr marL="6350" marR="6350" marT="6350" marB="0" anchor="ct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rPr>
                        <a:t>0.3%</a:t>
                      </a:r>
                    </a:p>
                  </a:txBody>
                  <a:tcPr marL="6350" marR="6350" marT="6350" marB="0" anchor="ct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rPr>
                        <a:t>0.2%</a:t>
                      </a:r>
                    </a:p>
                  </a:txBody>
                  <a:tcPr marL="6350" marR="6350" marT="6350" marB="0" anchor="ctr">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tcPr>
                </a:tc>
                <a:extLst>
                  <a:ext uri="{0D108BD9-81ED-4DB2-BD59-A6C34878D82A}">
                    <a16:rowId xmlns:a16="http://schemas.microsoft.com/office/drawing/2014/main" val="4265174520"/>
                  </a:ext>
                </a:extLst>
              </a:tr>
              <a:tr h="295371">
                <a:tc>
                  <a:txBody>
                    <a:bodyPr/>
                    <a:lstStyle/>
                    <a:p>
                      <a:pPr algn="l" fontAlgn="b"/>
                      <a:r>
                        <a:rPr lang="en-GB" sz="1400" b="0" i="0" u="none" strike="noStrike" dirty="0">
                          <a:solidFill>
                            <a:srgbClr val="000000"/>
                          </a:solidFill>
                          <a:effectLst/>
                          <a:latin typeface="Calibri" panose="020F0502020204030204" pitchFamily="34" charset="0"/>
                        </a:rPr>
                        <a:t>Asexual</a:t>
                      </a:r>
                    </a:p>
                  </a:txBody>
                  <a:tcPr marL="6350" marR="6350" marT="6350" marB="0" anchor="ctr">
                    <a:lnL w="12700" cap="flat" cmpd="sng" algn="ctr">
                      <a:solidFill>
                        <a:schemeClr val="accent5">
                          <a:lumMod val="75000"/>
                        </a:schemeClr>
                      </a:solidFill>
                      <a:prstDash val="solid"/>
                      <a:round/>
                      <a:headEnd type="none" w="med" len="med"/>
                      <a:tailEnd type="none" w="med" len="med"/>
                    </a:lnL>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tcPr>
                </a:tc>
                <a:tc>
                  <a:txBody>
                    <a:bodyPr/>
                    <a:lstStyle/>
                    <a:p>
                      <a:pPr algn="ctr" fontAlgn="b"/>
                      <a:r>
                        <a:rPr lang="en-GB" sz="1400" b="0" i="0" u="none" strike="noStrike">
                          <a:solidFill>
                            <a:srgbClr val="000000"/>
                          </a:solidFill>
                          <a:effectLst/>
                          <a:latin typeface="Calibri" panose="020F0502020204030204" pitchFamily="34" charset="0"/>
                        </a:rPr>
                        <a:t>29</a:t>
                      </a:r>
                    </a:p>
                  </a:txBody>
                  <a:tcPr marL="6350" marR="6350" marT="6350" marB="0" anchor="ct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rPr>
                        <a:t>0.0%</a:t>
                      </a:r>
                    </a:p>
                  </a:txBody>
                  <a:tcPr marL="6350" marR="6350" marT="6350" marB="0" anchor="ct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rPr>
                        <a:t>0.1%</a:t>
                      </a:r>
                    </a:p>
                  </a:txBody>
                  <a:tcPr marL="6350" marR="6350" marT="6350" marB="0" anchor="ctr">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tcPr>
                </a:tc>
                <a:extLst>
                  <a:ext uri="{0D108BD9-81ED-4DB2-BD59-A6C34878D82A}">
                    <a16:rowId xmlns:a16="http://schemas.microsoft.com/office/drawing/2014/main" val="3535901115"/>
                  </a:ext>
                </a:extLst>
              </a:tr>
              <a:tr h="295371">
                <a:tc>
                  <a:txBody>
                    <a:bodyPr/>
                    <a:lstStyle/>
                    <a:p>
                      <a:pPr algn="l" fontAlgn="b"/>
                      <a:r>
                        <a:rPr lang="en-GB" sz="1400" b="0" i="0" u="none" strike="noStrike" dirty="0">
                          <a:solidFill>
                            <a:srgbClr val="000000"/>
                          </a:solidFill>
                          <a:effectLst/>
                          <a:latin typeface="Calibri" panose="020F0502020204030204" pitchFamily="34" charset="0"/>
                        </a:rPr>
                        <a:t>Queer</a:t>
                      </a:r>
                    </a:p>
                  </a:txBody>
                  <a:tcPr marL="6350" marR="6350" marT="6350" marB="0" anchor="ctr">
                    <a:lnL w="12700" cap="flat" cmpd="sng" algn="ctr">
                      <a:solidFill>
                        <a:schemeClr val="accent5">
                          <a:lumMod val="75000"/>
                        </a:schemeClr>
                      </a:solidFill>
                      <a:prstDash val="solid"/>
                      <a:round/>
                      <a:headEnd type="none" w="med" len="med"/>
                      <a:tailEnd type="none" w="med" len="med"/>
                    </a:lnL>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tcPr>
                </a:tc>
                <a:tc>
                  <a:txBody>
                    <a:bodyPr/>
                    <a:lstStyle/>
                    <a:p>
                      <a:pPr algn="ctr" fontAlgn="b"/>
                      <a:r>
                        <a:rPr lang="en-GB" sz="1400" b="0" i="0" u="none" strike="noStrike">
                          <a:solidFill>
                            <a:srgbClr val="000000"/>
                          </a:solidFill>
                          <a:effectLst/>
                          <a:latin typeface="Calibri" panose="020F0502020204030204" pitchFamily="34" charset="0"/>
                        </a:rPr>
                        <a:t>7</a:t>
                      </a:r>
                    </a:p>
                  </a:txBody>
                  <a:tcPr marL="6350" marR="6350" marT="6350" marB="0" anchor="ct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rPr>
                        <a:t>0.0%</a:t>
                      </a:r>
                    </a:p>
                  </a:txBody>
                  <a:tcPr marL="6350" marR="6350" marT="6350" marB="0" anchor="ct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rPr>
                        <a:t>0.0%</a:t>
                      </a:r>
                    </a:p>
                  </a:txBody>
                  <a:tcPr marL="6350" marR="6350" marT="6350" marB="0" anchor="ctr">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tcPr>
                </a:tc>
                <a:extLst>
                  <a:ext uri="{0D108BD9-81ED-4DB2-BD59-A6C34878D82A}">
                    <a16:rowId xmlns:a16="http://schemas.microsoft.com/office/drawing/2014/main" val="119432786"/>
                  </a:ext>
                </a:extLst>
              </a:tr>
              <a:tr h="295371">
                <a:tc>
                  <a:txBody>
                    <a:bodyPr/>
                    <a:lstStyle/>
                    <a:p>
                      <a:pPr algn="l" fontAlgn="b"/>
                      <a:r>
                        <a:rPr lang="en-GB" sz="1400" b="0" i="0" u="none" strike="noStrike" dirty="0">
                          <a:solidFill>
                            <a:srgbClr val="000000"/>
                          </a:solidFill>
                          <a:effectLst/>
                          <a:latin typeface="Calibri" panose="020F0502020204030204" pitchFamily="34" charset="0"/>
                        </a:rPr>
                        <a:t>All other sexual orientations</a:t>
                      </a:r>
                    </a:p>
                  </a:txBody>
                  <a:tcPr marL="6350" marR="6350" marT="6350" marB="0" anchor="ctr">
                    <a:lnL w="12700" cap="flat" cmpd="sng" algn="ctr">
                      <a:solidFill>
                        <a:schemeClr val="accent5">
                          <a:lumMod val="75000"/>
                        </a:schemeClr>
                      </a:solidFill>
                      <a:prstDash val="solid"/>
                      <a:round/>
                      <a:headEnd type="none" w="med" len="med"/>
                      <a:tailEnd type="none" w="med" len="med"/>
                    </a:lnL>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tcPr>
                </a:tc>
                <a:tc>
                  <a:txBody>
                    <a:bodyPr/>
                    <a:lstStyle/>
                    <a:p>
                      <a:pPr algn="ctr" fontAlgn="b"/>
                      <a:r>
                        <a:rPr lang="en-GB" sz="1400" b="0" i="0" u="none" strike="noStrike">
                          <a:solidFill>
                            <a:srgbClr val="000000"/>
                          </a:solidFill>
                          <a:effectLst/>
                          <a:latin typeface="Calibri" panose="020F0502020204030204" pitchFamily="34" charset="0"/>
                        </a:rPr>
                        <a:t>41</a:t>
                      </a:r>
                    </a:p>
                  </a:txBody>
                  <a:tcPr marL="6350" marR="6350" marT="6350" marB="0" anchor="ct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rPr>
                        <a:t>0.0%</a:t>
                      </a:r>
                    </a:p>
                  </a:txBody>
                  <a:tcPr marL="6350" marR="6350" marT="6350" marB="0" anchor="ct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rPr>
                        <a:t>0.0%</a:t>
                      </a:r>
                    </a:p>
                  </a:txBody>
                  <a:tcPr marL="6350" marR="6350" marT="6350" marB="0" anchor="ctr">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tcPr>
                </a:tc>
                <a:extLst>
                  <a:ext uri="{0D108BD9-81ED-4DB2-BD59-A6C34878D82A}">
                    <a16:rowId xmlns:a16="http://schemas.microsoft.com/office/drawing/2014/main" val="461246007"/>
                  </a:ext>
                </a:extLst>
              </a:tr>
              <a:tr h="295371">
                <a:tc>
                  <a:txBody>
                    <a:bodyPr/>
                    <a:lstStyle/>
                    <a:p>
                      <a:pPr algn="l" fontAlgn="b"/>
                      <a:r>
                        <a:rPr lang="en-GB" sz="1400" b="0" i="0" u="none" strike="noStrike" dirty="0">
                          <a:solidFill>
                            <a:srgbClr val="000000"/>
                          </a:solidFill>
                          <a:effectLst/>
                          <a:latin typeface="Calibri" panose="020F0502020204030204" pitchFamily="34" charset="0"/>
                        </a:rPr>
                        <a:t>Not answered</a:t>
                      </a:r>
                    </a:p>
                  </a:txBody>
                  <a:tcPr marL="6350" marR="6350" marT="6350" marB="0" anchor="ctr">
                    <a:lnL w="12700" cap="flat" cmpd="sng" algn="ctr">
                      <a:solidFill>
                        <a:schemeClr val="accent5">
                          <a:lumMod val="75000"/>
                        </a:schemeClr>
                      </a:solidFill>
                      <a:prstDash val="solid"/>
                      <a:round/>
                      <a:headEnd type="none" w="med" len="med"/>
                      <a:tailEnd type="none" w="med" len="med"/>
                    </a:lnL>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rPr>
                        <a:t>11,677</a:t>
                      </a:r>
                    </a:p>
                  </a:txBody>
                  <a:tcPr marL="6350" marR="6350" marT="6350" marB="0" anchor="ct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rPr>
                        <a:t>9.8%</a:t>
                      </a:r>
                    </a:p>
                  </a:txBody>
                  <a:tcPr marL="6350" marR="6350" marT="6350" marB="0" anchor="ct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rPr>
                        <a:t>7.5%</a:t>
                      </a:r>
                    </a:p>
                  </a:txBody>
                  <a:tcPr marL="6350" marR="6350" marT="6350" marB="0" anchor="ctr">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tcPr>
                </a:tc>
                <a:extLst>
                  <a:ext uri="{0D108BD9-81ED-4DB2-BD59-A6C34878D82A}">
                    <a16:rowId xmlns:a16="http://schemas.microsoft.com/office/drawing/2014/main" val="2595040502"/>
                  </a:ext>
                </a:extLst>
              </a:tr>
            </a:tbl>
          </a:graphicData>
        </a:graphic>
      </p:graphicFrame>
    </p:spTree>
    <p:extLst>
      <p:ext uri="{BB962C8B-B14F-4D97-AF65-F5344CB8AC3E}">
        <p14:creationId xmlns:p14="http://schemas.microsoft.com/office/powerpoint/2010/main" val="11718279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FF66C0-8C60-B1BE-1057-8B78A482DFEC}"/>
              </a:ext>
            </a:extLst>
          </p:cNvPr>
          <p:cNvSpPr>
            <a:spLocks noGrp="1"/>
          </p:cNvSpPr>
          <p:nvPr>
            <p:ph type="title"/>
          </p:nvPr>
        </p:nvSpPr>
        <p:spPr/>
        <p:txBody>
          <a:bodyPr/>
          <a:lstStyle/>
          <a:p>
            <a:r>
              <a:rPr lang="en-GB" dirty="0"/>
              <a:t>Marriage and Civil Partnership</a:t>
            </a:r>
          </a:p>
        </p:txBody>
      </p:sp>
      <p:sp>
        <p:nvSpPr>
          <p:cNvPr id="3" name="Text Placeholder 2">
            <a:extLst>
              <a:ext uri="{FF2B5EF4-FFF2-40B4-BE49-F238E27FC236}">
                <a16:creationId xmlns:a16="http://schemas.microsoft.com/office/drawing/2014/main" id="{6ED01D87-9443-E8C8-F6ED-36CAFF482BFB}"/>
              </a:ext>
            </a:extLst>
          </p:cNvPr>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21314174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5E8EB-9941-DB6E-AD5B-2C66CE9C84D0}"/>
              </a:ext>
            </a:extLst>
          </p:cNvPr>
          <p:cNvSpPr>
            <a:spLocks noGrp="1"/>
          </p:cNvSpPr>
          <p:nvPr>
            <p:ph type="title"/>
          </p:nvPr>
        </p:nvSpPr>
        <p:spPr/>
        <p:txBody>
          <a:bodyPr/>
          <a:lstStyle/>
          <a:p>
            <a:r>
              <a:rPr lang="en-GB" dirty="0"/>
              <a:t>Protected Characteristics under Equality Act 2010</a:t>
            </a:r>
          </a:p>
        </p:txBody>
      </p:sp>
      <p:sp>
        <p:nvSpPr>
          <p:cNvPr id="3" name="Content Placeholder 2">
            <a:extLst>
              <a:ext uri="{FF2B5EF4-FFF2-40B4-BE49-F238E27FC236}">
                <a16:creationId xmlns:a16="http://schemas.microsoft.com/office/drawing/2014/main" id="{B8B2DC71-EA41-D127-E847-B2E81D636D43}"/>
              </a:ext>
            </a:extLst>
          </p:cNvPr>
          <p:cNvSpPr>
            <a:spLocks noGrp="1"/>
          </p:cNvSpPr>
          <p:nvPr>
            <p:ph idx="1"/>
          </p:nvPr>
        </p:nvSpPr>
        <p:spPr>
          <a:xfrm>
            <a:off x="838200" y="1586697"/>
            <a:ext cx="10515600" cy="4348163"/>
          </a:xfrm>
        </p:spPr>
        <p:txBody>
          <a:bodyPr vert="horz" lIns="91440" tIns="45720" rIns="91440" bIns="45720" rtlCol="0" anchor="t">
            <a:normAutofit lnSpcReduction="10000"/>
          </a:bodyPr>
          <a:lstStyle/>
          <a:p>
            <a:r>
              <a:rPr lang="en-GB" dirty="0"/>
              <a:t>Age</a:t>
            </a:r>
          </a:p>
          <a:p>
            <a:r>
              <a:rPr lang="en-GB" dirty="0"/>
              <a:t>Sex </a:t>
            </a:r>
          </a:p>
          <a:p>
            <a:r>
              <a:rPr lang="en-GB" dirty="0"/>
              <a:t>Gender Reassignment</a:t>
            </a:r>
          </a:p>
          <a:p>
            <a:r>
              <a:rPr lang="en-GB" dirty="0"/>
              <a:t>Ethnicity</a:t>
            </a:r>
          </a:p>
          <a:p>
            <a:r>
              <a:rPr lang="en-GB" dirty="0"/>
              <a:t>Religion or Belief</a:t>
            </a:r>
          </a:p>
          <a:p>
            <a:r>
              <a:rPr lang="en-GB" dirty="0"/>
              <a:t>Disability</a:t>
            </a:r>
          </a:p>
          <a:p>
            <a:r>
              <a:rPr lang="en-GB" dirty="0"/>
              <a:t>Sexual Orientation</a:t>
            </a:r>
          </a:p>
          <a:p>
            <a:r>
              <a:rPr lang="en-GB" dirty="0"/>
              <a:t>Marriage and Civil Partnership</a:t>
            </a:r>
          </a:p>
          <a:p>
            <a:r>
              <a:rPr lang="en-GB" dirty="0"/>
              <a:t>Pregnancy/Maternity – No data from the 2021 Census</a:t>
            </a:r>
          </a:p>
        </p:txBody>
      </p:sp>
    </p:spTree>
    <p:extLst>
      <p:ext uri="{BB962C8B-B14F-4D97-AF65-F5344CB8AC3E}">
        <p14:creationId xmlns:p14="http://schemas.microsoft.com/office/powerpoint/2010/main" val="7082391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7DB4B9D-2249-4EE3-B832-070F667E1BF8}"/>
              </a:ext>
            </a:extLst>
          </p:cNvPr>
          <p:cNvSpPr>
            <a:spLocks noGrp="1"/>
          </p:cNvSpPr>
          <p:nvPr>
            <p:ph type="title" idx="4294967295"/>
          </p:nvPr>
        </p:nvSpPr>
        <p:spPr>
          <a:xfrm>
            <a:off x="451885" y="390346"/>
            <a:ext cx="11288229" cy="698499"/>
          </a:xfrm>
          <a:prstGeom prst="rect">
            <a:avLst/>
          </a:prstGeom>
          <a:solidFill>
            <a:schemeClr val="accent5"/>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800" b="0" i="0" u="none" strike="noStrike" kern="1200" cap="none" spc="0" normalizeH="0" baseline="0" noProof="0" dirty="0">
                <a:ln>
                  <a:noFill/>
                </a:ln>
                <a:solidFill>
                  <a:srgbClr val="000000"/>
                </a:solidFill>
                <a:effectLst/>
                <a:uLnTx/>
                <a:uFillTx/>
                <a:latin typeface="+mn-lt"/>
                <a:ea typeface="+mn-ea"/>
                <a:cs typeface="+mn-cs"/>
              </a:rPr>
              <a:t>Marital and Civil Partnership Status</a:t>
            </a:r>
          </a:p>
        </p:txBody>
      </p:sp>
      <p:sp>
        <p:nvSpPr>
          <p:cNvPr id="9" name="Flowchart: Connector 8">
            <a:extLst>
              <a:ext uri="{FF2B5EF4-FFF2-40B4-BE49-F238E27FC236}">
                <a16:creationId xmlns:a16="http://schemas.microsoft.com/office/drawing/2014/main" id="{0D5A65A8-F378-489B-8676-26608F65336A}"/>
              </a:ext>
              <a:ext uri="{C183D7F6-B498-43B3-948B-1728B52AA6E4}">
                <adec:decorative xmlns:adec="http://schemas.microsoft.com/office/drawing/2017/decorative" val="1"/>
              </a:ext>
            </a:extLst>
          </p:cNvPr>
          <p:cNvSpPr>
            <a:spLocks noChangeAspect="1"/>
          </p:cNvSpPr>
          <p:nvPr/>
        </p:nvSpPr>
        <p:spPr>
          <a:xfrm>
            <a:off x="180608" y="266469"/>
            <a:ext cx="1000492" cy="946452"/>
          </a:xfrm>
          <a:prstGeom prst="flowChartConnector">
            <a:avLst/>
          </a:prstGeom>
          <a:solidFill>
            <a:schemeClr val="accent5"/>
          </a:solidFill>
          <a:ln w="25400">
            <a:solidFill>
              <a:srgbClr val="FAFAF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10" name="Graphic 9">
            <a:extLst>
              <a:ext uri="{FF2B5EF4-FFF2-40B4-BE49-F238E27FC236}">
                <a16:creationId xmlns:a16="http://schemas.microsoft.com/office/drawing/2014/main" id="{620E20B8-34C0-4735-80BE-C2C614CE3E2E}"/>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317418" y="381135"/>
            <a:ext cx="704932" cy="704932"/>
          </a:xfrm>
          <a:prstGeom prst="rect">
            <a:avLst/>
          </a:prstGeom>
        </p:spPr>
      </p:pic>
      <p:graphicFrame>
        <p:nvGraphicFramePr>
          <p:cNvPr id="2" name="Chart 1" descr="Chart comparing marital status for Slough and England. Particularly Slough has more opposite sex marriages and less never married or registered a civil partnership">
            <a:extLst>
              <a:ext uri="{FF2B5EF4-FFF2-40B4-BE49-F238E27FC236}">
                <a16:creationId xmlns:a16="http://schemas.microsoft.com/office/drawing/2014/main" id="{4A762C42-EFEF-4352-9928-C5656B249B40}"/>
              </a:ext>
            </a:extLst>
          </p:cNvPr>
          <p:cNvGraphicFramePr>
            <a:graphicFrameLocks/>
          </p:cNvGraphicFramePr>
          <p:nvPr>
            <p:extLst>
              <p:ext uri="{D42A27DB-BD31-4B8C-83A1-F6EECF244321}">
                <p14:modId xmlns:p14="http://schemas.microsoft.com/office/powerpoint/2010/main" val="2958599742"/>
              </p:ext>
            </p:extLst>
          </p:nvPr>
        </p:nvGraphicFramePr>
        <p:xfrm>
          <a:off x="-1" y="1222132"/>
          <a:ext cx="5113421" cy="5635868"/>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5" name="Table 4">
            <a:extLst>
              <a:ext uri="{FF2B5EF4-FFF2-40B4-BE49-F238E27FC236}">
                <a16:creationId xmlns:a16="http://schemas.microsoft.com/office/drawing/2014/main" id="{65F8C829-A5AF-4115-68E5-0C972E39D452}"/>
              </a:ext>
            </a:extLst>
          </p:cNvPr>
          <p:cNvGraphicFramePr>
            <a:graphicFrameLocks noGrp="1"/>
          </p:cNvGraphicFramePr>
          <p:nvPr>
            <p:extLst>
              <p:ext uri="{D42A27DB-BD31-4B8C-83A1-F6EECF244321}">
                <p14:modId xmlns:p14="http://schemas.microsoft.com/office/powerpoint/2010/main" val="3817277881"/>
              </p:ext>
            </p:extLst>
          </p:nvPr>
        </p:nvGraphicFramePr>
        <p:xfrm>
          <a:off x="5303904" y="1627634"/>
          <a:ext cx="6436210" cy="3602731"/>
        </p:xfrm>
        <a:graphic>
          <a:graphicData uri="http://schemas.openxmlformats.org/drawingml/2006/table">
            <a:tbl>
              <a:tblPr firstRow="1">
                <a:tableStyleId>{5A111915-BE36-4E01-A7E5-04B1672EAD32}</a:tableStyleId>
              </a:tblPr>
              <a:tblGrid>
                <a:gridCol w="3355462">
                  <a:extLst>
                    <a:ext uri="{9D8B030D-6E8A-4147-A177-3AD203B41FA5}">
                      <a16:colId xmlns:a16="http://schemas.microsoft.com/office/drawing/2014/main" val="329782095"/>
                    </a:ext>
                  </a:extLst>
                </a:gridCol>
                <a:gridCol w="1026916">
                  <a:extLst>
                    <a:ext uri="{9D8B030D-6E8A-4147-A177-3AD203B41FA5}">
                      <a16:colId xmlns:a16="http://schemas.microsoft.com/office/drawing/2014/main" val="2628013595"/>
                    </a:ext>
                  </a:extLst>
                </a:gridCol>
                <a:gridCol w="1026916">
                  <a:extLst>
                    <a:ext uri="{9D8B030D-6E8A-4147-A177-3AD203B41FA5}">
                      <a16:colId xmlns:a16="http://schemas.microsoft.com/office/drawing/2014/main" val="516613106"/>
                    </a:ext>
                  </a:extLst>
                </a:gridCol>
                <a:gridCol w="1026916">
                  <a:extLst>
                    <a:ext uri="{9D8B030D-6E8A-4147-A177-3AD203B41FA5}">
                      <a16:colId xmlns:a16="http://schemas.microsoft.com/office/drawing/2014/main" val="3410498726"/>
                    </a:ext>
                  </a:extLst>
                </a:gridCol>
              </a:tblGrid>
              <a:tr h="65688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GB" sz="1400" b="1" u="none" strike="noStrike" kern="1200" dirty="0">
                          <a:solidFill>
                            <a:srgbClr val="000000"/>
                          </a:solidFill>
                          <a:effectLst/>
                          <a:latin typeface="Calibri" panose="020F0502020204030204" pitchFamily="34" charset="0"/>
                          <a:cs typeface="Calibri" panose="020F0502020204030204" pitchFamily="34" charset="0"/>
                        </a:rPr>
                        <a:t>Marital Status</a:t>
                      </a:r>
                    </a:p>
                  </a:txBody>
                  <a:tcPr marL="5443" marR="5443" marT="5443" marB="0" anchor="ctr">
                    <a:lnL w="12700" cap="flat" cmpd="sng" algn="ctr">
                      <a:solidFill>
                        <a:schemeClr val="accent5"/>
                      </a:solidFill>
                      <a:prstDash val="solid"/>
                      <a:round/>
                      <a:headEnd type="none" w="med" len="med"/>
                      <a:tailEnd type="none" w="med" len="med"/>
                    </a:lnL>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solidFill>
                      <a:schemeClr val="accent5"/>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400" b="1" u="none" strike="noStrike" kern="1200" dirty="0">
                          <a:solidFill>
                            <a:srgbClr val="000000"/>
                          </a:solidFill>
                          <a:effectLst/>
                          <a:latin typeface="Calibri" panose="020F0502020204030204" pitchFamily="34" charset="0"/>
                          <a:cs typeface="Calibri" panose="020F0502020204030204" pitchFamily="34" charset="0"/>
                        </a:rPr>
                        <a:t>Slough</a:t>
                      </a:r>
                    </a:p>
                    <a:p>
                      <a:pPr marL="0" marR="0" lvl="0" indent="0" algn="ctr" defTabSz="914400" rtl="0" eaLnBrk="1" fontAlgn="b" latinLnBrk="0" hangingPunct="1">
                        <a:lnSpc>
                          <a:spcPct val="100000"/>
                        </a:lnSpc>
                        <a:spcBef>
                          <a:spcPts val="0"/>
                        </a:spcBef>
                        <a:spcAft>
                          <a:spcPts val="0"/>
                        </a:spcAft>
                        <a:buClrTx/>
                        <a:buSzTx/>
                        <a:buFontTx/>
                        <a:buNone/>
                        <a:tabLst/>
                        <a:defRPr/>
                      </a:pPr>
                      <a:r>
                        <a:rPr lang="en-GB" sz="1400" b="1" u="none" strike="noStrike" kern="1200" dirty="0">
                          <a:solidFill>
                            <a:srgbClr val="000000"/>
                          </a:solidFill>
                          <a:effectLst/>
                          <a:latin typeface="Calibri" panose="020F0502020204030204" pitchFamily="34" charset="0"/>
                          <a:cs typeface="Calibri" panose="020F0502020204030204" pitchFamily="34" charset="0"/>
                        </a:rPr>
                        <a:t>Count</a:t>
                      </a:r>
                      <a:endParaRPr lang="en-GB" sz="1400" b="1" u="none" strike="noStrike" kern="1200" dirty="0">
                        <a:solidFill>
                          <a:srgbClr val="000000"/>
                        </a:solidFill>
                        <a:effectLst/>
                        <a:latin typeface="Calibri" panose="020F0502020204030204" pitchFamily="34" charset="0"/>
                        <a:ea typeface="+mn-ea"/>
                        <a:cs typeface="Calibri" panose="020F0502020204030204" pitchFamily="34" charset="0"/>
                      </a:endParaRPr>
                    </a:p>
                  </a:txBody>
                  <a:tcPr marL="5443" marR="5443" marT="5443" marB="0" anchor="ct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solidFill>
                      <a:schemeClr val="accent5"/>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400" b="1" u="none" strike="noStrike" kern="1200" dirty="0">
                          <a:solidFill>
                            <a:srgbClr val="000000"/>
                          </a:solidFill>
                          <a:effectLst/>
                          <a:latin typeface="Calibri" panose="020F0502020204030204" pitchFamily="34" charset="0"/>
                          <a:ea typeface="+mn-ea"/>
                          <a:cs typeface="Calibri" panose="020F0502020204030204" pitchFamily="34" charset="0"/>
                        </a:rPr>
                        <a:t>Slough</a:t>
                      </a:r>
                    </a:p>
                    <a:p>
                      <a:pPr marL="0" marR="0" lvl="0" indent="0" algn="ctr" defTabSz="914400" rtl="0" eaLnBrk="1" fontAlgn="b" latinLnBrk="0" hangingPunct="1">
                        <a:lnSpc>
                          <a:spcPct val="100000"/>
                        </a:lnSpc>
                        <a:spcBef>
                          <a:spcPts val="0"/>
                        </a:spcBef>
                        <a:spcAft>
                          <a:spcPts val="0"/>
                        </a:spcAft>
                        <a:buClrTx/>
                        <a:buSzTx/>
                        <a:buFontTx/>
                        <a:buNone/>
                        <a:tabLst/>
                        <a:defRPr/>
                      </a:pPr>
                      <a:r>
                        <a:rPr lang="en-GB" sz="1400" b="1" u="none" strike="noStrike" kern="1200" dirty="0">
                          <a:solidFill>
                            <a:srgbClr val="000000"/>
                          </a:solidFill>
                          <a:effectLst/>
                          <a:latin typeface="Calibri" panose="020F0502020204030204" pitchFamily="34" charset="0"/>
                          <a:cs typeface="Calibri" panose="020F0502020204030204" pitchFamily="34" charset="0"/>
                        </a:rPr>
                        <a:t>%</a:t>
                      </a:r>
                      <a:endParaRPr lang="en-GB" sz="1400" b="1" u="none" strike="noStrike" kern="1200" dirty="0">
                        <a:solidFill>
                          <a:srgbClr val="000000"/>
                        </a:solidFill>
                        <a:effectLst/>
                        <a:latin typeface="Calibri" panose="020F0502020204030204" pitchFamily="34" charset="0"/>
                        <a:ea typeface="+mn-ea"/>
                        <a:cs typeface="Calibri" panose="020F0502020204030204" pitchFamily="34" charset="0"/>
                      </a:endParaRPr>
                    </a:p>
                  </a:txBody>
                  <a:tcPr marL="5443" marR="5443" marT="5443" marB="0" anchor="ct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solidFill>
                      <a:schemeClr val="accent5"/>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400" b="1" u="none" strike="noStrike" kern="1200" dirty="0">
                          <a:solidFill>
                            <a:srgbClr val="000000"/>
                          </a:solidFill>
                          <a:effectLst/>
                          <a:latin typeface="Calibri" panose="020F0502020204030204" pitchFamily="34" charset="0"/>
                          <a:ea typeface="+mn-ea"/>
                          <a:cs typeface="Calibri" panose="020F0502020204030204" pitchFamily="34" charset="0"/>
                        </a:rPr>
                        <a:t>England</a:t>
                      </a:r>
                    </a:p>
                    <a:p>
                      <a:pPr marL="0" marR="0" lvl="0" indent="0" algn="ctr" defTabSz="914400" rtl="0" eaLnBrk="1" fontAlgn="b" latinLnBrk="0" hangingPunct="1">
                        <a:lnSpc>
                          <a:spcPct val="100000"/>
                        </a:lnSpc>
                        <a:spcBef>
                          <a:spcPts val="0"/>
                        </a:spcBef>
                        <a:spcAft>
                          <a:spcPts val="0"/>
                        </a:spcAft>
                        <a:buClrTx/>
                        <a:buSzTx/>
                        <a:buFontTx/>
                        <a:buNone/>
                        <a:tabLst/>
                        <a:defRPr/>
                      </a:pPr>
                      <a:r>
                        <a:rPr lang="en-GB" sz="1400" b="1" u="none" strike="noStrike" kern="1200" dirty="0">
                          <a:solidFill>
                            <a:srgbClr val="000000"/>
                          </a:solidFill>
                          <a:effectLst/>
                          <a:latin typeface="Calibri" panose="020F0502020204030204" pitchFamily="34" charset="0"/>
                          <a:ea typeface="+mn-ea"/>
                          <a:cs typeface="Calibri" panose="020F0502020204030204" pitchFamily="34" charset="0"/>
                        </a:rPr>
                        <a:t>%</a:t>
                      </a:r>
                    </a:p>
                  </a:txBody>
                  <a:tcPr marL="5443" marR="5443" marT="5443" marB="0" anchor="ctr">
                    <a:lnR w="12700" cap="flat" cmpd="sng" algn="ctr">
                      <a:solidFill>
                        <a:schemeClr val="accent5"/>
                      </a:solidFill>
                      <a:prstDash val="solid"/>
                      <a:round/>
                      <a:headEnd type="none" w="med" len="med"/>
                      <a:tailEnd type="none" w="med" len="med"/>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solidFill>
                      <a:schemeClr val="accent5"/>
                    </a:solidFill>
                  </a:tcPr>
                </a:tc>
                <a:extLst>
                  <a:ext uri="{0D108BD9-81ED-4DB2-BD59-A6C34878D82A}">
                    <a16:rowId xmlns:a16="http://schemas.microsoft.com/office/drawing/2014/main" val="2396562856"/>
                  </a:ext>
                </a:extLst>
              </a:tr>
              <a:tr h="328444">
                <a:tc>
                  <a:txBody>
                    <a:bodyPr/>
                    <a:lstStyle/>
                    <a:p>
                      <a:pPr algn="l" fontAlgn="b"/>
                      <a:r>
                        <a:rPr lang="en-GB" sz="1400" u="none" strike="noStrike" dirty="0">
                          <a:solidFill>
                            <a:srgbClr val="000000"/>
                          </a:solidFill>
                          <a:effectLst/>
                          <a:latin typeface="Calibri" panose="020F0502020204030204" pitchFamily="34" charset="0"/>
                          <a:cs typeface="Calibri" panose="020F0502020204030204" pitchFamily="34" charset="0"/>
                        </a:rPr>
                        <a:t>Never married or registered a civil partnership</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4122" marR="4122" marT="4122" marB="0" anchor="ctr">
                    <a:lnL w="12700" cap="flat" cmpd="sng" algn="ctr">
                      <a:solidFill>
                        <a:schemeClr val="accent5"/>
                      </a:solidFill>
                      <a:prstDash val="solid"/>
                      <a:round/>
                      <a:headEnd type="none" w="med" len="med"/>
                      <a:tailEnd type="none" w="med" len="med"/>
                    </a:lnL>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tcPr>
                </a:tc>
                <a:tc>
                  <a:txBody>
                    <a:bodyPr/>
                    <a:lstStyle/>
                    <a:p>
                      <a:pPr algn="ctr" fontAlgn="b"/>
                      <a:r>
                        <a:rPr lang="en-GB" sz="1400" b="0" u="none" strike="noStrike" dirty="0">
                          <a:solidFill>
                            <a:srgbClr val="000000"/>
                          </a:solidFill>
                          <a:effectLst/>
                          <a:latin typeface="Calibri" panose="020F0502020204030204" pitchFamily="34" charset="0"/>
                          <a:cs typeface="Calibri" panose="020F0502020204030204" pitchFamily="34" charset="0"/>
                        </a:rPr>
                        <a:t>41,898</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5443" marR="5443" marT="5443" marB="0" anchor="ct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tcPr>
                </a:tc>
                <a:tc>
                  <a:txBody>
                    <a:bodyPr/>
                    <a:lstStyle/>
                    <a:p>
                      <a:pPr algn="ctr" fontAlgn="b"/>
                      <a:r>
                        <a:rPr lang="en-GB" sz="1400" b="0" u="none" strike="noStrike" dirty="0">
                          <a:solidFill>
                            <a:srgbClr val="000000"/>
                          </a:solidFill>
                          <a:effectLst/>
                          <a:latin typeface="Calibri" panose="020F0502020204030204" pitchFamily="34" charset="0"/>
                          <a:cs typeface="Calibri" panose="020F0502020204030204" pitchFamily="34" charset="0"/>
                        </a:rPr>
                        <a:t>35.2%</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5443" marR="5443" marT="5443" marB="0" anchor="ct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cs typeface="Calibri" panose="020F0502020204030204" pitchFamily="34" charset="0"/>
                        </a:rPr>
                        <a:t>37.9%</a:t>
                      </a:r>
                    </a:p>
                  </a:txBody>
                  <a:tcPr marL="5443" marR="5443" marT="5443" marB="0" anchor="ctr">
                    <a:lnR w="12700" cap="flat" cmpd="sng" algn="ctr">
                      <a:solidFill>
                        <a:schemeClr val="accent5"/>
                      </a:solidFill>
                      <a:prstDash val="solid"/>
                      <a:round/>
                      <a:headEnd type="none" w="med" len="med"/>
                      <a:tailEnd type="none" w="med" len="med"/>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tcPr>
                </a:tc>
                <a:extLst>
                  <a:ext uri="{0D108BD9-81ED-4DB2-BD59-A6C34878D82A}">
                    <a16:rowId xmlns:a16="http://schemas.microsoft.com/office/drawing/2014/main" val="2461869040"/>
                  </a:ext>
                </a:extLst>
              </a:tr>
              <a:tr h="328444">
                <a:tc>
                  <a:txBody>
                    <a:bodyPr/>
                    <a:lstStyle/>
                    <a:p>
                      <a:pPr algn="l" fontAlgn="b"/>
                      <a:r>
                        <a:rPr lang="en-GB" sz="1400" u="none" strike="noStrike" dirty="0">
                          <a:solidFill>
                            <a:srgbClr val="000000"/>
                          </a:solidFill>
                          <a:effectLst/>
                          <a:latin typeface="Calibri" panose="020F0502020204030204" pitchFamily="34" charset="0"/>
                          <a:cs typeface="Calibri" panose="020F0502020204030204" pitchFamily="34" charset="0"/>
                        </a:rPr>
                        <a:t>Married: Opposite sex</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4122" marR="4122" marT="4122" marB="0" anchor="ctr">
                    <a:lnL w="12700" cap="flat" cmpd="sng" algn="ctr">
                      <a:solidFill>
                        <a:schemeClr val="accent5"/>
                      </a:solidFill>
                      <a:prstDash val="solid"/>
                      <a:round/>
                      <a:headEnd type="none" w="med" len="med"/>
                      <a:tailEnd type="none" w="med" len="med"/>
                    </a:lnL>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tcPr>
                </a:tc>
                <a:tc>
                  <a:txBody>
                    <a:bodyPr/>
                    <a:lstStyle/>
                    <a:p>
                      <a:pPr algn="ctr" fontAlgn="b"/>
                      <a:r>
                        <a:rPr lang="en-GB" sz="1400" b="0" u="none" strike="noStrike" dirty="0">
                          <a:solidFill>
                            <a:srgbClr val="000000"/>
                          </a:solidFill>
                          <a:effectLst/>
                          <a:latin typeface="Calibri" panose="020F0502020204030204" pitchFamily="34" charset="0"/>
                          <a:cs typeface="Calibri" panose="020F0502020204030204" pitchFamily="34" charset="0"/>
                        </a:rPr>
                        <a:t>59,800</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5443" marR="5443" marT="5443" marB="0" anchor="ct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tcPr>
                </a:tc>
                <a:tc>
                  <a:txBody>
                    <a:bodyPr/>
                    <a:lstStyle/>
                    <a:p>
                      <a:pPr algn="ctr" fontAlgn="b"/>
                      <a:r>
                        <a:rPr lang="en-GB" sz="1400" b="0" u="none" strike="noStrike" dirty="0">
                          <a:solidFill>
                            <a:srgbClr val="000000"/>
                          </a:solidFill>
                          <a:effectLst/>
                          <a:latin typeface="Calibri" panose="020F0502020204030204" pitchFamily="34" charset="0"/>
                          <a:cs typeface="Calibri" panose="020F0502020204030204" pitchFamily="34" charset="0"/>
                        </a:rPr>
                        <a:t>50.3%</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5443" marR="5443" marT="5443" marB="0" anchor="ct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cs typeface="Calibri" panose="020F0502020204030204" pitchFamily="34" charset="0"/>
                        </a:rPr>
                        <a:t>44.2%</a:t>
                      </a:r>
                    </a:p>
                  </a:txBody>
                  <a:tcPr marL="5443" marR="5443" marT="5443" marB="0" anchor="ctr">
                    <a:lnR w="12700" cap="flat" cmpd="sng" algn="ctr">
                      <a:solidFill>
                        <a:schemeClr val="accent5"/>
                      </a:solidFill>
                      <a:prstDash val="solid"/>
                      <a:round/>
                      <a:headEnd type="none" w="med" len="med"/>
                      <a:tailEnd type="none" w="med" len="med"/>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tcPr>
                </a:tc>
                <a:extLst>
                  <a:ext uri="{0D108BD9-81ED-4DB2-BD59-A6C34878D82A}">
                    <a16:rowId xmlns:a16="http://schemas.microsoft.com/office/drawing/2014/main" val="1913406230"/>
                  </a:ext>
                </a:extLst>
              </a:tr>
              <a:tr h="328444">
                <a:tc>
                  <a:txBody>
                    <a:bodyPr/>
                    <a:lstStyle/>
                    <a:p>
                      <a:pPr algn="l" fontAlgn="b"/>
                      <a:r>
                        <a:rPr lang="en-GB" sz="1400" u="none" strike="noStrike" dirty="0">
                          <a:solidFill>
                            <a:srgbClr val="000000"/>
                          </a:solidFill>
                          <a:effectLst/>
                          <a:latin typeface="Calibri" panose="020F0502020204030204" pitchFamily="34" charset="0"/>
                          <a:cs typeface="Calibri" panose="020F0502020204030204" pitchFamily="34" charset="0"/>
                        </a:rPr>
                        <a:t>Married: Same sex</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4122" marR="4122" marT="4122" marB="0" anchor="ctr">
                    <a:lnL w="12700" cap="flat" cmpd="sng" algn="ctr">
                      <a:solidFill>
                        <a:schemeClr val="accent5"/>
                      </a:solidFill>
                      <a:prstDash val="solid"/>
                      <a:round/>
                      <a:headEnd type="none" w="med" len="med"/>
                      <a:tailEnd type="none" w="med" len="med"/>
                    </a:lnL>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tcPr>
                </a:tc>
                <a:tc>
                  <a:txBody>
                    <a:bodyPr/>
                    <a:lstStyle/>
                    <a:p>
                      <a:pPr algn="ctr" fontAlgn="b"/>
                      <a:r>
                        <a:rPr lang="en-GB" sz="1400" b="0" u="none" strike="noStrike" dirty="0">
                          <a:solidFill>
                            <a:srgbClr val="000000"/>
                          </a:solidFill>
                          <a:effectLst/>
                          <a:latin typeface="Calibri" panose="020F0502020204030204" pitchFamily="34" charset="0"/>
                          <a:cs typeface="Calibri" panose="020F0502020204030204" pitchFamily="34" charset="0"/>
                        </a:rPr>
                        <a:t>201</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5443" marR="5443" marT="5443" marB="0" anchor="ct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tcPr>
                </a:tc>
                <a:tc>
                  <a:txBody>
                    <a:bodyPr/>
                    <a:lstStyle/>
                    <a:p>
                      <a:pPr algn="ctr" fontAlgn="b"/>
                      <a:r>
                        <a:rPr lang="en-GB" sz="1400" b="0" u="none" strike="noStrike" dirty="0">
                          <a:solidFill>
                            <a:srgbClr val="000000"/>
                          </a:solidFill>
                          <a:effectLst/>
                          <a:latin typeface="Calibri" panose="020F0502020204030204" pitchFamily="34" charset="0"/>
                          <a:cs typeface="Calibri" panose="020F0502020204030204" pitchFamily="34" charset="0"/>
                        </a:rPr>
                        <a:t>0.2%</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5443" marR="5443" marT="5443" marB="0" anchor="ct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cs typeface="Calibri" panose="020F0502020204030204" pitchFamily="34" charset="0"/>
                        </a:rPr>
                        <a:t>0.3%</a:t>
                      </a:r>
                    </a:p>
                  </a:txBody>
                  <a:tcPr marL="5443" marR="5443" marT="5443" marB="0" anchor="ctr">
                    <a:lnR w="12700" cap="flat" cmpd="sng" algn="ctr">
                      <a:solidFill>
                        <a:schemeClr val="accent5"/>
                      </a:solidFill>
                      <a:prstDash val="solid"/>
                      <a:round/>
                      <a:headEnd type="none" w="med" len="med"/>
                      <a:tailEnd type="none" w="med" len="med"/>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tcPr>
                </a:tc>
                <a:extLst>
                  <a:ext uri="{0D108BD9-81ED-4DB2-BD59-A6C34878D82A}">
                    <a16:rowId xmlns:a16="http://schemas.microsoft.com/office/drawing/2014/main" val="2181946504"/>
                  </a:ext>
                </a:extLst>
              </a:tr>
              <a:tr h="328444">
                <a:tc>
                  <a:txBody>
                    <a:bodyPr/>
                    <a:lstStyle/>
                    <a:p>
                      <a:pPr algn="l" fontAlgn="b"/>
                      <a:r>
                        <a:rPr lang="en-GB" sz="1400" u="none" strike="noStrike" dirty="0">
                          <a:solidFill>
                            <a:srgbClr val="000000"/>
                          </a:solidFill>
                          <a:effectLst/>
                          <a:latin typeface="Calibri" panose="020F0502020204030204" pitchFamily="34" charset="0"/>
                          <a:cs typeface="Calibri" panose="020F0502020204030204" pitchFamily="34" charset="0"/>
                        </a:rPr>
                        <a:t>Registered civil partnership: Opposite sex</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4122" marR="4122" marT="4122" marB="0" anchor="ctr">
                    <a:lnL w="12700" cap="flat" cmpd="sng" algn="ctr">
                      <a:solidFill>
                        <a:schemeClr val="accent5"/>
                      </a:solidFill>
                      <a:prstDash val="solid"/>
                      <a:round/>
                      <a:headEnd type="none" w="med" len="med"/>
                      <a:tailEnd type="none" w="med" len="med"/>
                    </a:lnL>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tcPr>
                </a:tc>
                <a:tc>
                  <a:txBody>
                    <a:bodyPr/>
                    <a:lstStyle/>
                    <a:p>
                      <a:pPr algn="ctr" fontAlgn="b"/>
                      <a:r>
                        <a:rPr lang="en-GB" sz="1400" b="0" u="none" strike="noStrike" dirty="0">
                          <a:solidFill>
                            <a:srgbClr val="000000"/>
                          </a:solidFill>
                          <a:effectLst/>
                          <a:latin typeface="Calibri" panose="020F0502020204030204" pitchFamily="34" charset="0"/>
                          <a:cs typeface="Calibri" panose="020F0502020204030204" pitchFamily="34" charset="0"/>
                        </a:rPr>
                        <a:t>82</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5443" marR="5443" marT="5443" marB="0" anchor="ct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tcPr>
                </a:tc>
                <a:tc>
                  <a:txBody>
                    <a:bodyPr/>
                    <a:lstStyle/>
                    <a:p>
                      <a:pPr algn="ctr" fontAlgn="b"/>
                      <a:r>
                        <a:rPr lang="en-GB" sz="1400" b="0" u="none" strike="noStrike" dirty="0">
                          <a:solidFill>
                            <a:srgbClr val="000000"/>
                          </a:solidFill>
                          <a:effectLst/>
                          <a:latin typeface="Calibri" panose="020F0502020204030204" pitchFamily="34" charset="0"/>
                          <a:cs typeface="Calibri" panose="020F0502020204030204" pitchFamily="34" charset="0"/>
                        </a:rPr>
                        <a:t>0.1%</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5443" marR="5443" marT="5443" marB="0" anchor="ct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cs typeface="Calibri" panose="020F0502020204030204" pitchFamily="34" charset="0"/>
                        </a:rPr>
                        <a:t>0.1%</a:t>
                      </a:r>
                    </a:p>
                  </a:txBody>
                  <a:tcPr marL="5443" marR="5443" marT="5443" marB="0" anchor="ctr">
                    <a:lnR w="12700" cap="flat" cmpd="sng" algn="ctr">
                      <a:solidFill>
                        <a:schemeClr val="accent5"/>
                      </a:solidFill>
                      <a:prstDash val="solid"/>
                      <a:round/>
                      <a:headEnd type="none" w="med" len="med"/>
                      <a:tailEnd type="none" w="med" len="med"/>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tcPr>
                </a:tc>
                <a:extLst>
                  <a:ext uri="{0D108BD9-81ED-4DB2-BD59-A6C34878D82A}">
                    <a16:rowId xmlns:a16="http://schemas.microsoft.com/office/drawing/2014/main" val="4275931303"/>
                  </a:ext>
                </a:extLst>
              </a:tr>
              <a:tr h="328444">
                <a:tc>
                  <a:txBody>
                    <a:bodyPr/>
                    <a:lstStyle/>
                    <a:p>
                      <a:pPr algn="l" fontAlgn="b"/>
                      <a:r>
                        <a:rPr lang="en-GB" sz="1400" u="none" strike="noStrike" dirty="0">
                          <a:solidFill>
                            <a:srgbClr val="000000"/>
                          </a:solidFill>
                          <a:effectLst/>
                          <a:latin typeface="Calibri" panose="020F0502020204030204" pitchFamily="34" charset="0"/>
                          <a:cs typeface="Calibri" panose="020F0502020204030204" pitchFamily="34" charset="0"/>
                        </a:rPr>
                        <a:t>Registered civil partnership: Same sex</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4122" marR="4122" marT="4122" marB="0" anchor="ctr">
                    <a:lnL w="12700" cap="flat" cmpd="sng" algn="ctr">
                      <a:solidFill>
                        <a:schemeClr val="accent5"/>
                      </a:solidFill>
                      <a:prstDash val="solid"/>
                      <a:round/>
                      <a:headEnd type="none" w="med" len="med"/>
                      <a:tailEnd type="none" w="med" len="med"/>
                    </a:lnL>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tcPr>
                </a:tc>
                <a:tc>
                  <a:txBody>
                    <a:bodyPr/>
                    <a:lstStyle/>
                    <a:p>
                      <a:pPr algn="ctr" fontAlgn="b"/>
                      <a:r>
                        <a:rPr lang="en-GB" sz="1400" b="0" u="none" strike="noStrike" dirty="0">
                          <a:solidFill>
                            <a:srgbClr val="000000"/>
                          </a:solidFill>
                          <a:effectLst/>
                          <a:latin typeface="Calibri" panose="020F0502020204030204" pitchFamily="34" charset="0"/>
                          <a:cs typeface="Calibri" panose="020F0502020204030204" pitchFamily="34" charset="0"/>
                        </a:rPr>
                        <a:t>76</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5443" marR="5443" marT="5443" marB="0" anchor="ct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cs typeface="Calibri" panose="020F0502020204030204" pitchFamily="34" charset="0"/>
                        </a:rPr>
                        <a:t>0.1%</a:t>
                      </a:r>
                    </a:p>
                  </a:txBody>
                  <a:tcPr marL="5443" marR="5443" marT="5443" marB="0" anchor="ct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cs typeface="Calibri" panose="020F0502020204030204" pitchFamily="34" charset="0"/>
                        </a:rPr>
                        <a:t>0.1%</a:t>
                      </a:r>
                    </a:p>
                  </a:txBody>
                  <a:tcPr marL="5443" marR="5443" marT="5443" marB="0" anchor="ctr">
                    <a:lnR w="12700" cap="flat" cmpd="sng" algn="ctr">
                      <a:solidFill>
                        <a:schemeClr val="accent5"/>
                      </a:solidFill>
                      <a:prstDash val="solid"/>
                      <a:round/>
                      <a:headEnd type="none" w="med" len="med"/>
                      <a:tailEnd type="none" w="med" len="med"/>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tcPr>
                </a:tc>
                <a:extLst>
                  <a:ext uri="{0D108BD9-81ED-4DB2-BD59-A6C34878D82A}">
                    <a16:rowId xmlns:a16="http://schemas.microsoft.com/office/drawing/2014/main" val="1457508180"/>
                  </a:ext>
                </a:extLst>
              </a:tr>
              <a:tr h="646735">
                <a:tc>
                  <a:txBody>
                    <a:bodyPr/>
                    <a:lstStyle/>
                    <a:p>
                      <a:pPr algn="l" fontAlgn="b"/>
                      <a:r>
                        <a:rPr lang="en-GB" sz="1400" u="none" strike="noStrike" dirty="0">
                          <a:solidFill>
                            <a:srgbClr val="000000"/>
                          </a:solidFill>
                          <a:effectLst/>
                          <a:latin typeface="Calibri" panose="020F0502020204030204" pitchFamily="34" charset="0"/>
                          <a:cs typeface="Calibri" panose="020F0502020204030204" pitchFamily="34" charset="0"/>
                        </a:rPr>
                        <a:t>Separated (but still married or in a civil partnership)</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4122" marR="4122" marT="4122" marB="0" anchor="ctr">
                    <a:lnL w="12700" cap="flat" cmpd="sng" algn="ctr">
                      <a:solidFill>
                        <a:schemeClr val="accent5"/>
                      </a:solidFill>
                      <a:prstDash val="solid"/>
                      <a:round/>
                      <a:headEnd type="none" w="med" len="med"/>
                      <a:tailEnd type="none" w="med" len="med"/>
                    </a:lnL>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tcPr>
                </a:tc>
                <a:tc>
                  <a:txBody>
                    <a:bodyPr/>
                    <a:lstStyle/>
                    <a:p>
                      <a:pPr algn="ctr" fontAlgn="b"/>
                      <a:r>
                        <a:rPr lang="en-GB" sz="1400" b="0" u="none" strike="noStrike" dirty="0">
                          <a:solidFill>
                            <a:srgbClr val="000000"/>
                          </a:solidFill>
                          <a:effectLst/>
                          <a:latin typeface="Calibri" panose="020F0502020204030204" pitchFamily="34" charset="0"/>
                          <a:cs typeface="Calibri" panose="020F0502020204030204" pitchFamily="34" charset="0"/>
                        </a:rPr>
                        <a:t>2,925</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5443" marR="5443" marT="5443" marB="0" anchor="ct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tcPr>
                </a:tc>
                <a:tc>
                  <a:txBody>
                    <a:bodyPr/>
                    <a:lstStyle/>
                    <a:p>
                      <a:pPr algn="ctr" fontAlgn="b"/>
                      <a:r>
                        <a:rPr lang="en-GB" sz="1400" b="0" u="none" strike="noStrike" dirty="0">
                          <a:solidFill>
                            <a:srgbClr val="000000"/>
                          </a:solidFill>
                          <a:effectLst/>
                          <a:latin typeface="Calibri" panose="020F0502020204030204" pitchFamily="34" charset="0"/>
                          <a:cs typeface="Calibri" panose="020F0502020204030204" pitchFamily="34" charset="0"/>
                        </a:rPr>
                        <a:t>2.5%</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5443" marR="5443" marT="5443" marB="0" anchor="ct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cs typeface="Calibri" panose="020F0502020204030204" pitchFamily="34" charset="0"/>
                        </a:rPr>
                        <a:t>6.1%</a:t>
                      </a:r>
                    </a:p>
                  </a:txBody>
                  <a:tcPr marL="5443" marR="5443" marT="5443" marB="0" anchor="ctr">
                    <a:lnR w="12700" cap="flat" cmpd="sng" algn="ctr">
                      <a:solidFill>
                        <a:schemeClr val="accent5"/>
                      </a:solidFill>
                      <a:prstDash val="solid"/>
                      <a:round/>
                      <a:headEnd type="none" w="med" len="med"/>
                      <a:tailEnd type="none" w="med" len="med"/>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tcPr>
                </a:tc>
                <a:extLst>
                  <a:ext uri="{0D108BD9-81ED-4DB2-BD59-A6C34878D82A}">
                    <a16:rowId xmlns:a16="http://schemas.microsoft.com/office/drawing/2014/main" val="999188620"/>
                  </a:ext>
                </a:extLst>
              </a:tr>
              <a:tr h="328444">
                <a:tc>
                  <a:txBody>
                    <a:bodyPr/>
                    <a:lstStyle/>
                    <a:p>
                      <a:pPr algn="l" fontAlgn="b"/>
                      <a:r>
                        <a:rPr lang="en-GB" sz="1400" u="none" strike="noStrike" dirty="0">
                          <a:solidFill>
                            <a:srgbClr val="000000"/>
                          </a:solidFill>
                          <a:effectLst/>
                          <a:latin typeface="Calibri" panose="020F0502020204030204" pitchFamily="34" charset="0"/>
                          <a:cs typeface="Calibri" panose="020F0502020204030204" pitchFamily="34" charset="0"/>
                        </a:rPr>
                        <a:t>Widowed or surviving partner</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4122" marR="4122" marT="4122" marB="0" anchor="ctr">
                    <a:lnL w="12700" cap="flat" cmpd="sng" algn="ctr">
                      <a:solidFill>
                        <a:schemeClr val="accent5"/>
                      </a:solidFill>
                      <a:prstDash val="solid"/>
                      <a:round/>
                      <a:headEnd type="none" w="med" len="med"/>
                      <a:tailEnd type="none" w="med" len="med"/>
                    </a:lnL>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tcPr>
                </a:tc>
                <a:tc>
                  <a:txBody>
                    <a:bodyPr/>
                    <a:lstStyle/>
                    <a:p>
                      <a:pPr algn="ctr" fontAlgn="b"/>
                      <a:r>
                        <a:rPr lang="en-GB" sz="1400" b="0" u="none" strike="noStrike" dirty="0">
                          <a:solidFill>
                            <a:srgbClr val="000000"/>
                          </a:solidFill>
                          <a:effectLst/>
                          <a:latin typeface="Calibri" panose="020F0502020204030204" pitchFamily="34" charset="0"/>
                          <a:cs typeface="Calibri" panose="020F0502020204030204" pitchFamily="34" charset="0"/>
                        </a:rPr>
                        <a:t>5,151</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5443" marR="5443" marT="5443" marB="0" anchor="ct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tcPr>
                </a:tc>
                <a:tc>
                  <a:txBody>
                    <a:bodyPr/>
                    <a:lstStyle/>
                    <a:p>
                      <a:pPr algn="ctr" fontAlgn="b"/>
                      <a:r>
                        <a:rPr lang="en-GB" sz="1400" b="0" u="none" strike="noStrike" dirty="0">
                          <a:solidFill>
                            <a:srgbClr val="000000"/>
                          </a:solidFill>
                          <a:effectLst/>
                          <a:latin typeface="Calibri" panose="020F0502020204030204" pitchFamily="34" charset="0"/>
                          <a:cs typeface="Calibri" panose="020F0502020204030204" pitchFamily="34" charset="0"/>
                        </a:rPr>
                        <a:t>4.3%</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5443" marR="5443" marT="5443" marB="0" anchor="ct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cs typeface="Calibri" panose="020F0502020204030204" pitchFamily="34" charset="0"/>
                        </a:rPr>
                        <a:t>2.2%</a:t>
                      </a:r>
                    </a:p>
                  </a:txBody>
                  <a:tcPr marL="5443" marR="5443" marT="5443" marB="0" anchor="ctr">
                    <a:lnR w="12700" cap="flat" cmpd="sng" algn="ctr">
                      <a:solidFill>
                        <a:schemeClr val="accent5"/>
                      </a:solidFill>
                      <a:prstDash val="solid"/>
                      <a:round/>
                      <a:headEnd type="none" w="med" len="med"/>
                      <a:tailEnd type="none" w="med" len="med"/>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tcPr>
                </a:tc>
                <a:extLst>
                  <a:ext uri="{0D108BD9-81ED-4DB2-BD59-A6C34878D82A}">
                    <a16:rowId xmlns:a16="http://schemas.microsoft.com/office/drawing/2014/main" val="3598641590"/>
                  </a:ext>
                </a:extLst>
              </a:tr>
              <a:tr h="328444">
                <a:tc>
                  <a:txBody>
                    <a:bodyPr/>
                    <a:lstStyle/>
                    <a:p>
                      <a:pPr algn="l" fontAlgn="b"/>
                      <a:r>
                        <a:rPr lang="en-GB" sz="1400" u="none" strike="noStrike" dirty="0">
                          <a:solidFill>
                            <a:srgbClr val="000000"/>
                          </a:solidFill>
                          <a:effectLst/>
                          <a:latin typeface="Calibri" panose="020F0502020204030204" pitchFamily="34" charset="0"/>
                          <a:cs typeface="Calibri" panose="020F0502020204030204" pitchFamily="34" charset="0"/>
                        </a:rPr>
                        <a:t>Divorced or dissolved civil partnership</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4122" marR="4122" marT="4122" marB="0" anchor="ctr">
                    <a:lnL w="12700" cap="flat" cmpd="sng" algn="ctr">
                      <a:solidFill>
                        <a:schemeClr val="accent5"/>
                      </a:solidFill>
                      <a:prstDash val="solid"/>
                      <a:round/>
                      <a:headEnd type="none" w="med" len="med"/>
                      <a:tailEnd type="none" w="med" len="med"/>
                    </a:lnL>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tcPr>
                </a:tc>
                <a:tc>
                  <a:txBody>
                    <a:bodyPr/>
                    <a:lstStyle/>
                    <a:p>
                      <a:pPr algn="ctr" fontAlgn="b"/>
                      <a:r>
                        <a:rPr lang="en-GB" sz="1400" b="0" u="none" strike="noStrike" dirty="0">
                          <a:solidFill>
                            <a:srgbClr val="000000"/>
                          </a:solidFill>
                          <a:effectLst/>
                          <a:latin typeface="Calibri" panose="020F0502020204030204" pitchFamily="34" charset="0"/>
                          <a:cs typeface="Calibri" panose="020F0502020204030204" pitchFamily="34" charset="0"/>
                        </a:rPr>
                        <a:t>8,799</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5443" marR="5443" marT="5443" marB="0" anchor="ct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tcPr>
                </a:tc>
                <a:tc>
                  <a:txBody>
                    <a:bodyPr/>
                    <a:lstStyle/>
                    <a:p>
                      <a:pPr algn="ctr" fontAlgn="b"/>
                      <a:r>
                        <a:rPr lang="en-GB" sz="1400" b="0" u="none" strike="noStrike" dirty="0">
                          <a:solidFill>
                            <a:srgbClr val="000000"/>
                          </a:solidFill>
                          <a:effectLst/>
                          <a:latin typeface="Calibri" panose="020F0502020204030204" pitchFamily="34" charset="0"/>
                          <a:cs typeface="Calibri" panose="020F0502020204030204" pitchFamily="34" charset="0"/>
                        </a:rPr>
                        <a:t>7.4%</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5443" marR="5443" marT="5443" marB="0" anchor="ct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cs typeface="Calibri" panose="020F0502020204030204" pitchFamily="34" charset="0"/>
                        </a:rPr>
                        <a:t>9.1%</a:t>
                      </a:r>
                    </a:p>
                  </a:txBody>
                  <a:tcPr marL="5443" marR="5443" marT="5443" marB="0" anchor="ctr">
                    <a:lnR w="12700" cap="flat" cmpd="sng" algn="ctr">
                      <a:solidFill>
                        <a:schemeClr val="accent5"/>
                      </a:solidFill>
                      <a:prstDash val="solid"/>
                      <a:round/>
                      <a:headEnd type="none" w="med" len="med"/>
                      <a:tailEnd type="none" w="med" len="med"/>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tcPr>
                </a:tc>
                <a:extLst>
                  <a:ext uri="{0D108BD9-81ED-4DB2-BD59-A6C34878D82A}">
                    <a16:rowId xmlns:a16="http://schemas.microsoft.com/office/drawing/2014/main" val="3640545155"/>
                  </a:ext>
                </a:extLst>
              </a:tr>
            </a:tbl>
          </a:graphicData>
        </a:graphic>
      </p:graphicFrame>
    </p:spTree>
    <p:extLst>
      <p:ext uri="{BB962C8B-B14F-4D97-AF65-F5344CB8AC3E}">
        <p14:creationId xmlns:p14="http://schemas.microsoft.com/office/powerpoint/2010/main" val="30928204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FF66C0-8C60-B1BE-1057-8B78A482DFEC}"/>
              </a:ext>
            </a:extLst>
          </p:cNvPr>
          <p:cNvSpPr>
            <a:spLocks noGrp="1"/>
          </p:cNvSpPr>
          <p:nvPr>
            <p:ph type="title"/>
          </p:nvPr>
        </p:nvSpPr>
        <p:spPr/>
        <p:txBody>
          <a:bodyPr/>
          <a:lstStyle/>
          <a:p>
            <a:r>
              <a:rPr lang="en-GB" dirty="0"/>
              <a:t>General Population Statistics</a:t>
            </a:r>
          </a:p>
        </p:txBody>
      </p:sp>
      <p:sp>
        <p:nvSpPr>
          <p:cNvPr id="3" name="Text Placeholder 2">
            <a:extLst>
              <a:ext uri="{FF2B5EF4-FFF2-40B4-BE49-F238E27FC236}">
                <a16:creationId xmlns:a16="http://schemas.microsoft.com/office/drawing/2014/main" id="{6ED01D87-9443-E8C8-F6ED-36CAFF482BFB}"/>
              </a:ext>
            </a:extLst>
          </p:cNvPr>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2848517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FF66C0-8C60-B1BE-1057-8B78A482DFEC}"/>
              </a:ext>
            </a:extLst>
          </p:cNvPr>
          <p:cNvSpPr>
            <a:spLocks noGrp="1"/>
          </p:cNvSpPr>
          <p:nvPr>
            <p:ph type="title"/>
          </p:nvPr>
        </p:nvSpPr>
        <p:spPr/>
        <p:txBody>
          <a:bodyPr/>
          <a:lstStyle/>
          <a:p>
            <a:r>
              <a:rPr lang="en-GB" dirty="0"/>
              <a:t>Age</a:t>
            </a:r>
          </a:p>
        </p:txBody>
      </p:sp>
      <p:sp>
        <p:nvSpPr>
          <p:cNvPr id="3" name="Text Placeholder 2">
            <a:extLst>
              <a:ext uri="{FF2B5EF4-FFF2-40B4-BE49-F238E27FC236}">
                <a16:creationId xmlns:a16="http://schemas.microsoft.com/office/drawing/2014/main" id="{6ED01D87-9443-E8C8-F6ED-36CAFF482BFB}"/>
              </a:ext>
            </a:extLst>
          </p:cNvPr>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573729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7DB4B9D-2249-4EE3-B832-070F667E1BF8}"/>
              </a:ext>
            </a:extLst>
          </p:cNvPr>
          <p:cNvSpPr>
            <a:spLocks noGrp="1"/>
          </p:cNvSpPr>
          <p:nvPr>
            <p:ph type="title" idx="4294967295"/>
          </p:nvPr>
        </p:nvSpPr>
        <p:spPr>
          <a:xfrm>
            <a:off x="6096000" y="387568"/>
            <a:ext cx="5644113" cy="698499"/>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800" b="0" i="0" u="none" strike="noStrike" kern="1200" cap="none" spc="0" normalizeH="0" baseline="0" noProof="0" dirty="0">
                <a:ln>
                  <a:noFill/>
                </a:ln>
                <a:solidFill>
                  <a:schemeClr val="lt1"/>
                </a:solidFill>
                <a:effectLst/>
                <a:uLnTx/>
                <a:uFillTx/>
                <a:latin typeface="+mn-lt"/>
                <a:ea typeface="+mn-ea"/>
                <a:cs typeface="+mn-cs"/>
              </a:rPr>
              <a:t>Age</a:t>
            </a:r>
          </a:p>
        </p:txBody>
      </p:sp>
      <p:graphicFrame>
        <p:nvGraphicFramePr>
          <p:cNvPr id="4" name="Chart 3" descr="Chart comparing proportions of different ages for Slough versus England as a whole. Higher percentages of 0-20, 26-50, lower percentages for other ages">
            <a:extLst>
              <a:ext uri="{FF2B5EF4-FFF2-40B4-BE49-F238E27FC236}">
                <a16:creationId xmlns:a16="http://schemas.microsoft.com/office/drawing/2014/main" id="{BECEFCFD-C579-6D9E-9A6B-C3279CFBB4FC}"/>
              </a:ext>
            </a:extLst>
          </p:cNvPr>
          <p:cNvGraphicFramePr>
            <a:graphicFrameLocks/>
          </p:cNvGraphicFramePr>
          <p:nvPr>
            <p:extLst>
              <p:ext uri="{D42A27DB-BD31-4B8C-83A1-F6EECF244321}">
                <p14:modId xmlns:p14="http://schemas.microsoft.com/office/powerpoint/2010/main" val="2867957564"/>
              </p:ext>
            </p:extLst>
          </p:nvPr>
        </p:nvGraphicFramePr>
        <p:xfrm>
          <a:off x="0" y="0"/>
          <a:ext cx="6096000" cy="685799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Table 5">
            <a:extLst>
              <a:ext uri="{FF2B5EF4-FFF2-40B4-BE49-F238E27FC236}">
                <a16:creationId xmlns:a16="http://schemas.microsoft.com/office/drawing/2014/main" id="{7010D57D-6DDE-0DF6-58A1-B91D009E611F}"/>
              </a:ext>
            </a:extLst>
          </p:cNvPr>
          <p:cNvGraphicFramePr>
            <a:graphicFrameLocks noGrp="1"/>
          </p:cNvGraphicFramePr>
          <p:nvPr>
            <p:extLst>
              <p:ext uri="{D42A27DB-BD31-4B8C-83A1-F6EECF244321}">
                <p14:modId xmlns:p14="http://schemas.microsoft.com/office/powerpoint/2010/main" val="2992552540"/>
              </p:ext>
            </p:extLst>
          </p:nvPr>
        </p:nvGraphicFramePr>
        <p:xfrm>
          <a:off x="6096000" y="1282544"/>
          <a:ext cx="5644112" cy="5367719"/>
        </p:xfrm>
        <a:graphic>
          <a:graphicData uri="http://schemas.openxmlformats.org/drawingml/2006/table">
            <a:tbl>
              <a:tblPr firstRow="1">
                <a:tableStyleId>{5C22544A-7EE6-4342-B048-85BDC9FD1C3A}</a:tableStyleId>
              </a:tblPr>
              <a:tblGrid>
                <a:gridCol w="776591">
                  <a:extLst>
                    <a:ext uri="{9D8B030D-6E8A-4147-A177-3AD203B41FA5}">
                      <a16:colId xmlns:a16="http://schemas.microsoft.com/office/drawing/2014/main" val="263888528"/>
                    </a:ext>
                  </a:extLst>
                </a:gridCol>
                <a:gridCol w="2045465">
                  <a:extLst>
                    <a:ext uri="{9D8B030D-6E8A-4147-A177-3AD203B41FA5}">
                      <a16:colId xmlns:a16="http://schemas.microsoft.com/office/drawing/2014/main" val="3980493687"/>
                    </a:ext>
                  </a:extLst>
                </a:gridCol>
                <a:gridCol w="1411028">
                  <a:extLst>
                    <a:ext uri="{9D8B030D-6E8A-4147-A177-3AD203B41FA5}">
                      <a16:colId xmlns:a16="http://schemas.microsoft.com/office/drawing/2014/main" val="26943285"/>
                    </a:ext>
                  </a:extLst>
                </a:gridCol>
                <a:gridCol w="1411028">
                  <a:extLst>
                    <a:ext uri="{9D8B030D-6E8A-4147-A177-3AD203B41FA5}">
                      <a16:colId xmlns:a16="http://schemas.microsoft.com/office/drawing/2014/main" val="473828383"/>
                    </a:ext>
                  </a:extLst>
                </a:gridCol>
              </a:tblGrid>
              <a:tr h="244833">
                <a:tc>
                  <a:txBody>
                    <a:bodyPr/>
                    <a:lstStyle/>
                    <a:p>
                      <a:pPr algn="ctr" fontAlgn="b"/>
                      <a:r>
                        <a:rPr lang="en-GB" sz="1400" b="1" u="none" strike="noStrike" dirty="0">
                          <a:solidFill>
                            <a:schemeClr val="bg1"/>
                          </a:solidFill>
                          <a:effectLst/>
                          <a:latin typeface="Calibri" panose="020F0502020204030204" pitchFamily="34" charset="0"/>
                          <a:cs typeface="Calibri" panose="020F0502020204030204" pitchFamily="34" charset="0"/>
                        </a:rPr>
                        <a:t>Age</a:t>
                      </a:r>
                      <a:endParaRPr lang="en-GB" sz="1400" b="1" i="0" u="none" strike="noStrike" dirty="0">
                        <a:solidFill>
                          <a:schemeClr val="bg1"/>
                        </a:solidFill>
                        <a:effectLst/>
                        <a:latin typeface="Calibri" panose="020F0502020204030204" pitchFamily="34" charset="0"/>
                        <a:cs typeface="Calibri" panose="020F0502020204030204" pitchFamily="34" charset="0"/>
                      </a:endParaRPr>
                    </a:p>
                  </a:txBody>
                  <a:tcPr marL="4579" marR="4579" marT="45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400" b="1" i="0" u="none" strike="noStrike" dirty="0">
                          <a:solidFill>
                            <a:schemeClr val="bg1"/>
                          </a:solidFill>
                          <a:effectLst/>
                          <a:latin typeface="Calibri" panose="020F0502020204030204" pitchFamily="34" charset="0"/>
                          <a:cs typeface="Calibri" panose="020F0502020204030204" pitchFamily="34" charset="0"/>
                        </a:rPr>
                        <a:t>Slough</a:t>
                      </a:r>
                    </a:p>
                    <a:p>
                      <a:pPr algn="ctr" fontAlgn="b"/>
                      <a:r>
                        <a:rPr lang="en-GB" sz="1400" b="1" u="none" strike="noStrike" dirty="0">
                          <a:solidFill>
                            <a:schemeClr val="bg1"/>
                          </a:solidFill>
                          <a:effectLst/>
                          <a:latin typeface="Calibri" panose="020F0502020204030204" pitchFamily="34" charset="0"/>
                          <a:cs typeface="Calibri" panose="020F0502020204030204" pitchFamily="34" charset="0"/>
                        </a:rPr>
                        <a:t>Count</a:t>
                      </a:r>
                      <a:endParaRPr lang="en-GB" sz="1400" b="1" i="0" u="none" strike="noStrike" dirty="0">
                        <a:solidFill>
                          <a:schemeClr val="bg1"/>
                        </a:solidFill>
                        <a:effectLst/>
                        <a:latin typeface="Calibri" panose="020F0502020204030204" pitchFamily="34" charset="0"/>
                        <a:cs typeface="Calibri" panose="020F0502020204030204" pitchFamily="34" charset="0"/>
                      </a:endParaRPr>
                    </a:p>
                  </a:txBody>
                  <a:tcPr marL="4579" marR="4579" marT="45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400" b="1" i="0" u="none" strike="noStrike" dirty="0">
                          <a:solidFill>
                            <a:schemeClr val="bg1"/>
                          </a:solidFill>
                          <a:effectLst/>
                          <a:latin typeface="Calibri" panose="020F0502020204030204" pitchFamily="34" charset="0"/>
                          <a:cs typeface="Calibri" panose="020F0502020204030204" pitchFamily="34" charset="0"/>
                        </a:rPr>
                        <a:t>Slough</a:t>
                      </a:r>
                    </a:p>
                    <a:p>
                      <a:pPr algn="ctr" fontAlgn="b"/>
                      <a:r>
                        <a:rPr lang="en-GB" sz="1400" b="1" u="none" strike="noStrike" dirty="0">
                          <a:solidFill>
                            <a:schemeClr val="bg1"/>
                          </a:solidFill>
                          <a:effectLst/>
                          <a:latin typeface="Calibri" panose="020F0502020204030204" pitchFamily="34" charset="0"/>
                          <a:cs typeface="Calibri" panose="020F0502020204030204" pitchFamily="34" charset="0"/>
                        </a:rPr>
                        <a:t>%</a:t>
                      </a:r>
                      <a:endParaRPr lang="en-GB" sz="1400" b="1" i="0" u="none" strike="noStrike" dirty="0">
                        <a:solidFill>
                          <a:schemeClr val="bg1"/>
                        </a:solidFill>
                        <a:effectLst/>
                        <a:latin typeface="Calibri" panose="020F0502020204030204" pitchFamily="34" charset="0"/>
                        <a:cs typeface="Calibri" panose="020F0502020204030204" pitchFamily="34" charset="0"/>
                      </a:endParaRPr>
                    </a:p>
                  </a:txBody>
                  <a:tcPr marL="4579" marR="4579" marT="45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fontAlgn="b"/>
                      <a:r>
                        <a:rPr lang="en-GB" sz="1400" b="1" u="none" strike="noStrike" dirty="0">
                          <a:solidFill>
                            <a:schemeClr val="bg1"/>
                          </a:solidFill>
                          <a:effectLst/>
                          <a:latin typeface="Calibri" panose="020F0502020204030204" pitchFamily="34" charset="0"/>
                          <a:cs typeface="Calibri" panose="020F0502020204030204" pitchFamily="34" charset="0"/>
                        </a:rPr>
                        <a:t>England</a:t>
                      </a:r>
                    </a:p>
                    <a:p>
                      <a:pPr algn="ctr" fontAlgn="b"/>
                      <a:r>
                        <a:rPr lang="en-GB" sz="1400" b="1" u="none" strike="noStrike" dirty="0">
                          <a:solidFill>
                            <a:schemeClr val="bg1"/>
                          </a:solidFill>
                          <a:effectLst/>
                          <a:latin typeface="Calibri" panose="020F0502020204030204" pitchFamily="34" charset="0"/>
                          <a:cs typeface="Calibri" panose="020F0502020204030204" pitchFamily="34" charset="0"/>
                        </a:rPr>
                        <a:t>%</a:t>
                      </a:r>
                      <a:endParaRPr lang="en-GB" sz="1400" b="1" i="0" u="none" strike="noStrike" dirty="0">
                        <a:solidFill>
                          <a:schemeClr val="bg1"/>
                        </a:solidFill>
                        <a:effectLst/>
                        <a:latin typeface="Calibri" panose="020F0502020204030204" pitchFamily="34" charset="0"/>
                        <a:cs typeface="Calibri" panose="020F0502020204030204" pitchFamily="34" charset="0"/>
                      </a:endParaRPr>
                    </a:p>
                  </a:txBody>
                  <a:tcPr marL="4579" marR="4579" marT="45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extLst>
                  <a:ext uri="{0D108BD9-81ED-4DB2-BD59-A6C34878D82A}">
                    <a16:rowId xmlns:a16="http://schemas.microsoft.com/office/drawing/2014/main" val="624370613"/>
                  </a:ext>
                </a:extLst>
              </a:tr>
              <a:tr h="246821">
                <a:tc>
                  <a:txBody>
                    <a:bodyPr/>
                    <a:lstStyle/>
                    <a:p>
                      <a:pPr algn="ctr" fontAlgn="b"/>
                      <a:r>
                        <a:rPr lang="en-GB" sz="1400" b="1" u="none" strike="noStrike" dirty="0">
                          <a:solidFill>
                            <a:srgbClr val="000000"/>
                          </a:solidFill>
                          <a:effectLst/>
                          <a:latin typeface="Calibri" panose="020F0502020204030204" pitchFamily="34" charset="0"/>
                          <a:cs typeface="Calibri" panose="020F0502020204030204" pitchFamily="34" charset="0"/>
                        </a:rPr>
                        <a:t>0-5</a:t>
                      </a:r>
                      <a:endParaRPr lang="en-GB" sz="1400" b="1"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b="0" i="0" u="none" strike="noStrike" dirty="0">
                          <a:solidFill>
                            <a:srgbClr val="000000"/>
                          </a:solidFill>
                          <a:effectLst/>
                          <a:latin typeface="Calibri" panose="020F0502020204030204" pitchFamily="34" charset="0"/>
                        </a:rPr>
                        <a:t>14,350</a:t>
                      </a: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u="none" strike="noStrike" dirty="0">
                          <a:solidFill>
                            <a:srgbClr val="000000"/>
                          </a:solidFill>
                          <a:effectLst/>
                          <a:latin typeface="Calibri" panose="020F0502020204030204" pitchFamily="34" charset="0"/>
                          <a:cs typeface="Calibri" panose="020F0502020204030204" pitchFamily="34" charset="0"/>
                        </a:rPr>
                        <a:t>9.1%</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u="none" strike="noStrike" dirty="0">
                          <a:solidFill>
                            <a:srgbClr val="000000"/>
                          </a:solidFill>
                          <a:effectLst/>
                          <a:latin typeface="Calibri" panose="020F0502020204030204" pitchFamily="34" charset="0"/>
                          <a:cs typeface="Calibri" panose="020F0502020204030204" pitchFamily="34" charset="0"/>
                        </a:rPr>
                        <a:t>6.6%</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92853091"/>
                  </a:ext>
                </a:extLst>
              </a:tr>
              <a:tr h="246821">
                <a:tc>
                  <a:txBody>
                    <a:bodyPr/>
                    <a:lstStyle/>
                    <a:p>
                      <a:pPr algn="ctr" fontAlgn="b"/>
                      <a:r>
                        <a:rPr lang="en-GB" sz="1400" b="1" u="none" strike="noStrike" dirty="0">
                          <a:solidFill>
                            <a:srgbClr val="000000"/>
                          </a:solidFill>
                          <a:effectLst/>
                          <a:latin typeface="Calibri" panose="020F0502020204030204" pitchFamily="34" charset="0"/>
                          <a:cs typeface="Calibri" panose="020F0502020204030204" pitchFamily="34" charset="0"/>
                        </a:rPr>
                        <a:t>6-10</a:t>
                      </a:r>
                      <a:endParaRPr lang="en-GB" sz="1400" b="1"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b="0" i="0" u="none" strike="noStrike" dirty="0">
                          <a:solidFill>
                            <a:srgbClr val="000000"/>
                          </a:solidFill>
                          <a:effectLst/>
                          <a:latin typeface="Calibri" panose="020F0502020204030204" pitchFamily="34" charset="0"/>
                        </a:rPr>
                        <a:t>12,765</a:t>
                      </a: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u="none" strike="noStrike" dirty="0">
                          <a:solidFill>
                            <a:srgbClr val="000000"/>
                          </a:solidFill>
                          <a:effectLst/>
                          <a:latin typeface="Calibri" panose="020F0502020204030204" pitchFamily="34" charset="0"/>
                          <a:cs typeface="Calibri" panose="020F0502020204030204" pitchFamily="34" charset="0"/>
                        </a:rPr>
                        <a:t>8.1%</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u="none" strike="noStrike">
                          <a:solidFill>
                            <a:srgbClr val="000000"/>
                          </a:solidFill>
                          <a:effectLst/>
                          <a:latin typeface="Calibri" panose="020F0502020204030204" pitchFamily="34" charset="0"/>
                          <a:cs typeface="Calibri" panose="020F0502020204030204" pitchFamily="34" charset="0"/>
                        </a:rPr>
                        <a:t>6.0%</a:t>
                      </a:r>
                      <a:endParaRPr lang="en-GB" sz="1400" b="0" i="0" u="none" strike="noStrike">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45027859"/>
                  </a:ext>
                </a:extLst>
              </a:tr>
              <a:tr h="246821">
                <a:tc>
                  <a:txBody>
                    <a:bodyPr/>
                    <a:lstStyle/>
                    <a:p>
                      <a:pPr algn="ctr" fontAlgn="b"/>
                      <a:r>
                        <a:rPr lang="en-GB" sz="1400" b="1" u="none" strike="noStrike" dirty="0">
                          <a:solidFill>
                            <a:srgbClr val="000000"/>
                          </a:solidFill>
                          <a:effectLst/>
                          <a:latin typeface="Calibri" panose="020F0502020204030204" pitchFamily="34" charset="0"/>
                          <a:cs typeface="Calibri" panose="020F0502020204030204" pitchFamily="34" charset="0"/>
                        </a:rPr>
                        <a:t>11-15</a:t>
                      </a:r>
                      <a:endParaRPr lang="en-GB" sz="1400" b="1"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b="0" i="0" u="none" strike="noStrike" dirty="0">
                          <a:solidFill>
                            <a:srgbClr val="000000"/>
                          </a:solidFill>
                          <a:effectLst/>
                          <a:latin typeface="Calibri" panose="020F0502020204030204" pitchFamily="34" charset="0"/>
                        </a:rPr>
                        <a:t>12,453</a:t>
                      </a: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u="none" strike="noStrike" dirty="0">
                          <a:solidFill>
                            <a:srgbClr val="000000"/>
                          </a:solidFill>
                          <a:effectLst/>
                          <a:latin typeface="Calibri" panose="020F0502020204030204" pitchFamily="34" charset="0"/>
                          <a:cs typeface="Calibri" panose="020F0502020204030204" pitchFamily="34" charset="0"/>
                        </a:rPr>
                        <a:t>7.9%</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u="none" strike="noStrike" dirty="0">
                          <a:solidFill>
                            <a:srgbClr val="000000"/>
                          </a:solidFill>
                          <a:effectLst/>
                          <a:latin typeface="Calibri" panose="020F0502020204030204" pitchFamily="34" charset="0"/>
                          <a:cs typeface="Calibri" panose="020F0502020204030204" pitchFamily="34" charset="0"/>
                        </a:rPr>
                        <a:t>6.0%</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8641640"/>
                  </a:ext>
                </a:extLst>
              </a:tr>
              <a:tr h="246821">
                <a:tc>
                  <a:txBody>
                    <a:bodyPr/>
                    <a:lstStyle/>
                    <a:p>
                      <a:pPr algn="ctr" fontAlgn="b"/>
                      <a:r>
                        <a:rPr lang="en-GB" sz="1400" b="1" u="none" strike="noStrike" dirty="0">
                          <a:solidFill>
                            <a:srgbClr val="000000"/>
                          </a:solidFill>
                          <a:effectLst/>
                          <a:latin typeface="Calibri" panose="020F0502020204030204" pitchFamily="34" charset="0"/>
                          <a:cs typeface="Calibri" panose="020F0502020204030204" pitchFamily="34" charset="0"/>
                        </a:rPr>
                        <a:t>16-20</a:t>
                      </a:r>
                      <a:endParaRPr lang="en-GB" sz="1400" b="1"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b="0" i="0" u="none" strike="noStrike" dirty="0">
                          <a:solidFill>
                            <a:srgbClr val="000000"/>
                          </a:solidFill>
                          <a:effectLst/>
                          <a:latin typeface="Calibri" panose="020F0502020204030204" pitchFamily="34" charset="0"/>
                        </a:rPr>
                        <a:t>9,262</a:t>
                      </a: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u="none" strike="noStrike">
                          <a:solidFill>
                            <a:srgbClr val="000000"/>
                          </a:solidFill>
                          <a:effectLst/>
                          <a:latin typeface="Calibri" panose="020F0502020204030204" pitchFamily="34" charset="0"/>
                          <a:cs typeface="Calibri" panose="020F0502020204030204" pitchFamily="34" charset="0"/>
                        </a:rPr>
                        <a:t>5.8%</a:t>
                      </a:r>
                      <a:endParaRPr lang="en-GB" sz="1400" b="0" i="0" u="none" strike="noStrike">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u="none" strike="noStrike">
                          <a:solidFill>
                            <a:srgbClr val="000000"/>
                          </a:solidFill>
                          <a:effectLst/>
                          <a:latin typeface="Calibri" panose="020F0502020204030204" pitchFamily="34" charset="0"/>
                          <a:cs typeface="Calibri" panose="020F0502020204030204" pitchFamily="34" charset="0"/>
                        </a:rPr>
                        <a:t>5.7%</a:t>
                      </a:r>
                      <a:endParaRPr lang="en-GB" sz="1400" b="0" i="0" u="none" strike="noStrike">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59891705"/>
                  </a:ext>
                </a:extLst>
              </a:tr>
              <a:tr h="246821">
                <a:tc>
                  <a:txBody>
                    <a:bodyPr/>
                    <a:lstStyle/>
                    <a:p>
                      <a:pPr algn="ctr" fontAlgn="b"/>
                      <a:r>
                        <a:rPr lang="en-GB" sz="1400" b="1" u="none" strike="noStrike" dirty="0">
                          <a:solidFill>
                            <a:srgbClr val="000000"/>
                          </a:solidFill>
                          <a:effectLst/>
                          <a:latin typeface="Calibri" panose="020F0502020204030204" pitchFamily="34" charset="0"/>
                          <a:cs typeface="Calibri" panose="020F0502020204030204" pitchFamily="34" charset="0"/>
                        </a:rPr>
                        <a:t>21-25</a:t>
                      </a:r>
                      <a:endParaRPr lang="en-GB" sz="1400" b="1"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b="0" i="0" u="none" strike="noStrike" dirty="0">
                          <a:solidFill>
                            <a:srgbClr val="000000"/>
                          </a:solidFill>
                          <a:effectLst/>
                          <a:latin typeface="Calibri" panose="020F0502020204030204" pitchFamily="34" charset="0"/>
                        </a:rPr>
                        <a:t>9,232</a:t>
                      </a: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u="none" strike="noStrike" dirty="0">
                          <a:solidFill>
                            <a:srgbClr val="000000"/>
                          </a:solidFill>
                          <a:effectLst/>
                          <a:latin typeface="Calibri" panose="020F0502020204030204" pitchFamily="34" charset="0"/>
                          <a:cs typeface="Calibri" panose="020F0502020204030204" pitchFamily="34" charset="0"/>
                        </a:rPr>
                        <a:t>5.8%</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u="none" strike="noStrike" dirty="0">
                          <a:solidFill>
                            <a:srgbClr val="000000"/>
                          </a:solidFill>
                          <a:effectLst/>
                          <a:latin typeface="Calibri" panose="020F0502020204030204" pitchFamily="34" charset="0"/>
                          <a:cs typeface="Calibri" panose="020F0502020204030204" pitchFamily="34" charset="0"/>
                        </a:rPr>
                        <a:t>6.2%</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90496874"/>
                  </a:ext>
                </a:extLst>
              </a:tr>
              <a:tr h="246821">
                <a:tc>
                  <a:txBody>
                    <a:bodyPr/>
                    <a:lstStyle/>
                    <a:p>
                      <a:pPr algn="ctr" fontAlgn="b"/>
                      <a:r>
                        <a:rPr lang="en-GB" sz="1400" b="1" u="none" strike="noStrike" dirty="0">
                          <a:solidFill>
                            <a:srgbClr val="000000"/>
                          </a:solidFill>
                          <a:effectLst/>
                          <a:latin typeface="Calibri" panose="020F0502020204030204" pitchFamily="34" charset="0"/>
                          <a:cs typeface="Calibri" panose="020F0502020204030204" pitchFamily="34" charset="0"/>
                        </a:rPr>
                        <a:t>26-30</a:t>
                      </a:r>
                      <a:endParaRPr lang="en-GB" sz="1400" b="1"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b="0" i="0" u="none" strike="noStrike" dirty="0">
                          <a:solidFill>
                            <a:srgbClr val="000000"/>
                          </a:solidFill>
                          <a:effectLst/>
                          <a:latin typeface="Calibri" panose="020F0502020204030204" pitchFamily="34" charset="0"/>
                        </a:rPr>
                        <a:t>11,165</a:t>
                      </a: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u="none" strike="noStrike" dirty="0">
                          <a:solidFill>
                            <a:srgbClr val="000000"/>
                          </a:solidFill>
                          <a:effectLst/>
                          <a:latin typeface="Calibri" panose="020F0502020204030204" pitchFamily="34" charset="0"/>
                          <a:cs typeface="Calibri" panose="020F0502020204030204" pitchFamily="34" charset="0"/>
                        </a:rPr>
                        <a:t>7.0%</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u="none" strike="noStrike" dirty="0">
                          <a:solidFill>
                            <a:srgbClr val="000000"/>
                          </a:solidFill>
                          <a:effectLst/>
                          <a:latin typeface="Calibri" panose="020F0502020204030204" pitchFamily="34" charset="0"/>
                          <a:cs typeface="Calibri" panose="020F0502020204030204" pitchFamily="34" charset="0"/>
                        </a:rPr>
                        <a:t>6.7%</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73730636"/>
                  </a:ext>
                </a:extLst>
              </a:tr>
              <a:tr h="246821">
                <a:tc>
                  <a:txBody>
                    <a:bodyPr/>
                    <a:lstStyle/>
                    <a:p>
                      <a:pPr algn="ctr" fontAlgn="b"/>
                      <a:r>
                        <a:rPr lang="en-GB" sz="1400" b="1" u="none" strike="noStrike" dirty="0">
                          <a:solidFill>
                            <a:srgbClr val="000000"/>
                          </a:solidFill>
                          <a:effectLst/>
                          <a:latin typeface="Calibri" panose="020F0502020204030204" pitchFamily="34" charset="0"/>
                          <a:cs typeface="Calibri" panose="020F0502020204030204" pitchFamily="34" charset="0"/>
                        </a:rPr>
                        <a:t>31-35</a:t>
                      </a:r>
                      <a:endParaRPr lang="en-GB" sz="1400" b="1"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b="0" i="0" u="none" strike="noStrike" dirty="0">
                          <a:solidFill>
                            <a:srgbClr val="000000"/>
                          </a:solidFill>
                          <a:effectLst/>
                          <a:latin typeface="Calibri" panose="020F0502020204030204" pitchFamily="34" charset="0"/>
                        </a:rPr>
                        <a:t>13,266</a:t>
                      </a: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u="none" strike="noStrike" dirty="0">
                          <a:solidFill>
                            <a:srgbClr val="000000"/>
                          </a:solidFill>
                          <a:effectLst/>
                          <a:latin typeface="Calibri" panose="020F0502020204030204" pitchFamily="34" charset="0"/>
                          <a:cs typeface="Calibri" panose="020F0502020204030204" pitchFamily="34" charset="0"/>
                        </a:rPr>
                        <a:t>8.4%</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u="none" strike="noStrike" dirty="0">
                          <a:solidFill>
                            <a:srgbClr val="000000"/>
                          </a:solidFill>
                          <a:effectLst/>
                          <a:latin typeface="Calibri" panose="020F0502020204030204" pitchFamily="34" charset="0"/>
                          <a:cs typeface="Calibri" panose="020F0502020204030204" pitchFamily="34" charset="0"/>
                        </a:rPr>
                        <a:t>7.0%</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79321498"/>
                  </a:ext>
                </a:extLst>
              </a:tr>
              <a:tr h="246821">
                <a:tc>
                  <a:txBody>
                    <a:bodyPr/>
                    <a:lstStyle/>
                    <a:p>
                      <a:pPr algn="ctr" fontAlgn="b"/>
                      <a:r>
                        <a:rPr lang="en-GB" sz="1400" b="1" u="none" strike="noStrike" dirty="0">
                          <a:solidFill>
                            <a:srgbClr val="000000"/>
                          </a:solidFill>
                          <a:effectLst/>
                          <a:latin typeface="Calibri" panose="020F0502020204030204" pitchFamily="34" charset="0"/>
                          <a:cs typeface="Calibri" panose="020F0502020204030204" pitchFamily="34" charset="0"/>
                        </a:rPr>
                        <a:t>36-40</a:t>
                      </a:r>
                      <a:endParaRPr lang="en-GB" sz="1400" b="1"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b="0" i="0" u="none" strike="noStrike">
                          <a:solidFill>
                            <a:srgbClr val="000000"/>
                          </a:solidFill>
                          <a:effectLst/>
                          <a:latin typeface="Calibri" panose="020F0502020204030204" pitchFamily="34" charset="0"/>
                        </a:rPr>
                        <a:t>14,754</a:t>
                      </a: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u="none" strike="noStrike">
                          <a:solidFill>
                            <a:srgbClr val="000000"/>
                          </a:solidFill>
                          <a:effectLst/>
                          <a:latin typeface="Calibri" panose="020F0502020204030204" pitchFamily="34" charset="0"/>
                          <a:cs typeface="Calibri" panose="020F0502020204030204" pitchFamily="34" charset="0"/>
                        </a:rPr>
                        <a:t>9.3%</a:t>
                      </a:r>
                      <a:endParaRPr lang="en-GB" sz="1400" b="0" i="0" u="none" strike="noStrike">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u="none" strike="noStrike" dirty="0">
                          <a:solidFill>
                            <a:srgbClr val="000000"/>
                          </a:solidFill>
                          <a:effectLst/>
                          <a:latin typeface="Calibri" panose="020F0502020204030204" pitchFamily="34" charset="0"/>
                          <a:cs typeface="Calibri" panose="020F0502020204030204" pitchFamily="34" charset="0"/>
                        </a:rPr>
                        <a:t>6.7%</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33903035"/>
                  </a:ext>
                </a:extLst>
              </a:tr>
              <a:tr h="246821">
                <a:tc>
                  <a:txBody>
                    <a:bodyPr/>
                    <a:lstStyle/>
                    <a:p>
                      <a:pPr algn="ctr" fontAlgn="b"/>
                      <a:r>
                        <a:rPr lang="en-GB" sz="1400" b="1" u="none" strike="noStrike" dirty="0">
                          <a:solidFill>
                            <a:srgbClr val="000000"/>
                          </a:solidFill>
                          <a:effectLst/>
                          <a:latin typeface="Calibri" panose="020F0502020204030204" pitchFamily="34" charset="0"/>
                          <a:cs typeface="Calibri" panose="020F0502020204030204" pitchFamily="34" charset="0"/>
                        </a:rPr>
                        <a:t>41-45</a:t>
                      </a:r>
                      <a:endParaRPr lang="en-GB" sz="1400" b="1"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b="0" i="0" u="none" strike="noStrike" dirty="0">
                          <a:solidFill>
                            <a:srgbClr val="000000"/>
                          </a:solidFill>
                          <a:effectLst/>
                          <a:latin typeface="Calibri" panose="020F0502020204030204" pitchFamily="34" charset="0"/>
                        </a:rPr>
                        <a:t>12,997</a:t>
                      </a: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u="none" strike="noStrike">
                          <a:solidFill>
                            <a:srgbClr val="000000"/>
                          </a:solidFill>
                          <a:effectLst/>
                          <a:latin typeface="Calibri" panose="020F0502020204030204" pitchFamily="34" charset="0"/>
                          <a:cs typeface="Calibri" panose="020F0502020204030204" pitchFamily="34" charset="0"/>
                        </a:rPr>
                        <a:t>8.2%</a:t>
                      </a:r>
                      <a:endParaRPr lang="en-GB" sz="1400" b="0" i="0" u="none" strike="noStrike">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u="none" strike="noStrike" dirty="0">
                          <a:solidFill>
                            <a:srgbClr val="000000"/>
                          </a:solidFill>
                          <a:effectLst/>
                          <a:latin typeface="Calibri" panose="020F0502020204030204" pitchFamily="34" charset="0"/>
                          <a:cs typeface="Calibri" panose="020F0502020204030204" pitchFamily="34" charset="0"/>
                        </a:rPr>
                        <a:t>6.2%</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8850147"/>
                  </a:ext>
                </a:extLst>
              </a:tr>
              <a:tr h="246821">
                <a:tc>
                  <a:txBody>
                    <a:bodyPr/>
                    <a:lstStyle/>
                    <a:p>
                      <a:pPr algn="ctr" fontAlgn="b"/>
                      <a:r>
                        <a:rPr lang="en-GB" sz="1400" b="1" u="none" strike="noStrike" dirty="0">
                          <a:solidFill>
                            <a:srgbClr val="000000"/>
                          </a:solidFill>
                          <a:effectLst/>
                          <a:latin typeface="Calibri" panose="020F0502020204030204" pitchFamily="34" charset="0"/>
                          <a:cs typeface="Calibri" panose="020F0502020204030204" pitchFamily="34" charset="0"/>
                        </a:rPr>
                        <a:t>46-50</a:t>
                      </a:r>
                      <a:endParaRPr lang="en-GB" sz="1400" b="1"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b="0" i="0" u="none" strike="noStrike" dirty="0">
                          <a:solidFill>
                            <a:srgbClr val="000000"/>
                          </a:solidFill>
                          <a:effectLst/>
                          <a:latin typeface="Calibri" panose="020F0502020204030204" pitchFamily="34" charset="0"/>
                        </a:rPr>
                        <a:t>10,774</a:t>
                      </a: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u="none" strike="noStrike" dirty="0">
                          <a:solidFill>
                            <a:srgbClr val="000000"/>
                          </a:solidFill>
                          <a:effectLst/>
                          <a:latin typeface="Calibri" panose="020F0502020204030204" pitchFamily="34" charset="0"/>
                          <a:cs typeface="Calibri" panose="020F0502020204030204" pitchFamily="34" charset="0"/>
                        </a:rPr>
                        <a:t>6.8%</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u="none" strike="noStrike" dirty="0">
                          <a:solidFill>
                            <a:srgbClr val="000000"/>
                          </a:solidFill>
                          <a:effectLst/>
                          <a:latin typeface="Calibri" panose="020F0502020204030204" pitchFamily="34" charset="0"/>
                          <a:cs typeface="Calibri" panose="020F0502020204030204" pitchFamily="34" charset="0"/>
                        </a:rPr>
                        <a:t>6.6%</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76642904"/>
                  </a:ext>
                </a:extLst>
              </a:tr>
              <a:tr h="246821">
                <a:tc>
                  <a:txBody>
                    <a:bodyPr/>
                    <a:lstStyle/>
                    <a:p>
                      <a:pPr algn="ctr" fontAlgn="b"/>
                      <a:r>
                        <a:rPr lang="en-GB" sz="1400" b="1" u="none" strike="noStrike" dirty="0">
                          <a:solidFill>
                            <a:srgbClr val="000000"/>
                          </a:solidFill>
                          <a:effectLst/>
                          <a:latin typeface="Calibri" panose="020F0502020204030204" pitchFamily="34" charset="0"/>
                          <a:cs typeface="Calibri" panose="020F0502020204030204" pitchFamily="34" charset="0"/>
                        </a:rPr>
                        <a:t>51-55</a:t>
                      </a:r>
                      <a:endParaRPr lang="en-GB" sz="1400" b="1"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b="0" i="0" u="none" strike="noStrike">
                          <a:solidFill>
                            <a:srgbClr val="000000"/>
                          </a:solidFill>
                          <a:effectLst/>
                          <a:latin typeface="Calibri" panose="020F0502020204030204" pitchFamily="34" charset="0"/>
                        </a:rPr>
                        <a:t>9,309</a:t>
                      </a: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u="none" strike="noStrike" dirty="0">
                          <a:solidFill>
                            <a:srgbClr val="000000"/>
                          </a:solidFill>
                          <a:effectLst/>
                          <a:latin typeface="Calibri" panose="020F0502020204030204" pitchFamily="34" charset="0"/>
                          <a:cs typeface="Calibri" panose="020F0502020204030204" pitchFamily="34" charset="0"/>
                        </a:rPr>
                        <a:t>5.9%</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u="none" strike="noStrike" dirty="0">
                          <a:solidFill>
                            <a:srgbClr val="000000"/>
                          </a:solidFill>
                          <a:effectLst/>
                          <a:latin typeface="Calibri" panose="020F0502020204030204" pitchFamily="34" charset="0"/>
                          <a:cs typeface="Calibri" panose="020F0502020204030204" pitchFamily="34" charset="0"/>
                        </a:rPr>
                        <a:t>6.9%</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1281644"/>
                  </a:ext>
                </a:extLst>
              </a:tr>
              <a:tr h="246821">
                <a:tc>
                  <a:txBody>
                    <a:bodyPr/>
                    <a:lstStyle/>
                    <a:p>
                      <a:pPr algn="ctr" fontAlgn="b"/>
                      <a:r>
                        <a:rPr lang="en-GB" sz="1400" b="1" u="none" strike="noStrike" dirty="0">
                          <a:solidFill>
                            <a:srgbClr val="000000"/>
                          </a:solidFill>
                          <a:effectLst/>
                          <a:latin typeface="Calibri" panose="020F0502020204030204" pitchFamily="34" charset="0"/>
                          <a:cs typeface="Calibri" panose="020F0502020204030204" pitchFamily="34" charset="0"/>
                        </a:rPr>
                        <a:t>56-60</a:t>
                      </a:r>
                      <a:endParaRPr lang="en-GB" sz="1400" b="1"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b="0" i="0" u="none" strike="noStrike">
                          <a:solidFill>
                            <a:srgbClr val="000000"/>
                          </a:solidFill>
                          <a:effectLst/>
                          <a:latin typeface="Calibri" panose="020F0502020204030204" pitchFamily="34" charset="0"/>
                        </a:rPr>
                        <a:t>7,702</a:t>
                      </a: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u="none" strike="noStrike" dirty="0">
                          <a:solidFill>
                            <a:srgbClr val="000000"/>
                          </a:solidFill>
                          <a:effectLst/>
                          <a:latin typeface="Calibri" panose="020F0502020204030204" pitchFamily="34" charset="0"/>
                          <a:cs typeface="Calibri" panose="020F0502020204030204" pitchFamily="34" charset="0"/>
                        </a:rPr>
                        <a:t>4.9%</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u="none" strike="noStrike">
                          <a:solidFill>
                            <a:srgbClr val="000000"/>
                          </a:solidFill>
                          <a:effectLst/>
                          <a:latin typeface="Calibri" panose="020F0502020204030204" pitchFamily="34" charset="0"/>
                          <a:cs typeface="Calibri" panose="020F0502020204030204" pitchFamily="34" charset="0"/>
                        </a:rPr>
                        <a:t>6.6%</a:t>
                      </a:r>
                      <a:endParaRPr lang="en-GB" sz="1400" b="0" i="0" u="none" strike="noStrike">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71533432"/>
                  </a:ext>
                </a:extLst>
              </a:tr>
              <a:tr h="246821">
                <a:tc>
                  <a:txBody>
                    <a:bodyPr/>
                    <a:lstStyle/>
                    <a:p>
                      <a:pPr algn="ctr" fontAlgn="b"/>
                      <a:r>
                        <a:rPr lang="en-GB" sz="1400" b="1" u="none" strike="noStrike" dirty="0">
                          <a:solidFill>
                            <a:srgbClr val="000000"/>
                          </a:solidFill>
                          <a:effectLst/>
                          <a:latin typeface="Calibri" panose="020F0502020204030204" pitchFamily="34" charset="0"/>
                          <a:cs typeface="Calibri" panose="020F0502020204030204" pitchFamily="34" charset="0"/>
                        </a:rPr>
                        <a:t>61-65</a:t>
                      </a:r>
                      <a:endParaRPr lang="en-GB" sz="1400" b="1"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b="0" i="0" u="none" strike="noStrike" dirty="0">
                          <a:solidFill>
                            <a:srgbClr val="000000"/>
                          </a:solidFill>
                          <a:effectLst/>
                          <a:latin typeface="Calibri" panose="020F0502020204030204" pitchFamily="34" charset="0"/>
                        </a:rPr>
                        <a:t>6,269</a:t>
                      </a: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u="none" strike="noStrike">
                          <a:solidFill>
                            <a:srgbClr val="000000"/>
                          </a:solidFill>
                          <a:effectLst/>
                          <a:latin typeface="Calibri" panose="020F0502020204030204" pitchFamily="34" charset="0"/>
                          <a:cs typeface="Calibri" panose="020F0502020204030204" pitchFamily="34" charset="0"/>
                        </a:rPr>
                        <a:t>4.0%</a:t>
                      </a:r>
                      <a:endParaRPr lang="en-GB" sz="1400" b="0" i="0" u="none" strike="noStrike">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u="none" strike="noStrike" dirty="0">
                          <a:solidFill>
                            <a:srgbClr val="000000"/>
                          </a:solidFill>
                          <a:effectLst/>
                          <a:latin typeface="Calibri" panose="020F0502020204030204" pitchFamily="34" charset="0"/>
                          <a:cs typeface="Calibri" panose="020F0502020204030204" pitchFamily="34" charset="0"/>
                        </a:rPr>
                        <a:t>5.5%</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26136843"/>
                  </a:ext>
                </a:extLst>
              </a:tr>
              <a:tr h="246821">
                <a:tc>
                  <a:txBody>
                    <a:bodyPr/>
                    <a:lstStyle/>
                    <a:p>
                      <a:pPr algn="ctr" fontAlgn="b"/>
                      <a:r>
                        <a:rPr lang="en-GB" sz="1400" b="1" u="none" strike="noStrike" dirty="0">
                          <a:solidFill>
                            <a:srgbClr val="000000"/>
                          </a:solidFill>
                          <a:effectLst/>
                          <a:latin typeface="Calibri" panose="020F0502020204030204" pitchFamily="34" charset="0"/>
                          <a:cs typeface="Calibri" panose="020F0502020204030204" pitchFamily="34" charset="0"/>
                        </a:rPr>
                        <a:t>66-70</a:t>
                      </a:r>
                      <a:endParaRPr lang="en-GB" sz="1400" b="1"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b="0" i="0" u="none" strike="noStrike" dirty="0">
                          <a:solidFill>
                            <a:srgbClr val="000000"/>
                          </a:solidFill>
                          <a:effectLst/>
                          <a:latin typeface="Calibri" panose="020F0502020204030204" pitchFamily="34" charset="0"/>
                        </a:rPr>
                        <a:t>4,846</a:t>
                      </a: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u="none" strike="noStrike" dirty="0">
                          <a:solidFill>
                            <a:srgbClr val="000000"/>
                          </a:solidFill>
                          <a:effectLst/>
                          <a:latin typeface="Calibri" panose="020F0502020204030204" pitchFamily="34" charset="0"/>
                          <a:cs typeface="Calibri" panose="020F0502020204030204" pitchFamily="34" charset="0"/>
                        </a:rPr>
                        <a:t>3.1%</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u="none" strike="noStrike" dirty="0">
                          <a:solidFill>
                            <a:srgbClr val="000000"/>
                          </a:solidFill>
                          <a:effectLst/>
                          <a:latin typeface="Calibri" panose="020F0502020204030204" pitchFamily="34" charset="0"/>
                          <a:cs typeface="Calibri" panose="020F0502020204030204" pitchFamily="34" charset="0"/>
                        </a:rPr>
                        <a:t>4.8%</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00360509"/>
                  </a:ext>
                </a:extLst>
              </a:tr>
              <a:tr h="246821">
                <a:tc>
                  <a:txBody>
                    <a:bodyPr/>
                    <a:lstStyle/>
                    <a:p>
                      <a:pPr algn="ctr" fontAlgn="b"/>
                      <a:r>
                        <a:rPr lang="en-GB" sz="1400" b="1" u="none" strike="noStrike" dirty="0">
                          <a:solidFill>
                            <a:srgbClr val="000000"/>
                          </a:solidFill>
                          <a:effectLst/>
                          <a:latin typeface="Calibri" panose="020F0502020204030204" pitchFamily="34" charset="0"/>
                          <a:cs typeface="Calibri" panose="020F0502020204030204" pitchFamily="34" charset="0"/>
                        </a:rPr>
                        <a:t>71-75</a:t>
                      </a:r>
                      <a:endParaRPr lang="en-GB" sz="1400" b="1"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b="0" i="0" u="none" strike="noStrike" dirty="0">
                          <a:solidFill>
                            <a:srgbClr val="000000"/>
                          </a:solidFill>
                          <a:effectLst/>
                          <a:latin typeface="Calibri" panose="020F0502020204030204" pitchFamily="34" charset="0"/>
                        </a:rPr>
                        <a:t>3,500</a:t>
                      </a: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u="none" strike="noStrike" dirty="0">
                          <a:solidFill>
                            <a:srgbClr val="000000"/>
                          </a:solidFill>
                          <a:effectLst/>
                          <a:latin typeface="Calibri" panose="020F0502020204030204" pitchFamily="34" charset="0"/>
                          <a:cs typeface="Calibri" panose="020F0502020204030204" pitchFamily="34" charset="0"/>
                        </a:rPr>
                        <a:t>2.2%</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u="none" strike="noStrike" dirty="0">
                          <a:solidFill>
                            <a:srgbClr val="000000"/>
                          </a:solidFill>
                          <a:effectLst/>
                          <a:latin typeface="Calibri" panose="020F0502020204030204" pitchFamily="34" charset="0"/>
                          <a:cs typeface="Calibri" panose="020F0502020204030204" pitchFamily="34" charset="0"/>
                        </a:rPr>
                        <a:t>4.8%</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24178064"/>
                  </a:ext>
                </a:extLst>
              </a:tr>
              <a:tr h="246821">
                <a:tc>
                  <a:txBody>
                    <a:bodyPr/>
                    <a:lstStyle/>
                    <a:p>
                      <a:pPr algn="ctr" fontAlgn="b"/>
                      <a:r>
                        <a:rPr lang="en-GB" sz="1400" b="1" u="none" strike="noStrike" dirty="0">
                          <a:solidFill>
                            <a:srgbClr val="000000"/>
                          </a:solidFill>
                          <a:effectLst/>
                          <a:latin typeface="Calibri" panose="020F0502020204030204" pitchFamily="34" charset="0"/>
                          <a:cs typeface="Calibri" panose="020F0502020204030204" pitchFamily="34" charset="0"/>
                        </a:rPr>
                        <a:t>76-80</a:t>
                      </a:r>
                      <a:endParaRPr lang="en-GB" sz="1400" b="1"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b="0" i="0" u="none" strike="noStrike">
                          <a:solidFill>
                            <a:srgbClr val="000000"/>
                          </a:solidFill>
                          <a:effectLst/>
                          <a:latin typeface="Calibri" panose="020F0502020204030204" pitchFamily="34" charset="0"/>
                        </a:rPr>
                        <a:t>2,421</a:t>
                      </a: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u="none" strike="noStrike" dirty="0">
                          <a:solidFill>
                            <a:srgbClr val="000000"/>
                          </a:solidFill>
                          <a:effectLst/>
                          <a:latin typeface="Calibri" panose="020F0502020204030204" pitchFamily="34" charset="0"/>
                          <a:cs typeface="Calibri" panose="020F0502020204030204" pitchFamily="34" charset="0"/>
                        </a:rPr>
                        <a:t>1.5%</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u="none" strike="noStrike" dirty="0">
                          <a:solidFill>
                            <a:srgbClr val="000000"/>
                          </a:solidFill>
                          <a:effectLst/>
                          <a:latin typeface="Calibri" panose="020F0502020204030204" pitchFamily="34" charset="0"/>
                          <a:cs typeface="Calibri" panose="020F0502020204030204" pitchFamily="34" charset="0"/>
                        </a:rPr>
                        <a:t>3.4%</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38532086"/>
                  </a:ext>
                </a:extLst>
              </a:tr>
              <a:tr h="246821">
                <a:tc>
                  <a:txBody>
                    <a:bodyPr/>
                    <a:lstStyle/>
                    <a:p>
                      <a:pPr algn="ctr" fontAlgn="b"/>
                      <a:r>
                        <a:rPr lang="en-GB" sz="1400" b="1" u="none" strike="noStrike" dirty="0">
                          <a:solidFill>
                            <a:srgbClr val="000000"/>
                          </a:solidFill>
                          <a:effectLst/>
                          <a:latin typeface="Calibri" panose="020F0502020204030204" pitchFamily="34" charset="0"/>
                          <a:cs typeface="Calibri" panose="020F0502020204030204" pitchFamily="34" charset="0"/>
                        </a:rPr>
                        <a:t>81-85</a:t>
                      </a:r>
                      <a:endParaRPr lang="en-GB" sz="1400" b="1"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b="0" i="0" u="none" strike="noStrike">
                          <a:solidFill>
                            <a:srgbClr val="000000"/>
                          </a:solidFill>
                          <a:effectLst/>
                          <a:latin typeface="Calibri" panose="020F0502020204030204" pitchFamily="34" charset="0"/>
                        </a:rPr>
                        <a:t>1,822</a:t>
                      </a: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u="none" strike="noStrike" dirty="0">
                          <a:solidFill>
                            <a:srgbClr val="000000"/>
                          </a:solidFill>
                          <a:effectLst/>
                          <a:latin typeface="Calibri" panose="020F0502020204030204" pitchFamily="34" charset="0"/>
                          <a:cs typeface="Calibri" panose="020F0502020204030204" pitchFamily="34" charset="0"/>
                        </a:rPr>
                        <a:t>1.1%</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u="none" strike="noStrike" dirty="0">
                          <a:solidFill>
                            <a:srgbClr val="000000"/>
                          </a:solidFill>
                          <a:effectLst/>
                          <a:latin typeface="Calibri" panose="020F0502020204030204" pitchFamily="34" charset="0"/>
                          <a:cs typeface="Calibri" panose="020F0502020204030204" pitchFamily="34" charset="0"/>
                        </a:rPr>
                        <a:t>2.4%</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40256779"/>
                  </a:ext>
                </a:extLst>
              </a:tr>
              <a:tr h="246821">
                <a:tc>
                  <a:txBody>
                    <a:bodyPr/>
                    <a:lstStyle/>
                    <a:p>
                      <a:pPr algn="ctr" fontAlgn="b"/>
                      <a:r>
                        <a:rPr lang="en-GB" sz="1400" b="1" u="none" strike="noStrike" dirty="0">
                          <a:solidFill>
                            <a:srgbClr val="000000"/>
                          </a:solidFill>
                          <a:effectLst/>
                          <a:latin typeface="Calibri" panose="020F0502020204030204" pitchFamily="34" charset="0"/>
                          <a:cs typeface="Calibri" panose="020F0502020204030204" pitchFamily="34" charset="0"/>
                        </a:rPr>
                        <a:t>86-90</a:t>
                      </a:r>
                      <a:endParaRPr lang="en-GB" sz="1400" b="1"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b="0" i="0" u="none" strike="noStrike">
                          <a:solidFill>
                            <a:srgbClr val="000000"/>
                          </a:solidFill>
                          <a:effectLst/>
                          <a:latin typeface="Calibri" panose="020F0502020204030204" pitchFamily="34" charset="0"/>
                        </a:rPr>
                        <a:t>1,129</a:t>
                      </a: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u="none" strike="noStrike" dirty="0">
                          <a:solidFill>
                            <a:srgbClr val="000000"/>
                          </a:solidFill>
                          <a:effectLst/>
                          <a:latin typeface="Calibri" panose="020F0502020204030204" pitchFamily="34" charset="0"/>
                          <a:cs typeface="Calibri" panose="020F0502020204030204" pitchFamily="34" charset="0"/>
                        </a:rPr>
                        <a:t>0.7%</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u="none" strike="noStrike" dirty="0">
                          <a:solidFill>
                            <a:srgbClr val="000000"/>
                          </a:solidFill>
                          <a:effectLst/>
                          <a:latin typeface="Calibri" panose="020F0502020204030204" pitchFamily="34" charset="0"/>
                          <a:cs typeface="Calibri" panose="020F0502020204030204" pitchFamily="34" charset="0"/>
                        </a:rPr>
                        <a:t>1.4%</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08356434"/>
                  </a:ext>
                </a:extLst>
              </a:tr>
              <a:tr h="246821">
                <a:tc>
                  <a:txBody>
                    <a:bodyPr/>
                    <a:lstStyle/>
                    <a:p>
                      <a:pPr algn="ctr" fontAlgn="b"/>
                      <a:r>
                        <a:rPr lang="en-GB" sz="1400" b="1" u="none" strike="noStrike" dirty="0">
                          <a:solidFill>
                            <a:srgbClr val="000000"/>
                          </a:solidFill>
                          <a:effectLst/>
                          <a:latin typeface="Calibri" panose="020F0502020204030204" pitchFamily="34" charset="0"/>
                          <a:cs typeface="Calibri" panose="020F0502020204030204" pitchFamily="34" charset="0"/>
                        </a:rPr>
                        <a:t>91-95</a:t>
                      </a:r>
                      <a:endParaRPr lang="en-GB" sz="1400" b="1"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b="0" i="0" u="none" strike="noStrike">
                          <a:solidFill>
                            <a:srgbClr val="000000"/>
                          </a:solidFill>
                          <a:effectLst/>
                          <a:latin typeface="Calibri" panose="020F0502020204030204" pitchFamily="34" charset="0"/>
                        </a:rPr>
                        <a:t>397</a:t>
                      </a: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u="none" strike="noStrike" dirty="0">
                          <a:solidFill>
                            <a:srgbClr val="000000"/>
                          </a:solidFill>
                          <a:effectLst/>
                          <a:latin typeface="Calibri" panose="020F0502020204030204" pitchFamily="34" charset="0"/>
                          <a:cs typeface="Calibri" panose="020F0502020204030204" pitchFamily="34" charset="0"/>
                        </a:rPr>
                        <a:t>0.3%</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u="none" strike="noStrike" dirty="0">
                          <a:solidFill>
                            <a:srgbClr val="000000"/>
                          </a:solidFill>
                          <a:effectLst/>
                          <a:latin typeface="Calibri" panose="020F0502020204030204" pitchFamily="34" charset="0"/>
                          <a:cs typeface="Calibri" panose="020F0502020204030204" pitchFamily="34" charset="0"/>
                        </a:rPr>
                        <a:t>0.5%</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90552505"/>
                  </a:ext>
                </a:extLst>
              </a:tr>
              <a:tr h="246821">
                <a:tc>
                  <a:txBody>
                    <a:bodyPr/>
                    <a:lstStyle/>
                    <a:p>
                      <a:pPr algn="ctr" fontAlgn="b"/>
                      <a:r>
                        <a:rPr lang="en-GB" sz="1400" b="1" u="none" strike="noStrike" dirty="0">
                          <a:solidFill>
                            <a:srgbClr val="000000"/>
                          </a:solidFill>
                          <a:effectLst/>
                          <a:latin typeface="Calibri" panose="020F0502020204030204" pitchFamily="34" charset="0"/>
                          <a:cs typeface="Calibri" panose="020F0502020204030204" pitchFamily="34" charset="0"/>
                        </a:rPr>
                        <a:t>96+</a:t>
                      </a:r>
                      <a:endParaRPr lang="en-GB" sz="1400" b="1"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b="0" i="0" u="none" strike="noStrike" dirty="0">
                          <a:solidFill>
                            <a:srgbClr val="000000"/>
                          </a:solidFill>
                          <a:effectLst/>
                          <a:latin typeface="Calibri" panose="020F0502020204030204" pitchFamily="34" charset="0"/>
                        </a:rPr>
                        <a:t>85</a:t>
                      </a: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u="none" strike="noStrike" dirty="0">
                          <a:solidFill>
                            <a:srgbClr val="000000"/>
                          </a:solidFill>
                          <a:effectLst/>
                          <a:latin typeface="Calibri" panose="020F0502020204030204" pitchFamily="34" charset="0"/>
                          <a:cs typeface="Calibri" panose="020F0502020204030204" pitchFamily="34" charset="0"/>
                        </a:rPr>
                        <a:t>0.1%</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u="none" strike="noStrike" dirty="0">
                          <a:solidFill>
                            <a:srgbClr val="000000"/>
                          </a:solidFill>
                          <a:effectLst/>
                          <a:latin typeface="Calibri" panose="020F0502020204030204" pitchFamily="34" charset="0"/>
                          <a:cs typeface="Calibri" panose="020F0502020204030204" pitchFamily="34" charset="0"/>
                        </a:rPr>
                        <a:t>0.1%</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4579" marR="4579" marT="4579"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20699174"/>
                  </a:ext>
                </a:extLst>
              </a:tr>
            </a:tbl>
          </a:graphicData>
        </a:graphic>
      </p:graphicFrame>
      <p:sp>
        <p:nvSpPr>
          <p:cNvPr id="9" name="Flowchart: Connector 8">
            <a:extLst>
              <a:ext uri="{FF2B5EF4-FFF2-40B4-BE49-F238E27FC236}">
                <a16:creationId xmlns:a16="http://schemas.microsoft.com/office/drawing/2014/main" id="{0D5A65A8-F378-489B-8676-26608F65336A}"/>
              </a:ext>
              <a:ext uri="{C183D7F6-B498-43B3-948B-1728B52AA6E4}">
                <adec:decorative xmlns:adec="http://schemas.microsoft.com/office/drawing/2017/decorative" val="1"/>
              </a:ext>
            </a:extLst>
          </p:cNvPr>
          <p:cNvSpPr>
            <a:spLocks noChangeAspect="1"/>
          </p:cNvSpPr>
          <p:nvPr/>
        </p:nvSpPr>
        <p:spPr>
          <a:xfrm>
            <a:off x="5785880" y="260714"/>
            <a:ext cx="1000492" cy="946452"/>
          </a:xfrm>
          <a:prstGeom prst="flowChartConnector">
            <a:avLst/>
          </a:prstGeom>
          <a:solidFill>
            <a:schemeClr val="tx1"/>
          </a:solidFill>
          <a:ln w="25400">
            <a:solidFill>
              <a:srgbClr val="FAFAF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10" name="Graphic 9">
            <a:extLst>
              <a:ext uri="{FF2B5EF4-FFF2-40B4-BE49-F238E27FC236}">
                <a16:creationId xmlns:a16="http://schemas.microsoft.com/office/drawing/2014/main" id="{620E20B8-34C0-4735-80BE-C2C614CE3E2E}"/>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5933660" y="381813"/>
            <a:ext cx="704932" cy="704932"/>
          </a:xfrm>
          <a:prstGeom prst="rect">
            <a:avLst/>
          </a:prstGeom>
        </p:spPr>
      </p:pic>
    </p:spTree>
    <p:extLst>
      <p:ext uri="{BB962C8B-B14F-4D97-AF65-F5344CB8AC3E}">
        <p14:creationId xmlns:p14="http://schemas.microsoft.com/office/powerpoint/2010/main" val="34381815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8E26B2F-9DC3-DAFD-206E-BF14CF7E5FD4}"/>
              </a:ext>
            </a:extLst>
          </p:cNvPr>
          <p:cNvSpPr>
            <a:spLocks noGrp="1"/>
          </p:cNvSpPr>
          <p:nvPr>
            <p:ph type="title" idx="4294967295"/>
          </p:nvPr>
        </p:nvSpPr>
        <p:spPr>
          <a:xfrm>
            <a:off x="451884" y="387568"/>
            <a:ext cx="11288229" cy="698499"/>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800" b="0" i="0" u="none" strike="noStrike" kern="1200" cap="none" spc="0" normalizeH="0" baseline="0" noProof="0" dirty="0">
                <a:ln>
                  <a:noFill/>
                </a:ln>
                <a:solidFill>
                  <a:schemeClr val="lt1"/>
                </a:solidFill>
                <a:effectLst/>
                <a:uLnTx/>
                <a:uFillTx/>
                <a:latin typeface="+mn-lt"/>
                <a:ea typeface="+mn-ea"/>
                <a:cs typeface="+mn-cs"/>
              </a:rPr>
              <a:t>Age</a:t>
            </a:r>
          </a:p>
        </p:txBody>
      </p:sp>
      <p:graphicFrame>
        <p:nvGraphicFramePr>
          <p:cNvPr id="3" name="Table 2">
            <a:extLst>
              <a:ext uri="{FF2B5EF4-FFF2-40B4-BE49-F238E27FC236}">
                <a16:creationId xmlns:a16="http://schemas.microsoft.com/office/drawing/2014/main" id="{A701546D-1709-084D-A388-BD1231F5694B}"/>
              </a:ext>
            </a:extLst>
          </p:cNvPr>
          <p:cNvGraphicFramePr>
            <a:graphicFrameLocks noGrp="1"/>
          </p:cNvGraphicFramePr>
          <p:nvPr>
            <p:extLst>
              <p:ext uri="{D42A27DB-BD31-4B8C-83A1-F6EECF244321}">
                <p14:modId xmlns:p14="http://schemas.microsoft.com/office/powerpoint/2010/main" val="4161077716"/>
              </p:ext>
            </p:extLst>
          </p:nvPr>
        </p:nvGraphicFramePr>
        <p:xfrm>
          <a:off x="3331884" y="1544479"/>
          <a:ext cx="5528232" cy="1631215"/>
        </p:xfrm>
        <a:graphic>
          <a:graphicData uri="http://schemas.openxmlformats.org/drawingml/2006/table">
            <a:tbl>
              <a:tblPr firstRow="1">
                <a:tableStyleId>{7E9639D4-E3E2-4D34-9284-5A2195B3D0D7}</a:tableStyleId>
              </a:tblPr>
              <a:tblGrid>
                <a:gridCol w="1382058">
                  <a:extLst>
                    <a:ext uri="{9D8B030D-6E8A-4147-A177-3AD203B41FA5}">
                      <a16:colId xmlns:a16="http://schemas.microsoft.com/office/drawing/2014/main" val="2971351108"/>
                    </a:ext>
                  </a:extLst>
                </a:gridCol>
                <a:gridCol w="1382058">
                  <a:extLst>
                    <a:ext uri="{9D8B030D-6E8A-4147-A177-3AD203B41FA5}">
                      <a16:colId xmlns:a16="http://schemas.microsoft.com/office/drawing/2014/main" val="3152427618"/>
                    </a:ext>
                  </a:extLst>
                </a:gridCol>
                <a:gridCol w="1382058">
                  <a:extLst>
                    <a:ext uri="{9D8B030D-6E8A-4147-A177-3AD203B41FA5}">
                      <a16:colId xmlns:a16="http://schemas.microsoft.com/office/drawing/2014/main" val="4093898700"/>
                    </a:ext>
                  </a:extLst>
                </a:gridCol>
                <a:gridCol w="1382058">
                  <a:extLst>
                    <a:ext uri="{9D8B030D-6E8A-4147-A177-3AD203B41FA5}">
                      <a16:colId xmlns:a16="http://schemas.microsoft.com/office/drawing/2014/main" val="2185995472"/>
                    </a:ext>
                  </a:extLst>
                </a:gridCol>
              </a:tblGrid>
              <a:tr h="652486">
                <a:tc>
                  <a:txBody>
                    <a:bodyPr/>
                    <a:lstStyle/>
                    <a:p>
                      <a:pPr algn="l" fontAlgn="b"/>
                      <a:r>
                        <a:rPr lang="en-GB" sz="1400" b="1" i="0" u="none" strike="noStrike" dirty="0">
                          <a:solidFill>
                            <a:schemeClr val="bg1"/>
                          </a:solidFill>
                          <a:effectLst/>
                          <a:latin typeface="Calibri" panose="020F0502020204030204" pitchFamily="34" charset="0"/>
                          <a:cs typeface="Calibri" panose="020F0502020204030204" pitchFamily="34" charset="0"/>
                        </a:rPr>
                        <a:t>Age Group</a:t>
                      </a:r>
                    </a:p>
                  </a:txBody>
                  <a:tcPr marL="6350" marR="6350" marT="6350" marB="0" anchor="ctr">
                    <a:lnL w="12700" cap="flat" cmpd="sng" algn="ctr">
                      <a:solidFill>
                        <a:schemeClr val="bg2"/>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fontAlgn="b"/>
                      <a:r>
                        <a:rPr lang="en-GB" sz="1400" b="1" i="0" u="none" strike="noStrike" dirty="0">
                          <a:solidFill>
                            <a:schemeClr val="bg1"/>
                          </a:solidFill>
                          <a:effectLst/>
                          <a:latin typeface="Calibri" panose="020F0502020204030204" pitchFamily="34" charset="0"/>
                          <a:cs typeface="Calibri" panose="020F0502020204030204" pitchFamily="34" charset="0"/>
                        </a:rPr>
                        <a:t>Slough</a:t>
                      </a:r>
                    </a:p>
                    <a:p>
                      <a:pPr algn="ctr" fontAlgn="b"/>
                      <a:r>
                        <a:rPr lang="en-GB" sz="1400" b="1" u="none" strike="noStrike" dirty="0">
                          <a:solidFill>
                            <a:schemeClr val="bg1"/>
                          </a:solidFill>
                          <a:effectLst/>
                          <a:latin typeface="Calibri" panose="020F0502020204030204" pitchFamily="34" charset="0"/>
                          <a:cs typeface="Calibri" panose="020F0502020204030204" pitchFamily="34" charset="0"/>
                        </a:rPr>
                        <a:t>Count</a:t>
                      </a:r>
                      <a:endParaRPr lang="en-GB" sz="1400" b="1" i="0" u="none" strike="noStrike" dirty="0">
                        <a:solidFill>
                          <a:schemeClr val="bg1"/>
                        </a:solidFill>
                        <a:effectLst/>
                        <a:latin typeface="Calibri" panose="020F0502020204030204" pitchFamily="34" charset="0"/>
                        <a:cs typeface="Calibri" panose="020F0502020204030204" pitchFamily="34" charset="0"/>
                      </a:endParaRPr>
                    </a:p>
                  </a:txBody>
                  <a:tcPr marL="6350" marR="6350" marT="635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fontAlgn="b"/>
                      <a:r>
                        <a:rPr lang="en-GB" sz="1400" b="1" u="none" strike="noStrike" dirty="0">
                          <a:solidFill>
                            <a:schemeClr val="bg1"/>
                          </a:solidFill>
                          <a:effectLst/>
                          <a:latin typeface="Calibri" panose="020F0502020204030204" pitchFamily="34" charset="0"/>
                          <a:cs typeface="Calibri" panose="020F0502020204030204" pitchFamily="34" charset="0"/>
                        </a:rPr>
                        <a:t>Slough</a:t>
                      </a:r>
                    </a:p>
                    <a:p>
                      <a:pPr algn="ctr" fontAlgn="b"/>
                      <a:r>
                        <a:rPr lang="en-GB" sz="1400" b="1" u="none" strike="noStrike" dirty="0">
                          <a:solidFill>
                            <a:schemeClr val="bg1"/>
                          </a:solidFill>
                          <a:effectLst/>
                          <a:latin typeface="Calibri" panose="020F0502020204030204" pitchFamily="34" charset="0"/>
                          <a:cs typeface="Calibri" panose="020F0502020204030204" pitchFamily="34" charset="0"/>
                        </a:rPr>
                        <a:t>%</a:t>
                      </a:r>
                      <a:endParaRPr lang="en-GB" sz="1400" b="1" i="0" u="none" strike="noStrike" dirty="0">
                        <a:solidFill>
                          <a:schemeClr val="bg1"/>
                        </a:solidFill>
                        <a:effectLst/>
                        <a:latin typeface="Calibri" panose="020F0502020204030204" pitchFamily="34" charset="0"/>
                        <a:cs typeface="Calibri" panose="020F0502020204030204" pitchFamily="34" charset="0"/>
                      </a:endParaRPr>
                    </a:p>
                  </a:txBody>
                  <a:tcPr marL="6350" marR="6350" marT="635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fontAlgn="b"/>
                      <a:r>
                        <a:rPr lang="en-GB" sz="1400" b="1" u="none" strike="noStrike" dirty="0">
                          <a:solidFill>
                            <a:schemeClr val="bg1"/>
                          </a:solidFill>
                          <a:effectLst/>
                          <a:latin typeface="Calibri" panose="020F0502020204030204" pitchFamily="34" charset="0"/>
                          <a:cs typeface="Calibri" panose="020F0502020204030204" pitchFamily="34" charset="0"/>
                        </a:rPr>
                        <a:t>England</a:t>
                      </a:r>
                    </a:p>
                    <a:p>
                      <a:pPr algn="ctr" fontAlgn="b"/>
                      <a:r>
                        <a:rPr lang="en-GB" sz="1400" b="1" u="none" strike="noStrike" dirty="0">
                          <a:solidFill>
                            <a:schemeClr val="bg1"/>
                          </a:solidFill>
                          <a:effectLst/>
                          <a:latin typeface="Calibri" panose="020F0502020204030204" pitchFamily="34" charset="0"/>
                          <a:cs typeface="Calibri" panose="020F0502020204030204" pitchFamily="34" charset="0"/>
                        </a:rPr>
                        <a:t>%</a:t>
                      </a:r>
                      <a:endParaRPr lang="en-GB" sz="1400" b="1" i="0" u="none" strike="noStrike" dirty="0">
                        <a:solidFill>
                          <a:schemeClr val="bg1"/>
                        </a:solidFill>
                        <a:effectLst/>
                        <a:latin typeface="Calibri" panose="020F0502020204030204" pitchFamily="34" charset="0"/>
                        <a:cs typeface="Calibri" panose="020F0502020204030204" pitchFamily="34" charset="0"/>
                      </a:endParaRPr>
                    </a:p>
                  </a:txBody>
                  <a:tcPr marL="6350" marR="6350" marT="635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extLst>
                  <a:ext uri="{0D108BD9-81ED-4DB2-BD59-A6C34878D82A}">
                    <a16:rowId xmlns:a16="http://schemas.microsoft.com/office/drawing/2014/main" val="1828081863"/>
                  </a:ext>
                </a:extLst>
              </a:tr>
              <a:tr h="326243">
                <a:tc>
                  <a:txBody>
                    <a:bodyPr/>
                    <a:lstStyle/>
                    <a:p>
                      <a:pPr algn="l" fontAlgn="b"/>
                      <a:r>
                        <a:rPr lang="en-GB" sz="1400" u="none" strike="noStrike" dirty="0">
                          <a:solidFill>
                            <a:srgbClr val="000000"/>
                          </a:solidFill>
                          <a:effectLst/>
                          <a:latin typeface="Calibri" panose="020F0502020204030204" pitchFamily="34" charset="0"/>
                          <a:cs typeface="Calibri" panose="020F0502020204030204" pitchFamily="34" charset="0"/>
                        </a:rPr>
                        <a:t>0-15</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400" u="none" strike="noStrike" dirty="0">
                          <a:solidFill>
                            <a:srgbClr val="000000"/>
                          </a:solidFill>
                          <a:effectLst/>
                          <a:latin typeface="Calibri" panose="020F0502020204030204" pitchFamily="34" charset="0"/>
                          <a:cs typeface="Calibri" panose="020F0502020204030204" pitchFamily="34" charset="0"/>
                        </a:rPr>
                        <a:t>39,568</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6350" marR="6350" marT="635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400" u="none" strike="noStrike" dirty="0">
                          <a:solidFill>
                            <a:srgbClr val="000000"/>
                          </a:solidFill>
                          <a:effectLst/>
                          <a:latin typeface="Calibri" panose="020F0502020204030204" pitchFamily="34" charset="0"/>
                          <a:cs typeface="Calibri" panose="020F0502020204030204" pitchFamily="34" charset="0"/>
                        </a:rPr>
                        <a:t>25.0%</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6350" marR="6350" marT="635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400" u="none" strike="noStrike">
                          <a:solidFill>
                            <a:srgbClr val="000000"/>
                          </a:solidFill>
                          <a:effectLst/>
                          <a:latin typeface="Calibri" panose="020F0502020204030204" pitchFamily="34" charset="0"/>
                          <a:cs typeface="Calibri" panose="020F0502020204030204" pitchFamily="34" charset="0"/>
                        </a:rPr>
                        <a:t>18.6%</a:t>
                      </a:r>
                      <a:endParaRPr lang="en-GB" sz="1400" b="0" i="0" u="none" strike="noStrike">
                        <a:solidFill>
                          <a:srgbClr val="000000"/>
                        </a:solidFill>
                        <a:effectLst/>
                        <a:latin typeface="Calibri" panose="020F0502020204030204" pitchFamily="34" charset="0"/>
                        <a:cs typeface="Calibri" panose="020F0502020204030204" pitchFamily="34" charset="0"/>
                      </a:endParaRPr>
                    </a:p>
                  </a:txBody>
                  <a:tcPr marL="6350" marR="6350" marT="635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15509184"/>
                  </a:ext>
                </a:extLst>
              </a:tr>
              <a:tr h="326243">
                <a:tc>
                  <a:txBody>
                    <a:bodyPr/>
                    <a:lstStyle/>
                    <a:p>
                      <a:pPr algn="l" fontAlgn="b"/>
                      <a:r>
                        <a:rPr lang="en-GB" sz="1400" u="none" strike="noStrike">
                          <a:solidFill>
                            <a:srgbClr val="000000"/>
                          </a:solidFill>
                          <a:effectLst/>
                          <a:latin typeface="Calibri" panose="020F0502020204030204" pitchFamily="34" charset="0"/>
                          <a:cs typeface="Calibri" panose="020F0502020204030204" pitchFamily="34" charset="0"/>
                        </a:rPr>
                        <a:t>16-64</a:t>
                      </a:r>
                      <a:endParaRPr lang="en-GB" sz="1400" b="0" i="0" u="none" strike="noStrike">
                        <a:solidFill>
                          <a:srgbClr val="000000"/>
                        </a:solidFill>
                        <a:effectLst/>
                        <a:latin typeface="Calibri" panose="020F0502020204030204" pitchFamily="34" charset="0"/>
                        <a:cs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400" u="none" strike="noStrike" dirty="0">
                          <a:solidFill>
                            <a:srgbClr val="000000"/>
                          </a:solidFill>
                          <a:effectLst/>
                          <a:latin typeface="Calibri" panose="020F0502020204030204" pitchFamily="34" charset="0"/>
                          <a:cs typeface="Calibri" panose="020F0502020204030204" pitchFamily="34" charset="0"/>
                        </a:rPr>
                        <a:t>103,611</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6350" marR="6350" marT="635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400" u="none" strike="noStrike">
                          <a:solidFill>
                            <a:srgbClr val="000000"/>
                          </a:solidFill>
                          <a:effectLst/>
                          <a:latin typeface="Calibri" panose="020F0502020204030204" pitchFamily="34" charset="0"/>
                          <a:cs typeface="Calibri" panose="020F0502020204030204" pitchFamily="34" charset="0"/>
                        </a:rPr>
                        <a:t>65.4%</a:t>
                      </a:r>
                      <a:endParaRPr lang="en-GB" sz="1400" b="0" i="0" u="none" strike="noStrike">
                        <a:solidFill>
                          <a:srgbClr val="000000"/>
                        </a:solidFill>
                        <a:effectLst/>
                        <a:latin typeface="Calibri" panose="020F0502020204030204" pitchFamily="34" charset="0"/>
                        <a:cs typeface="Calibri" panose="020F0502020204030204" pitchFamily="34" charset="0"/>
                      </a:endParaRPr>
                    </a:p>
                  </a:txBody>
                  <a:tcPr marL="6350" marR="6350" marT="635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400" u="none" strike="noStrike">
                          <a:solidFill>
                            <a:srgbClr val="000000"/>
                          </a:solidFill>
                          <a:effectLst/>
                          <a:latin typeface="Calibri" panose="020F0502020204030204" pitchFamily="34" charset="0"/>
                          <a:cs typeface="Calibri" panose="020F0502020204030204" pitchFamily="34" charset="0"/>
                        </a:rPr>
                        <a:t>63.0%</a:t>
                      </a:r>
                      <a:endParaRPr lang="en-GB" sz="1400" b="0" i="0" u="none" strike="noStrike">
                        <a:solidFill>
                          <a:srgbClr val="000000"/>
                        </a:solidFill>
                        <a:effectLst/>
                        <a:latin typeface="Calibri" panose="020F0502020204030204" pitchFamily="34" charset="0"/>
                        <a:cs typeface="Calibri" panose="020F0502020204030204" pitchFamily="34" charset="0"/>
                      </a:endParaRPr>
                    </a:p>
                  </a:txBody>
                  <a:tcPr marL="6350" marR="6350" marT="635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0274260"/>
                  </a:ext>
                </a:extLst>
              </a:tr>
              <a:tr h="326243">
                <a:tc>
                  <a:txBody>
                    <a:bodyPr/>
                    <a:lstStyle/>
                    <a:p>
                      <a:pPr algn="l" fontAlgn="b"/>
                      <a:r>
                        <a:rPr lang="en-GB" sz="1400" u="none" strike="noStrike" dirty="0">
                          <a:solidFill>
                            <a:srgbClr val="000000"/>
                          </a:solidFill>
                          <a:effectLst/>
                          <a:latin typeface="Calibri" panose="020F0502020204030204" pitchFamily="34" charset="0"/>
                          <a:cs typeface="Calibri" panose="020F0502020204030204" pitchFamily="34" charset="0"/>
                        </a:rPr>
                        <a:t>65+</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400" u="none" strike="noStrike" dirty="0">
                          <a:solidFill>
                            <a:srgbClr val="000000"/>
                          </a:solidFill>
                          <a:effectLst/>
                          <a:latin typeface="Calibri" panose="020F0502020204030204" pitchFamily="34" charset="0"/>
                          <a:cs typeface="Calibri" panose="020F0502020204030204" pitchFamily="34" charset="0"/>
                        </a:rPr>
                        <a:t>15,319</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6350" marR="6350" marT="635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400" u="none" strike="noStrike" dirty="0">
                          <a:solidFill>
                            <a:srgbClr val="000000"/>
                          </a:solidFill>
                          <a:effectLst/>
                          <a:latin typeface="Calibri" panose="020F0502020204030204" pitchFamily="34" charset="0"/>
                          <a:cs typeface="Calibri" panose="020F0502020204030204" pitchFamily="34" charset="0"/>
                        </a:rPr>
                        <a:t>9.7%</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6350" marR="6350" marT="635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400" u="none" strike="noStrike" dirty="0">
                          <a:solidFill>
                            <a:srgbClr val="000000"/>
                          </a:solidFill>
                          <a:effectLst/>
                          <a:latin typeface="Calibri" panose="020F0502020204030204" pitchFamily="34" charset="0"/>
                          <a:cs typeface="Calibri" panose="020F0502020204030204" pitchFamily="34" charset="0"/>
                        </a:rPr>
                        <a:t>18.4%</a:t>
                      </a:r>
                      <a:endParaRPr lang="en-GB" sz="1400" b="0" i="0" u="none" strike="noStrike" dirty="0">
                        <a:solidFill>
                          <a:srgbClr val="000000"/>
                        </a:solidFill>
                        <a:effectLst/>
                        <a:latin typeface="Calibri" panose="020F0502020204030204" pitchFamily="34" charset="0"/>
                        <a:cs typeface="Calibri" panose="020F0502020204030204" pitchFamily="34" charset="0"/>
                      </a:endParaRPr>
                    </a:p>
                  </a:txBody>
                  <a:tcPr marL="6350" marR="6350" marT="635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17755939"/>
                  </a:ext>
                </a:extLst>
              </a:tr>
            </a:tbl>
          </a:graphicData>
        </a:graphic>
      </p:graphicFrame>
      <p:sp>
        <p:nvSpPr>
          <p:cNvPr id="13" name="TextBox 12">
            <a:extLst>
              <a:ext uri="{FF2B5EF4-FFF2-40B4-BE49-F238E27FC236}">
                <a16:creationId xmlns:a16="http://schemas.microsoft.com/office/drawing/2014/main" id="{B0838A59-A713-FBAD-B377-B18E20030A36}"/>
              </a:ext>
            </a:extLst>
          </p:cNvPr>
          <p:cNvSpPr txBox="1"/>
          <p:nvPr/>
        </p:nvSpPr>
        <p:spPr>
          <a:xfrm>
            <a:off x="451884" y="3569064"/>
            <a:ext cx="11288229" cy="1631216"/>
          </a:xfrm>
          <a:prstGeom prst="rect">
            <a:avLst/>
          </a:prstGeom>
          <a:noFill/>
        </p:spPr>
        <p:txBody>
          <a:bodyPr wrap="square">
            <a:spAutoFit/>
          </a:bodyPr>
          <a:lstStyle/>
          <a:p>
            <a:r>
              <a:rPr lang="en-GB" sz="2000" dirty="0">
                <a:solidFill>
                  <a:srgbClr val="333333"/>
                </a:solidFill>
              </a:rPr>
              <a:t>Slough’s average age is 34, compared to 41 for the South East and 40 for England.</a:t>
            </a:r>
          </a:p>
          <a:p>
            <a:endParaRPr lang="en-GB" sz="2000" dirty="0">
              <a:solidFill>
                <a:srgbClr val="333333"/>
              </a:solidFill>
            </a:endParaRPr>
          </a:p>
          <a:p>
            <a:r>
              <a:rPr lang="en-GB" sz="2000" dirty="0">
                <a:solidFill>
                  <a:srgbClr val="333333"/>
                </a:solidFill>
              </a:rPr>
              <a:t>Slough has the second highest proportion of children aged 15 or under in England and Wales, behind only Barking and Dagenham.</a:t>
            </a:r>
          </a:p>
          <a:p>
            <a:endParaRPr lang="en-GB" sz="2000" dirty="0">
              <a:solidFill>
                <a:srgbClr val="333333"/>
              </a:solidFill>
            </a:endParaRPr>
          </a:p>
        </p:txBody>
      </p:sp>
      <p:sp>
        <p:nvSpPr>
          <p:cNvPr id="8" name="Flowchart: Connector 7">
            <a:extLst>
              <a:ext uri="{FF2B5EF4-FFF2-40B4-BE49-F238E27FC236}">
                <a16:creationId xmlns:a16="http://schemas.microsoft.com/office/drawing/2014/main" id="{B44F55A4-F10A-D555-68D4-D8FE81D93972}"/>
              </a:ext>
              <a:ext uri="{C183D7F6-B498-43B3-948B-1728B52AA6E4}">
                <adec:decorative xmlns:adec="http://schemas.microsoft.com/office/drawing/2017/decorative" val="1"/>
              </a:ext>
            </a:extLst>
          </p:cNvPr>
          <p:cNvSpPr>
            <a:spLocks noChangeAspect="1"/>
          </p:cNvSpPr>
          <p:nvPr/>
        </p:nvSpPr>
        <p:spPr>
          <a:xfrm>
            <a:off x="180608" y="266469"/>
            <a:ext cx="1000492" cy="946452"/>
          </a:xfrm>
          <a:prstGeom prst="flowChartConnector">
            <a:avLst/>
          </a:prstGeom>
          <a:solidFill>
            <a:schemeClr val="tx1"/>
          </a:solidFill>
          <a:ln w="25400">
            <a:solidFill>
              <a:srgbClr val="FAFAF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9" name="Graphic 8">
            <a:extLst>
              <a:ext uri="{FF2B5EF4-FFF2-40B4-BE49-F238E27FC236}">
                <a16:creationId xmlns:a16="http://schemas.microsoft.com/office/drawing/2014/main" id="{BED814A4-062A-41DB-9814-363938ECB51C}"/>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328388" y="387568"/>
            <a:ext cx="704932" cy="704932"/>
          </a:xfrm>
          <a:prstGeom prst="rect">
            <a:avLst/>
          </a:prstGeom>
        </p:spPr>
      </p:pic>
    </p:spTree>
    <p:extLst>
      <p:ext uri="{BB962C8B-B14F-4D97-AF65-F5344CB8AC3E}">
        <p14:creationId xmlns:p14="http://schemas.microsoft.com/office/powerpoint/2010/main" val="28007100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FF66C0-8C60-B1BE-1057-8B78A482DFEC}"/>
              </a:ext>
            </a:extLst>
          </p:cNvPr>
          <p:cNvSpPr>
            <a:spLocks noGrp="1"/>
          </p:cNvSpPr>
          <p:nvPr>
            <p:ph type="title"/>
          </p:nvPr>
        </p:nvSpPr>
        <p:spPr/>
        <p:txBody>
          <a:bodyPr/>
          <a:lstStyle/>
          <a:p>
            <a:r>
              <a:rPr lang="en-GB" dirty="0"/>
              <a:t>Sex &amp; </a:t>
            </a:r>
            <a:r>
              <a:rPr lang="en-GB"/>
              <a:t>Gender Reassignment</a:t>
            </a:r>
            <a:endParaRPr lang="en-GB" dirty="0"/>
          </a:p>
        </p:txBody>
      </p:sp>
      <p:sp>
        <p:nvSpPr>
          <p:cNvPr id="3" name="Text Placeholder 2">
            <a:extLst>
              <a:ext uri="{FF2B5EF4-FFF2-40B4-BE49-F238E27FC236}">
                <a16:creationId xmlns:a16="http://schemas.microsoft.com/office/drawing/2014/main" id="{6ED01D87-9443-E8C8-F6ED-36CAFF482BFB}"/>
              </a:ext>
            </a:extLst>
          </p:cNvPr>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3466240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7DB4B9D-2249-4EE3-B832-070F667E1BF8}"/>
              </a:ext>
            </a:extLst>
          </p:cNvPr>
          <p:cNvSpPr>
            <a:spLocks noGrp="1"/>
          </p:cNvSpPr>
          <p:nvPr>
            <p:ph type="title" idx="4294967295"/>
          </p:nvPr>
        </p:nvSpPr>
        <p:spPr>
          <a:xfrm>
            <a:off x="451884" y="387568"/>
            <a:ext cx="11288229" cy="698499"/>
          </a:xfrm>
          <a:prstGeom prst="rect">
            <a:avLst/>
          </a:prstGeom>
          <a:solidFill>
            <a:srgbClr val="7030A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800" b="0" i="0" u="none" strike="noStrike" kern="1200" cap="none" spc="0" normalizeH="0" baseline="0" noProof="0" dirty="0">
                <a:ln>
                  <a:noFill/>
                </a:ln>
                <a:solidFill>
                  <a:schemeClr val="lt1"/>
                </a:solidFill>
                <a:effectLst/>
                <a:uLnTx/>
                <a:uFillTx/>
                <a:latin typeface="+mn-lt"/>
                <a:ea typeface="+mn-ea"/>
                <a:cs typeface="+mn-cs"/>
              </a:rPr>
              <a:t>Sex &amp; Gender Reassignment</a:t>
            </a:r>
          </a:p>
        </p:txBody>
      </p:sp>
      <p:sp>
        <p:nvSpPr>
          <p:cNvPr id="6" name="TextBox 5">
            <a:extLst>
              <a:ext uri="{FF2B5EF4-FFF2-40B4-BE49-F238E27FC236}">
                <a16:creationId xmlns:a16="http://schemas.microsoft.com/office/drawing/2014/main" id="{E3E206F2-D574-F5B6-01EF-0500AA4C2887}"/>
              </a:ext>
            </a:extLst>
          </p:cNvPr>
          <p:cNvSpPr txBox="1"/>
          <p:nvPr/>
        </p:nvSpPr>
        <p:spPr>
          <a:xfrm>
            <a:off x="294075" y="1594179"/>
            <a:ext cx="3748281" cy="400110"/>
          </a:xfrm>
          <a:prstGeom prst="rect">
            <a:avLst/>
          </a:prstGeom>
          <a:noFill/>
        </p:spPr>
        <p:txBody>
          <a:bodyPr wrap="square" rtlCol="0">
            <a:spAutoFit/>
          </a:bodyPr>
          <a:lstStyle/>
          <a:p>
            <a:pPr algn="ctr"/>
            <a:r>
              <a:rPr lang="en-GB" sz="2000" dirty="0">
                <a:solidFill>
                  <a:srgbClr val="333333"/>
                </a:solidFill>
              </a:rPr>
              <a:t>Slough population: 158,500</a:t>
            </a:r>
            <a:endParaRPr lang="en-GB" sz="2200" dirty="0">
              <a:solidFill>
                <a:srgbClr val="333333"/>
              </a:solidFill>
            </a:endParaRPr>
          </a:p>
        </p:txBody>
      </p:sp>
      <p:sp>
        <p:nvSpPr>
          <p:cNvPr id="7" name="TextBox 6">
            <a:extLst>
              <a:ext uri="{FF2B5EF4-FFF2-40B4-BE49-F238E27FC236}">
                <a16:creationId xmlns:a16="http://schemas.microsoft.com/office/drawing/2014/main" id="{B0AC5DBE-9B30-E47E-3542-909493173AB5}"/>
              </a:ext>
            </a:extLst>
          </p:cNvPr>
          <p:cNvSpPr txBox="1"/>
          <p:nvPr/>
        </p:nvSpPr>
        <p:spPr>
          <a:xfrm>
            <a:off x="905494" y="4247509"/>
            <a:ext cx="1240420" cy="1077218"/>
          </a:xfrm>
          <a:prstGeom prst="rect">
            <a:avLst/>
          </a:prstGeom>
          <a:noFill/>
        </p:spPr>
        <p:txBody>
          <a:bodyPr wrap="square" rtlCol="0">
            <a:spAutoFit/>
          </a:bodyPr>
          <a:lstStyle/>
          <a:p>
            <a:pPr algn="ctr"/>
            <a:r>
              <a:rPr lang="en-GB" sz="2000" dirty="0">
                <a:solidFill>
                  <a:srgbClr val="333333"/>
                </a:solidFill>
              </a:rPr>
              <a:t>Females</a:t>
            </a:r>
          </a:p>
          <a:p>
            <a:pPr algn="ctr"/>
            <a:r>
              <a:rPr lang="en-GB" sz="2200" dirty="0">
                <a:solidFill>
                  <a:srgbClr val="333333"/>
                </a:solidFill>
              </a:rPr>
              <a:t>80,005</a:t>
            </a:r>
          </a:p>
          <a:p>
            <a:pPr algn="ctr"/>
            <a:r>
              <a:rPr lang="en-GB" sz="2200" dirty="0">
                <a:solidFill>
                  <a:srgbClr val="333333"/>
                </a:solidFill>
              </a:rPr>
              <a:t>(50.5%)</a:t>
            </a:r>
          </a:p>
        </p:txBody>
      </p:sp>
      <p:sp>
        <p:nvSpPr>
          <p:cNvPr id="8" name="TextBox 7">
            <a:extLst>
              <a:ext uri="{FF2B5EF4-FFF2-40B4-BE49-F238E27FC236}">
                <a16:creationId xmlns:a16="http://schemas.microsoft.com/office/drawing/2014/main" id="{0AE5AFE7-C76D-0776-FEA0-02EB33D4D42E}"/>
              </a:ext>
            </a:extLst>
          </p:cNvPr>
          <p:cNvSpPr txBox="1"/>
          <p:nvPr/>
        </p:nvSpPr>
        <p:spPr>
          <a:xfrm>
            <a:off x="2526235" y="4247509"/>
            <a:ext cx="1240420" cy="1077218"/>
          </a:xfrm>
          <a:prstGeom prst="rect">
            <a:avLst/>
          </a:prstGeom>
          <a:noFill/>
        </p:spPr>
        <p:txBody>
          <a:bodyPr wrap="square" rtlCol="0">
            <a:spAutoFit/>
          </a:bodyPr>
          <a:lstStyle/>
          <a:p>
            <a:pPr algn="ctr"/>
            <a:r>
              <a:rPr lang="en-GB" sz="2000" dirty="0">
                <a:solidFill>
                  <a:srgbClr val="333333"/>
                </a:solidFill>
              </a:rPr>
              <a:t>Males</a:t>
            </a:r>
          </a:p>
          <a:p>
            <a:pPr algn="ctr"/>
            <a:r>
              <a:rPr lang="en-GB" sz="2200" dirty="0">
                <a:solidFill>
                  <a:srgbClr val="333333"/>
                </a:solidFill>
              </a:rPr>
              <a:t>78,495</a:t>
            </a:r>
          </a:p>
          <a:p>
            <a:pPr algn="ctr"/>
            <a:r>
              <a:rPr lang="en-GB" sz="2200" dirty="0">
                <a:solidFill>
                  <a:srgbClr val="333333"/>
                </a:solidFill>
              </a:rPr>
              <a:t>(49.5%)</a:t>
            </a:r>
          </a:p>
        </p:txBody>
      </p:sp>
      <p:sp>
        <p:nvSpPr>
          <p:cNvPr id="9" name="Flowchart: Connector 8">
            <a:extLst>
              <a:ext uri="{FF2B5EF4-FFF2-40B4-BE49-F238E27FC236}">
                <a16:creationId xmlns:a16="http://schemas.microsoft.com/office/drawing/2014/main" id="{0D5A65A8-F378-489B-8676-26608F65336A}"/>
              </a:ext>
              <a:ext uri="{C183D7F6-B498-43B3-948B-1728B52AA6E4}">
                <adec:decorative xmlns:adec="http://schemas.microsoft.com/office/drawing/2017/decorative" val="1"/>
              </a:ext>
            </a:extLst>
          </p:cNvPr>
          <p:cNvSpPr>
            <a:spLocks noChangeAspect="1"/>
          </p:cNvSpPr>
          <p:nvPr/>
        </p:nvSpPr>
        <p:spPr>
          <a:xfrm>
            <a:off x="180608" y="266469"/>
            <a:ext cx="1000492" cy="946452"/>
          </a:xfrm>
          <a:prstGeom prst="flowChartConnector">
            <a:avLst/>
          </a:prstGeom>
          <a:solidFill>
            <a:srgbClr val="7030A0"/>
          </a:solidFill>
          <a:ln w="25400">
            <a:solidFill>
              <a:srgbClr val="FAFAF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10" name="Graphic 9">
            <a:extLst>
              <a:ext uri="{FF2B5EF4-FFF2-40B4-BE49-F238E27FC236}">
                <a16:creationId xmlns:a16="http://schemas.microsoft.com/office/drawing/2014/main" id="{620E20B8-34C0-4735-80BE-C2C614CE3E2E}"/>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328388" y="387568"/>
            <a:ext cx="704932" cy="704932"/>
          </a:xfrm>
          <a:prstGeom prst="rect">
            <a:avLst/>
          </a:prstGeom>
        </p:spPr>
      </p:pic>
      <p:graphicFrame>
        <p:nvGraphicFramePr>
          <p:cNvPr id="4" name="Table 3">
            <a:extLst>
              <a:ext uri="{FF2B5EF4-FFF2-40B4-BE49-F238E27FC236}">
                <a16:creationId xmlns:a16="http://schemas.microsoft.com/office/drawing/2014/main" id="{C680CCEC-E777-1424-BCCB-DFF486DBAAC1}"/>
              </a:ext>
            </a:extLst>
          </p:cNvPr>
          <p:cNvGraphicFramePr>
            <a:graphicFrameLocks noGrp="1"/>
          </p:cNvGraphicFramePr>
          <p:nvPr>
            <p:extLst>
              <p:ext uri="{D42A27DB-BD31-4B8C-83A1-F6EECF244321}">
                <p14:modId xmlns:p14="http://schemas.microsoft.com/office/powerpoint/2010/main" val="485725248"/>
              </p:ext>
            </p:extLst>
          </p:nvPr>
        </p:nvGraphicFramePr>
        <p:xfrm>
          <a:off x="4852074" y="1627632"/>
          <a:ext cx="6331038" cy="3513199"/>
        </p:xfrm>
        <a:graphic>
          <a:graphicData uri="http://schemas.openxmlformats.org/drawingml/2006/table">
            <a:tbl>
              <a:tblPr firstRow="1">
                <a:tableStyleId>{912C8C85-51F0-491E-9774-3900AFEF0FD7}</a:tableStyleId>
              </a:tblPr>
              <a:tblGrid>
                <a:gridCol w="3955377">
                  <a:extLst>
                    <a:ext uri="{9D8B030D-6E8A-4147-A177-3AD203B41FA5}">
                      <a16:colId xmlns:a16="http://schemas.microsoft.com/office/drawing/2014/main" val="3091279382"/>
                    </a:ext>
                  </a:extLst>
                </a:gridCol>
                <a:gridCol w="791887">
                  <a:extLst>
                    <a:ext uri="{9D8B030D-6E8A-4147-A177-3AD203B41FA5}">
                      <a16:colId xmlns:a16="http://schemas.microsoft.com/office/drawing/2014/main" val="2887355005"/>
                    </a:ext>
                  </a:extLst>
                </a:gridCol>
                <a:gridCol w="791887">
                  <a:extLst>
                    <a:ext uri="{9D8B030D-6E8A-4147-A177-3AD203B41FA5}">
                      <a16:colId xmlns:a16="http://schemas.microsoft.com/office/drawing/2014/main" val="4153805484"/>
                    </a:ext>
                  </a:extLst>
                </a:gridCol>
                <a:gridCol w="791887">
                  <a:extLst>
                    <a:ext uri="{9D8B030D-6E8A-4147-A177-3AD203B41FA5}">
                      <a16:colId xmlns:a16="http://schemas.microsoft.com/office/drawing/2014/main" val="3038475619"/>
                    </a:ext>
                  </a:extLst>
                </a:gridCol>
              </a:tblGrid>
              <a:tr h="511751">
                <a:tc>
                  <a:txBody>
                    <a:bodyPr/>
                    <a:lstStyle/>
                    <a:p>
                      <a:pPr algn="l" fontAlgn="b"/>
                      <a:r>
                        <a:rPr lang="en-GB" sz="1400" b="1" u="none" strike="noStrike" dirty="0">
                          <a:solidFill>
                            <a:schemeClr val="bg1"/>
                          </a:solidFill>
                          <a:effectLst/>
                          <a:latin typeface="Calibri" panose="020F0502020204030204" pitchFamily="34" charset="0"/>
                          <a:cs typeface="Calibri" panose="020F0502020204030204" pitchFamily="34" charset="0"/>
                        </a:rPr>
                        <a:t>Gender Reassignment</a:t>
                      </a:r>
                    </a:p>
                  </a:txBody>
                  <a:tcPr marL="5443" marR="5443" marT="5443" marB="0" anchor="ctr">
                    <a:lnL w="12700" cap="flat" cmpd="sng" algn="ctr">
                      <a:solidFill>
                        <a:srgbClr val="7030A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solidFill>
                      <a:srgbClr val="7030A0"/>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400" b="1" i="0" u="none" strike="noStrike" dirty="0">
                          <a:solidFill>
                            <a:schemeClr val="bg1"/>
                          </a:solidFill>
                          <a:effectLst/>
                          <a:latin typeface="Calibri" panose="020F0502020204030204" pitchFamily="34" charset="0"/>
                          <a:cs typeface="Calibri" panose="020F0502020204030204" pitchFamily="34" charset="0"/>
                        </a:rPr>
                        <a:t>Slough</a:t>
                      </a:r>
                    </a:p>
                    <a:p>
                      <a:pPr algn="ctr" fontAlgn="b"/>
                      <a:r>
                        <a:rPr lang="en-GB" sz="1400" b="1" i="0" u="none" strike="noStrike" dirty="0">
                          <a:solidFill>
                            <a:schemeClr val="bg1"/>
                          </a:solidFill>
                          <a:effectLst/>
                          <a:latin typeface="Calibri" panose="020F0502020204030204" pitchFamily="34" charset="0"/>
                          <a:cs typeface="Calibri" panose="020F0502020204030204" pitchFamily="34" charset="0"/>
                        </a:rPr>
                        <a:t>Count</a:t>
                      </a:r>
                    </a:p>
                  </a:txBody>
                  <a:tcPr marL="5443" marR="5443" marT="5443"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solidFill>
                      <a:srgbClr val="7030A0"/>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400" b="1" i="0" u="none" strike="noStrike" dirty="0">
                          <a:solidFill>
                            <a:schemeClr val="bg1"/>
                          </a:solidFill>
                          <a:effectLst/>
                          <a:latin typeface="Calibri" panose="020F0502020204030204" pitchFamily="34" charset="0"/>
                          <a:cs typeface="Calibri" panose="020F0502020204030204" pitchFamily="34" charset="0"/>
                        </a:rPr>
                        <a:t>Slough</a:t>
                      </a:r>
                    </a:p>
                    <a:p>
                      <a:pPr algn="ctr" fontAlgn="b"/>
                      <a:r>
                        <a:rPr lang="en-GB" sz="1400" b="1" i="0" u="none" strike="noStrike" dirty="0">
                          <a:solidFill>
                            <a:schemeClr val="bg1"/>
                          </a:solidFill>
                          <a:effectLst/>
                          <a:latin typeface="Calibri" panose="020F0502020204030204" pitchFamily="34" charset="0"/>
                          <a:cs typeface="Calibri" panose="020F0502020204030204" pitchFamily="34" charset="0"/>
                        </a:rPr>
                        <a:t>%</a:t>
                      </a:r>
                    </a:p>
                  </a:txBody>
                  <a:tcPr marL="5443" marR="5443" marT="5443"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solidFill>
                      <a:srgbClr val="7030A0"/>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400" b="1" i="0" u="none" strike="noStrike" dirty="0">
                          <a:solidFill>
                            <a:schemeClr val="bg1"/>
                          </a:solidFill>
                          <a:effectLst/>
                          <a:latin typeface="Calibri" panose="020F0502020204030204" pitchFamily="34" charset="0"/>
                          <a:cs typeface="Calibri" panose="020F0502020204030204" pitchFamily="34" charset="0"/>
                        </a:rPr>
                        <a:t>England</a:t>
                      </a:r>
                    </a:p>
                    <a:p>
                      <a:pPr marL="0" marR="0" lvl="0" indent="0" algn="ctr" defTabSz="914400" rtl="0" eaLnBrk="1" fontAlgn="b" latinLnBrk="0" hangingPunct="1">
                        <a:lnSpc>
                          <a:spcPct val="100000"/>
                        </a:lnSpc>
                        <a:spcBef>
                          <a:spcPts val="0"/>
                        </a:spcBef>
                        <a:spcAft>
                          <a:spcPts val="0"/>
                        </a:spcAft>
                        <a:buClrTx/>
                        <a:buSzTx/>
                        <a:buFontTx/>
                        <a:buNone/>
                        <a:tabLst/>
                        <a:defRPr/>
                      </a:pPr>
                      <a:r>
                        <a:rPr lang="en-GB" sz="1400" b="1" i="0" u="none" strike="noStrike" dirty="0">
                          <a:solidFill>
                            <a:schemeClr val="bg1"/>
                          </a:solidFill>
                          <a:effectLst/>
                          <a:latin typeface="Calibri" panose="020F0502020204030204" pitchFamily="34" charset="0"/>
                          <a:cs typeface="Calibri" panose="020F0502020204030204" pitchFamily="34" charset="0"/>
                        </a:rPr>
                        <a:t>%</a:t>
                      </a:r>
                    </a:p>
                  </a:txBody>
                  <a:tcPr marL="5443" marR="5443" marT="5443" marB="0" anchor="ctr">
                    <a:lnL w="12700" cap="flat" cmpd="sng" algn="ctr">
                      <a:solidFill>
                        <a:schemeClr val="bg1"/>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solidFill>
                      <a:srgbClr val="7030A0"/>
                    </a:solidFill>
                  </a:tcPr>
                </a:tc>
                <a:extLst>
                  <a:ext uri="{0D108BD9-81ED-4DB2-BD59-A6C34878D82A}">
                    <a16:rowId xmlns:a16="http://schemas.microsoft.com/office/drawing/2014/main" val="4271007031"/>
                  </a:ext>
                </a:extLst>
              </a:tr>
              <a:tr h="301890">
                <a:tc>
                  <a:txBody>
                    <a:bodyPr/>
                    <a:lstStyle/>
                    <a:p>
                      <a:pPr algn="l" fontAlgn="b"/>
                      <a:r>
                        <a:rPr lang="en-GB" sz="1400" b="0" i="0" u="none" strike="noStrike" dirty="0">
                          <a:solidFill>
                            <a:srgbClr val="000000"/>
                          </a:solidFill>
                          <a:effectLst/>
                          <a:latin typeface="Calibri" panose="020F0502020204030204" pitchFamily="34" charset="0"/>
                        </a:rPr>
                        <a:t>Gender identity the same as sex registered at birth</a:t>
                      </a:r>
                    </a:p>
                  </a:txBody>
                  <a:tcPr marL="6350" marR="6350" marT="6350" marB="0" anchor="ctr">
                    <a:lnL w="12700" cap="flat" cmpd="sng" algn="ctr">
                      <a:solidFill>
                        <a:srgbClr val="7030A0"/>
                      </a:solidFill>
                      <a:prstDash val="solid"/>
                      <a:round/>
                      <a:headEnd type="none" w="med" len="med"/>
                      <a:tailEnd type="none" w="med" len="med"/>
                    </a:lnL>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rPr>
                        <a:t>107,503</a:t>
                      </a:r>
                    </a:p>
                  </a:txBody>
                  <a:tcPr marL="6350" marR="6350" marT="6350" marB="0" anchor="ct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rPr>
                        <a:t>90.4%</a:t>
                      </a:r>
                    </a:p>
                  </a:txBody>
                  <a:tcPr marL="6350" marR="6350" marT="6350" marB="0" anchor="ct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fontAlgn="b"/>
                      <a:r>
                        <a:rPr lang="en-GB" sz="1400" b="0" i="0" u="none" strike="noStrike">
                          <a:solidFill>
                            <a:srgbClr val="000000"/>
                          </a:solidFill>
                          <a:effectLst/>
                          <a:latin typeface="Calibri" panose="020F0502020204030204" pitchFamily="34" charset="0"/>
                        </a:rPr>
                        <a:t>93.5%</a:t>
                      </a:r>
                    </a:p>
                  </a:txBody>
                  <a:tcPr marL="6350" marR="6350" marT="6350" marB="0" anchor="ctr">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extLst>
                  <a:ext uri="{0D108BD9-81ED-4DB2-BD59-A6C34878D82A}">
                    <a16:rowId xmlns:a16="http://schemas.microsoft.com/office/drawing/2014/main" val="3646479137"/>
                  </a:ext>
                </a:extLst>
              </a:tr>
              <a:tr h="595054">
                <a:tc>
                  <a:txBody>
                    <a:bodyPr/>
                    <a:lstStyle/>
                    <a:p>
                      <a:pPr algn="l" fontAlgn="b"/>
                      <a:r>
                        <a:rPr lang="en-GB" sz="1400" b="0" i="0" u="none" strike="noStrike" dirty="0">
                          <a:solidFill>
                            <a:srgbClr val="000000"/>
                          </a:solidFill>
                          <a:effectLst/>
                          <a:latin typeface="Calibri" panose="020F0502020204030204" pitchFamily="34" charset="0"/>
                        </a:rPr>
                        <a:t>Gender identity different from sex registered at birth (total)</a:t>
                      </a:r>
                    </a:p>
                  </a:txBody>
                  <a:tcPr marL="6350" marR="6350" marT="6350" marB="0" anchor="ctr">
                    <a:lnL w="12700" cap="flat" cmpd="sng" algn="ctr">
                      <a:solidFill>
                        <a:srgbClr val="7030A0"/>
                      </a:solidFill>
                      <a:prstDash val="solid"/>
                      <a:round/>
                      <a:headEnd type="none" w="med" len="med"/>
                      <a:tailEnd type="none" w="med" len="med"/>
                    </a:lnL>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rPr>
                        <a:t>1,081</a:t>
                      </a:r>
                    </a:p>
                  </a:txBody>
                  <a:tcPr marL="6350" marR="6350" marT="6350" marB="0" anchor="ct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rPr>
                        <a:t>0.9%</a:t>
                      </a:r>
                    </a:p>
                  </a:txBody>
                  <a:tcPr marL="6350" marR="6350" marT="6350" marB="0" anchor="ct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rPr>
                        <a:t>0.9%</a:t>
                      </a:r>
                    </a:p>
                  </a:txBody>
                  <a:tcPr marL="6350" marR="6350" marT="6350" marB="0" anchor="ctr">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extLst>
                  <a:ext uri="{0D108BD9-81ED-4DB2-BD59-A6C34878D82A}">
                    <a16:rowId xmlns:a16="http://schemas.microsoft.com/office/drawing/2014/main" val="4134495246"/>
                  </a:ext>
                </a:extLst>
              </a:tr>
              <a:tr h="595054">
                <a:tc>
                  <a:txBody>
                    <a:bodyPr/>
                    <a:lstStyle/>
                    <a:p>
                      <a:pPr algn="l" fontAlgn="b"/>
                      <a:r>
                        <a:rPr lang="en-GB" sz="1400" b="0" i="0" u="none" strike="noStrike" dirty="0">
                          <a:solidFill>
                            <a:srgbClr val="000000"/>
                          </a:solidFill>
                          <a:effectLst/>
                          <a:latin typeface="Calibri" panose="020F0502020204030204" pitchFamily="34" charset="0"/>
                        </a:rPr>
                        <a:t>Gender identity different from sex registered at birth but no specific identity given</a:t>
                      </a:r>
                      <a:r>
                        <a:rPr lang="en-GB" sz="1400" b="0" i="0" u="none" strike="noStrike" baseline="30000" dirty="0">
                          <a:solidFill>
                            <a:srgbClr val="000000"/>
                          </a:solidFill>
                          <a:effectLst/>
                          <a:latin typeface="Calibri" panose="020F0502020204030204" pitchFamily="34" charset="0"/>
                        </a:rPr>
                        <a:t>1</a:t>
                      </a:r>
                      <a:endParaRPr lang="en-GB" sz="14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rgbClr val="7030A0"/>
                      </a:solidFill>
                      <a:prstDash val="solid"/>
                      <a:round/>
                      <a:headEnd type="none" w="med" len="med"/>
                      <a:tailEnd type="none" w="med" len="med"/>
                    </a:lnL>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rPr>
                        <a:t>633</a:t>
                      </a:r>
                    </a:p>
                  </a:txBody>
                  <a:tcPr marL="6350" marR="6350" marT="6350" marB="0" anchor="ct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rPr>
                        <a:t>0.5%</a:t>
                      </a:r>
                    </a:p>
                  </a:txBody>
                  <a:tcPr marL="6350" marR="6350" marT="6350" marB="0" anchor="ct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rPr>
                        <a:t>0.2%</a:t>
                      </a:r>
                    </a:p>
                  </a:txBody>
                  <a:tcPr marL="6350" marR="6350" marT="6350" marB="0" anchor="ctr">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extLst>
                  <a:ext uri="{0D108BD9-81ED-4DB2-BD59-A6C34878D82A}">
                    <a16:rowId xmlns:a16="http://schemas.microsoft.com/office/drawing/2014/main" val="1437319618"/>
                  </a:ext>
                </a:extLst>
              </a:tr>
              <a:tr h="301890">
                <a:tc>
                  <a:txBody>
                    <a:bodyPr/>
                    <a:lstStyle/>
                    <a:p>
                      <a:pPr algn="l" fontAlgn="b"/>
                      <a:r>
                        <a:rPr lang="en-GB" sz="1400" b="0" i="0" u="none" strike="noStrike" dirty="0">
                          <a:solidFill>
                            <a:srgbClr val="000000"/>
                          </a:solidFill>
                          <a:effectLst/>
                          <a:latin typeface="Calibri" panose="020F0502020204030204" pitchFamily="34" charset="0"/>
                        </a:rPr>
                        <a:t>Trans woman</a:t>
                      </a:r>
                    </a:p>
                  </a:txBody>
                  <a:tcPr marL="6350" marR="6350" marT="6350" marB="0" anchor="ctr">
                    <a:lnL w="12700" cap="flat" cmpd="sng" algn="ctr">
                      <a:solidFill>
                        <a:srgbClr val="7030A0"/>
                      </a:solidFill>
                      <a:prstDash val="solid"/>
                      <a:round/>
                      <a:headEnd type="none" w="med" len="med"/>
                      <a:tailEnd type="none" w="med" len="med"/>
                    </a:lnL>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rPr>
                        <a:t>186</a:t>
                      </a:r>
                    </a:p>
                  </a:txBody>
                  <a:tcPr marL="6350" marR="6350" marT="6350" marB="0" anchor="ct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rPr>
                        <a:t>0.2%</a:t>
                      </a:r>
                    </a:p>
                  </a:txBody>
                  <a:tcPr marL="6350" marR="6350" marT="6350" marB="0" anchor="ct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rPr>
                        <a:t>0.1%</a:t>
                      </a:r>
                    </a:p>
                  </a:txBody>
                  <a:tcPr marL="6350" marR="6350" marT="6350" marB="0" anchor="ctr">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extLst>
                  <a:ext uri="{0D108BD9-81ED-4DB2-BD59-A6C34878D82A}">
                    <a16:rowId xmlns:a16="http://schemas.microsoft.com/office/drawing/2014/main" val="17735184"/>
                  </a:ext>
                </a:extLst>
              </a:tr>
              <a:tr h="301890">
                <a:tc>
                  <a:txBody>
                    <a:bodyPr/>
                    <a:lstStyle/>
                    <a:p>
                      <a:pPr algn="l" fontAlgn="b"/>
                      <a:r>
                        <a:rPr lang="en-GB" sz="1400" b="0" i="0" u="none" strike="noStrike" dirty="0">
                          <a:solidFill>
                            <a:srgbClr val="000000"/>
                          </a:solidFill>
                          <a:effectLst/>
                          <a:latin typeface="Calibri" panose="020F0502020204030204" pitchFamily="34" charset="0"/>
                        </a:rPr>
                        <a:t>Trans man</a:t>
                      </a:r>
                    </a:p>
                  </a:txBody>
                  <a:tcPr marL="6350" marR="6350" marT="6350" marB="0" anchor="ctr">
                    <a:lnL w="12700" cap="flat" cmpd="sng" algn="ctr">
                      <a:solidFill>
                        <a:srgbClr val="7030A0"/>
                      </a:solidFill>
                      <a:prstDash val="solid"/>
                      <a:round/>
                      <a:headEnd type="none" w="med" len="med"/>
                      <a:tailEnd type="none" w="med" len="med"/>
                    </a:lnL>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rPr>
                        <a:t>206</a:t>
                      </a:r>
                    </a:p>
                  </a:txBody>
                  <a:tcPr marL="6350" marR="6350" marT="6350" marB="0" anchor="ct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rPr>
                        <a:t>0.2%</a:t>
                      </a:r>
                    </a:p>
                  </a:txBody>
                  <a:tcPr marL="6350" marR="6350" marT="6350" marB="0" anchor="ct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rPr>
                        <a:t>0.1%</a:t>
                      </a:r>
                    </a:p>
                  </a:txBody>
                  <a:tcPr marL="6350" marR="6350" marT="6350" marB="0" anchor="ctr">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extLst>
                  <a:ext uri="{0D108BD9-81ED-4DB2-BD59-A6C34878D82A}">
                    <a16:rowId xmlns:a16="http://schemas.microsoft.com/office/drawing/2014/main" val="4265174520"/>
                  </a:ext>
                </a:extLst>
              </a:tr>
              <a:tr h="301890">
                <a:tc>
                  <a:txBody>
                    <a:bodyPr/>
                    <a:lstStyle/>
                    <a:p>
                      <a:pPr algn="l" fontAlgn="b"/>
                      <a:r>
                        <a:rPr lang="en-GB" sz="1400" b="0" i="0" u="none" strike="noStrike" dirty="0">
                          <a:solidFill>
                            <a:srgbClr val="000000"/>
                          </a:solidFill>
                          <a:effectLst/>
                          <a:latin typeface="Calibri" panose="020F0502020204030204" pitchFamily="34" charset="0"/>
                        </a:rPr>
                        <a:t>Non-binary</a:t>
                      </a:r>
                    </a:p>
                  </a:txBody>
                  <a:tcPr marL="6350" marR="6350" marT="6350" marB="0" anchor="ctr">
                    <a:lnL w="12700" cap="flat" cmpd="sng" algn="ctr">
                      <a:solidFill>
                        <a:srgbClr val="7030A0"/>
                      </a:solidFill>
                      <a:prstDash val="solid"/>
                      <a:round/>
                      <a:headEnd type="none" w="med" len="med"/>
                      <a:tailEnd type="none" w="med" len="med"/>
                    </a:lnL>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fontAlgn="b"/>
                      <a:r>
                        <a:rPr lang="en-GB" sz="1400" b="0" i="0" u="none" strike="noStrike">
                          <a:solidFill>
                            <a:srgbClr val="000000"/>
                          </a:solidFill>
                          <a:effectLst/>
                          <a:latin typeface="Calibri" panose="020F0502020204030204" pitchFamily="34" charset="0"/>
                        </a:rPr>
                        <a:t>25</a:t>
                      </a:r>
                    </a:p>
                  </a:txBody>
                  <a:tcPr marL="6350" marR="6350" marT="6350" marB="0" anchor="ct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rPr>
                        <a:t>0.0%</a:t>
                      </a:r>
                    </a:p>
                  </a:txBody>
                  <a:tcPr marL="6350" marR="6350" marT="6350" marB="0" anchor="ct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rPr>
                        <a:t>0.1%</a:t>
                      </a:r>
                    </a:p>
                  </a:txBody>
                  <a:tcPr marL="6350" marR="6350" marT="6350" marB="0" anchor="ctr">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extLst>
                  <a:ext uri="{0D108BD9-81ED-4DB2-BD59-A6C34878D82A}">
                    <a16:rowId xmlns:a16="http://schemas.microsoft.com/office/drawing/2014/main" val="3535901115"/>
                  </a:ext>
                </a:extLst>
              </a:tr>
              <a:tr h="301890">
                <a:tc>
                  <a:txBody>
                    <a:bodyPr/>
                    <a:lstStyle/>
                    <a:p>
                      <a:pPr algn="l" fontAlgn="b"/>
                      <a:r>
                        <a:rPr lang="en-GB" sz="1400" b="0" i="0" u="none" strike="noStrike" dirty="0">
                          <a:solidFill>
                            <a:srgbClr val="000000"/>
                          </a:solidFill>
                          <a:effectLst/>
                          <a:latin typeface="Calibri" panose="020F0502020204030204" pitchFamily="34" charset="0"/>
                        </a:rPr>
                        <a:t>All other gender identities</a:t>
                      </a:r>
                    </a:p>
                  </a:txBody>
                  <a:tcPr marL="6350" marR="6350" marT="6350" marB="0" anchor="ctr">
                    <a:lnL w="12700" cap="flat" cmpd="sng" algn="ctr">
                      <a:solidFill>
                        <a:srgbClr val="7030A0"/>
                      </a:solidFill>
                      <a:prstDash val="solid"/>
                      <a:round/>
                      <a:headEnd type="none" w="med" len="med"/>
                      <a:tailEnd type="none" w="med" len="med"/>
                    </a:lnL>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fontAlgn="b"/>
                      <a:r>
                        <a:rPr lang="en-GB" sz="1400" b="0" i="0" u="none" strike="noStrike">
                          <a:solidFill>
                            <a:srgbClr val="000000"/>
                          </a:solidFill>
                          <a:effectLst/>
                          <a:latin typeface="Calibri" panose="020F0502020204030204" pitchFamily="34" charset="0"/>
                        </a:rPr>
                        <a:t>31</a:t>
                      </a:r>
                    </a:p>
                  </a:txBody>
                  <a:tcPr marL="6350" marR="6350" marT="6350" marB="0" anchor="ct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rPr>
                        <a:t>0.0%</a:t>
                      </a:r>
                    </a:p>
                  </a:txBody>
                  <a:tcPr marL="6350" marR="6350" marT="6350" marB="0" anchor="ct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rPr>
                        <a:t>0.0%</a:t>
                      </a:r>
                    </a:p>
                  </a:txBody>
                  <a:tcPr marL="6350" marR="6350" marT="6350" marB="0" anchor="ctr">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extLst>
                  <a:ext uri="{0D108BD9-81ED-4DB2-BD59-A6C34878D82A}">
                    <a16:rowId xmlns:a16="http://schemas.microsoft.com/office/drawing/2014/main" val="119432786"/>
                  </a:ext>
                </a:extLst>
              </a:tr>
              <a:tr h="301890">
                <a:tc>
                  <a:txBody>
                    <a:bodyPr/>
                    <a:lstStyle/>
                    <a:p>
                      <a:pPr algn="l" fontAlgn="b"/>
                      <a:r>
                        <a:rPr lang="en-GB" sz="1400" b="0" i="0" u="none" strike="noStrike" dirty="0">
                          <a:solidFill>
                            <a:srgbClr val="000000"/>
                          </a:solidFill>
                          <a:effectLst/>
                          <a:latin typeface="Calibri" panose="020F0502020204030204" pitchFamily="34" charset="0"/>
                        </a:rPr>
                        <a:t>Not answered</a:t>
                      </a:r>
                    </a:p>
                  </a:txBody>
                  <a:tcPr marL="6350" marR="6350" marT="6350" marB="0" anchor="ctr">
                    <a:lnL w="12700" cap="flat" cmpd="sng" algn="ctr">
                      <a:solidFill>
                        <a:srgbClr val="7030A0"/>
                      </a:solidFill>
                      <a:prstDash val="solid"/>
                      <a:round/>
                      <a:headEnd type="none" w="med" len="med"/>
                      <a:tailEnd type="none" w="med" len="med"/>
                    </a:lnL>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fontAlgn="b"/>
                      <a:r>
                        <a:rPr lang="en-GB" sz="1400" b="0" i="0" u="none" strike="noStrike">
                          <a:solidFill>
                            <a:srgbClr val="000000"/>
                          </a:solidFill>
                          <a:effectLst/>
                          <a:latin typeface="Calibri" panose="020F0502020204030204" pitchFamily="34" charset="0"/>
                        </a:rPr>
                        <a:t>10,351</a:t>
                      </a:r>
                    </a:p>
                  </a:txBody>
                  <a:tcPr marL="6350" marR="6350" marT="6350" marB="0" anchor="ct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rPr>
                        <a:t>8.7%</a:t>
                      </a:r>
                    </a:p>
                  </a:txBody>
                  <a:tcPr marL="6350" marR="6350" marT="6350" marB="0" anchor="ct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Calibri" panose="020F0502020204030204" pitchFamily="34" charset="0"/>
                        </a:rPr>
                        <a:t>6.0%</a:t>
                      </a:r>
                    </a:p>
                  </a:txBody>
                  <a:tcPr marL="6350" marR="6350" marT="6350" marB="0" anchor="ctr">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extLst>
                  <a:ext uri="{0D108BD9-81ED-4DB2-BD59-A6C34878D82A}">
                    <a16:rowId xmlns:a16="http://schemas.microsoft.com/office/drawing/2014/main" val="461246007"/>
                  </a:ext>
                </a:extLst>
              </a:tr>
            </a:tbl>
          </a:graphicData>
        </a:graphic>
      </p:graphicFrame>
      <p:pic>
        <p:nvPicPr>
          <p:cNvPr id="5" name="Picture 4">
            <a:extLst>
              <a:ext uri="{FF2B5EF4-FFF2-40B4-BE49-F238E27FC236}">
                <a16:creationId xmlns:a16="http://schemas.microsoft.com/office/drawing/2014/main" id="{EABDB43A-8D87-ED03-D60B-7C0C6871883B}"/>
              </a:ext>
              <a:ext uri="{C183D7F6-B498-43B3-948B-1728B52AA6E4}">
                <adec:decorative xmlns:adec="http://schemas.microsoft.com/office/drawing/2017/decorative" val="1"/>
              </a:ext>
            </a:extLst>
          </p:cNvPr>
          <p:cNvPicPr>
            <a:picLocks noChangeAspect="1"/>
          </p:cNvPicPr>
          <p:nvPr/>
        </p:nvPicPr>
        <p:blipFill rotWithShape="1">
          <a:blip r:embed="rId5"/>
          <a:srcRect t="12439" b="25357"/>
          <a:stretch/>
        </p:blipFill>
        <p:spPr>
          <a:xfrm>
            <a:off x="451884" y="1994288"/>
            <a:ext cx="3722525" cy="2305251"/>
          </a:xfrm>
          <a:prstGeom prst="rect">
            <a:avLst/>
          </a:prstGeom>
        </p:spPr>
      </p:pic>
    </p:spTree>
    <p:extLst>
      <p:ext uri="{BB962C8B-B14F-4D97-AF65-F5344CB8AC3E}">
        <p14:creationId xmlns:p14="http://schemas.microsoft.com/office/powerpoint/2010/main" val="36114348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FF66C0-8C60-B1BE-1057-8B78A482DFEC}"/>
              </a:ext>
            </a:extLst>
          </p:cNvPr>
          <p:cNvSpPr>
            <a:spLocks noGrp="1"/>
          </p:cNvSpPr>
          <p:nvPr>
            <p:ph type="title"/>
          </p:nvPr>
        </p:nvSpPr>
        <p:spPr/>
        <p:txBody>
          <a:bodyPr/>
          <a:lstStyle/>
          <a:p>
            <a:r>
              <a:rPr lang="en-GB" dirty="0"/>
              <a:t>Ethnicity</a:t>
            </a:r>
          </a:p>
        </p:txBody>
      </p:sp>
      <p:sp>
        <p:nvSpPr>
          <p:cNvPr id="3" name="Text Placeholder 2">
            <a:extLst>
              <a:ext uri="{FF2B5EF4-FFF2-40B4-BE49-F238E27FC236}">
                <a16:creationId xmlns:a16="http://schemas.microsoft.com/office/drawing/2014/main" id="{6ED01D87-9443-E8C8-F6ED-36CAFF482BFB}"/>
              </a:ext>
            </a:extLst>
          </p:cNvPr>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1916125395"/>
      </p:ext>
    </p:extLst>
  </p:cSld>
  <p:clrMapOvr>
    <a:masterClrMapping/>
  </p:clrMapOvr>
</p:sld>
</file>

<file path=ppt/theme/theme1.xml><?xml version="1.0" encoding="utf-8"?>
<a:theme xmlns:a="http://schemas.openxmlformats.org/drawingml/2006/main" name="1_Sidekick theme">
  <a:themeElements>
    <a:clrScheme name="Slough 2040 All colours">
      <a:dk1>
        <a:srgbClr val="814485"/>
      </a:dk1>
      <a:lt1>
        <a:sysClr val="window" lastClr="FFFFFF"/>
      </a:lt1>
      <a:dk2>
        <a:srgbClr val="007784"/>
      </a:dk2>
      <a:lt2>
        <a:srgbClr val="3953A3"/>
      </a:lt2>
      <a:accent1>
        <a:srgbClr val="B8539E"/>
      </a:accent1>
      <a:accent2>
        <a:srgbClr val="039147"/>
      </a:accent2>
      <a:accent3>
        <a:srgbClr val="8BC540"/>
      </a:accent3>
      <a:accent4>
        <a:srgbClr val="36BBA6"/>
      </a:accent4>
      <a:accent5>
        <a:srgbClr val="00ABCA"/>
      </a:accent5>
      <a:accent6>
        <a:srgbClr val="D31C5C"/>
      </a:accent6>
      <a:hlink>
        <a:srgbClr val="3953A3"/>
      </a:hlink>
      <a:folHlink>
        <a:srgbClr val="814485"/>
      </a:folHlink>
    </a:clrScheme>
    <a:fontScheme name="Custom 2">
      <a:majorFont>
        <a:latin typeface="Segoe UI Light"/>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idekick theme" id="{C4D590CD-F909-F44B-8687-455883549C75}" vid="{C642DEA5-1A3B-7B4C-A4D7-225F00870E8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dc398973-f11b-46bb-a0ab-909dc0ba156e">
      <Terms xmlns="http://schemas.microsoft.com/office/infopath/2007/PartnerControls"/>
    </lcf76f155ced4ddcb4097134ff3c332f>
    <TaxCatchAll xmlns="e57fc70c-2df1-4c4e-a808-3a2ab47e1dda"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37E8BE067F9F147A08C1884D1B2F8D3" ma:contentTypeVersion="12" ma:contentTypeDescription="Create a new document." ma:contentTypeScope="" ma:versionID="1ef978e0373e28bdfbb3dcbe2c7cee41">
  <xsd:schema xmlns:xsd="http://www.w3.org/2001/XMLSchema" xmlns:xs="http://www.w3.org/2001/XMLSchema" xmlns:p="http://schemas.microsoft.com/office/2006/metadata/properties" xmlns:ns2="dc398973-f11b-46bb-a0ab-909dc0ba156e" xmlns:ns3="e57fc70c-2df1-4c4e-a808-3a2ab47e1dda" targetNamespace="http://schemas.microsoft.com/office/2006/metadata/properties" ma:root="true" ma:fieldsID="7bcbd01101af57d18675efbadc36badb" ns2:_="" ns3:_="">
    <xsd:import namespace="dc398973-f11b-46bb-a0ab-909dc0ba156e"/>
    <xsd:import namespace="e57fc70c-2df1-4c4e-a808-3a2ab47e1dda"/>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c398973-f11b-46bb-a0ab-909dc0ba156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c8b7172f-492d-43d6-86c9-a1cc38ac2643"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57fc70c-2df1-4c4e-a808-3a2ab47e1dda"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3c2f602d-c248-4a3c-b989-40c95bc64d68}" ma:internalName="TaxCatchAll" ma:showField="CatchAllData" ma:web="e57fc70c-2df1-4c4e-a808-3a2ab47e1dd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8CC5802-F955-46F2-A600-CFD685845C21}">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dc398973-f11b-46bb-a0ab-909dc0ba156e"/>
    <ds:schemaRef ds:uri="http://purl.org/dc/elements/1.1/"/>
    <ds:schemaRef ds:uri="http://schemas.microsoft.com/office/2006/metadata/properties"/>
    <ds:schemaRef ds:uri="e57fc70c-2df1-4c4e-a808-3a2ab47e1dda"/>
    <ds:schemaRef ds:uri="http://www.w3.org/XML/1998/namespace"/>
    <ds:schemaRef ds:uri="http://purl.org/dc/dcmitype/"/>
  </ds:schemaRefs>
</ds:datastoreItem>
</file>

<file path=customXml/itemProps2.xml><?xml version="1.0" encoding="utf-8"?>
<ds:datastoreItem xmlns:ds="http://schemas.openxmlformats.org/officeDocument/2006/customXml" ds:itemID="{E850EC1B-7D26-4960-A740-44C1F8928AED}">
  <ds:schemaRefs>
    <ds:schemaRef ds:uri="http://schemas.microsoft.com/sharepoint/v3/contenttype/forms"/>
  </ds:schemaRefs>
</ds:datastoreItem>
</file>

<file path=customXml/itemProps3.xml><?xml version="1.0" encoding="utf-8"?>
<ds:datastoreItem xmlns:ds="http://schemas.openxmlformats.org/officeDocument/2006/customXml" ds:itemID="{E25D0937-29E8-4C61-A1DC-BA7F84C6F10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c398973-f11b-46bb-a0ab-909dc0ba156e"/>
    <ds:schemaRef ds:uri="e57fc70c-2df1-4c4e-a808-3a2ab47e1dd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40590</TotalTime>
  <Words>2216</Words>
  <Application>Microsoft Office PowerPoint</Application>
  <PresentationFormat>Widescreen</PresentationFormat>
  <Paragraphs>486</Paragraphs>
  <Slides>20</Slides>
  <Notes>15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Calibri</vt:lpstr>
      <vt:lpstr>Century Gothic</vt:lpstr>
      <vt:lpstr>open sans</vt:lpstr>
      <vt:lpstr>Segoe UI</vt:lpstr>
      <vt:lpstr>Segoe UI Light</vt:lpstr>
      <vt:lpstr>1_Sidekick theme</vt:lpstr>
      <vt:lpstr>Slough Demographics – Equality Groups  Census 2021</vt:lpstr>
      <vt:lpstr>Protected Characteristics under Equality Act 2010</vt:lpstr>
      <vt:lpstr>General Population Statistics</vt:lpstr>
      <vt:lpstr>Age</vt:lpstr>
      <vt:lpstr>Age</vt:lpstr>
      <vt:lpstr>Age</vt:lpstr>
      <vt:lpstr>Sex &amp; Gender Reassignment</vt:lpstr>
      <vt:lpstr>Sex &amp; Gender Reassignment</vt:lpstr>
      <vt:lpstr>Ethnicity</vt:lpstr>
      <vt:lpstr>Broad Ethnic Groups</vt:lpstr>
      <vt:lpstr>Detailed Ethnic Groups</vt:lpstr>
      <vt:lpstr>Religion or Belief</vt:lpstr>
      <vt:lpstr>Religion</vt:lpstr>
      <vt:lpstr>Disability</vt:lpstr>
      <vt:lpstr>Disability</vt:lpstr>
      <vt:lpstr>Number of Disabled People in Household</vt:lpstr>
      <vt:lpstr>Sexual Orientation</vt:lpstr>
      <vt:lpstr>Sexual Orientation</vt:lpstr>
      <vt:lpstr>Marriage and Civil Partnership</vt:lpstr>
      <vt:lpstr>Marital and Civil Partnership Status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Slough Demographics Equality Groups Census 2021</dc:title>
  <dc:creator>Sarah Kinvig</dc:creator>
  <cp:lastModifiedBy>Gaby Koenig</cp:lastModifiedBy>
  <cp:revision>464</cp:revision>
  <dcterms:created xsi:type="dcterms:W3CDTF">2020-11-10T12:36:40Z</dcterms:created>
  <dcterms:modified xsi:type="dcterms:W3CDTF">2024-07-11T14:42:38Z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0x010100237E8BE067F9F147A08C1884D1B2F8D3</vt:lpwstr>
  </property>
  <property fmtid="{D5CDD505-2E9C-101B-9397-08002B2CF9AE}" pid="3" name="MediaServiceImageTags">
    <vt:lpwstr/>
  </property>
</Properties>
</file>